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5" r:id="rId4"/>
    <p:sldId id="258" r:id="rId5"/>
    <p:sldId id="277" r:id="rId6"/>
    <p:sldId id="261" r:id="rId7"/>
    <p:sldId id="260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EF97E12-0067-704C-887F-5133E411BF92}">
          <p14:sldIdLst>
            <p14:sldId id="256"/>
            <p14:sldId id="257"/>
          </p14:sldIdLst>
        </p14:section>
        <p14:section name="Untitled Section" id="{780392DA-24D9-2840-A126-77D64F32DAEC}">
          <p14:sldIdLst>
            <p14:sldId id="275"/>
            <p14:sldId id="258"/>
            <p14:sldId id="277"/>
            <p14:sldId id="261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17" autoAdjust="0"/>
    <p:restoredTop sz="86297" autoAdjust="0"/>
  </p:normalViewPr>
  <p:slideViewPr>
    <p:cSldViewPr snapToGrid="0" snapToObjects="1">
      <p:cViewPr varScale="1">
        <p:scale>
          <a:sx n="100" d="100"/>
          <a:sy n="100" d="100"/>
        </p:scale>
        <p:origin x="15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7577F-AF24-5A4B-B771-0D108D796019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3B7AE-F869-9143-8E92-EFA0C3721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3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FEA3A-E3C8-3246-AEAF-5085B965EB9D}" type="datetimeFigureOut">
              <a:rPr lang="en-US" smtClean="0"/>
              <a:t>1/23/2016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B6206-ADE2-5B44-8196-8DA917A12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31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B6206-ADE2-5B44-8196-8DA917A122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50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2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1"/>
            <a:ext cx="4594935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5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77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9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oerll.utexas.edu/brazilpod/tafalado/lesson.php?lt=gra&amp;p=0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715506"/>
            <a:ext cx="7543800" cy="1640298"/>
          </a:xfrm>
        </p:spPr>
        <p:txBody>
          <a:bodyPr/>
          <a:lstStyle/>
          <a:p>
            <a:r>
              <a:rPr lang="en-US" sz="3200" dirty="0" smtClean="0">
                <a:latin typeface="American Typewriter"/>
                <a:cs typeface="American Typewriter"/>
              </a:rPr>
              <a:t>PORTUGUESE FOR HERITAGE SPEAKERS OF SPANISH</a:t>
            </a:r>
            <a:endParaRPr lang="en-US" sz="3200" dirty="0">
              <a:latin typeface="American Typewriter"/>
              <a:cs typeface="American Typewrite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9" y="4471803"/>
            <a:ext cx="8115147" cy="1641610"/>
          </a:xfrm>
        </p:spPr>
        <p:txBody>
          <a:bodyPr>
            <a:normAutofit fontScale="92500" lnSpcReduction="20000"/>
          </a:bodyPr>
          <a:lstStyle/>
          <a:p>
            <a:endParaRPr lang="en-US" sz="1600" dirty="0" smtClean="0"/>
          </a:p>
          <a:p>
            <a:r>
              <a:rPr lang="en-US" sz="2400" dirty="0" smtClean="0"/>
              <a:t>Eduardo Viana da Silva, Ph.D.                                                     Lecturer and Portuguese Program Coordinator                       </a:t>
            </a:r>
          </a:p>
          <a:p>
            <a:r>
              <a:rPr lang="en-US" sz="2400" dirty="0" smtClean="0"/>
              <a:t>Contact: </a:t>
            </a:r>
            <a:r>
              <a:rPr lang="en-US" sz="2400" dirty="0" err="1" smtClean="0"/>
              <a:t>evsilva@uw.edu</a:t>
            </a:r>
            <a:r>
              <a:rPr lang="en-US" sz="2400" dirty="0" smtClean="0"/>
              <a:t>                                                    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                                   World Language Summit</a:t>
            </a:r>
            <a:r>
              <a:rPr lang="en-US" sz="2200" dirty="0" smtClean="0"/>
              <a:t>, Jan 2016</a:t>
            </a:r>
          </a:p>
          <a:p>
            <a:endParaRPr lang="en-US" sz="1900" dirty="0"/>
          </a:p>
          <a:p>
            <a:endParaRPr lang="en-US" sz="19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913" y="5753334"/>
            <a:ext cx="3450177" cy="360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4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5767265"/>
          </a:xfrm>
        </p:spPr>
        <p:txBody>
          <a:bodyPr>
            <a:normAutofit/>
          </a:bodyPr>
          <a:lstStyle/>
          <a:p>
            <a:r>
              <a:rPr lang="en-US" sz="2600" b="1" dirty="0"/>
              <a:t>C</a:t>
            </a:r>
            <a:r>
              <a:rPr lang="en-US" sz="2600" b="1" dirty="0" smtClean="0"/>
              <a:t>ourse: </a:t>
            </a:r>
            <a:r>
              <a:rPr lang="en-US" sz="2600" dirty="0" smtClean="0"/>
              <a:t>PORT 105 – An accelerated Portuguese class for Spanish speakers that covers the content of two regular Portuguese classes.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b="1" dirty="0" smtClean="0"/>
              <a:t>Course Format: </a:t>
            </a:r>
            <a:r>
              <a:rPr lang="en-US" sz="2600" dirty="0" smtClean="0"/>
              <a:t>It follows a task-based approach and the flipped-class concept.</a:t>
            </a:r>
          </a:p>
          <a:p>
            <a:endParaRPr lang="en-US" sz="2600" dirty="0"/>
          </a:p>
          <a:p>
            <a:r>
              <a:rPr lang="en-US" sz="2800" b="1" dirty="0"/>
              <a:t>Heritage speakers </a:t>
            </a:r>
            <a:r>
              <a:rPr lang="en-US" sz="2800" dirty="0"/>
              <a:t>of Spanish can understand more than 50% of Portuguese texts without any previous knowledge. </a:t>
            </a:r>
            <a:endParaRPr lang="en-US" sz="2600" dirty="0" smtClean="0"/>
          </a:p>
          <a:p>
            <a:endParaRPr lang="en-US" sz="2200" dirty="0"/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r>
              <a:rPr lang="en-US" sz="1600" dirty="0" smtClean="0"/>
              <a:t>					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385" y="5790850"/>
            <a:ext cx="2736140" cy="21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8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5381219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384" y="5790849"/>
            <a:ext cx="2736140" cy="215042"/>
          </a:xfrm>
          <a:prstGeom prst="rect">
            <a:avLst/>
          </a:prstGeom>
        </p:spPr>
      </p:pic>
      <p:pic>
        <p:nvPicPr>
          <p:cNvPr id="5" name="Picture 4" descr="http://ericnovello.com.br/wp-content/uploads/2014/10/mafalda-ano-come%C3%A7and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1092364"/>
            <a:ext cx="7335655" cy="40690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914400" y="587147"/>
            <a:ext cx="7543800" cy="563227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mtClean="0"/>
          </a:p>
          <a:p>
            <a:pPr marL="0" indent="0">
              <a:buFont typeface="Arial" pitchFamily="34" charset="0"/>
              <a:buNone/>
            </a:pPr>
            <a:endParaRPr lang="en-US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41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3007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4400" b="1" dirty="0" smtClean="0"/>
          </a:p>
          <a:p>
            <a:pPr marL="0" indent="0">
              <a:buNone/>
            </a:pPr>
            <a:endParaRPr lang="en-US" sz="4400" b="1" dirty="0" smtClean="0"/>
          </a:p>
          <a:p>
            <a:pPr marL="0" indent="0">
              <a:buNone/>
            </a:pPr>
            <a:r>
              <a:rPr lang="en-US" sz="4400" b="1" dirty="0" smtClean="0"/>
              <a:t>PODCASTS OF PORTUGUESE FOR SPANISH SPEAKERS – TÁ FALADO </a:t>
            </a:r>
          </a:p>
          <a:p>
            <a:endParaRPr lang="en-US" sz="4400" dirty="0" smtClean="0"/>
          </a:p>
          <a:p>
            <a:r>
              <a:rPr lang="en-US" sz="4400" dirty="0" smtClean="0"/>
              <a:t>Podcasts are assigned as homework.</a:t>
            </a:r>
          </a:p>
          <a:p>
            <a:r>
              <a:rPr lang="en-US" sz="4400" dirty="0" smtClean="0"/>
              <a:t>Students learn by comparing and contrasting the differences and similarities between Portuguese and Spanish.</a:t>
            </a:r>
          </a:p>
          <a:p>
            <a:endParaRPr lang="en-US" sz="4400" dirty="0" smtClean="0"/>
          </a:p>
          <a:p>
            <a:endParaRPr lang="en-US" sz="4400" dirty="0"/>
          </a:p>
          <a:p>
            <a:endParaRPr lang="en-US" sz="4400" dirty="0"/>
          </a:p>
          <a:p>
            <a:pPr marL="0" indent="0">
              <a:buNone/>
            </a:pPr>
            <a:endParaRPr lang="en-US" sz="4400" b="1" dirty="0" smtClean="0"/>
          </a:p>
          <a:p>
            <a:pPr marL="0" indent="0">
              <a:buNone/>
            </a:pPr>
            <a:endParaRPr lang="en-US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385" y="5790850"/>
            <a:ext cx="2736140" cy="21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54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5240277"/>
          </a:xfrm>
        </p:spPr>
        <p:txBody>
          <a:bodyPr/>
          <a:lstStyle/>
          <a:p>
            <a:pPr marL="0" indent="0">
              <a:buNone/>
            </a:pPr>
            <a:r>
              <a:rPr lang="pt-BR" dirty="0" err="1" smtClean="0"/>
              <a:t>Class</a:t>
            </a:r>
            <a:r>
              <a:rPr lang="pt-BR" dirty="0" smtClean="0"/>
              <a:t> </a:t>
            </a:r>
            <a:r>
              <a:rPr lang="pt-BR" dirty="0" err="1" smtClean="0"/>
              <a:t>Description</a:t>
            </a:r>
            <a:endParaRPr lang="pt-BR" dirty="0" smtClean="0"/>
          </a:p>
          <a:p>
            <a:r>
              <a:rPr lang="pt-BR" dirty="0" err="1" smtClean="0"/>
              <a:t>Tuesday:Na</a:t>
            </a:r>
            <a:r>
              <a:rPr lang="pt-BR" dirty="0" smtClean="0"/>
              <a:t> </a:t>
            </a:r>
            <a:r>
              <a:rPr lang="pt-BR" dirty="0"/>
              <a:t>livraria, na universidade, Estrutura 1 (</a:t>
            </a:r>
            <a:r>
              <a:rPr lang="pt-BR" dirty="0" err="1"/>
              <a:t>Talking</a:t>
            </a:r>
            <a:r>
              <a:rPr lang="pt-BR" dirty="0"/>
              <a:t> </a:t>
            </a:r>
            <a:r>
              <a:rPr lang="pt-BR" dirty="0" err="1"/>
              <a:t>about</a:t>
            </a:r>
            <a:r>
              <a:rPr lang="pt-BR" dirty="0"/>
              <a:t> </a:t>
            </a:r>
            <a:r>
              <a:rPr lang="pt-BR" dirty="0" err="1"/>
              <a:t>people</a:t>
            </a:r>
            <a:r>
              <a:rPr lang="pt-BR" dirty="0"/>
              <a:t>), Estrutura 2 – </a:t>
            </a:r>
            <a:r>
              <a:rPr lang="pt-BR" dirty="0" err="1"/>
              <a:t>Talking</a:t>
            </a:r>
            <a:r>
              <a:rPr lang="pt-BR" dirty="0"/>
              <a:t> </a:t>
            </a:r>
            <a:r>
              <a:rPr lang="pt-BR" dirty="0" err="1"/>
              <a:t>about</a:t>
            </a:r>
            <a:r>
              <a:rPr lang="pt-BR" dirty="0"/>
              <a:t> </a:t>
            </a:r>
            <a:r>
              <a:rPr lang="pt-BR" dirty="0" err="1"/>
              <a:t>academic</a:t>
            </a:r>
            <a:r>
              <a:rPr lang="pt-BR" dirty="0"/>
              <a:t> </a:t>
            </a:r>
            <a:r>
              <a:rPr lang="pt-BR" dirty="0" err="1"/>
              <a:t>life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daily</a:t>
            </a:r>
            <a:r>
              <a:rPr lang="pt-BR" dirty="0"/>
              <a:t> </a:t>
            </a:r>
            <a:r>
              <a:rPr lang="pt-BR" dirty="0" err="1"/>
              <a:t>occurences</a:t>
            </a:r>
            <a:r>
              <a:rPr lang="pt-BR" dirty="0"/>
              <a:t> – (PE pp. 34-40)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</a:t>
            </a:r>
            <a:r>
              <a:rPr lang="pt-BR" u="sng" dirty="0" smtClean="0"/>
              <a:t>BP </a:t>
            </a:r>
            <a:r>
              <a:rPr lang="pt-BR" u="sng" dirty="0"/>
              <a:t>–Tá Falado - </a:t>
            </a:r>
            <a:r>
              <a:rPr lang="pt-BR" u="sng" dirty="0" err="1"/>
              <a:t>Grammar</a:t>
            </a:r>
            <a:r>
              <a:rPr lang="pt-BR" u="sng" dirty="0"/>
              <a:t> </a:t>
            </a:r>
            <a:r>
              <a:rPr lang="pt-BR" u="sng" dirty="0" err="1"/>
              <a:t>Lesson</a:t>
            </a:r>
            <a:r>
              <a:rPr lang="pt-BR" u="sng" dirty="0"/>
              <a:t> 1</a:t>
            </a:r>
            <a:r>
              <a:rPr lang="pt-BR" dirty="0"/>
              <a:t>: Gostar vs. </a:t>
            </a:r>
            <a:r>
              <a:rPr lang="pt-BR" dirty="0" err="1"/>
              <a:t>Gustar</a:t>
            </a:r>
            <a:r>
              <a:rPr lang="pt-BR" dirty="0"/>
              <a:t>, </a:t>
            </a:r>
            <a:r>
              <a:rPr lang="pt-BR" dirty="0" smtClean="0"/>
              <a:t>   </a:t>
            </a:r>
            <a:r>
              <a:rPr lang="pt-BR" dirty="0"/>
              <a:t> </a:t>
            </a:r>
            <a:r>
              <a:rPr lang="pt-BR" dirty="0" smtClean="0"/>
              <a:t>     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</a:t>
            </a:r>
            <a:r>
              <a:rPr lang="pt-BR" dirty="0" err="1" smtClean="0"/>
              <a:t>Sitting</a:t>
            </a:r>
            <a:r>
              <a:rPr lang="pt-BR" dirty="0" smtClean="0"/>
              <a:t>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 smtClean="0"/>
              <a:t>grass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b="1" dirty="0" err="1" smtClean="0"/>
              <a:t>Podcast</a:t>
            </a:r>
            <a:r>
              <a:rPr lang="pt-BR" b="1" dirty="0" smtClean="0"/>
              <a:t> – Gostar </a:t>
            </a:r>
            <a:r>
              <a:rPr lang="pt-BR" b="1" dirty="0" err="1" smtClean="0"/>
              <a:t>vs</a:t>
            </a:r>
            <a:r>
              <a:rPr lang="pt-BR" b="1" dirty="0" smtClean="0"/>
              <a:t> </a:t>
            </a:r>
            <a:r>
              <a:rPr lang="pt-BR" b="1" dirty="0" err="1" smtClean="0"/>
              <a:t>Gustar</a:t>
            </a:r>
            <a:endParaRPr lang="pt-BR" b="1" dirty="0"/>
          </a:p>
          <a:p>
            <a:pPr marL="0" indent="0">
              <a:buNone/>
            </a:pPr>
            <a:r>
              <a:rPr lang="pt-BR" dirty="0">
                <a:hlinkClick r:id="rId2"/>
              </a:rPr>
              <a:t>http://www.coerll.utexas.edu/brazilpod/tafalado/lesson.php?lt=gra&amp;p=</a:t>
            </a:r>
            <a:r>
              <a:rPr lang="pt-BR" dirty="0" smtClean="0">
                <a:hlinkClick r:id="rId2"/>
              </a:rPr>
              <a:t>01</a:t>
            </a:r>
            <a:endParaRPr lang="pt-B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8385" y="5790850"/>
            <a:ext cx="2736140" cy="21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70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91790"/>
            <a:ext cx="7543800" cy="56054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SPANISH HERITAGE SPEAKER</a:t>
            </a:r>
          </a:p>
          <a:p>
            <a:pPr marL="0" indent="0" algn="ctr">
              <a:buNone/>
            </a:pPr>
            <a:r>
              <a:rPr lang="en-US" b="1" dirty="0" smtClean="0"/>
              <a:t>STUDENT TESTIMONY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MARCELO RAMIREZ</a:t>
            </a:r>
            <a:endParaRPr lang="en-US" dirty="0"/>
          </a:p>
          <a:p>
            <a:pPr marL="0" indent="0" algn="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8385" y="5790850"/>
            <a:ext cx="2736140" cy="21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4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3396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THANK YOU!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¡</a:t>
            </a:r>
            <a:r>
              <a:rPr lang="en-US" b="1" dirty="0" smtClean="0"/>
              <a:t>GRACIAS!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OBRIGADO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Contact us at: </a:t>
            </a:r>
            <a:r>
              <a:rPr lang="en-US" dirty="0" err="1" smtClean="0">
                <a:solidFill>
                  <a:schemeClr val="accent4"/>
                </a:solidFill>
              </a:rPr>
              <a:t>evsilva@uw.edu</a:t>
            </a:r>
            <a:endParaRPr lang="en-US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EduardoViana</a:t>
            </a:r>
            <a:r>
              <a:rPr lang="en-US" dirty="0" smtClean="0"/>
              <a:t> da Silva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385" y="5790850"/>
            <a:ext cx="2736140" cy="21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41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2.24"/>
  <p:tag name="PPTVERSION" val="15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3749</TotalTime>
  <Words>194</Words>
  <Application>Microsoft Office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American Typewriter</vt:lpstr>
      <vt:lpstr>Arial</vt:lpstr>
      <vt:lpstr>Calibri</vt:lpstr>
      <vt:lpstr>Impact</vt:lpstr>
      <vt:lpstr>Times New Roman</vt:lpstr>
      <vt:lpstr>Newsprint</vt:lpstr>
      <vt:lpstr>PORTUGUESE FOR HERITAGE SPEAKERS OF SPANISH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Representations of the Devil in the Brazilian Backlands</dc:title>
  <dc:creator>Eduardo Viana da Silva</dc:creator>
  <cp:lastModifiedBy>michelea</cp:lastModifiedBy>
  <cp:revision>55</cp:revision>
  <cp:lastPrinted>2016-01-23T16:10:27Z</cp:lastPrinted>
  <dcterms:created xsi:type="dcterms:W3CDTF">2015-11-07T22:26:54Z</dcterms:created>
  <dcterms:modified xsi:type="dcterms:W3CDTF">2016-01-23T16:53:42Z</dcterms:modified>
</cp:coreProperties>
</file>