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57" r:id="rId3"/>
    <p:sldId id="260" r:id="rId4"/>
    <p:sldId id="263" r:id="rId5"/>
    <p:sldId id="261" r:id="rId6"/>
    <p:sldId id="262" r:id="rId7"/>
    <p:sldId id="265" r:id="rId8"/>
    <p:sldId id="266" r:id="rId9"/>
    <p:sldId id="267" r:id="rId10"/>
    <p:sldId id="264" r:id="rId11"/>
    <p:sldId id="270" r:id="rId12"/>
    <p:sldId id="268" r:id="rId13"/>
    <p:sldId id="271" r:id="rId14"/>
    <p:sldId id="258" r:id="rId15"/>
    <p:sldId id="27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ABCCA-B301-5D4A-9CDD-A6483FF39C99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67CE-CE40-2C4A-8AF3-58EC82E90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B67CE-CE40-2C4A-8AF3-58EC82E901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1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3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4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8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30B6-C4B0-B840-A296-F5FF09F1E8AE}" type="datetimeFigureOut">
              <a:rPr lang="en-US" smtClean="0"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865D-76E6-5D4F-A966-1AEF1D35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4011"/>
            <a:ext cx="7772400" cy="2506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STEM-based Russian for Advanced </a:t>
            </a:r>
            <a:r>
              <a:rPr lang="en-US" dirty="0"/>
              <a:t>H</a:t>
            </a:r>
            <a:r>
              <a:rPr lang="en-US" dirty="0" smtClean="0"/>
              <a:t>eritage and Non-heritage Students: Challenges and Overcomes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28737"/>
            <a:ext cx="6400800" cy="15466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Dr. Svetlana Abramova</a:t>
            </a:r>
          </a:p>
          <a:p>
            <a:r>
              <a:rPr lang="en-US" dirty="0" smtClean="0"/>
              <a:t>World Language Summit,</a:t>
            </a:r>
          </a:p>
          <a:p>
            <a:r>
              <a:rPr lang="en-US" dirty="0" smtClean="0"/>
              <a:t>January 23, 2016 University of Washington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lavicLL LastDraft_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36" y="3282272"/>
            <a:ext cx="4980134" cy="13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4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Resources and Materials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483"/>
            <a:ext cx="8229600" cy="53196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300" b="1" dirty="0" smtClean="0"/>
              <a:t>Authentic materials: </a:t>
            </a:r>
            <a:r>
              <a:rPr lang="en-US" dirty="0"/>
              <a:t>S</a:t>
            </a:r>
            <a:r>
              <a:rPr lang="en-US" dirty="0" smtClean="0"/>
              <a:t>cientific articles, websites, dictionaries, documentary films, video lectures, and business cards </a:t>
            </a:r>
          </a:p>
          <a:p>
            <a:pPr marL="0" indent="0">
              <a:buNone/>
            </a:pPr>
            <a:r>
              <a:rPr lang="en-US" sz="3300" b="1" dirty="0" smtClean="0"/>
              <a:t>Textbooks and dictionaries </a:t>
            </a:r>
            <a:r>
              <a:rPr lang="en-US" dirty="0" smtClean="0"/>
              <a:t>for references:</a:t>
            </a:r>
          </a:p>
          <a:p>
            <a:pPr lvl="0"/>
            <a:r>
              <a:rPr lang="en-US" sz="2400" i="1" dirty="0" err="1" smtClean="0"/>
              <a:t>Callaham's</a:t>
            </a:r>
            <a:r>
              <a:rPr lang="en-US" sz="2400" i="1" dirty="0" smtClean="0"/>
              <a:t> </a:t>
            </a:r>
            <a:r>
              <a:rPr lang="en-US" sz="2400" i="1" dirty="0"/>
              <a:t>Russian-English dictionary of science and </a:t>
            </a:r>
            <a:r>
              <a:rPr lang="en-US" sz="2400" i="1" dirty="0" smtClean="0"/>
              <a:t>technology </a:t>
            </a:r>
            <a:r>
              <a:rPr lang="en-US" sz="2400" i="1" dirty="0"/>
              <a:t>by </a:t>
            </a:r>
            <a:r>
              <a:rPr lang="en-US" sz="2400" i="1" dirty="0" err="1"/>
              <a:t>Ludmilla</a:t>
            </a:r>
            <a:r>
              <a:rPr lang="en-US" sz="2400" i="1" dirty="0"/>
              <a:t> </a:t>
            </a:r>
            <a:r>
              <a:rPr lang="en-US" sz="2400" i="1" dirty="0" err="1"/>
              <a:t>Ignatiev</a:t>
            </a:r>
            <a:r>
              <a:rPr lang="en-US" sz="2400" i="1" dirty="0"/>
              <a:t> </a:t>
            </a:r>
            <a:r>
              <a:rPr lang="en-US" sz="2400" i="1" dirty="0" err="1"/>
              <a:t>Callaham</a:t>
            </a:r>
            <a:r>
              <a:rPr lang="en-US" sz="2400" i="1" dirty="0"/>
              <a:t>; Patricia E Newman; John R </a:t>
            </a:r>
            <a:r>
              <a:rPr lang="en-US" sz="2400" i="1" dirty="0" err="1"/>
              <a:t>Callaham</a:t>
            </a:r>
            <a:r>
              <a:rPr lang="en-US" sz="2400" i="1" dirty="0"/>
              <a:t>. </a:t>
            </a:r>
            <a:r>
              <a:rPr lang="en-US" sz="2400" i="1" dirty="0" smtClean="0"/>
              <a:t>1996</a:t>
            </a:r>
          </a:p>
          <a:p>
            <a:r>
              <a:rPr lang="en-US" sz="2400" i="1" dirty="0"/>
              <a:t>Russian context: The culture behind the language. Eloise M Boyle, </a:t>
            </a:r>
            <a:r>
              <a:rPr lang="en-US" sz="2400" i="1" dirty="0" err="1"/>
              <a:t>Genevra</a:t>
            </a:r>
            <a:r>
              <a:rPr lang="en-US" sz="2400" i="1" dirty="0"/>
              <a:t> </a:t>
            </a:r>
            <a:r>
              <a:rPr lang="en-US" sz="2400" i="1" dirty="0" err="1"/>
              <a:t>Gerhart</a:t>
            </a:r>
            <a:r>
              <a:rPr lang="en-US" sz="2400" i="1" dirty="0"/>
              <a:t>, </a:t>
            </a:r>
            <a:r>
              <a:rPr lang="en-US" sz="2400" i="1" dirty="0" err="1"/>
              <a:t>ch.</a:t>
            </a:r>
            <a:r>
              <a:rPr lang="en-US" sz="2400" i="1" dirty="0"/>
              <a:t> 12. </a:t>
            </a:r>
            <a:r>
              <a:rPr lang="en-US" sz="2400" i="1" dirty="0" smtClean="0"/>
              <a:t>2002</a:t>
            </a:r>
          </a:p>
          <a:p>
            <a:pPr lvl="0"/>
            <a:r>
              <a:rPr lang="en-US" sz="2400" i="1" dirty="0" smtClean="0"/>
              <a:t>Russian for Russians. Olga </a:t>
            </a:r>
            <a:r>
              <a:rPr lang="en-US" sz="2400" i="1" dirty="0" err="1" smtClean="0"/>
              <a:t>Kagan</a:t>
            </a:r>
            <a:r>
              <a:rPr lang="en-US" sz="2400" i="1" dirty="0" smtClean="0"/>
              <a:t>, Tatiana </a:t>
            </a:r>
            <a:r>
              <a:rPr lang="en-US" sz="2400" i="1" dirty="0" err="1" smtClean="0"/>
              <a:t>Akishina</a:t>
            </a:r>
            <a:r>
              <a:rPr lang="en-US" sz="2400" i="1" dirty="0" smtClean="0"/>
              <a:t>, Richard Robin. 2002</a:t>
            </a:r>
          </a:p>
          <a:p>
            <a:pPr lvl="0"/>
            <a:r>
              <a:rPr lang="en-US" sz="2400" i="1" dirty="0" err="1" smtClean="0"/>
              <a:t>Научный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стиль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речи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Технический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профиль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Пособие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по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русскому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языку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для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иностранных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студентов</a:t>
            </a:r>
            <a:r>
              <a:rPr lang="en-US" sz="2400" i="1" dirty="0" smtClean="0"/>
              <a:t>. Т.Е. </a:t>
            </a:r>
            <a:r>
              <a:rPr lang="en-US" sz="2400" i="1" dirty="0" err="1" smtClean="0"/>
              <a:t>Аросева</a:t>
            </a:r>
            <a:r>
              <a:rPr lang="en-US" sz="2400" i="1" dirty="0" smtClean="0"/>
              <a:t>, Л.Г. </a:t>
            </a:r>
            <a:r>
              <a:rPr lang="en-US" sz="2400" i="1" dirty="0" err="1" smtClean="0"/>
              <a:t>Рогова</a:t>
            </a:r>
            <a:r>
              <a:rPr lang="en-US" sz="2400" i="1" dirty="0" smtClean="0"/>
              <a:t>, Н.Ф. </a:t>
            </a:r>
            <a:r>
              <a:rPr lang="en-US" sz="2400" i="1" dirty="0" err="1" smtClean="0"/>
              <a:t>Сафьянова</a:t>
            </a:r>
            <a:r>
              <a:rPr lang="en-US" sz="2400" i="1" dirty="0" smtClean="0"/>
              <a:t>. 2010 (2012)</a:t>
            </a:r>
            <a:endParaRPr lang="en-US" sz="2400" i="1" dirty="0"/>
          </a:p>
          <a:p>
            <a:pPr lvl="0"/>
            <a:r>
              <a:rPr lang="en-US" sz="3300" b="1" dirty="0"/>
              <a:t>UW </a:t>
            </a:r>
            <a:r>
              <a:rPr lang="en-US" sz="3300" b="1" dirty="0" smtClean="0"/>
              <a:t>Language Learning Center </a:t>
            </a:r>
            <a:r>
              <a:rPr lang="en-US" sz="3300" b="1" dirty="0"/>
              <a:t>MOODLE</a:t>
            </a:r>
            <a:r>
              <a:rPr lang="en-US" sz="3300" b="1" dirty="0" smtClean="0">
                <a:effectLst/>
              </a:rPr>
              <a:t> </a:t>
            </a:r>
            <a:endParaRPr lang="en-US" sz="3300" b="1" i="1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19" y="1266740"/>
            <a:ext cx="3768090" cy="87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22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Tasks </a:t>
            </a:r>
            <a:r>
              <a:rPr lang="en-US" b="1" dirty="0">
                <a:solidFill>
                  <a:srgbClr val="3366FF"/>
                </a:solidFill>
              </a:rPr>
              <a:t>and the Final Performance Assessment</a:t>
            </a:r>
            <a:br>
              <a:rPr lang="en-US" b="1" dirty="0">
                <a:solidFill>
                  <a:srgbClr val="3366FF"/>
                </a:solidFill>
              </a:rPr>
            </a:b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9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Authentic tasks: </a:t>
            </a:r>
            <a:r>
              <a:rPr lang="en-US" dirty="0" smtClean="0"/>
              <a:t>reading and discussing articles, filling out conference registration form, describing graphs and diagrams, solving and explaining problems;</a:t>
            </a:r>
          </a:p>
          <a:p>
            <a:pPr marL="0" indent="0">
              <a:buNone/>
            </a:pPr>
            <a:r>
              <a:rPr lang="en-US" b="1" dirty="0" smtClean="0"/>
              <a:t>Academic Reading: </a:t>
            </a:r>
            <a:r>
              <a:rPr lang="en-US" dirty="0"/>
              <a:t>2</a:t>
            </a:r>
            <a:r>
              <a:rPr lang="en-US" dirty="0" smtClean="0"/>
              <a:t> articles (read, </a:t>
            </a:r>
            <a:r>
              <a:rPr lang="en-US" dirty="0"/>
              <a:t>work on vocabulary and STEM </a:t>
            </a:r>
            <a:r>
              <a:rPr lang="en-US" dirty="0" smtClean="0"/>
              <a:t>terms, </a:t>
            </a:r>
            <a:r>
              <a:rPr lang="en-US" dirty="0"/>
              <a:t>write summaries and use them for </a:t>
            </a:r>
            <a:r>
              <a:rPr lang="en-US" dirty="0" smtClean="0"/>
              <a:t>a Final </a:t>
            </a:r>
            <a:r>
              <a:rPr lang="en-US" dirty="0"/>
              <a:t>Oral </a:t>
            </a:r>
            <a:r>
              <a:rPr lang="en-US" dirty="0" smtClean="0"/>
              <a:t>Presentations); </a:t>
            </a:r>
          </a:p>
          <a:p>
            <a:pPr marL="0" indent="0">
              <a:buNone/>
            </a:pPr>
            <a:r>
              <a:rPr lang="en-US" b="1" dirty="0" smtClean="0"/>
              <a:t>Project-based task: </a:t>
            </a:r>
            <a:r>
              <a:rPr lang="en-US" dirty="0" smtClean="0"/>
              <a:t>the Final Oral Presentation on a STEM </a:t>
            </a:r>
            <a:r>
              <a:rPr lang="en-US" dirty="0"/>
              <a:t>topic of students’ </a:t>
            </a:r>
            <a:r>
              <a:rPr lang="en-US" dirty="0" smtClean="0"/>
              <a:t>choices.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1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How to Motivate and Engage </a:t>
            </a:r>
            <a:r>
              <a:rPr lang="en-US" b="1" dirty="0">
                <a:solidFill>
                  <a:srgbClr val="3366FF"/>
                </a:solidFill>
              </a:rPr>
              <a:t>S</a:t>
            </a:r>
            <a:r>
              <a:rPr lang="en-US" b="1" dirty="0" smtClean="0">
                <a:solidFill>
                  <a:srgbClr val="3366FF"/>
                </a:solidFill>
              </a:rPr>
              <a:t>tudents?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3561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 topics they already know; </a:t>
            </a:r>
          </a:p>
          <a:p>
            <a:r>
              <a:rPr lang="en-US" dirty="0" smtClean="0"/>
              <a:t>Add some new interesting information from current research and news;</a:t>
            </a:r>
          </a:p>
          <a:p>
            <a:r>
              <a:rPr lang="en-US" dirty="0" smtClean="0"/>
              <a:t>Use authentic resources and focus on cultural context; </a:t>
            </a:r>
          </a:p>
          <a:p>
            <a:r>
              <a:rPr lang="en-US" dirty="0" smtClean="0"/>
              <a:t>Give them an opportunity to work on topics of professional interest.</a:t>
            </a:r>
            <a:endParaRPr lang="en-US" dirty="0"/>
          </a:p>
        </p:txBody>
      </p:sp>
      <p:pic>
        <p:nvPicPr>
          <p:cNvPr id="7" name="Content Placeholder 6" descr="130828191158-sn-dnt-new-115-element-ununpentium-00001306-story-to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r="22024"/>
          <a:stretch>
            <a:fillRect/>
          </a:stretch>
        </p:blipFill>
        <p:spPr>
          <a:xfrm>
            <a:off x="5407025" y="2828925"/>
            <a:ext cx="3279775" cy="32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3" y="274638"/>
            <a:ext cx="844790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What </a:t>
            </a:r>
            <a:r>
              <a:rPr lang="en-US" b="1" dirty="0">
                <a:solidFill>
                  <a:srgbClr val="3366FF"/>
                </a:solidFill>
              </a:rPr>
              <a:t>W</a:t>
            </a:r>
            <a:r>
              <a:rPr lang="en-US" b="1" dirty="0" smtClean="0">
                <a:solidFill>
                  <a:srgbClr val="3366FF"/>
                </a:solidFill>
              </a:rPr>
              <a:t>orks for HLL and Advanced SLL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3" y="842515"/>
            <a:ext cx="8688215" cy="58472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/>
              </a:rPr>
              <a:t>Content</a:t>
            </a:r>
            <a:r>
              <a:rPr lang="en-US" sz="2800" dirty="0">
                <a:cs typeface="Times New Roman"/>
              </a:rPr>
              <a:t>-</a:t>
            </a:r>
            <a:r>
              <a:rPr lang="en-US" sz="2800" dirty="0" smtClean="0">
                <a:cs typeface="Times New Roman"/>
              </a:rPr>
              <a:t>based, task</a:t>
            </a:r>
            <a:r>
              <a:rPr lang="en-US" sz="2800" dirty="0">
                <a:cs typeface="Times New Roman"/>
              </a:rPr>
              <a:t>-</a:t>
            </a:r>
            <a:r>
              <a:rPr lang="en-US" sz="2800" dirty="0" smtClean="0">
                <a:cs typeface="Times New Roman"/>
              </a:rPr>
              <a:t>based curriculum;</a:t>
            </a:r>
          </a:p>
          <a:p>
            <a:r>
              <a:rPr lang="en-US" sz="2800" dirty="0" smtClean="0"/>
              <a:t>Authentic materials and tasks;</a:t>
            </a:r>
          </a:p>
          <a:p>
            <a:r>
              <a:rPr lang="en-US" sz="2800" dirty="0" smtClean="0"/>
              <a:t>Using 99% of the target language.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6-01-19 at 16.4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73" y="2702768"/>
            <a:ext cx="6390920" cy="41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7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RUSS-316 Course Outcomes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0358"/>
            <a:ext cx="8515533" cy="53475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the end of the course, students </a:t>
            </a:r>
            <a:r>
              <a:rPr lang="en-US" dirty="0" smtClean="0"/>
              <a:t>demonstrate </a:t>
            </a:r>
            <a:r>
              <a:rPr lang="en-US" dirty="0"/>
              <a:t>the ability to:</a:t>
            </a:r>
          </a:p>
          <a:p>
            <a:r>
              <a:rPr lang="en-US" dirty="0" smtClean="0"/>
              <a:t>Express </a:t>
            </a:r>
            <a:r>
              <a:rPr lang="en-US" dirty="0"/>
              <a:t>ideas and opinions when engaged in conversation related to their professional </a:t>
            </a:r>
            <a:r>
              <a:rPr lang="en-US" dirty="0" smtClean="0"/>
              <a:t>fields;</a:t>
            </a:r>
            <a:endParaRPr lang="en-US" dirty="0"/>
          </a:p>
          <a:p>
            <a:r>
              <a:rPr lang="en-US" dirty="0"/>
              <a:t>Ask questions and exchange general information on STEM topics outside their professional fields of </a:t>
            </a:r>
            <a:r>
              <a:rPr lang="en-US" dirty="0" smtClean="0"/>
              <a:t>interest;</a:t>
            </a:r>
            <a:endParaRPr lang="en-US" dirty="0"/>
          </a:p>
          <a:p>
            <a:r>
              <a:rPr lang="en-US" dirty="0"/>
              <a:t>Understand the main ideas and some details on STEM topics that are presented through documentary films, video lectures and </a:t>
            </a:r>
            <a:r>
              <a:rPr lang="en-US" dirty="0" smtClean="0"/>
              <a:t>presentations;</a:t>
            </a:r>
            <a:endParaRPr lang="en-US" dirty="0"/>
          </a:p>
          <a:p>
            <a:r>
              <a:rPr lang="en-US" dirty="0"/>
              <a:t>Understand the main idea and a few supporting facts about famous scientists and scientific discoveries on STEM fields from short articles and summarized </a:t>
            </a:r>
            <a:r>
              <a:rPr lang="en-US" dirty="0" smtClean="0"/>
              <a:t>descriptions;</a:t>
            </a:r>
            <a:endParaRPr lang="en-US" dirty="0"/>
          </a:p>
          <a:p>
            <a:r>
              <a:rPr lang="en-US" dirty="0"/>
              <a:t>Read and understand the main ideas in nonliterary texts, such as </a:t>
            </a:r>
            <a:r>
              <a:rPr lang="en-US" dirty="0" smtClean="0"/>
              <a:t>articles</a:t>
            </a:r>
            <a:r>
              <a:rPr lang="en-US" dirty="0"/>
              <a:t>, reviews, and summaries on STEM </a:t>
            </a:r>
            <a:r>
              <a:rPr lang="en-US" dirty="0" smtClean="0"/>
              <a:t>topics;</a:t>
            </a:r>
            <a:endParaRPr lang="en-US" dirty="0"/>
          </a:p>
          <a:p>
            <a:r>
              <a:rPr lang="en-US" dirty="0"/>
              <a:t>Describe their professional interests with clarity and </a:t>
            </a:r>
            <a:r>
              <a:rPr lang="en-US" dirty="0" smtClean="0"/>
              <a:t>details;</a:t>
            </a:r>
            <a:endParaRPr lang="en-US" dirty="0"/>
          </a:p>
          <a:p>
            <a:r>
              <a:rPr lang="en-US" dirty="0"/>
              <a:t>Deliver an oral presentation on STEM topics in academic </a:t>
            </a:r>
            <a:r>
              <a:rPr lang="en-US" dirty="0" smtClean="0"/>
              <a:t>style;</a:t>
            </a:r>
          </a:p>
          <a:p>
            <a:r>
              <a:rPr lang="en-US" dirty="0" smtClean="0"/>
              <a:t>Write </a:t>
            </a:r>
            <a:r>
              <a:rPr lang="en-US" dirty="0"/>
              <a:t>a summary based on articles in academic style language.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5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495202"/>
            <a:ext cx="8229600" cy="892814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Student’s presentation:</a:t>
            </a:r>
            <a:br>
              <a:rPr lang="en-US" sz="2800" u="sng" dirty="0" smtClean="0"/>
            </a:br>
            <a:r>
              <a:rPr lang="en-US" sz="2800" i="1" dirty="0" smtClean="0"/>
              <a:t>3D</a:t>
            </a:r>
            <a:r>
              <a:rPr lang="en-US" sz="2800" i="1" dirty="0"/>
              <a:t>-Printed Open-Source Hand </a:t>
            </a:r>
            <a:r>
              <a:rPr lang="en-US" sz="2800" i="1" dirty="0" err="1"/>
              <a:t>Orthosis</a:t>
            </a:r>
            <a:r>
              <a:rPr lang="en-US" sz="2800" i="1" dirty="0"/>
              <a:t> for Individuals with Spinal Cord Injury</a:t>
            </a:r>
            <a:br>
              <a:rPr lang="en-US" sz="2800" i="1" dirty="0"/>
            </a:br>
            <a:endParaRPr lang="en-US" sz="2800" i="1" dirty="0"/>
          </a:p>
        </p:txBody>
      </p:sp>
      <p:pic>
        <p:nvPicPr>
          <p:cNvPr id="4" name="Content Placeholder 3" descr="Screen Shot 2016-01-22 at 9.50.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7344"/>
          <a:stretch>
            <a:fillRect/>
          </a:stretch>
        </p:blipFill>
        <p:spPr>
          <a:xfrm>
            <a:off x="0" y="342440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274030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Moving from 2 to 5-credit Course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More time for </a:t>
            </a:r>
          </a:p>
          <a:p>
            <a:r>
              <a:rPr lang="en-US" dirty="0" smtClean="0"/>
              <a:t>Absorbing authentic materials;</a:t>
            </a:r>
          </a:p>
          <a:p>
            <a:r>
              <a:rPr lang="en-US" dirty="0" smtClean="0"/>
              <a:t>Interviewing native Russian professionals;</a:t>
            </a:r>
          </a:p>
          <a:p>
            <a:r>
              <a:rPr lang="en-US" dirty="0" smtClean="0"/>
              <a:t>Polishing presentational skills (writing and oral forms);</a:t>
            </a:r>
          </a:p>
          <a:p>
            <a:r>
              <a:rPr lang="en-US" dirty="0" smtClean="0"/>
              <a:t>Exploring </a:t>
            </a:r>
            <a:r>
              <a:rPr lang="en-US" dirty="0"/>
              <a:t>c</a:t>
            </a:r>
            <a:r>
              <a:rPr lang="en-US" dirty="0" smtClean="0"/>
              <a:t>ultural context, using academic style words and expressions in non-academic 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4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601"/>
            <a:ext cx="7772400" cy="2355850"/>
          </a:xfrm>
        </p:spPr>
        <p:txBody>
          <a:bodyPr>
            <a:normAutofit fontScale="90000"/>
          </a:bodyPr>
          <a:lstStyle/>
          <a:p>
            <a:r>
              <a:rPr lang="en-US" dirty="0"/>
              <a:t>RUSS 316</a:t>
            </a:r>
            <a:br>
              <a:rPr lang="en-US" dirty="0"/>
            </a:br>
            <a:r>
              <a:rPr lang="en-US" dirty="0" smtClean="0"/>
              <a:t>Extended Russian </a:t>
            </a:r>
            <a:r>
              <a:rPr lang="en-US" dirty="0"/>
              <a:t>Through STEM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07776"/>
            <a:ext cx="6400800" cy="867623"/>
          </a:xfrm>
        </p:spPr>
        <p:txBody>
          <a:bodyPr/>
          <a:lstStyle/>
          <a:p>
            <a:r>
              <a:rPr lang="en-US" dirty="0" smtClean="0"/>
              <a:t>Fall 2015</a:t>
            </a:r>
          </a:p>
        </p:txBody>
      </p:sp>
      <p:pic>
        <p:nvPicPr>
          <p:cNvPr id="4" name="Picture 3" descr="Macintosh HD:Users:dimak:Library:Containers:com.apple.mail:Data:Library:Mail Downloads:61133256-9153-44F1-8FF9-ADC26B6DFE7D:STEM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70" y="2660650"/>
            <a:ext cx="5269230" cy="193780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391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Extended </a:t>
            </a:r>
            <a:r>
              <a:rPr lang="en-US" b="1" dirty="0">
                <a:solidFill>
                  <a:srgbClr val="3366FF"/>
                </a:solidFill>
              </a:rPr>
              <a:t>Russian Through </a:t>
            </a:r>
            <a:r>
              <a:rPr lang="en-US" b="1" dirty="0" smtClean="0">
                <a:solidFill>
                  <a:srgbClr val="3366FF"/>
                </a:solidFill>
              </a:rPr>
              <a:t>STEM: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 The Course Overview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9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2-credit course, meets once a week;</a:t>
            </a:r>
          </a:p>
          <a:p>
            <a:r>
              <a:rPr lang="en-US" dirty="0" smtClean="0"/>
              <a:t>Designed based on UW STARTALK </a:t>
            </a:r>
            <a:r>
              <a:rPr lang="en-US" i="1" dirty="0" smtClean="0"/>
              <a:t>Russian in the Sky and Outer Space </a:t>
            </a:r>
            <a:r>
              <a:rPr lang="en-US" dirty="0" smtClean="0"/>
              <a:t>(2011-2015) experiences 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First time offered in the Slavic Department of UW in the fall 2015;</a:t>
            </a:r>
          </a:p>
          <a:p>
            <a:r>
              <a:rPr lang="en-US" dirty="0" smtClean="0"/>
              <a:t>For mixed group of students: heritage and non-heritage,</a:t>
            </a:r>
            <a:r>
              <a:rPr lang="en-US" dirty="0"/>
              <a:t> working in either technical fields or the </a:t>
            </a:r>
            <a:r>
              <a:rPr lang="en-US" dirty="0" smtClean="0"/>
              <a:t>humanities;</a:t>
            </a:r>
          </a:p>
          <a:p>
            <a:r>
              <a:rPr lang="en-US" dirty="0" smtClean="0">
                <a:effectLst/>
              </a:rPr>
              <a:t>For students who </a:t>
            </a:r>
            <a:r>
              <a:rPr lang="en-US" dirty="0" smtClean="0"/>
              <a:t>are </a:t>
            </a:r>
            <a:r>
              <a:rPr lang="en-US" dirty="0"/>
              <a:t>already relatively proficient in spoken </a:t>
            </a:r>
            <a:r>
              <a:rPr lang="en-US" dirty="0" smtClean="0"/>
              <a:t>Russian </a:t>
            </a:r>
            <a:r>
              <a:rPr lang="en-US" dirty="0" smtClean="0">
                <a:effectLst/>
              </a:rPr>
              <a:t> </a:t>
            </a:r>
            <a:r>
              <a:rPr lang="en-US" dirty="0"/>
              <a:t>(</a:t>
            </a:r>
            <a:r>
              <a:rPr lang="en-US" dirty="0" smtClean="0">
                <a:effectLst/>
              </a:rPr>
              <a:t>Intermediate H</a:t>
            </a:r>
            <a:r>
              <a:rPr lang="en-US" dirty="0" smtClean="0"/>
              <a:t>igh) and can read and write</a:t>
            </a:r>
            <a:r>
              <a:rPr lang="en-US" dirty="0" smtClean="0">
                <a:effectLst/>
              </a:rPr>
              <a:t> (no less then Novice H</a:t>
            </a:r>
            <a:r>
              <a:rPr lang="en-US" dirty="0" smtClean="0"/>
              <a:t>igh</a:t>
            </a:r>
            <a:r>
              <a:rPr lang="en-US" dirty="0" smtClean="0">
                <a:effectLst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2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The Main Goal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/>
              <a:t>T</a:t>
            </a:r>
            <a:r>
              <a:rPr lang="en-US" sz="3600" dirty="0" smtClean="0"/>
              <a:t>o start using Russian for professional purposes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extend the language to </a:t>
            </a:r>
            <a:r>
              <a:rPr lang="en-US" dirty="0"/>
              <a:t>the STEM fields and gain </a:t>
            </a:r>
            <a:r>
              <a:rPr lang="en-US" dirty="0" smtClean="0"/>
              <a:t>proficiency </a:t>
            </a:r>
            <a:r>
              <a:rPr lang="en-US" dirty="0"/>
              <a:t>in academic </a:t>
            </a:r>
            <a:r>
              <a:rPr lang="en-US" dirty="0" smtClean="0"/>
              <a:t>style;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To develop social </a:t>
            </a:r>
            <a:r>
              <a:rPr lang="en-US" dirty="0"/>
              <a:t>stylistic registers available to educated </a:t>
            </a:r>
            <a:r>
              <a:rPr lang="en-US" dirty="0" smtClean="0"/>
              <a:t>native speakers;</a:t>
            </a:r>
          </a:p>
          <a:p>
            <a:r>
              <a:rPr lang="en-US" dirty="0" smtClean="0"/>
              <a:t>Advanced </a:t>
            </a:r>
            <a:r>
              <a:rPr lang="en-US" dirty="0"/>
              <a:t>Mid-</a:t>
            </a:r>
            <a:r>
              <a:rPr lang="en-US" dirty="0" smtClean="0"/>
              <a:t>High </a:t>
            </a:r>
            <a:r>
              <a:rPr lang="en-US" dirty="0"/>
              <a:t>(depend on students’ current language skills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4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Challenges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set a goal and select a linguistic minimum of course content (only 20 </a:t>
            </a:r>
            <a:r>
              <a:rPr lang="en-US" dirty="0" err="1" smtClean="0"/>
              <a:t>hrs</a:t>
            </a:r>
            <a:r>
              <a:rPr lang="en-US" dirty="0" smtClean="0"/>
              <a:t>!)?</a:t>
            </a:r>
          </a:p>
          <a:p>
            <a:r>
              <a:rPr lang="en-US" dirty="0" smtClean="0"/>
              <a:t>Where to find resources</a:t>
            </a:r>
            <a:r>
              <a:rPr lang="en-US" dirty="0"/>
              <a:t> </a:t>
            </a:r>
            <a:r>
              <a:rPr lang="en-US" dirty="0" smtClean="0"/>
              <a:t>and materials?</a:t>
            </a:r>
          </a:p>
          <a:p>
            <a:r>
              <a:rPr lang="en-US" dirty="0" smtClean="0"/>
              <a:t>How to design helpful and interesting course for every student? </a:t>
            </a:r>
          </a:p>
          <a:p>
            <a:r>
              <a:rPr lang="en-US" dirty="0" smtClean="0"/>
              <a:t>How to meet needs heritage and non-heritage students?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Standards</a:t>
            </a:r>
            <a:r>
              <a:rPr lang="en-US" b="1" dirty="0" smtClean="0">
                <a:solidFill>
                  <a:srgbClr val="3366FF"/>
                </a:solidFill>
                <a:effectLst/>
              </a:rPr>
              <a:t> 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8190"/>
          <a:stretch>
            <a:fillRect/>
          </a:stretch>
        </p:blipFill>
        <p:spPr/>
      </p:pic>
      <p:pic>
        <p:nvPicPr>
          <p:cNvPr id="8" name="Content Placeholder 6" descr="ACTFL Inverted Pyramid 2013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228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29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Selecting Topics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9"/>
            <a:ext cx="8229600" cy="540717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Chemistry</a:t>
            </a:r>
            <a:r>
              <a:rPr lang="en-US" dirty="0" smtClean="0"/>
              <a:t>: Elements </a:t>
            </a:r>
            <a:r>
              <a:rPr lang="en-US" dirty="0"/>
              <a:t>and compounds, Periodic table of elements. Dmitry Mendeleev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b="1" dirty="0" smtClean="0"/>
              <a:t>Astronomy</a:t>
            </a:r>
            <a:r>
              <a:rPr lang="en-US" dirty="0" smtClean="0"/>
              <a:t>: The </a:t>
            </a:r>
            <a:r>
              <a:rPr lang="en-US" dirty="0"/>
              <a:t>structure of the Solar system </a:t>
            </a:r>
          </a:p>
          <a:p>
            <a:r>
              <a:rPr lang="ru-RU" b="1" dirty="0" err="1" smtClean="0"/>
              <a:t>Math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>
                <a:effectLst/>
                <a:latin typeface="Calibri"/>
                <a:ea typeface="ＭＳ 明朝"/>
                <a:cs typeface="Calibri"/>
              </a:rPr>
              <a:t>Physical quantities and their measurement</a:t>
            </a:r>
            <a:r>
              <a:rPr lang="en-US" dirty="0" smtClean="0">
                <a:latin typeface="Calibri"/>
                <a:ea typeface="ＭＳ 明朝"/>
                <a:cs typeface="Calibri"/>
              </a:rPr>
              <a:t>. </a:t>
            </a:r>
            <a:r>
              <a:rPr lang="ru-RU" dirty="0" err="1" smtClean="0">
                <a:latin typeface="Calibri"/>
                <a:cs typeface="Calibri"/>
              </a:rPr>
              <a:t>How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>
                <a:latin typeface="Calibri"/>
                <a:cs typeface="Calibri"/>
              </a:rPr>
              <a:t>to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err="1">
                <a:latin typeface="Calibri"/>
                <a:cs typeface="Calibri"/>
              </a:rPr>
              <a:t>read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err="1">
                <a:latin typeface="Calibri"/>
                <a:cs typeface="Calibri"/>
              </a:rPr>
              <a:t>a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graph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Physics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ru-RU" dirty="0" err="1" smtClean="0">
                <a:latin typeface="Calibri"/>
                <a:cs typeface="Calibri"/>
              </a:rPr>
              <a:t>Forces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>
                <a:latin typeface="Calibri"/>
                <a:cs typeface="Calibri"/>
              </a:rPr>
              <a:t>acting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err="1">
                <a:latin typeface="Calibri"/>
                <a:cs typeface="Calibri"/>
              </a:rPr>
              <a:t>on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err="1">
                <a:latin typeface="Calibri"/>
                <a:cs typeface="Calibri"/>
              </a:rPr>
              <a:t>a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err="1" smtClean="0">
                <a:latin typeface="Calibri"/>
                <a:cs typeface="Calibri"/>
              </a:rPr>
              <a:t>body</a:t>
            </a:r>
            <a:r>
              <a:rPr lang="en-US" dirty="0" smtClean="0">
                <a:latin typeface="Calibri"/>
                <a:cs typeface="Calibri"/>
              </a:rPr>
              <a:t>.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1C1C1C"/>
                </a:solidFill>
                <a:effectLst/>
                <a:latin typeface="Calibri"/>
                <a:ea typeface="ＭＳ 明朝"/>
                <a:cs typeface="Calibri"/>
              </a:rPr>
              <a:t>Bernoulli's principle and lifting force.</a:t>
            </a:r>
            <a:r>
              <a:rPr lang="en-US" dirty="0" smtClean="0">
                <a:effectLst/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Aerodynamics of airplanes. </a:t>
            </a:r>
            <a:r>
              <a:rPr lang="ru-RU" dirty="0" err="1" smtClean="0">
                <a:latin typeface="Calibri"/>
                <a:cs typeface="Calibri"/>
              </a:rPr>
              <a:t>Nikolay</a:t>
            </a:r>
            <a:r>
              <a:rPr lang="ru-RU" dirty="0" smtClean="0">
                <a:latin typeface="Calibri"/>
                <a:cs typeface="Calibri"/>
              </a:rPr>
              <a:t> </a:t>
            </a:r>
            <a:r>
              <a:rPr lang="ru-RU" dirty="0" err="1">
                <a:latin typeface="Calibri"/>
                <a:cs typeface="Calibri"/>
              </a:rPr>
              <a:t>Zhukovsky</a:t>
            </a:r>
            <a:r>
              <a:rPr lang="ru-RU" dirty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 smtClean="0"/>
              <a:t>Engineering</a:t>
            </a:r>
            <a:r>
              <a:rPr lang="en-US" dirty="0" smtClean="0"/>
              <a:t>: How </a:t>
            </a:r>
            <a:r>
              <a:rPr lang="en-US" dirty="0"/>
              <a:t>to describe and compare objects based on their technical characteristics</a:t>
            </a:r>
            <a:r>
              <a:rPr lang="en-US" dirty="0" smtClean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9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_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6764"/>
          <a:stretch>
            <a:fillRect/>
          </a:stretch>
        </p:blipFill>
        <p:spPr>
          <a:xfrm>
            <a:off x="968151" y="2162871"/>
            <a:ext cx="7718649" cy="440119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0898"/>
            <a:ext cx="8229600" cy="2011973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>
                <a:solidFill>
                  <a:srgbClr val="3366FF"/>
                </a:solidFill>
              </a:rPr>
              <a:t>Chemistry</a:t>
            </a:r>
            <a:r>
              <a:rPr lang="en-US" sz="3600" b="1" dirty="0" smtClean="0">
                <a:solidFill>
                  <a:srgbClr val="3366FF"/>
                </a:solidFill>
              </a:rPr>
              <a:t>: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smtClean="0"/>
              <a:t>Elements and compounds, Periodic table of elements. Dmitry Mendeleev</a:t>
            </a:r>
            <a:r>
              <a:rPr lang="en-US" sz="3600" dirty="0" smtClean="0">
                <a:effectLst/>
              </a:rPr>
              <a:t> </a:t>
            </a:r>
            <a:br>
              <a:rPr lang="en-US" sz="3600" dirty="0" smtClean="0">
                <a:effectLst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15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42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 dirty="0" smtClean="0">
                <a:solidFill>
                  <a:srgbClr val="3366FF"/>
                </a:solidFill>
                <a:latin typeface="+mn-lt"/>
              </a:rPr>
              <a:t>Physics</a:t>
            </a:r>
            <a:r>
              <a:rPr lang="en-US" sz="4000" dirty="0" smtClean="0">
                <a:solidFill>
                  <a:srgbClr val="3366FF"/>
                </a:solidFill>
                <a:latin typeface="+mn-lt"/>
              </a:rPr>
              <a:t>:</a:t>
            </a:r>
            <a:r>
              <a:rPr lang="en-US" sz="40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Forces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acting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on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a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body</a:t>
            </a:r>
            <a:r>
              <a:rPr lang="en-US" sz="3600" dirty="0" smtClean="0">
                <a:latin typeface="+mn-lt"/>
              </a:rPr>
              <a:t>.</a:t>
            </a:r>
            <a:r>
              <a:rPr lang="ru-RU" sz="3600" dirty="0" smtClean="0">
                <a:latin typeface="+mn-lt"/>
              </a:rPr>
              <a:t> </a:t>
            </a:r>
            <a:r>
              <a:rPr lang="en-US" sz="3600" dirty="0" smtClean="0">
                <a:solidFill>
                  <a:srgbClr val="1C1C1C"/>
                </a:solidFill>
                <a:effectLst/>
                <a:latin typeface="+mn-lt"/>
                <a:ea typeface="ＭＳ 明朝"/>
              </a:rPr>
              <a:t>Bernoulli's principle and lifting force.</a:t>
            </a:r>
            <a:r>
              <a:rPr lang="en-US" sz="3600" dirty="0" smtClean="0">
                <a:effectLst/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Aerodynamics of airplanes. </a:t>
            </a:r>
            <a:r>
              <a:rPr lang="ru-RU" sz="3600" dirty="0" err="1" smtClean="0">
                <a:latin typeface="+mn-lt"/>
              </a:rPr>
              <a:t>Nikolay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Zhukovsky</a:t>
            </a:r>
            <a:r>
              <a:rPr lang="ru-RU" sz="3600" dirty="0" smtClean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pic>
        <p:nvPicPr>
          <p:cNvPr id="4" name="Content Placeholder 3" descr="bernoulli_eff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2933"/>
          <a:stretch>
            <a:fillRect/>
          </a:stretch>
        </p:blipFill>
        <p:spPr>
          <a:xfrm>
            <a:off x="736351" y="1706841"/>
            <a:ext cx="4716243" cy="2593752"/>
          </a:xfrm>
        </p:spPr>
      </p:pic>
      <p:pic>
        <p:nvPicPr>
          <p:cNvPr id="5" name="Picture 1" descr="li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5" y="4438012"/>
            <a:ext cx="4800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Жуковский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81" y="2058936"/>
            <a:ext cx="1902646" cy="25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</TotalTime>
  <Words>743</Words>
  <Application>Microsoft Office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明朝</vt:lpstr>
      <vt:lpstr>Arial</vt:lpstr>
      <vt:lpstr>Calibri</vt:lpstr>
      <vt:lpstr>Times New Roman</vt:lpstr>
      <vt:lpstr>Office Theme</vt:lpstr>
      <vt:lpstr>STEM-based Russian for Advanced Heritage and Non-heritage Students: Challenges and Overcomes   </vt:lpstr>
      <vt:lpstr>RUSS 316 Extended Russian Through STEM   </vt:lpstr>
      <vt:lpstr>Extended Russian Through STEM:  The Course Overview </vt:lpstr>
      <vt:lpstr>The Main Goal</vt:lpstr>
      <vt:lpstr>Challenges</vt:lpstr>
      <vt:lpstr>Standards </vt:lpstr>
      <vt:lpstr>Selecting Topics</vt:lpstr>
      <vt:lpstr> Chemistry: Elements and compounds, Periodic table of elements. Dmitry Mendeleev  </vt:lpstr>
      <vt:lpstr>Physics: Forces acting on a body. Bernoulli's principle and lifting force. Aerodynamics of airplanes. Nikolay Zhukovsky  </vt:lpstr>
      <vt:lpstr>Resources and Materials</vt:lpstr>
      <vt:lpstr> Tasks and the Final Performance Assessment </vt:lpstr>
      <vt:lpstr>How to Motivate and Engage Students? </vt:lpstr>
      <vt:lpstr> What Works for HLL and Advanced SLL  </vt:lpstr>
      <vt:lpstr>RUSS-316 Course Outcomes</vt:lpstr>
      <vt:lpstr>Student’s presentation: 3D-Printed Open-Source Hand Orthosis for Individuals with Spinal Cord Injury </vt:lpstr>
      <vt:lpstr>Moving from 2 to 5-credit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 316 Extended Russian Through STEM</dc:title>
  <dc:creator>Svetlana Abramova</dc:creator>
  <cp:lastModifiedBy>Michele Aoki</cp:lastModifiedBy>
  <cp:revision>39</cp:revision>
  <dcterms:created xsi:type="dcterms:W3CDTF">2016-01-14T21:52:10Z</dcterms:created>
  <dcterms:modified xsi:type="dcterms:W3CDTF">2016-02-13T17:57:22Z</dcterms:modified>
</cp:coreProperties>
</file>