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8" r:id="rId1"/>
  </p:sldMasterIdLst>
  <p:notesMasterIdLst>
    <p:notesMasterId r:id="rId24"/>
  </p:notesMasterIdLst>
  <p:handoutMasterIdLst>
    <p:handoutMasterId r:id="rId25"/>
  </p:handoutMasterIdLst>
  <p:sldIdLst>
    <p:sldId id="281" r:id="rId2"/>
    <p:sldId id="285" r:id="rId3"/>
    <p:sldId id="286" r:id="rId4"/>
    <p:sldId id="287" r:id="rId5"/>
    <p:sldId id="289" r:id="rId6"/>
    <p:sldId id="290" r:id="rId7"/>
    <p:sldId id="291" r:id="rId8"/>
    <p:sldId id="292" r:id="rId9"/>
    <p:sldId id="293" r:id="rId10"/>
    <p:sldId id="294" r:id="rId11"/>
    <p:sldId id="295" r:id="rId12"/>
    <p:sldId id="323" r:id="rId13"/>
    <p:sldId id="312" r:id="rId14"/>
    <p:sldId id="313" r:id="rId15"/>
    <p:sldId id="314" r:id="rId16"/>
    <p:sldId id="315" r:id="rId17"/>
    <p:sldId id="316" r:id="rId18"/>
    <p:sldId id="317" r:id="rId19"/>
    <p:sldId id="318" r:id="rId20"/>
    <p:sldId id="319" r:id="rId21"/>
    <p:sldId id="320" r:id="rId22"/>
    <p:sldId id="322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0" autoAdjust="0"/>
    <p:restoredTop sz="80608" autoAdjust="0"/>
  </p:normalViewPr>
  <p:slideViewPr>
    <p:cSldViewPr snapToGrid="0" snapToObjects="1">
      <p:cViewPr>
        <p:scale>
          <a:sx n="69" d="100"/>
          <a:sy n="69" d="100"/>
        </p:scale>
        <p:origin x="-2010" y="-1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January 23, 2016 UW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53B4E0-C009-43C6-89C8-43740C90C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536485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January 23, 2016 UW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36C1B0-8E00-A547-817F-BBD689FF90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068521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Michele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752F9C-DD35-4EEA-838D-DB30F1CC667D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6632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Michele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752F9C-DD35-4EEA-838D-DB30F1CC667D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2625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baseline="0" dirty="0" smtClean="0"/>
              <a:t>OA Intro: </a:t>
            </a:r>
            <a:r>
              <a:rPr lang="en-US" dirty="0" smtClean="0"/>
              <a:t>We organize immigrant communities</a:t>
            </a:r>
            <a:r>
              <a:rPr lang="en-US" baseline="0" dirty="0" smtClean="0"/>
              <a:t> around WA state with significant representation in the areas indicated above. With over 1500 members statewide we build leadership use this power to shift policies.</a:t>
            </a:r>
          </a:p>
          <a:p>
            <a:pPr>
              <a:buFont typeface="Arial" pitchFamily="34" charset="0"/>
              <a:buNone/>
            </a:pPr>
            <a:r>
              <a:rPr lang="en-US" baseline="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 smtClean="0"/>
              <a:t>Bridging grassroots power with </a:t>
            </a:r>
            <a:r>
              <a:rPr lang="en-US" baseline="0" dirty="0" err="1" smtClean="0"/>
              <a:t>grasstops</a:t>
            </a:r>
            <a:r>
              <a:rPr lang="en-US" baseline="0" dirty="0" smtClean="0"/>
              <a:t> advocacy makes us effective in areas like CIR, Citizenship/VRA/DREAM , OIRA,  </a:t>
            </a:r>
          </a:p>
          <a:p>
            <a:pPr defTabSz="897301">
              <a:buFont typeface="Arial" pitchFamily="34" charset="0"/>
              <a:buChar char="•"/>
              <a:defRPr/>
            </a:pPr>
            <a:endParaRPr lang="en-US" baseline="0" dirty="0" smtClean="0"/>
          </a:p>
          <a:p>
            <a:pPr defTabSz="897301">
              <a:buFont typeface="Arial" pitchFamily="34" charset="0"/>
              <a:buChar char="•"/>
              <a:defRPr/>
            </a:pPr>
            <a:r>
              <a:rPr lang="en-US" baseline="0" dirty="0" smtClean="0"/>
              <a:t>OneAmerica has been in a unique position to bring our community organizing and our policy expertise to the education field with a focus on English Language learners. </a:t>
            </a:r>
          </a:p>
          <a:p>
            <a:pPr marL="448650" lvl="1" defTabSz="897301">
              <a:buFont typeface="Arial" pitchFamily="34" charset="0"/>
              <a:buChar char="•"/>
              <a:defRPr/>
            </a:pPr>
            <a:r>
              <a:rPr lang="en-US" baseline="0" dirty="0" smtClean="0"/>
              <a:t>Leverage local innovation to state changes</a:t>
            </a:r>
          </a:p>
          <a:p>
            <a:pPr marL="448650" lvl="1" defTabSz="897301">
              <a:buFont typeface="Arial" pitchFamily="34" charset="0"/>
              <a:buChar char="•"/>
              <a:defRPr/>
            </a:pPr>
            <a:r>
              <a:rPr lang="en-US" b="1" baseline="0" dirty="0" smtClean="0"/>
              <a:t>Organized ELL WG as we would our base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27959-278B-408E-848D-71DC53FC6BE0}" type="slidenum">
              <a:rPr lang="en-US" smtClean="0">
                <a:solidFill>
                  <a:srgbClr val="000000"/>
                </a:solidFill>
              </a:rPr>
              <a:pPr/>
              <a:t>4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9265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752F9C-DD35-4EEA-838D-DB30F1CC667D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33026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Michele – I’ll bring examples of our letters, Seal</a:t>
            </a:r>
            <a:r>
              <a:rPr lang="en-US" baseline="0" dirty="0" smtClean="0"/>
              <a:t> stickers, and Medallions and examples of how we communicated with the counselors.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752F9C-DD35-4EEA-838D-DB30F1CC667D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39321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338046" indent="-338046">
              <a:lnSpc>
                <a:spcPct val="120000"/>
              </a:lnSpc>
              <a:buFont typeface="Arial" pitchFamily="34" charset="0"/>
              <a:buChar char="•"/>
            </a:pPr>
            <a:r>
              <a:rPr lang="en-US" dirty="0"/>
              <a:t>In the 2012 &amp; 2013 school years, a combined total of 2,364 students participated in 56 different languages</a:t>
            </a:r>
          </a:p>
          <a:p>
            <a:pPr marL="338046" indent="-338046">
              <a:lnSpc>
                <a:spcPct val="120000"/>
              </a:lnSpc>
              <a:buFont typeface="Arial" pitchFamily="34" charset="0"/>
              <a:buChar char="•"/>
            </a:pPr>
            <a:r>
              <a:rPr lang="en-US" dirty="0"/>
              <a:t>The students qualified for a total of 7,271 credits </a:t>
            </a:r>
          </a:p>
          <a:p>
            <a:pPr marL="338046" indent="-338046">
              <a:lnSpc>
                <a:spcPct val="120000"/>
              </a:lnSpc>
              <a:buFont typeface="Arial" pitchFamily="34" charset="0"/>
              <a:buChar char="•"/>
            </a:pPr>
            <a:r>
              <a:rPr lang="en-US" dirty="0"/>
              <a:t>72% qualified for three or four out of a total of four possible credits </a:t>
            </a:r>
          </a:p>
          <a:p>
            <a:pPr marL="338046" indent="-338046">
              <a:lnSpc>
                <a:spcPct val="120000"/>
              </a:lnSpc>
              <a:buFont typeface="Arial" pitchFamily="34" charset="0"/>
              <a:buChar char="•"/>
            </a:pPr>
            <a:r>
              <a:rPr lang="en-US" dirty="0"/>
              <a:t>Students reported gaining the chance to focus on what they needed to graduate or enroll in advanced-level courses to improve their college eligibility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Over 1500 students, 30 diff/diverse languages and 4000 credits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Strengths</a:t>
            </a:r>
            <a:r>
              <a:rPr lang="en-US" baseline="0" dirty="0" smtClean="0"/>
              <a:t> based approach what do ELL students bring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err="1" smtClean="0"/>
              <a:t>Operationalizing</a:t>
            </a:r>
            <a:r>
              <a:rPr lang="en-US" dirty="0" smtClean="0"/>
              <a:t> </a:t>
            </a:r>
            <a:r>
              <a:rPr lang="en-US" baseline="0" dirty="0" smtClean="0"/>
              <a:t>competency based system-no seat time needed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 smtClean="0"/>
              <a:t>Helped students graduate (</a:t>
            </a:r>
            <a:r>
              <a:rPr lang="en-US" baseline="0" dirty="0" err="1" smtClean="0"/>
              <a:t>opp</a:t>
            </a:r>
            <a:r>
              <a:rPr lang="en-US" baseline="0" dirty="0" smtClean="0"/>
              <a:t> gap closing)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 smtClean="0"/>
              <a:t>Implications for parent engagement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 smtClean="0"/>
              <a:t>Highline 2026 goal and seal of </a:t>
            </a:r>
            <a:r>
              <a:rPr lang="en-US" baseline="0" dirty="0" err="1" smtClean="0"/>
              <a:t>biliterarcy</a:t>
            </a:r>
            <a:endParaRPr lang="en-US" baseline="0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 defTabSz="897301" eaLnBrk="0" fontAlgn="base" hangingPunct="0">
              <a:spcBef>
                <a:spcPct val="3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https://youtu.be/tgCMhiM1N-o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Ed Trust Presentation - 10/24/13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AD45EE-3D54-463E-8E99-73651DA120D4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130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Roxana…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752F9C-DD35-4EEA-838D-DB30F1CC667D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86836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Roxana – feel free to edit this.</a:t>
            </a:r>
            <a:r>
              <a:rPr lang="en-US" baseline="0" dirty="0" smtClean="0"/>
              <a:t> I just stuck it in.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752F9C-DD35-4EEA-838D-DB30F1CC667D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20112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Michele plus Jennifer</a:t>
            </a:r>
            <a:r>
              <a:rPr lang="en-US" baseline="0" dirty="0" smtClean="0"/>
              <a:t> and Paris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752F9C-DD35-4EEA-838D-DB30F1CC667D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84803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175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616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406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5583" y="6383626"/>
            <a:ext cx="2895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380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566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051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886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322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399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857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444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Startalk Logo 2009.jpg"/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9579" y="5809436"/>
            <a:ext cx="3375205" cy="1048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9742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12.wa.us/WorldLanguages/pubdocs/OTS-6963.1Final.pdf" TargetMode="External"/><Relationship Id="rId2" Type="http://schemas.openxmlformats.org/officeDocument/2006/relationships/hyperlink" Target="http://www.k12.wa.us/WorldLanguages/pubdocs/OTS-6962.1Final.pdf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tgCMhiM1N-o" TargetMode="Externa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1255" y="4711914"/>
            <a:ext cx="84336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Times"/>
                <a:cs typeface="Times"/>
              </a:rPr>
              <a:t>Saturday, January 23, 2016</a:t>
            </a:r>
          </a:p>
          <a:p>
            <a:pPr algn="ctr"/>
            <a:r>
              <a:rPr lang="en-US" sz="3200" dirty="0" smtClean="0">
                <a:latin typeface="Times"/>
                <a:cs typeface="Times"/>
              </a:rPr>
              <a:t>University of Washington Mary Gates Hall </a:t>
            </a:r>
            <a:endParaRPr lang="en-US" sz="3200" dirty="0">
              <a:latin typeface="Times"/>
              <a:cs typeface="Times"/>
            </a:endParaRPr>
          </a:p>
        </p:txBody>
      </p:sp>
      <p:pic>
        <p:nvPicPr>
          <p:cNvPr id="11" name="Picture 10" descr="1342119852412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3268957"/>
          </a:xfrm>
          <a:prstGeom prst="rect">
            <a:avLst/>
          </a:prstGeom>
        </p:spPr>
      </p:pic>
      <p:sp>
        <p:nvSpPr>
          <p:cNvPr id="10" name="Title 9"/>
          <p:cNvSpPr>
            <a:spLocks noGrp="1"/>
          </p:cNvSpPr>
          <p:nvPr>
            <p:ph type="ctrTitle"/>
          </p:nvPr>
        </p:nvSpPr>
        <p:spPr>
          <a:xfrm>
            <a:off x="401255" y="2871989"/>
            <a:ext cx="8433652" cy="2135663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latin typeface="Times"/>
                <a:cs typeface="Times"/>
              </a:rPr>
              <a:t>World Language Summit: </a:t>
            </a:r>
            <a:r>
              <a:rPr lang="en-US" sz="4000" b="1" dirty="0" smtClean="0">
                <a:latin typeface="Times"/>
                <a:cs typeface="Times"/>
              </a:rPr>
              <a:t/>
            </a:r>
            <a:br>
              <a:rPr lang="en-US" sz="4000" b="1" dirty="0" smtClean="0">
                <a:latin typeface="Times"/>
                <a:cs typeface="Times"/>
              </a:rPr>
            </a:br>
            <a:r>
              <a:rPr lang="en-US" sz="3200" b="1" dirty="0" smtClean="0">
                <a:latin typeface="Times"/>
                <a:cs typeface="Times"/>
              </a:rPr>
              <a:t>Seal of </a:t>
            </a:r>
            <a:r>
              <a:rPr lang="en-US" sz="3200" b="1" dirty="0" err="1" smtClean="0">
                <a:latin typeface="Times"/>
                <a:cs typeface="Times"/>
              </a:rPr>
              <a:t>Biliteracy</a:t>
            </a:r>
            <a:r>
              <a:rPr lang="en-US" sz="3200" b="1" dirty="0" smtClean="0">
                <a:latin typeface="Times"/>
                <a:cs typeface="Times"/>
              </a:rPr>
              <a:t> &amp; Competency-Based Credits</a:t>
            </a:r>
            <a:endParaRPr lang="en-US" sz="3200" b="1" dirty="0"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1013520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90600"/>
          </a:xfrm>
        </p:spPr>
        <p:txBody>
          <a:bodyPr>
            <a:noAutofit/>
          </a:bodyPr>
          <a:lstStyle/>
          <a:p>
            <a:r>
              <a:rPr lang="en-US" dirty="0" smtClean="0"/>
              <a:t>Languages of Students in Transitional Bilingual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08909"/>
            <a:ext cx="8229600" cy="392083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 smtClean="0"/>
              <a:t>“By </a:t>
            </a:r>
            <a:r>
              <a:rPr lang="en-US" sz="2800" dirty="0"/>
              <a:t>December 1, 2017, the office of </a:t>
            </a:r>
            <a:r>
              <a:rPr lang="en-US" sz="2800" dirty="0" smtClean="0"/>
              <a:t>the superintendent </a:t>
            </a:r>
            <a:r>
              <a:rPr lang="en-US" sz="2800" dirty="0"/>
              <a:t>of public instruction shall submit a report to </a:t>
            </a:r>
            <a:r>
              <a:rPr lang="en-US" sz="2800" dirty="0" smtClean="0"/>
              <a:t>the education </a:t>
            </a:r>
            <a:r>
              <a:rPr lang="en-US" sz="2800" dirty="0"/>
              <a:t>committees of the legislature that compares the number </a:t>
            </a:r>
            <a:r>
              <a:rPr lang="en-US" sz="2800" dirty="0" smtClean="0"/>
              <a:t>of students </a:t>
            </a:r>
            <a:r>
              <a:rPr lang="en-US" sz="2800" dirty="0"/>
              <a:t>awarded the Washington state seal of </a:t>
            </a:r>
            <a:r>
              <a:rPr lang="en-US" sz="2800" dirty="0" err="1"/>
              <a:t>biliteracy</a:t>
            </a:r>
            <a:r>
              <a:rPr lang="en-US" sz="2800" dirty="0"/>
              <a:t> in </a:t>
            </a:r>
            <a:r>
              <a:rPr lang="en-US" sz="2800" dirty="0" smtClean="0"/>
              <a:t>the previous </a:t>
            </a:r>
            <a:r>
              <a:rPr lang="en-US" sz="2800" dirty="0"/>
              <a:t>two school years and the languages spoken by those </a:t>
            </a:r>
            <a:r>
              <a:rPr lang="en-US" sz="2800" dirty="0" smtClean="0"/>
              <a:t>students, to </a:t>
            </a:r>
            <a:r>
              <a:rPr lang="en-US" sz="2800" dirty="0"/>
              <a:t>the number of students enrolled or previously enrolled in </a:t>
            </a:r>
            <a:r>
              <a:rPr lang="en-US" sz="2800" dirty="0" smtClean="0"/>
              <a:t>the transitional </a:t>
            </a:r>
            <a:r>
              <a:rPr lang="en-US" sz="2800" dirty="0"/>
              <a:t>bilingual instruction program and the languages spoken </a:t>
            </a:r>
            <a:r>
              <a:rPr lang="en-US" sz="2800" dirty="0" smtClean="0"/>
              <a:t>by those </a:t>
            </a:r>
            <a:r>
              <a:rPr lang="en-US" sz="2800" dirty="0"/>
              <a:t>students</a:t>
            </a:r>
            <a:r>
              <a:rPr lang="en-US" sz="2800" dirty="0" smtClean="0"/>
              <a:t>.”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5699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Increasing the Methods for Demonstrating Proficiency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73382"/>
            <a:ext cx="7620000" cy="4343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“The </a:t>
            </a:r>
            <a:r>
              <a:rPr lang="en-US" sz="2800" dirty="0"/>
              <a:t>office of the superintendent of public </a:t>
            </a:r>
            <a:r>
              <a:rPr lang="en-US" sz="2800" dirty="0" smtClean="0"/>
              <a:t>instruction shall </a:t>
            </a:r>
            <a:r>
              <a:rPr lang="en-US" sz="2800" dirty="0"/>
              <a:t>also </a:t>
            </a:r>
            <a:r>
              <a:rPr lang="en-US" sz="2800" b="1" dirty="0"/>
              <a:t>report the methods used</a:t>
            </a:r>
            <a:r>
              <a:rPr lang="en-US" sz="2800" dirty="0"/>
              <a:t> by students to </a:t>
            </a:r>
            <a:r>
              <a:rPr lang="en-US" sz="2800" dirty="0" smtClean="0"/>
              <a:t>demonstrate proficiency </a:t>
            </a:r>
            <a:r>
              <a:rPr lang="en-US" sz="2800" dirty="0"/>
              <a:t>for the Washington state seal of </a:t>
            </a:r>
            <a:r>
              <a:rPr lang="en-US" sz="2800" dirty="0" err="1"/>
              <a:t>biliteracy</a:t>
            </a:r>
            <a:r>
              <a:rPr lang="en-US" sz="2800" dirty="0"/>
              <a:t>, and </a:t>
            </a:r>
            <a:r>
              <a:rPr lang="en-US" sz="2800" dirty="0" smtClean="0"/>
              <a:t>describe how </a:t>
            </a:r>
            <a:r>
              <a:rPr lang="en-US" sz="2800" dirty="0"/>
              <a:t>the office of the superintendent of public instruction plans </a:t>
            </a:r>
            <a:r>
              <a:rPr lang="en-US" sz="2800" dirty="0" smtClean="0"/>
              <a:t>to </a:t>
            </a:r>
            <a:r>
              <a:rPr lang="en-US" sz="2800" b="1" dirty="0" smtClean="0"/>
              <a:t>increase </a:t>
            </a:r>
            <a:r>
              <a:rPr lang="en-US" sz="2800" b="1" dirty="0"/>
              <a:t>the number of possible methods </a:t>
            </a:r>
            <a:r>
              <a:rPr lang="en-US" sz="2800" dirty="0"/>
              <a:t>for students to </a:t>
            </a:r>
            <a:r>
              <a:rPr lang="en-US" sz="2800" dirty="0" smtClean="0"/>
              <a:t>demonstrate proficiency</a:t>
            </a:r>
            <a:r>
              <a:rPr lang="en-US" sz="2800" dirty="0"/>
              <a:t>, </a:t>
            </a:r>
            <a:r>
              <a:rPr lang="en-US" sz="2800" b="1" dirty="0"/>
              <a:t>particularly in world languages that are not </a:t>
            </a:r>
            <a:r>
              <a:rPr lang="en-US" sz="2800" b="1" dirty="0" smtClean="0"/>
              <a:t>widely spoken</a:t>
            </a:r>
            <a:r>
              <a:rPr lang="en-US" sz="2800" dirty="0" smtClean="0"/>
              <a:t>.”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8373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Criteria Established by OSPI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73382"/>
            <a:ext cx="7620000" cy="4156363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Proficiency </a:t>
            </a:r>
            <a:r>
              <a:rPr lang="en-US" sz="2800" dirty="0"/>
              <a:t>in English </a:t>
            </a:r>
          </a:p>
          <a:p>
            <a:r>
              <a:rPr lang="en-US" sz="2800" dirty="0"/>
              <a:t>Proficiency in a world language other than English </a:t>
            </a:r>
            <a:endParaRPr lang="en-US" sz="2800" dirty="0" smtClean="0"/>
          </a:p>
          <a:p>
            <a:pPr lvl="1"/>
            <a:r>
              <a:rPr lang="en-US" sz="2400" dirty="0" smtClean="0"/>
              <a:t>Passing AP Exam (3 or higher)</a:t>
            </a:r>
          </a:p>
          <a:p>
            <a:pPr lvl="1"/>
            <a:r>
              <a:rPr lang="en-US" sz="2400" dirty="0" smtClean="0"/>
              <a:t>Passing IB Exam (SL or  HL 4 or higher)</a:t>
            </a:r>
          </a:p>
          <a:p>
            <a:pPr lvl="1"/>
            <a:r>
              <a:rPr lang="en-US" sz="2400" dirty="0" smtClean="0"/>
              <a:t>Demonstrating Intermediate Mid (or higher) using assessments provided by OSPI</a:t>
            </a:r>
          </a:p>
          <a:p>
            <a:pPr lvl="1"/>
            <a:r>
              <a:rPr lang="en-US" sz="2400" dirty="0" smtClean="0"/>
              <a:t>Earning 4 Competency-Based Credits (Intermediate Mid or higher on OSPI approved assessments)</a:t>
            </a:r>
          </a:p>
          <a:p>
            <a:pPr lvl="1"/>
            <a:r>
              <a:rPr lang="en-US" sz="2400" dirty="0" smtClean="0"/>
              <a:t>Demonstrating proficiency comparable to Intermediate Mid on OSPI approved national/international tests</a:t>
            </a:r>
          </a:p>
          <a:p>
            <a:pPr marL="0" indent="0">
              <a:buNone/>
            </a:pPr>
            <a:r>
              <a:rPr lang="en-US" sz="2200" smtClean="0">
                <a:hlinkClick r:id="rId2" action="ppaction://hlinkfile"/>
              </a:rPr>
              <a:t/>
            </a:r>
            <a:br>
              <a:rPr lang="en-US" sz="2200" smtClean="0">
                <a:hlinkClick r:id="rId2" action="ppaction://hlinkfile"/>
              </a:rPr>
            </a:br>
            <a:r>
              <a:rPr lang="en-US" sz="2200" smtClean="0">
                <a:hlinkClick r:id="rId2" action="ppaction://hlinkfile"/>
              </a:rPr>
              <a:t>WAC </a:t>
            </a:r>
            <a:r>
              <a:rPr lang="en-US" sz="2200" dirty="0">
                <a:hlinkClick r:id="rId2" action="ppaction://hlinkfile"/>
              </a:rPr>
              <a:t>392-415-070</a:t>
            </a:r>
            <a:r>
              <a:rPr lang="en-US" sz="2200" dirty="0"/>
              <a:t> Mandatory high school transcript contents </a:t>
            </a:r>
          </a:p>
          <a:p>
            <a:pPr marL="0" indent="0">
              <a:buNone/>
            </a:pPr>
            <a:r>
              <a:rPr lang="en-US" sz="2200" dirty="0">
                <a:hlinkClick r:id="rId3" action="ppaction://hlinkfile"/>
              </a:rPr>
              <a:t>WAC 392-410-350</a:t>
            </a:r>
            <a:r>
              <a:rPr lang="en-US" sz="2200" dirty="0"/>
              <a:t> Seal of </a:t>
            </a:r>
            <a:r>
              <a:rPr lang="en-US" sz="2200" dirty="0" err="1"/>
              <a:t>Biliteracy</a:t>
            </a:r>
            <a:r>
              <a:rPr lang="en-US" sz="2200" dirty="0"/>
              <a:t> </a:t>
            </a:r>
          </a:p>
          <a:p>
            <a:pPr lvl="1"/>
            <a:endParaRPr lang="en-US" sz="2400" dirty="0"/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674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Highline Public Schools Awards the Seal of </a:t>
            </a:r>
            <a:r>
              <a:rPr lang="en-US" dirty="0" err="1" smtClean="0"/>
              <a:t>Biliteracy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18709"/>
          </a:xfrm>
        </p:spPr>
        <p:txBody>
          <a:bodyPr>
            <a:normAutofit fontScale="92500" lnSpcReduction="20000"/>
          </a:bodyPr>
          <a:lstStyle/>
          <a:p>
            <a:r>
              <a:rPr lang="en-US" altLang="en-US" sz="2800" dirty="0" smtClean="0"/>
              <a:t>193 Seal of </a:t>
            </a:r>
            <a:r>
              <a:rPr lang="en-US" altLang="en-US" sz="2800" dirty="0" err="1" smtClean="0"/>
              <a:t>Biliteracy</a:t>
            </a:r>
            <a:r>
              <a:rPr lang="en-US" altLang="en-US" sz="2800" dirty="0" smtClean="0"/>
              <a:t> recipients in 23 languages in Spring 2015</a:t>
            </a:r>
          </a:p>
          <a:p>
            <a:r>
              <a:rPr lang="en-US" altLang="en-US" sz="2800" dirty="0" smtClean="0"/>
              <a:t>How students were identified: </a:t>
            </a:r>
          </a:p>
          <a:p>
            <a:pPr lvl="1"/>
            <a:r>
              <a:rPr lang="en-US" altLang="en-US" sz="2400" dirty="0" smtClean="0"/>
              <a:t>Report in student database system </a:t>
            </a:r>
          </a:p>
          <a:p>
            <a:pPr lvl="1"/>
            <a:r>
              <a:rPr lang="en-US" altLang="en-US" sz="2400" dirty="0" smtClean="0"/>
              <a:t>Verify with AP / IB coordinators students who received 3 and 4 or higher on language test</a:t>
            </a:r>
          </a:p>
          <a:p>
            <a:pPr lvl="1"/>
            <a:r>
              <a:rPr lang="en-US" altLang="en-US" sz="2400" dirty="0" smtClean="0"/>
              <a:t>Verify with all H.S. counselors for meeting ELA requirements	</a:t>
            </a:r>
          </a:p>
          <a:p>
            <a:r>
              <a:rPr lang="en-US" altLang="en-US" sz="2800" dirty="0" smtClean="0"/>
              <a:t>Recognition at graduation, School Board meeting, school assemblies </a:t>
            </a:r>
          </a:p>
          <a:p>
            <a:r>
              <a:rPr lang="en-US" altLang="en-US" sz="2800" dirty="0" smtClean="0"/>
              <a:t>Medallions at graduation, certificates, seal foil</a:t>
            </a:r>
          </a:p>
          <a:p>
            <a:r>
              <a:rPr lang="en-US" altLang="en-US" sz="2800" dirty="0" smtClean="0"/>
              <a:t>Next steps/ideas – Bilingual teacher pipeline, starting with Seal of </a:t>
            </a:r>
            <a:r>
              <a:rPr lang="en-US" altLang="en-US" sz="2800" dirty="0" err="1" smtClean="0"/>
              <a:t>Biliteracy</a:t>
            </a:r>
            <a:r>
              <a:rPr lang="en-US" altLang="en-US" sz="2800" dirty="0" smtClean="0"/>
              <a:t> recipients</a:t>
            </a:r>
          </a:p>
          <a:p>
            <a:endParaRPr lang="en-US" alt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0" y="5493311"/>
            <a:ext cx="1752600" cy="983690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563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Process for World Language Credit by Proficiency </a:t>
            </a:r>
            <a:r>
              <a:rPr lang="en-US" sz="3600" dirty="0" smtClean="0"/>
              <a:t>[</a:t>
            </a:r>
            <a:r>
              <a:rPr lang="en-US" sz="3600" dirty="0" smtClean="0"/>
              <a:t>Highline SD]</a:t>
            </a:r>
            <a:endParaRPr lang="es-C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73382"/>
            <a:ext cx="8763000" cy="4551218"/>
          </a:xfrm>
        </p:spPr>
        <p:txBody>
          <a:bodyPr>
            <a:normAutofit/>
          </a:bodyPr>
          <a:lstStyle/>
          <a:p>
            <a:r>
              <a:rPr lang="en-US" sz="2200" b="1" dirty="0" smtClean="0">
                <a:solidFill>
                  <a:srgbClr val="1967C5"/>
                </a:solidFill>
              </a:rPr>
              <a:t>Year –long testing window schedule for all high schools</a:t>
            </a:r>
          </a:p>
          <a:p>
            <a:r>
              <a:rPr lang="en-US" sz="2200" b="1" dirty="0" smtClean="0">
                <a:solidFill>
                  <a:srgbClr val="FF0000"/>
                </a:solidFill>
              </a:rPr>
              <a:t>High schools identify </a:t>
            </a:r>
            <a:r>
              <a:rPr lang="en-US" sz="2200" b="1" dirty="0" err="1" smtClean="0">
                <a:solidFill>
                  <a:srgbClr val="FF0000"/>
                </a:solidFill>
              </a:rPr>
              <a:t>WLCbyP</a:t>
            </a:r>
            <a:r>
              <a:rPr lang="en-US" sz="2200" b="1" dirty="0" smtClean="0">
                <a:solidFill>
                  <a:srgbClr val="FF0000"/>
                </a:solidFill>
              </a:rPr>
              <a:t> site coordinator</a:t>
            </a:r>
          </a:p>
          <a:p>
            <a:r>
              <a:rPr lang="en-US" sz="2200" b="1" dirty="0" smtClean="0">
                <a:solidFill>
                  <a:srgbClr val="1967C5"/>
                </a:solidFill>
              </a:rPr>
              <a:t>Schools promote opportunity </a:t>
            </a:r>
            <a:r>
              <a:rPr lang="en-US" sz="2200" b="1" dirty="0" smtClean="0">
                <a:solidFill>
                  <a:srgbClr val="FF0000"/>
                </a:solidFill>
              </a:rPr>
              <a:t>via flyers, PPT, video </a:t>
            </a:r>
          </a:p>
          <a:p>
            <a:r>
              <a:rPr lang="en-US" sz="2200" b="1" dirty="0" smtClean="0">
                <a:solidFill>
                  <a:srgbClr val="FF0000"/>
                </a:solidFill>
              </a:rPr>
              <a:t>Students pre-register at school</a:t>
            </a:r>
          </a:p>
          <a:p>
            <a:r>
              <a:rPr lang="en-US" sz="2200" b="1" dirty="0" smtClean="0">
                <a:solidFill>
                  <a:srgbClr val="1967C5"/>
                </a:solidFill>
              </a:rPr>
              <a:t>1</a:t>
            </a:r>
            <a:r>
              <a:rPr lang="en-US" sz="2200" b="1" baseline="30000" dirty="0" smtClean="0">
                <a:solidFill>
                  <a:srgbClr val="1967C5"/>
                </a:solidFill>
              </a:rPr>
              <a:t>st</a:t>
            </a:r>
            <a:r>
              <a:rPr lang="en-US" sz="2200" b="1" dirty="0" smtClean="0">
                <a:solidFill>
                  <a:srgbClr val="1967C5"/>
                </a:solidFill>
              </a:rPr>
              <a:t> meeting – </a:t>
            </a:r>
            <a:r>
              <a:rPr lang="en-US" sz="2200" b="1" dirty="0" err="1" smtClean="0">
                <a:solidFill>
                  <a:srgbClr val="1967C5"/>
                </a:solidFill>
              </a:rPr>
              <a:t>WLCbyP</a:t>
            </a:r>
            <a:r>
              <a:rPr lang="en-US" sz="2200" b="1" dirty="0" smtClean="0">
                <a:solidFill>
                  <a:srgbClr val="1967C5"/>
                </a:solidFill>
              </a:rPr>
              <a:t> overview, writing sample, self assessment </a:t>
            </a:r>
          </a:p>
          <a:p>
            <a:r>
              <a:rPr lang="en-US" sz="2200" b="1" dirty="0" smtClean="0">
                <a:solidFill>
                  <a:srgbClr val="1967C5"/>
                </a:solidFill>
              </a:rPr>
              <a:t>2</a:t>
            </a:r>
            <a:r>
              <a:rPr lang="en-US" sz="2200" b="1" baseline="30000" dirty="0" smtClean="0">
                <a:solidFill>
                  <a:srgbClr val="1967C5"/>
                </a:solidFill>
              </a:rPr>
              <a:t>nd</a:t>
            </a:r>
            <a:r>
              <a:rPr lang="en-US" sz="2200" b="1" dirty="0" smtClean="0">
                <a:solidFill>
                  <a:srgbClr val="1967C5"/>
                </a:solidFill>
              </a:rPr>
              <a:t> meeting – permission form, sample test, details about proficiency levels and Seal, students commit to test</a:t>
            </a:r>
          </a:p>
          <a:p>
            <a:r>
              <a:rPr lang="en-US" sz="2200" b="1" dirty="0" smtClean="0">
                <a:solidFill>
                  <a:srgbClr val="1967C5"/>
                </a:solidFill>
              </a:rPr>
              <a:t>3</a:t>
            </a:r>
            <a:r>
              <a:rPr lang="en-US" sz="2200" b="1" baseline="30000" dirty="0" smtClean="0">
                <a:solidFill>
                  <a:srgbClr val="1967C5"/>
                </a:solidFill>
              </a:rPr>
              <a:t>rd</a:t>
            </a:r>
            <a:r>
              <a:rPr lang="en-US" sz="2200" b="1" dirty="0" smtClean="0">
                <a:solidFill>
                  <a:srgbClr val="1967C5"/>
                </a:solidFill>
              </a:rPr>
              <a:t> meeting – test day</a:t>
            </a:r>
          </a:p>
          <a:p>
            <a:r>
              <a:rPr lang="en-US" sz="2200" b="1" dirty="0" smtClean="0">
                <a:solidFill>
                  <a:srgbClr val="1967C5"/>
                </a:solidFill>
              </a:rPr>
              <a:t>6-8 weeks, results and letter sent to schools </a:t>
            </a:r>
            <a:r>
              <a:rPr lang="en-US" sz="1400" b="1" dirty="0" smtClean="0">
                <a:solidFill>
                  <a:srgbClr val="1967C5"/>
                </a:solidFill>
              </a:rPr>
              <a:t>(principal, </a:t>
            </a:r>
            <a:r>
              <a:rPr lang="en-US" sz="1400" b="1" dirty="0">
                <a:solidFill>
                  <a:srgbClr val="1967C5"/>
                </a:solidFill>
              </a:rPr>
              <a:t>counselor, registrar, student)</a:t>
            </a:r>
          </a:p>
          <a:p>
            <a:pPr marL="0" indent="0">
              <a:buNone/>
            </a:pPr>
            <a:endParaRPr lang="en-US" sz="400" b="1" dirty="0">
              <a:solidFill>
                <a:srgbClr val="1967C5"/>
              </a:solidFill>
            </a:endParaRPr>
          </a:p>
          <a:p>
            <a:pPr marL="0" indent="0">
              <a:buNone/>
            </a:pPr>
            <a:r>
              <a:rPr lang="en-US" sz="1800" b="1" dirty="0" smtClean="0">
                <a:solidFill>
                  <a:srgbClr val="1967C5"/>
                </a:solidFill>
              </a:rPr>
              <a:t>Blue = central office supported 	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FF0000"/>
                </a:solidFill>
              </a:rPr>
              <a:t>Red = school site supported</a:t>
            </a:r>
            <a:endParaRPr lang="es-CR" sz="1800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554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990600"/>
          </a:xfrm>
        </p:spPr>
        <p:txBody>
          <a:bodyPr>
            <a:normAutofit fontScale="90000"/>
          </a:bodyPr>
          <a:lstStyle/>
          <a:p>
            <a:r>
              <a:rPr lang="en-US" sz="4900" dirty="0" smtClean="0"/>
              <a:t>Getting the Word </a:t>
            </a:r>
            <a:r>
              <a:rPr lang="en-US" sz="4900" dirty="0"/>
              <a:t>O</a:t>
            </a:r>
            <a:r>
              <a:rPr lang="en-US" sz="4900" dirty="0" smtClean="0"/>
              <a:t>ut</a:t>
            </a:r>
            <a:r>
              <a:rPr lang="en-US" sz="4900" dirty="0"/>
              <a:t>!</a:t>
            </a:r>
            <a:r>
              <a:rPr lang="en-US" dirty="0"/>
              <a:t/>
            </a:r>
            <a:br>
              <a:rPr lang="en-US" dirty="0"/>
            </a:br>
            <a:r>
              <a:rPr lang="en-US" sz="2800" dirty="0"/>
              <a:t>[</a:t>
            </a:r>
            <a:r>
              <a:rPr lang="en-US" sz="2800" dirty="0" smtClean="0"/>
              <a:t>Highline SD]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055" y="1790700"/>
            <a:ext cx="7072745" cy="4114800"/>
          </a:xfrm>
        </p:spPr>
        <p:txBody>
          <a:bodyPr/>
          <a:lstStyle/>
          <a:p>
            <a:pPr lvl="0"/>
            <a:r>
              <a:rPr lang="en-US" altLang="en-US" sz="2400" dirty="0" smtClean="0">
                <a:solidFill>
                  <a:srgbClr val="000000"/>
                </a:solidFill>
              </a:rPr>
              <a:t>Explanation and promotion </a:t>
            </a:r>
            <a:r>
              <a:rPr lang="en-US" altLang="en-US" sz="2400" dirty="0">
                <a:solidFill>
                  <a:srgbClr val="000000"/>
                </a:solidFill>
              </a:rPr>
              <a:t>of the Seal with WL teachers and </a:t>
            </a:r>
            <a:r>
              <a:rPr lang="en-US" altLang="en-US" sz="2400" dirty="0" smtClean="0">
                <a:solidFill>
                  <a:srgbClr val="000000"/>
                </a:solidFill>
              </a:rPr>
              <a:t>School </a:t>
            </a:r>
            <a:r>
              <a:rPr lang="en-US" altLang="en-US" sz="2400" dirty="0">
                <a:solidFill>
                  <a:srgbClr val="000000"/>
                </a:solidFill>
              </a:rPr>
              <a:t>Counselors (survey)</a:t>
            </a:r>
          </a:p>
          <a:p>
            <a:pPr lvl="0"/>
            <a:r>
              <a:rPr lang="en-US" altLang="en-US" sz="2400" dirty="0">
                <a:solidFill>
                  <a:srgbClr val="000000"/>
                </a:solidFill>
              </a:rPr>
              <a:t>PPT with information about </a:t>
            </a:r>
            <a:r>
              <a:rPr lang="en-US" altLang="en-US" sz="2400" dirty="0" err="1">
                <a:solidFill>
                  <a:srgbClr val="000000"/>
                </a:solidFill>
              </a:rPr>
              <a:t>WLCbyP</a:t>
            </a:r>
            <a:r>
              <a:rPr lang="en-US" altLang="en-US" sz="2400" dirty="0">
                <a:solidFill>
                  <a:srgbClr val="000000"/>
                </a:solidFill>
              </a:rPr>
              <a:t> and Seal and video to be used </a:t>
            </a:r>
            <a:r>
              <a:rPr lang="en-US" altLang="en-US" sz="2400" dirty="0" smtClean="0">
                <a:solidFill>
                  <a:srgbClr val="000000"/>
                </a:solidFill>
              </a:rPr>
              <a:t>in H.S. </a:t>
            </a:r>
            <a:r>
              <a:rPr lang="en-US" altLang="en-US" sz="2400" dirty="0">
                <a:solidFill>
                  <a:srgbClr val="000000"/>
                </a:solidFill>
              </a:rPr>
              <a:t>advisory classes and Open </a:t>
            </a:r>
            <a:r>
              <a:rPr lang="en-US" altLang="en-US" sz="2400" dirty="0" smtClean="0">
                <a:solidFill>
                  <a:srgbClr val="000000"/>
                </a:solidFill>
              </a:rPr>
              <a:t>Houses </a:t>
            </a:r>
          </a:p>
          <a:p>
            <a:pPr lvl="0"/>
            <a:r>
              <a:rPr lang="en-US" altLang="en-US" sz="2400" dirty="0" smtClean="0">
                <a:solidFill>
                  <a:srgbClr val="000000"/>
                </a:solidFill>
              </a:rPr>
              <a:t>Explanation of Seal at every </a:t>
            </a:r>
            <a:r>
              <a:rPr lang="en-US" altLang="en-US" sz="2400" dirty="0" err="1" smtClean="0">
                <a:solidFill>
                  <a:srgbClr val="000000"/>
                </a:solidFill>
              </a:rPr>
              <a:t>WLCbyP</a:t>
            </a:r>
            <a:r>
              <a:rPr lang="en-US" altLang="en-US" sz="2400" dirty="0" smtClean="0">
                <a:solidFill>
                  <a:srgbClr val="000000"/>
                </a:solidFill>
              </a:rPr>
              <a:t> meeting </a:t>
            </a:r>
            <a:br>
              <a:rPr lang="en-US" altLang="en-US" sz="2400" dirty="0" smtClean="0">
                <a:solidFill>
                  <a:srgbClr val="000000"/>
                </a:solidFill>
              </a:rPr>
            </a:br>
            <a:r>
              <a:rPr lang="en-US" altLang="en-US" sz="2400" dirty="0" smtClean="0">
                <a:solidFill>
                  <a:srgbClr val="000000"/>
                </a:solidFill>
              </a:rPr>
              <a:t>at all high schools</a:t>
            </a:r>
            <a:endParaRPr lang="en-US" altLang="en-US" sz="2400" dirty="0">
              <a:solidFill>
                <a:srgbClr val="000000"/>
              </a:solidFill>
            </a:endParaRPr>
          </a:p>
          <a:p>
            <a:r>
              <a:rPr lang="en-US" altLang="en-US" sz="2400" dirty="0" smtClean="0"/>
              <a:t>WL teachers </a:t>
            </a:r>
            <a:r>
              <a:rPr lang="en-US" altLang="en-US" sz="2400" dirty="0"/>
              <a:t>talk with students about </a:t>
            </a:r>
            <a:r>
              <a:rPr lang="en-US" altLang="en-US" sz="2400" dirty="0" smtClean="0"/>
              <a:t>	</a:t>
            </a:r>
          </a:p>
          <a:p>
            <a:pPr marL="0" indent="0">
              <a:buNone/>
            </a:pPr>
            <a:r>
              <a:rPr lang="en-US" altLang="en-US" sz="2400" dirty="0" smtClean="0"/>
              <a:t>    ACTFL proficiency </a:t>
            </a:r>
            <a:r>
              <a:rPr lang="en-US" altLang="en-US" sz="2400" dirty="0"/>
              <a:t>scale </a:t>
            </a:r>
            <a:r>
              <a:rPr lang="en-US" altLang="en-US" sz="2400" dirty="0" smtClean="0"/>
              <a:t>and Seal of </a:t>
            </a:r>
            <a:r>
              <a:rPr lang="en-US" altLang="en-US" sz="2400" dirty="0" err="1" smtClean="0"/>
              <a:t>Biliteracy</a:t>
            </a:r>
            <a:r>
              <a:rPr lang="en-US" altLang="en-US" sz="2400" dirty="0" smtClean="0"/>
              <a:t> </a:t>
            </a:r>
            <a:endParaRPr lang="en-US" alt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6400800" y="5257800"/>
            <a:ext cx="2057400" cy="1295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R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2390" y="3357126"/>
            <a:ext cx="1793875" cy="3196074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761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900" dirty="0" smtClean="0"/>
              <a:t>Challenges and Next </a:t>
            </a:r>
            <a:r>
              <a:rPr lang="en-US" sz="4900" dirty="0"/>
              <a:t>Steps</a:t>
            </a:r>
            <a:r>
              <a:rPr lang="en-US" dirty="0"/>
              <a:t/>
            </a:r>
            <a:br>
              <a:rPr lang="en-US" dirty="0"/>
            </a:br>
            <a:r>
              <a:rPr lang="en-US" sz="2800" dirty="0"/>
              <a:t>[</a:t>
            </a:r>
            <a:r>
              <a:rPr lang="en-US" sz="2800" dirty="0" smtClean="0"/>
              <a:t>Highline SD] </a:t>
            </a:r>
            <a:endParaRPr lang="es-C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87236"/>
            <a:ext cx="8229600" cy="4338927"/>
          </a:xfrm>
        </p:spPr>
        <p:txBody>
          <a:bodyPr/>
          <a:lstStyle/>
          <a:p>
            <a:r>
              <a:rPr lang="en-US" sz="3000" dirty="0" smtClean="0"/>
              <a:t>Graduating seniors taking AP or IB test, results back in summer </a:t>
            </a:r>
            <a:r>
              <a:rPr lang="en-US" sz="2800" dirty="0" smtClean="0"/>
              <a:t>(43 in 2015)</a:t>
            </a:r>
          </a:p>
          <a:p>
            <a:r>
              <a:rPr lang="en-US" sz="3000" dirty="0" smtClean="0"/>
              <a:t>Messaging about the Seal with ELL Lead teachers and College and Career Access Specialists</a:t>
            </a:r>
          </a:p>
          <a:p>
            <a:r>
              <a:rPr lang="en-US" sz="3000" dirty="0"/>
              <a:t>P</a:t>
            </a:r>
            <a:r>
              <a:rPr lang="en-US" sz="3000" dirty="0" smtClean="0"/>
              <a:t>osters about the Seal and </a:t>
            </a:r>
            <a:r>
              <a:rPr lang="en-US" sz="3000" dirty="0" err="1" smtClean="0"/>
              <a:t>WLCbyP</a:t>
            </a:r>
            <a:r>
              <a:rPr lang="en-US" sz="3000" dirty="0" smtClean="0"/>
              <a:t>  and benefits for counseling offices</a:t>
            </a:r>
          </a:p>
          <a:p>
            <a:endParaRPr lang="es-C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219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Seattle SD Recognizes 195 students in June 2015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343400"/>
          </a:xfrm>
        </p:spPr>
        <p:txBody>
          <a:bodyPr/>
          <a:lstStyle/>
          <a:p>
            <a:r>
              <a:rPr lang="en-US" sz="2400" b="1" dirty="0" smtClean="0"/>
              <a:t>84</a:t>
            </a:r>
            <a:r>
              <a:rPr lang="en-US" sz="2400" dirty="0" smtClean="0"/>
              <a:t> for </a:t>
            </a:r>
            <a:r>
              <a:rPr lang="en-US" sz="2400" b="1" dirty="0" smtClean="0"/>
              <a:t>AP</a:t>
            </a:r>
            <a:r>
              <a:rPr lang="en-US" sz="2400" dirty="0" smtClean="0"/>
              <a:t> (level 3+) Chinese, French, Japanese, Spanish</a:t>
            </a:r>
          </a:p>
          <a:p>
            <a:r>
              <a:rPr lang="en-US" sz="2400" b="1" dirty="0" smtClean="0"/>
              <a:t>52</a:t>
            </a:r>
            <a:r>
              <a:rPr lang="en-US" sz="2400" dirty="0" smtClean="0"/>
              <a:t> for </a:t>
            </a:r>
            <a:r>
              <a:rPr lang="en-US" sz="2400" b="1" dirty="0" smtClean="0"/>
              <a:t>IB</a:t>
            </a:r>
            <a:r>
              <a:rPr lang="en-US" sz="2400" dirty="0" smtClean="0"/>
              <a:t> (level 4+) French, Japanese, Spanish</a:t>
            </a:r>
          </a:p>
          <a:p>
            <a:r>
              <a:rPr lang="en-US" sz="2400" b="1" dirty="0" smtClean="0"/>
              <a:t>59</a:t>
            </a:r>
            <a:r>
              <a:rPr lang="en-US" sz="2400" dirty="0" smtClean="0"/>
              <a:t> for </a:t>
            </a:r>
            <a:r>
              <a:rPr lang="en-US" sz="2400" b="1" dirty="0" smtClean="0"/>
              <a:t>4 Competency-Based Credits </a:t>
            </a:r>
            <a:r>
              <a:rPr lang="en-US" sz="2400" dirty="0" smtClean="0"/>
              <a:t>in Amharic, Dutch, German, Mandarin, Oromo, Persian, Punjabi, Somali, Spanish, Swahili, Tagalog, Thai, Tigrinya, Vietnamese</a:t>
            </a:r>
          </a:p>
          <a:p>
            <a:r>
              <a:rPr lang="en-US" sz="2400" dirty="0" smtClean="0"/>
              <a:t>How? </a:t>
            </a:r>
          </a:p>
          <a:p>
            <a:pPr lvl="1"/>
            <a:r>
              <a:rPr lang="en-US" sz="2400" dirty="0" smtClean="0"/>
              <a:t>Letters with assessment results</a:t>
            </a:r>
          </a:p>
          <a:p>
            <a:pPr lvl="1"/>
            <a:r>
              <a:rPr lang="en-US" sz="2400" dirty="0" smtClean="0"/>
              <a:t>Seal stickers (for diplomas)</a:t>
            </a:r>
          </a:p>
          <a:p>
            <a:pPr lvl="1"/>
            <a:r>
              <a:rPr lang="en-US" sz="2400" dirty="0" smtClean="0"/>
              <a:t>Medallions to wear at graduation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17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Hfzsvr2007\Userdata\roxana\My Documents\LAnguage.jpg"/>
          <p:cNvPicPr>
            <a:picLocks noChangeAspect="1" noChangeArrowheads="1"/>
          </p:cNvPicPr>
          <p:nvPr/>
        </p:nvPicPr>
        <p:blipFill>
          <a:blip r:embed="rId3" cstate="print"/>
          <a:srcRect l="3446" t="3811" r="3446" b="7506"/>
          <a:stretch>
            <a:fillRect/>
          </a:stretch>
        </p:blipFill>
        <p:spPr bwMode="auto">
          <a:xfrm>
            <a:off x="1371600" y="1752600"/>
            <a:ext cx="6400800" cy="4042611"/>
          </a:xfrm>
          <a:prstGeom prst="rect">
            <a:avLst/>
          </a:prstGeom>
          <a:noFill/>
        </p:spPr>
      </p:pic>
      <p:sp>
        <p:nvSpPr>
          <p:cNvPr id="10" name="Rounded Rectangular Callout 9"/>
          <p:cNvSpPr/>
          <p:nvPr/>
        </p:nvSpPr>
        <p:spPr>
          <a:xfrm>
            <a:off x="6972300" y="4610100"/>
            <a:ext cx="2057400" cy="1524000"/>
          </a:xfrm>
          <a:prstGeom prst="wedgeRoundRectCallou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400" i="1" smtClean="0"/>
              <a:t>“Having an opportunity where cultural skills learned outside of school are recognized is fantastic!”</a:t>
            </a:r>
            <a:endParaRPr lang="en-US" sz="1400" b="1" i="1" smtClean="0"/>
          </a:p>
        </p:txBody>
      </p:sp>
      <p:sp>
        <p:nvSpPr>
          <p:cNvPr id="9" name="Rounded Rectangular Callout 8"/>
          <p:cNvSpPr/>
          <p:nvPr/>
        </p:nvSpPr>
        <p:spPr>
          <a:xfrm>
            <a:off x="76200" y="4610100"/>
            <a:ext cx="2438400" cy="1581150"/>
          </a:xfrm>
          <a:prstGeom prst="wedgeRoundRectCallou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400" i="1" dirty="0" smtClean="0"/>
              <a:t>“I am extremely excited because I have never gotten the chance to put my language to use at school or to something that will benefit me in the future.”</a:t>
            </a:r>
            <a:endParaRPr lang="en-US" sz="1400" b="1" i="1" dirty="0" smtClean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33400" y="441158"/>
            <a:ext cx="7772400" cy="990600"/>
          </a:xfrm>
        </p:spPr>
        <p:txBody>
          <a:bodyPr>
            <a:noAutofit/>
          </a:bodyPr>
          <a:lstStyle/>
          <a:p>
            <a:r>
              <a:rPr lang="en-US" dirty="0" smtClean="0"/>
              <a:t>What the Seal means to students, especially ELLs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25551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Video about Competency-Based Credits &amp; the Seal</a:t>
            </a:r>
            <a:endParaRPr lang="en-US" dirty="0"/>
          </a:p>
        </p:txBody>
      </p:sp>
      <p:pic>
        <p:nvPicPr>
          <p:cNvPr id="5" name="tgCMhiM1N-o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324100" y="2209800"/>
            <a:ext cx="4572000" cy="257175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676400" y="4883217"/>
            <a:ext cx="586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https://youtu.be/tgCMhiM1N-o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52400" y="5289692"/>
            <a:ext cx="891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http://www.k12.wa.us/WorldLanguages/CompetencyBasedCredits.aspx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933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458200" cy="990600"/>
          </a:xfrm>
        </p:spPr>
        <p:txBody>
          <a:bodyPr/>
          <a:lstStyle/>
          <a:p>
            <a:r>
              <a:rPr lang="en-US" dirty="0" smtClean="0"/>
              <a:t>What is the Seal of </a:t>
            </a:r>
            <a:r>
              <a:rPr lang="en-US" dirty="0" err="1" smtClean="0"/>
              <a:t>Biliteracy</a:t>
            </a:r>
            <a:r>
              <a:rPr lang="en-US" dirty="0" smtClean="0"/>
              <a:t>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 smtClean="0"/>
              <a:t>The Seal of </a:t>
            </a:r>
            <a:r>
              <a:rPr lang="en-US" sz="2800" dirty="0" err="1" smtClean="0"/>
              <a:t>Biliteracy</a:t>
            </a:r>
            <a:r>
              <a:rPr lang="en-US" sz="2800" dirty="0" smtClean="0"/>
              <a:t> is an award made by the state to </a:t>
            </a:r>
            <a:r>
              <a:rPr lang="en-US" sz="2800" b="1" dirty="0" smtClean="0"/>
              <a:t>recognize a student who has attained proficiency in both English and one or more other world languages by high school graduation.</a:t>
            </a:r>
            <a:r>
              <a:rPr lang="en-US" sz="2800" dirty="0" smtClean="0"/>
              <a:t> </a:t>
            </a:r>
          </a:p>
          <a:p>
            <a:pPr marL="0" indent="0">
              <a:buNone/>
            </a:pPr>
            <a:r>
              <a:rPr lang="en-US" sz="2400" dirty="0" smtClean="0"/>
              <a:t>The Seal of </a:t>
            </a:r>
            <a:r>
              <a:rPr lang="en-US" sz="2400" dirty="0" err="1" smtClean="0"/>
              <a:t>Biliteracy</a:t>
            </a:r>
            <a:r>
              <a:rPr lang="en-US" sz="2400" dirty="0" smtClean="0"/>
              <a:t> takes the form of a seal on the diploma and a notation that appears on the transcript of the graduating senior. It is a statement of accomplishment 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>that helps </a:t>
            </a:r>
            <a:r>
              <a:rPr lang="en-US" sz="2400" dirty="0" smtClean="0"/>
              <a:t>to signal evidence of a student’s </a:t>
            </a:r>
            <a:br>
              <a:rPr lang="en-US" sz="2400" dirty="0" smtClean="0"/>
            </a:br>
            <a:r>
              <a:rPr lang="en-US" sz="2400" dirty="0" smtClean="0"/>
              <a:t>readiness for career and college, and </a:t>
            </a:r>
            <a:br>
              <a:rPr lang="en-US" sz="2400" dirty="0" smtClean="0"/>
            </a:br>
            <a:r>
              <a:rPr lang="en-US" sz="2400" dirty="0" smtClean="0"/>
              <a:t>to engage as a global citizen. 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7710" y="4434331"/>
            <a:ext cx="1902117" cy="1426588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69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Education NW Reports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Impact of the Road Map World Language Credit Program on Student Attitudes Toward Bilingualism and </a:t>
            </a:r>
            <a:r>
              <a:rPr lang="en-US" dirty="0" smtClean="0"/>
              <a:t>School (Oct </a:t>
            </a:r>
            <a:r>
              <a:rPr lang="en-US" dirty="0"/>
              <a:t>2014)</a:t>
            </a:r>
          </a:p>
          <a:p>
            <a:r>
              <a:rPr lang="en-US" dirty="0"/>
              <a:t>The Impact of Competency-Based World Language Credits on </a:t>
            </a:r>
            <a:r>
              <a:rPr lang="en-US" dirty="0" smtClean="0"/>
              <a:t>Graduation</a:t>
            </a:r>
            <a:r>
              <a:rPr lang="en-US" dirty="0"/>
              <a:t> (June 2015)</a:t>
            </a:r>
          </a:p>
          <a:p>
            <a:pPr marL="0" indent="0">
              <a:buNone/>
            </a:pP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2400" dirty="0" smtClean="0"/>
              <a:t>http://www.k12.wa.us/worldlanguages/RoadMap/default.aspx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687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World Language Teachers </a:t>
            </a:r>
            <a:br>
              <a:rPr lang="en-US" dirty="0" smtClean="0"/>
            </a:br>
            <a:r>
              <a:rPr lang="en-US" dirty="0" smtClean="0"/>
              <a:t>Can Do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Make sure your AP and IB students know about the Seal of </a:t>
            </a:r>
            <a:r>
              <a:rPr lang="en-US" dirty="0" err="1" smtClean="0"/>
              <a:t>Biliteracy</a:t>
            </a:r>
            <a:r>
              <a:rPr lang="en-US" dirty="0" smtClean="0"/>
              <a:t>. (Students who pass AP/IB exams in spring of 12th grade can still receive the Seal after graduation.)</a:t>
            </a:r>
          </a:p>
          <a:p>
            <a:r>
              <a:rPr lang="en-US" dirty="0" smtClean="0"/>
              <a:t>Encourage students who have a first language other than English (or the language you teach) to earn credits in their home language too and earn the Seal for that language.</a:t>
            </a:r>
          </a:p>
          <a:p>
            <a:r>
              <a:rPr lang="en-US" dirty="0" smtClean="0"/>
              <a:t>For students who speak a language, but lack literacy skills, help them find a way to learn to read and write in their home language and earn credits and the Seal.</a:t>
            </a:r>
          </a:p>
          <a:p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780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Tx/>
              <a:buNone/>
            </a:pPr>
            <a:r>
              <a:rPr lang="en-US" altLang="en-US" sz="4000" dirty="0" smtClean="0"/>
              <a:t>For more information, visit:</a:t>
            </a:r>
          </a:p>
          <a:p>
            <a:pPr marL="0" indent="0" algn="ctr">
              <a:buFontTx/>
              <a:buNone/>
            </a:pPr>
            <a:r>
              <a:rPr lang="en-US" altLang="en-US" sz="3600" dirty="0" smtClean="0"/>
              <a:t>http://www.k12.wa.us/WorldLanguages/</a:t>
            </a:r>
            <a:br>
              <a:rPr lang="en-US" altLang="en-US" sz="3600" dirty="0" smtClean="0"/>
            </a:br>
            <a:r>
              <a:rPr lang="en-US" altLang="en-US" sz="3600" dirty="0" smtClean="0"/>
              <a:t>SealofBiliteracy.aspx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0053" y="3739622"/>
            <a:ext cx="1829329" cy="1829329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3415" y="3940704"/>
            <a:ext cx="1901825" cy="1427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84298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Brief National History of the </a:t>
            </a:r>
            <a:br>
              <a:rPr lang="en-US" dirty="0" smtClean="0"/>
            </a:br>
            <a:r>
              <a:rPr lang="en-US" dirty="0" smtClean="0"/>
              <a:t>Seal of </a:t>
            </a:r>
            <a:r>
              <a:rPr lang="en-US" dirty="0" err="1" smtClean="0"/>
              <a:t>Biliteracy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California, passed 2011</a:t>
            </a:r>
          </a:p>
          <a:p>
            <a:r>
              <a:rPr lang="en-US" sz="2400" dirty="0" smtClean="0"/>
              <a:t>New York, passed in 2012</a:t>
            </a:r>
          </a:p>
          <a:p>
            <a:r>
              <a:rPr lang="en-US" sz="2400" dirty="0" smtClean="0"/>
              <a:t>Illinois and Texas, passed in 2013</a:t>
            </a:r>
          </a:p>
          <a:p>
            <a:r>
              <a:rPr lang="en-US" sz="2400" dirty="0" smtClean="0"/>
              <a:t>Louisiana, Minnesota, New Mexico, Rhode Island, Washington, passed in 2014</a:t>
            </a:r>
          </a:p>
          <a:p>
            <a:r>
              <a:rPr lang="en-US" sz="2400" dirty="0" smtClean="0"/>
              <a:t>Oregon </a:t>
            </a:r>
            <a:r>
              <a:rPr lang="en-US" sz="2400" dirty="0" smtClean="0"/>
              <a:t>piloting in some districts</a:t>
            </a:r>
          </a:p>
          <a:p>
            <a:r>
              <a:rPr lang="en-US" sz="2400" dirty="0" smtClean="0"/>
              <a:t>National Guidelines released March </a:t>
            </a:r>
            <a:r>
              <a:rPr lang="en-US" sz="2400" dirty="0" smtClean="0"/>
              <a:t>2015</a:t>
            </a:r>
          </a:p>
          <a:p>
            <a:r>
              <a:rPr lang="en-US" sz="2400" dirty="0" smtClean="0"/>
              <a:t>Utah plans for Gold Seal (Intermediate Mid) and Platinum Seal (Advanced)</a:t>
            </a:r>
            <a:endParaRPr lang="en-US" sz="2400" dirty="0"/>
          </a:p>
          <a:p>
            <a:r>
              <a:rPr lang="en-US" sz="2400" dirty="0" smtClean="0"/>
              <a:t>New </a:t>
            </a:r>
            <a:r>
              <a:rPr lang="en-US" sz="2400" dirty="0" smtClean="0"/>
              <a:t>Jersey passed in January 2016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60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47606"/>
            <a:ext cx="7772400" cy="990600"/>
          </a:xfrm>
        </p:spPr>
        <p:txBody>
          <a:bodyPr/>
          <a:lstStyle/>
          <a:p>
            <a:r>
              <a:rPr lang="en-US" dirty="0" err="1" smtClean="0">
                <a:latin typeface="+mj-lt"/>
              </a:rPr>
              <a:t>OneAmerica</a:t>
            </a:r>
            <a:endParaRPr lang="en-US" dirty="0">
              <a:latin typeface="+mj-lt"/>
            </a:endParaRPr>
          </a:p>
        </p:txBody>
      </p:sp>
      <p:pic>
        <p:nvPicPr>
          <p:cNvPr id="5" name="Content Placeholder 4" descr="BaseGroups_0.jp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4953000" y="2964041"/>
            <a:ext cx="3352800" cy="1935637"/>
          </a:xfrm>
        </p:spPr>
      </p:pic>
      <p:sp>
        <p:nvSpPr>
          <p:cNvPr id="15" name="TextBox 14"/>
          <p:cNvSpPr txBox="1"/>
          <p:nvPr/>
        </p:nvSpPr>
        <p:spPr>
          <a:xfrm>
            <a:off x="457200" y="2362200"/>
            <a:ext cx="4038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00"/>
                </a:solidFill>
              </a:rPr>
              <a:t>Organizing Power:</a:t>
            </a:r>
            <a:r>
              <a:rPr lang="en-US" dirty="0" smtClean="0">
                <a:solidFill>
                  <a:srgbClr val="000000"/>
                </a:solidFill>
              </a:rPr>
              <a:t> Community base groups across Washington State developing development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876800" y="4871594"/>
            <a:ext cx="3810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00"/>
                </a:solidFill>
              </a:rPr>
              <a:t>Policy Advocacy: </a:t>
            </a:r>
            <a:r>
              <a:rPr lang="en-US" dirty="0" smtClean="0">
                <a:solidFill>
                  <a:srgbClr val="000000"/>
                </a:solidFill>
              </a:rPr>
              <a:t>Local, state, and federal policy change to improve opportunities for immigrants</a:t>
            </a:r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1027" name="Picture 3" descr="M:\PHOTOS\2013\2013_2_6 Lobby day\Jack Storms\dsc_041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3308385"/>
            <a:ext cx="3505200" cy="2339907"/>
          </a:xfrm>
          <a:prstGeom prst="rect">
            <a:avLst/>
          </a:prstGeom>
          <a:noFill/>
        </p:spPr>
      </p:pic>
      <p:sp>
        <p:nvSpPr>
          <p:cNvPr id="7" name="Title 1"/>
          <p:cNvSpPr txBox="1">
            <a:spLocks/>
          </p:cNvSpPr>
          <p:nvPr/>
        </p:nvSpPr>
        <p:spPr bwMode="auto">
          <a:xfrm>
            <a:off x="457200" y="736487"/>
            <a:ext cx="8229600" cy="5983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Verdana" pitchFamily="34" charset="0"/>
                <a:ea typeface="MS PGothic" pitchFamily="34" charset="-128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Verdana" pitchFamily="34" charset="0"/>
                <a:ea typeface="MS PGothic" pitchFamily="34" charset="-128"/>
                <a:cs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Verdana" pitchFamily="34" charset="0"/>
                <a:ea typeface="MS PGothic" pitchFamily="34" charset="-128"/>
                <a:cs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Verdana" pitchFamily="34" charset="0"/>
                <a:ea typeface="MS PGothic" pitchFamily="34" charset="-128"/>
                <a:cs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Verdana" pitchFamily="34" charset="0"/>
                <a:ea typeface="MS PGothic" pitchFamily="34" charset="-128"/>
                <a:cs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en-US" kern="0" dirty="0" smtClean="0">
                <a:solidFill>
                  <a:srgbClr val="000000"/>
                </a:solidFill>
              </a:rPr>
              <a:t>Passing the WA State Seal of </a:t>
            </a:r>
            <a:r>
              <a:rPr lang="en-US" kern="0" dirty="0" err="1" smtClean="0">
                <a:solidFill>
                  <a:srgbClr val="000000"/>
                </a:solidFill>
              </a:rPr>
              <a:t>Biliteracy</a:t>
            </a:r>
            <a:r>
              <a:rPr lang="en-US" kern="0" dirty="0" smtClean="0">
                <a:solidFill>
                  <a:srgbClr val="000000"/>
                </a:solidFill>
              </a:rPr>
              <a:t> legislation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419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SENATE BILL 6424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34837"/>
            <a:ext cx="8001000" cy="4343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smtClean="0"/>
              <a:t>“[T]he legislature's </a:t>
            </a:r>
            <a:r>
              <a:rPr lang="en-US" dirty="0"/>
              <a:t>intent is to promote and </a:t>
            </a:r>
            <a:r>
              <a:rPr lang="en-US" dirty="0" smtClean="0"/>
              <a:t>recognize linguistic </a:t>
            </a:r>
            <a:r>
              <a:rPr lang="en-US" dirty="0"/>
              <a:t>proficiency and cultural literacy in one or more </a:t>
            </a:r>
            <a:r>
              <a:rPr lang="en-US" dirty="0" smtClean="0"/>
              <a:t>world languages </a:t>
            </a:r>
            <a:r>
              <a:rPr lang="en-US" dirty="0"/>
              <a:t>in addition to English through the establishment of </a:t>
            </a:r>
            <a:r>
              <a:rPr lang="en-US" dirty="0" smtClean="0"/>
              <a:t>a </a:t>
            </a:r>
            <a:r>
              <a:rPr lang="en-US" b="1" dirty="0" smtClean="0"/>
              <a:t>Washington </a:t>
            </a:r>
            <a:r>
              <a:rPr lang="en-US" b="1" dirty="0"/>
              <a:t>state seal of </a:t>
            </a:r>
            <a:r>
              <a:rPr lang="en-US" b="1" dirty="0" err="1"/>
              <a:t>biliteracy</a:t>
            </a:r>
            <a:r>
              <a:rPr lang="en-US" dirty="0" smtClean="0"/>
              <a:t>.”</a:t>
            </a:r>
          </a:p>
          <a:p>
            <a:pPr lvl="1"/>
            <a:r>
              <a:rPr lang="en-US" sz="2400" dirty="0" smtClean="0"/>
              <a:t>Passed </a:t>
            </a:r>
            <a:r>
              <a:rPr lang="en-US" sz="2400" dirty="0"/>
              <a:t>by the Senate March 10, </a:t>
            </a:r>
            <a:r>
              <a:rPr lang="en-US" sz="2400" dirty="0" smtClean="0"/>
              <a:t>2014:  YEAS </a:t>
            </a:r>
            <a:r>
              <a:rPr lang="en-US" sz="2400" dirty="0"/>
              <a:t>49 NAYS 0</a:t>
            </a:r>
          </a:p>
          <a:p>
            <a:pPr lvl="1"/>
            <a:r>
              <a:rPr lang="en-US" sz="2400" dirty="0" smtClean="0"/>
              <a:t>Passed </a:t>
            </a:r>
            <a:r>
              <a:rPr lang="en-US" sz="2400" dirty="0"/>
              <a:t>by the House March 6, </a:t>
            </a:r>
            <a:r>
              <a:rPr lang="en-US" sz="2400" dirty="0" smtClean="0"/>
              <a:t>2014:  YEAS </a:t>
            </a:r>
            <a:r>
              <a:rPr lang="en-US" sz="2400" dirty="0"/>
              <a:t>69 NAYS </a:t>
            </a:r>
            <a:r>
              <a:rPr lang="en-US" sz="2400" dirty="0" smtClean="0"/>
              <a:t>27</a:t>
            </a:r>
          </a:p>
          <a:p>
            <a:pPr lvl="1"/>
            <a:r>
              <a:rPr lang="en-US" sz="2400" dirty="0" smtClean="0"/>
              <a:t>Signed by the Governor March 27, 2014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848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 dirty="0" smtClean="0"/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altLang="en-US" sz="2800" dirty="0" smtClean="0"/>
          </a:p>
        </p:txBody>
      </p:sp>
      <p:pic>
        <p:nvPicPr>
          <p:cNvPr id="4" name="Picture 2" descr="\\SRV-FILE02\Agency Data\C &amp; I\WORLD LANGUAGES\WL Projects\Seal of Biliteracy\Seal of Biliteracy Advisory Committee\Meeting Materials\20140327_LegWA_0151ab-(ZF-3243-54985-1-003)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62088" y="-593725"/>
            <a:ext cx="12069763" cy="8047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3403" y="5638800"/>
            <a:ext cx="6779340" cy="1194920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258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Provisions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en-US" sz="3200" dirty="0" smtClean="0"/>
              <a:t>“Participating </a:t>
            </a:r>
            <a:r>
              <a:rPr lang="en-US" sz="3200" dirty="0"/>
              <a:t>school </a:t>
            </a:r>
            <a:r>
              <a:rPr lang="en-US" sz="3200" dirty="0" smtClean="0"/>
              <a:t>districts shall </a:t>
            </a:r>
            <a:r>
              <a:rPr lang="en-US" sz="3200" dirty="0"/>
              <a:t>place a notation on a student's high school diploma and </a:t>
            </a:r>
            <a:r>
              <a:rPr lang="en-US" sz="3200" dirty="0" smtClean="0"/>
              <a:t>high school </a:t>
            </a:r>
            <a:r>
              <a:rPr lang="en-US" sz="3200" dirty="0"/>
              <a:t>transcript indicating that the student has earned the seal</a:t>
            </a:r>
            <a:r>
              <a:rPr lang="en-US" sz="3200" dirty="0" smtClean="0"/>
              <a:t>.”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3746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417638"/>
            <a:ext cx="8001000" cy="41910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“The </a:t>
            </a:r>
            <a:r>
              <a:rPr lang="en-US" dirty="0"/>
              <a:t>office of the superintendent of public instruction </a:t>
            </a:r>
            <a:r>
              <a:rPr lang="en-US" dirty="0" smtClean="0"/>
              <a:t>shall </a:t>
            </a:r>
            <a:r>
              <a:rPr lang="en-US" b="1" dirty="0" smtClean="0"/>
              <a:t>adopt </a:t>
            </a:r>
            <a:r>
              <a:rPr lang="en-US" b="1" dirty="0"/>
              <a:t>rules establishing criteria for award </a:t>
            </a:r>
            <a:r>
              <a:rPr lang="en-US" dirty="0"/>
              <a:t>of the Washington </a:t>
            </a:r>
            <a:r>
              <a:rPr lang="en-US" dirty="0" smtClean="0"/>
              <a:t>state seal </a:t>
            </a:r>
            <a:r>
              <a:rPr lang="en-US" dirty="0"/>
              <a:t>of </a:t>
            </a:r>
            <a:r>
              <a:rPr lang="en-US" dirty="0" err="1"/>
              <a:t>biliteracy</a:t>
            </a:r>
            <a:r>
              <a:rPr lang="en-US" dirty="0"/>
              <a:t>. The criteria must require a student to </a:t>
            </a:r>
            <a:r>
              <a:rPr lang="en-US" b="1" dirty="0" smtClean="0"/>
              <a:t>demonstrate proficiency </a:t>
            </a:r>
            <a:r>
              <a:rPr lang="en-US" b="1" dirty="0"/>
              <a:t>in English </a:t>
            </a:r>
            <a:r>
              <a:rPr lang="en-US" dirty="0"/>
              <a:t>by meeting state high school </a:t>
            </a:r>
            <a:r>
              <a:rPr lang="en-US" dirty="0" smtClean="0"/>
              <a:t>graduation requirements </a:t>
            </a:r>
            <a:r>
              <a:rPr lang="en-US" dirty="0"/>
              <a:t>in English, including through state assessments </a:t>
            </a:r>
            <a:r>
              <a:rPr lang="en-US" dirty="0" smtClean="0"/>
              <a:t>and credits</a:t>
            </a:r>
            <a:r>
              <a:rPr lang="en-US" dirty="0"/>
              <a:t>, and </a:t>
            </a:r>
            <a:r>
              <a:rPr lang="en-US" b="1" dirty="0"/>
              <a:t>proficiency in one or more world languages other </a:t>
            </a:r>
            <a:r>
              <a:rPr lang="en-US" b="1" dirty="0" smtClean="0"/>
              <a:t>than English</a:t>
            </a:r>
            <a:r>
              <a:rPr lang="en-US" dirty="0" smtClean="0"/>
              <a:t>. The </a:t>
            </a:r>
            <a:r>
              <a:rPr lang="en-US" dirty="0"/>
              <a:t>criteria must permit a student to demonstrate </a:t>
            </a:r>
            <a:r>
              <a:rPr lang="en-US" dirty="0" smtClean="0"/>
              <a:t>proficiency in </a:t>
            </a:r>
            <a:r>
              <a:rPr lang="en-US" dirty="0"/>
              <a:t>another world language through </a:t>
            </a:r>
            <a:r>
              <a:rPr lang="en-US" b="1" dirty="0"/>
              <a:t>multiple methods</a:t>
            </a:r>
            <a:r>
              <a:rPr lang="en-US" dirty="0"/>
              <a:t> including </a:t>
            </a:r>
            <a:r>
              <a:rPr lang="en-US" dirty="0" smtClean="0"/>
              <a:t>nationally or </a:t>
            </a:r>
            <a:r>
              <a:rPr lang="en-US" dirty="0"/>
              <a:t>internationally recognized language proficiency tests </a:t>
            </a:r>
            <a:r>
              <a:rPr lang="en-US" dirty="0" smtClean="0"/>
              <a:t>and </a:t>
            </a:r>
            <a:r>
              <a:rPr lang="en-US" b="1" dirty="0" smtClean="0"/>
              <a:t>competency-based </a:t>
            </a:r>
            <a:r>
              <a:rPr lang="en-US" b="1" dirty="0"/>
              <a:t>world language credits </a:t>
            </a:r>
            <a:r>
              <a:rPr lang="en-US" dirty="0"/>
              <a:t>awarded under the model </a:t>
            </a:r>
            <a:r>
              <a:rPr lang="en-US" dirty="0" smtClean="0"/>
              <a:t>policy adopted </a:t>
            </a:r>
            <a:r>
              <a:rPr lang="en-US" dirty="0"/>
              <a:t>by the Washington state school directors' association</a:t>
            </a:r>
            <a:r>
              <a:rPr lang="en-US" dirty="0" smtClean="0"/>
              <a:t>.”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2202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Concerns about Equity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00050" lvl="1" indent="0">
              <a:buNone/>
            </a:pPr>
            <a:r>
              <a:rPr lang="en-US" sz="3200" dirty="0" smtClean="0"/>
              <a:t>“For the purposes of this section, a world language other than English must include American sign language and Native American languages.”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1566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262</TotalTime>
  <Words>1491</Words>
  <Application>Microsoft Office PowerPoint</Application>
  <PresentationFormat>On-screen Show (4:3)</PresentationFormat>
  <Paragraphs>156</Paragraphs>
  <Slides>22</Slides>
  <Notes>9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World Language Summit:  Seal of Biliteracy &amp; Competency-Based Credits</vt:lpstr>
      <vt:lpstr>What is the Seal of Biliteracy? </vt:lpstr>
      <vt:lpstr>Brief National History of the  Seal of Biliteracy</vt:lpstr>
      <vt:lpstr>OneAmerica</vt:lpstr>
      <vt:lpstr>SENATE BILL 6424</vt:lpstr>
      <vt:lpstr>PowerPoint Presentation</vt:lpstr>
      <vt:lpstr>Provisions</vt:lpstr>
      <vt:lpstr>Criteria</vt:lpstr>
      <vt:lpstr>Concerns about Equity</vt:lpstr>
      <vt:lpstr>Languages of Students in Transitional Bilingual Programs</vt:lpstr>
      <vt:lpstr>Increasing the Methods for Demonstrating Proficiency</vt:lpstr>
      <vt:lpstr>Criteria Established by OSPI</vt:lpstr>
      <vt:lpstr>Highline Public Schools Awards the Seal of Biliteracy</vt:lpstr>
      <vt:lpstr>Process for World Language Credit by Proficiency [Highline SD]</vt:lpstr>
      <vt:lpstr>Getting the Word Out! [Highline SD]</vt:lpstr>
      <vt:lpstr>Challenges and Next Steps [Highline SD] </vt:lpstr>
      <vt:lpstr>Seattle SD Recognizes 195 students in June 2015</vt:lpstr>
      <vt:lpstr>What the Seal means to students, especially ELLs</vt:lpstr>
      <vt:lpstr>Video about Competency-Based Credits &amp; the Seal</vt:lpstr>
      <vt:lpstr>Education NW Reports</vt:lpstr>
      <vt:lpstr>What World Language Teachers  Can Do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HERITAGE LITERACY SIMPOSIUM</dc:title>
  <dc:creator>Veronika  Egorova</dc:creator>
  <cp:lastModifiedBy>Aoki, Michele A</cp:lastModifiedBy>
  <cp:revision>41</cp:revision>
  <dcterms:created xsi:type="dcterms:W3CDTF">2014-01-20T05:53:17Z</dcterms:created>
  <dcterms:modified xsi:type="dcterms:W3CDTF">2016-01-23T07:33:24Z</dcterms:modified>
</cp:coreProperties>
</file>