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Cabin" panose="020B060402020202020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119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4414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0113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4274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171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303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3652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9868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692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074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3110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9822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117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6983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527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862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12673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14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91325" tIns="45650" rIns="91325" bIns="45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7199"/>
          </a:xfrm>
          <a:prstGeom prst="rect">
            <a:avLst/>
          </a:prstGeom>
          <a:noFill/>
          <a:ln>
            <a:noFill/>
          </a:ln>
        </p:spPr>
        <p:txBody>
          <a:bodyPr lIns="91325" tIns="45650" rIns="91325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066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96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48266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0129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5758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64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4853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6223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876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629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634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7763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364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87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0863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799"/>
          </a:xfrm>
          <a:prstGeom prst="rect">
            <a:avLst/>
          </a:prstGeom>
          <a:noFill/>
          <a:ln>
            <a:noFill/>
          </a:ln>
        </p:spPr>
        <p:txBody>
          <a:bodyPr lIns="89600" tIns="89600" rIns="89600" bIns="896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95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7892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952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481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smtClean="0">
                <a:solidFill>
                  <a:srgbClr val="B4A6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" sz="1200" b="0" i="0" u="none" strike="noStrike" cap="none">
              <a:solidFill>
                <a:srgbClr val="B4A6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94595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1366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 smtClean="0">
                <a:solidFill>
                  <a:srgbClr val="B4A688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" sz="1200" b="0" i="0" u="none" strike="noStrike" cap="none">
              <a:solidFill>
                <a:srgbClr val="B4A688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74629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4175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8578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75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4913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448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09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talk.umd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epts.washington.edu/startalk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www.facebook.com/StartalkUW" TargetMode="External"/><Relationship Id="rId4" Type="http://schemas.openxmlformats.org/officeDocument/2006/relationships/hyperlink" Target="https://depts.washington.edu/startal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685800" y="1428750"/>
            <a:ext cx="7772400" cy="1657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UW Russian Summer </a:t>
            </a:r>
            <a:r>
              <a:rPr lang="en" sz="40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r>
              <a:rPr lang="en" sz="36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6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6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6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600" b="0" i="1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Russian </a:t>
            </a:r>
            <a:r>
              <a:rPr lang="en" sz="3600" b="0" i="1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in the Sky and </a:t>
            </a:r>
            <a:br>
              <a:rPr lang="en" sz="3600" b="0" i="1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600" b="0" i="1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Outer Space </a:t>
            </a:r>
            <a:endParaRPr lang="en" sz="4000" b="0" i="1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914400" y="2914650"/>
            <a:ext cx="7391399" cy="1943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World Language Summit </a:t>
            </a: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January 23, 2016, University of </a:t>
            </a:r>
            <a:r>
              <a:rPr lang="en" sz="24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Washington</a:t>
            </a:r>
            <a:endParaRPr sz="20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Dr. Svetlana Abramova</a:t>
            </a:r>
          </a:p>
          <a:p>
            <a:pPr marL="0" marR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Anatoly Klots 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"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6943" y="200025"/>
            <a:ext cx="4071257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511"/>
            <a:ext cx="1890313" cy="92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Collaboration with the </a:t>
            </a:r>
            <a:b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Museum of Flight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idx="1"/>
          </p:nvPr>
        </p:nvSpPr>
        <p:spPr>
          <a:xfrm>
            <a:off x="457200" y="1428750"/>
            <a:ext cx="8381999" cy="31658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Visit the Museum: View and research museum artifacts and exhibits;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Russian in Museum learning centers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Challenger Learning Center: “Voyage to Mars”</a:t>
            </a:r>
          </a:p>
          <a:p>
            <a: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Aviation Learning Center: “Pilot for a Day”;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Return to the Museum for Astronomy Day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 project findings in Russian in real-life setting </a:t>
            </a:r>
          </a:p>
          <a:p>
            <a:pPr marL="742950" marR="0" lvl="1" indent="-2857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Russian community about the program</a:t>
            </a:r>
            <a:r>
              <a:rPr lang="en" sz="2000" dirty="0">
                <a:solidFill>
                  <a:schemeClr val="dk1"/>
                </a:solidFill>
              </a:rPr>
              <a:t>.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Performance-based Assessments </a:t>
            </a:r>
            <a:r>
              <a:rPr lang="en" sz="3200" i="0" u="none" strike="noStrike" cap="none" dirty="0">
                <a:solidFill>
                  <a:srgbClr val="0C0C0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at the Museum of Flight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 of specific vocabulary and structures students need to understand and use to complete the simulation</a:t>
            </a:r>
            <a:r>
              <a:rPr lang="en" sz="2800" dirty="0">
                <a:solidFill>
                  <a:schemeClr val="dk1"/>
                </a:solidFill>
              </a:rPr>
              <a:t> and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labs;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Role-play communication during flight simulation</a:t>
            </a:r>
            <a:r>
              <a:rPr lang="en" sz="2800" dirty="0">
                <a:solidFill>
                  <a:schemeClr val="dk1"/>
                </a:solidFill>
              </a:rPr>
              <a:t> and labs;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Post-activities reflection.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l="11553" r="22592"/>
          <a:stretch/>
        </p:blipFill>
        <p:spPr>
          <a:xfrm>
            <a:off x="6287323" y="3486560"/>
            <a:ext cx="2468550" cy="155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l="13332" t="16000" r="13333" b="5333"/>
          <a:stretch/>
        </p:blipFill>
        <p:spPr>
          <a:xfrm>
            <a:off x="152400" y="285750"/>
            <a:ext cx="8745100" cy="4400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In Mission Control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080" y="1250721"/>
            <a:ext cx="7205559" cy="3407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In the Spacecraft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582" y="1156157"/>
            <a:ext cx="7316781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Предполетный осмотр</a:t>
            </a:r>
          </a:p>
        </p:txBody>
      </p:sp>
      <p:pic>
        <p:nvPicPr>
          <p:cNvPr id="179" name="Shape 17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1849890" y="1693486"/>
            <a:ext cx="5489940" cy="3017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/>
          <p:nvPr/>
        </p:nvSpPr>
        <p:spPr>
          <a:xfrm>
            <a:off x="1849890" y="1393253"/>
            <a:ext cx="4659312" cy="4810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8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Основные части самолета Cirrus SR-20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2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Основные аэродинамические силы, действующие на самолет в полете</a:t>
            </a:r>
          </a:p>
        </p:txBody>
      </p:sp>
      <p:sp>
        <p:nvSpPr>
          <p:cNvPr id="186" name="Shape 18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Подъемная сила (Lift, Cl)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Сила сопротивления (Drag, Cd)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0" y="2286000"/>
            <a:ext cx="4595700" cy="265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Shape 188"/>
          <p:cNvCxnSpPr/>
          <p:nvPr/>
        </p:nvCxnSpPr>
        <p:spPr>
          <a:xfrm>
            <a:off x="2438400" y="4343400"/>
            <a:ext cx="1143000" cy="0"/>
          </a:xfrm>
          <a:prstGeom prst="straightConnector1">
            <a:avLst/>
          </a:prstGeom>
          <a:noFill/>
          <a:ln w="15875" cap="flat" cmpd="sng">
            <a:solidFill>
              <a:srgbClr val="0000FF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89" name="Shape 189"/>
          <p:cNvCxnSpPr/>
          <p:nvPr/>
        </p:nvCxnSpPr>
        <p:spPr>
          <a:xfrm rot="10800000">
            <a:off x="4419600" y="2628899"/>
            <a:ext cx="0" cy="10287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90" name="Shape 190"/>
          <p:cNvCxnSpPr/>
          <p:nvPr/>
        </p:nvCxnSpPr>
        <p:spPr>
          <a:xfrm>
            <a:off x="4419600" y="3657600"/>
            <a:ext cx="9144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1" name="Shape 191"/>
          <p:cNvSpPr txBox="1"/>
          <p:nvPr/>
        </p:nvSpPr>
        <p:spPr>
          <a:xfrm>
            <a:off x="2514600" y="4400550"/>
            <a:ext cx="13715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Набегающий</a:t>
            </a: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поток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495800" y="2457450"/>
            <a:ext cx="1904999" cy="20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Подъемная сила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5334000" y="3657600"/>
            <a:ext cx="1524000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Сила сопротивления</a:t>
            </a:r>
          </a:p>
        </p:txBody>
      </p:sp>
      <p:cxnSp>
        <p:nvCxnSpPr>
          <p:cNvPr id="194" name="Shape 194"/>
          <p:cNvCxnSpPr/>
          <p:nvPr/>
        </p:nvCxnSpPr>
        <p:spPr>
          <a:xfrm rot="10800000">
            <a:off x="2590800" y="3943350"/>
            <a:ext cx="1219199" cy="0"/>
          </a:xfrm>
          <a:prstGeom prst="straightConnector1">
            <a:avLst/>
          </a:prstGeom>
          <a:noFill/>
          <a:ln w="38100" cap="flat" cmpd="sng">
            <a:solidFill>
              <a:srgbClr val="339966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5" name="Shape 195"/>
          <p:cNvSpPr txBox="1"/>
          <p:nvPr/>
        </p:nvSpPr>
        <p:spPr>
          <a:xfrm>
            <a:off x="2514600" y="4000500"/>
            <a:ext cx="1295400" cy="29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00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Тяга, создаваемая двигателем</a:t>
            </a:r>
          </a:p>
        </p:txBody>
      </p:sp>
      <p:cxnSp>
        <p:nvCxnSpPr>
          <p:cNvPr id="196" name="Shape 196"/>
          <p:cNvCxnSpPr/>
          <p:nvPr/>
        </p:nvCxnSpPr>
        <p:spPr>
          <a:xfrm>
            <a:off x="4267200" y="4057650"/>
            <a:ext cx="0" cy="800099"/>
          </a:xfrm>
          <a:prstGeom prst="straightConnector1">
            <a:avLst/>
          </a:prstGeom>
          <a:noFill/>
          <a:ln w="38100" cap="flat" cmpd="sng">
            <a:solidFill>
              <a:srgbClr val="9933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97" name="Shape 197"/>
          <p:cNvSpPr txBox="1"/>
          <p:nvPr/>
        </p:nvSpPr>
        <p:spPr>
          <a:xfrm>
            <a:off x="4495800" y="4572000"/>
            <a:ext cx="1752600" cy="20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Сила гравитации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Student Activities:</a:t>
            </a:r>
            <a:br>
              <a:rPr lang="en" sz="440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Pre-Flight Check</a:t>
            </a:r>
          </a:p>
        </p:txBody>
      </p:sp>
      <p:pic>
        <p:nvPicPr>
          <p:cNvPr id="203" name="Shape 20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582333" y="1384300"/>
            <a:ext cx="4023784" cy="301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152400" y="200278"/>
            <a:ext cx="8686800" cy="857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Student Activities:</a:t>
            </a:r>
            <a:br>
              <a:rPr lang="en" sz="440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Wind Tunnel Lab at the Museum of Flight</a:t>
            </a:r>
          </a:p>
        </p:txBody>
      </p:sp>
      <p:pic>
        <p:nvPicPr>
          <p:cNvPr id="209" name="Shape 20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2581656" y="1384300"/>
            <a:ext cx="4025138" cy="301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77" y="214312"/>
            <a:ext cx="4714874" cy="47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9125" y="193145"/>
            <a:ext cx="4714874" cy="471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665162" y="465534"/>
            <a:ext cx="7772400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Verdana"/>
                <a:ea typeface="Verdana"/>
                <a:cs typeface="Verdana"/>
                <a:sym typeface="Verdana"/>
              </a:rPr>
              <a:t>              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idx="1"/>
          </p:nvPr>
        </p:nvSpPr>
        <p:spPr>
          <a:xfrm>
            <a:off x="483514" y="1396510"/>
            <a:ext cx="8229600" cy="27968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</a:t>
            </a:r>
          </a:p>
          <a:p>
            <a:pPr marL="0" marR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provide summer language learning opportunities for students and professional development opportunities for teachers in critical </a:t>
            </a:r>
            <a:r>
              <a:rPr lang="en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languages</a:t>
            </a:r>
          </a:p>
          <a:p>
            <a:pPr marL="0" lvl="0" indent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US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</a:t>
            </a:r>
            <a:r>
              <a:rPr lang="en-US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startalk.umd.edu</a:t>
            </a:r>
            <a:r>
              <a:rPr lang="en-US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"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"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5298" y="324165"/>
            <a:ext cx="3636963" cy="856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Student Activities:</a:t>
            </a:r>
            <a:br>
              <a:rPr lang="en" sz="440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Navigation</a:t>
            </a:r>
          </a:p>
        </p:txBody>
      </p:sp>
      <p:pic>
        <p:nvPicPr>
          <p:cNvPr id="224" name="Shape 22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5968695" y="1439074"/>
            <a:ext cx="2211185" cy="1658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825" t="12407" r="68181" b="39135"/>
          <a:stretch/>
        </p:blipFill>
        <p:spPr>
          <a:xfrm>
            <a:off x="492105" y="1439074"/>
            <a:ext cx="4460284" cy="30892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244" y="214953"/>
            <a:ext cx="6861836" cy="471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 lang="en"/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" y="102869"/>
            <a:ext cx="8778300" cy="49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Shape 24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84" y="130040"/>
            <a:ext cx="3703649" cy="47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2959" y="130040"/>
            <a:ext cx="4408541" cy="47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Interviews with Professionals</a:t>
            </a:r>
          </a:p>
        </p:txBody>
      </p:sp>
      <p:pic>
        <p:nvPicPr>
          <p:cNvPr id="256" name="Shape 25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28103" r="11241"/>
          <a:stretch/>
        </p:blipFill>
        <p:spPr>
          <a:xfrm>
            <a:off x="2085358" y="1112163"/>
            <a:ext cx="4756196" cy="3591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b="1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Interviews with Professionals</a:t>
            </a:r>
            <a:r>
              <a:rPr lang="en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: Standards and Expected Outcomes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idx="1"/>
          </p:nvPr>
        </p:nvSpPr>
        <p:spPr>
          <a:xfrm>
            <a:off x="480060" y="1303021"/>
            <a:ext cx="8229600" cy="36449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Meet, greet and introduce people in formal and informal settings (Communication: Interpersonal);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to and  understand oral presentation about STEM topics (Communication: Interpretive);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Begin to use social registers and academic language style in discussing STEM topics with peers and a guest speaker (Communication: Interpersonal);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questions and understand answers about history of aircraft building and aerodynamics (Communication: Interpersonal);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Recognize differences in Russian and American educational approaches for studying scientific disciplines through interviews with Russian professionals (Culture, Comparisons);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Express post-activity feelings and experiences in short reflections using Moodle and thank-you letters (Communication:  Presentational).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1818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345450" y="205975"/>
            <a:ext cx="8588399" cy="127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SzPct val="30555"/>
              <a:buNone/>
            </a:pPr>
            <a:endParaRPr sz="3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SzPct val="30555"/>
              <a:buNone/>
            </a:pPr>
            <a:endParaRPr sz="36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698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" sz="36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</a:t>
            </a:r>
            <a:r>
              <a:rPr lang="en" sz="36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Projects Conference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sldNum" sz="quarter" idx="12"/>
          </p:nvPr>
        </p:nvSpPr>
        <p:spPr>
          <a:xfrm flipH="1">
            <a:off x="13000901" y="8472569"/>
            <a:ext cx="547921" cy="187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 lang="en"/>
          </a:p>
        </p:txBody>
      </p:sp>
      <p:sp>
        <p:nvSpPr>
          <p:cNvPr id="269" name="Shape 269"/>
          <p:cNvSpPr txBox="1"/>
          <p:nvPr/>
        </p:nvSpPr>
        <p:spPr>
          <a:xfrm>
            <a:off x="202335" y="1657616"/>
            <a:ext cx="7143345" cy="24142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1800" dirty="0" smtClean="0">
                <a:solidFill>
                  <a:schemeClr val="dk1"/>
                </a:solidFill>
              </a:rPr>
              <a:t>• </a:t>
            </a:r>
            <a:r>
              <a:rPr lang="en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Choose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elective projects from Linguistic, Robotic &amp; Astronomy, and History;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1800" dirty="0" smtClean="0">
                <a:solidFill>
                  <a:schemeClr val="dk1"/>
                </a:solidFill>
              </a:rPr>
              <a:t>• </a:t>
            </a:r>
            <a:r>
              <a:rPr lang="en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Explore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topics through the use of various authentic materials in Russian;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1800" dirty="0" smtClean="0">
                <a:solidFill>
                  <a:schemeClr val="dk1"/>
                </a:solidFill>
              </a:rPr>
              <a:t>• </a:t>
            </a:r>
            <a:r>
              <a:rPr lang="en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Create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PowerPoint presentation in the target language;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dk1"/>
                </a:solidFill>
              </a:rPr>
              <a:t>• </a:t>
            </a:r>
            <a:r>
              <a:rPr lang="en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</a:t>
            </a:r>
            <a:r>
              <a:rPr lang="en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orally their research   findings in front of their classmates, parents, teachers, and experts;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dk1"/>
                </a:solidFill>
              </a:rPr>
              <a:t>• </a:t>
            </a:r>
            <a:r>
              <a:rPr lang="en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Compete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be the best presenter of the project;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dk1"/>
                </a:solidFill>
              </a:rPr>
              <a:t>• </a:t>
            </a:r>
            <a:r>
              <a:rPr lang="en" sz="1800" b="1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Get </a:t>
            </a:r>
            <a:r>
              <a:rPr lang="en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feedback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the</a:t>
            </a:r>
            <a:r>
              <a:rPr lang="en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Russian-speaking experts from the community.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0" y="4922800"/>
            <a:ext cx="5296799" cy="1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98" name="Picture 2" descr="https://depts.washington.edu/startalk/Images/2015/sp_pr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3" t="30736"/>
          <a:stretch/>
        </p:blipFill>
        <p:spPr bwMode="auto">
          <a:xfrm flipH="1">
            <a:off x="7273068" y="2479433"/>
            <a:ext cx="1809972" cy="25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Community Connection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idx="1"/>
          </p:nvPr>
        </p:nvSpPr>
        <p:spPr>
          <a:xfrm>
            <a:off x="440754" y="1384301"/>
            <a:ext cx="7926006" cy="30175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 conference featuring Russian experts;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Astronomy Day at the Museum</a:t>
            </a:r>
            <a:b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Flight;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Collaboration with Local Russian mass media;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 program activities during the school year.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27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Astronomy Day at the Museum</a:t>
            </a:r>
            <a:br>
              <a:rPr lang="en" sz="4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40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of Flight</a:t>
            </a:r>
          </a:p>
        </p:txBody>
      </p:sp>
      <p:pic>
        <p:nvPicPr>
          <p:cNvPr id="284" name="Shape 28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77423" y="1266375"/>
            <a:ext cx="5312399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304800" y="180617"/>
            <a:ext cx="8534399" cy="8538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Collaboration with Local Russian Newspaper “Russkiy Mir</a:t>
            </a:r>
            <a:r>
              <a:rPr lang="en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ru-RU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Russian World)</a:t>
            </a:r>
            <a:r>
              <a:rPr lang="en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lang="en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idx="1"/>
          </p:nvPr>
        </p:nvSpPr>
        <p:spPr>
          <a:xfrm>
            <a:off x="228600" y="1421130"/>
            <a:ext cx="8229600" cy="3429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Tell Russian community about the program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ru-RU" sz="28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Advertise 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 </a:t>
            </a:r>
            <a:endParaRPr lang="ru-RU" sz="28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attract students</a:t>
            </a:r>
            <a:endParaRPr lang="en"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ru-RU" sz="28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Publish students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 </a:t>
            </a:r>
            <a:b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articles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l="7091" t="3204" r="38455" b="22695"/>
          <a:stretch/>
        </p:blipFill>
        <p:spPr>
          <a:xfrm>
            <a:off x="4868028" y="1988231"/>
            <a:ext cx="4104932" cy="2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822959" y="214953"/>
            <a:ext cx="8244840" cy="10880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" sz="44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UW </a:t>
            </a:r>
            <a:r>
              <a:rPr lang="en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Russian </a:t>
            </a:r>
            <a:r>
              <a:rPr lang="en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Student </a:t>
            </a:r>
            <a:r>
              <a:rPr lang="en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44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idx="1"/>
          </p:nvPr>
        </p:nvSpPr>
        <p:spPr>
          <a:xfrm>
            <a:off x="96600" y="1303515"/>
            <a:ext cx="86105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Russian in the Sky and Outer Space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" sz="28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Since 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2011, 5 years (over 100 students!)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Designed for high-school age Russian Heritage Language Learners (HLLs)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dirty="0">
                <a:solidFill>
                  <a:schemeClr val="dk1"/>
                </a:solidFill>
              </a:rPr>
              <a:t>Int.H. proficiency level in Speaking and Listening, Int.L. in Reading and Writing.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00" y="408736"/>
            <a:ext cx="2166300" cy="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Students’ Articles </a:t>
            </a:r>
          </a:p>
        </p:txBody>
      </p:sp>
      <p:sp>
        <p:nvSpPr>
          <p:cNvPr id="297" name="Shape 297"/>
          <p:cNvSpPr txBox="1">
            <a:spLocks noGrp="1"/>
          </p:cNvSpPr>
          <p:nvPr>
            <p:ph sz="half" idx="1"/>
          </p:nvPr>
        </p:nvSpPr>
        <p:spPr>
          <a:xfrm>
            <a:off x="101966" y="922020"/>
            <a:ext cx="5078938" cy="36684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Город на Марсе</a:t>
            </a:r>
          </a:p>
          <a:p>
            <a:pPr marL="0" marR="0" lvl="0" indent="0" algn="l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Алексей Быкович, студент программы 2013г.</a:t>
            </a:r>
          </a:p>
          <a:p>
            <a:pPr marL="0" marR="0" lvl="0" indent="0" algn="l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marR="0" lvl="0" indent="0" algn="l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Планета Марс была загадкой для ученых многие годы, но мы все ближе к тому моменту, когда человеческая нога станет на эту красную планету. Люди всегда мечтали о человеческом поселении на Марсе, но могли ли эти сказки стать реальностью? Всего 40 лет назад такие вещи как смартфон были фантазией, и мы продвигаемся в развитии технологий каждую минуту. Что может принести нам будущее?</a:t>
            </a:r>
          </a:p>
          <a:p>
            <a:pPr marL="0" marR="0" lvl="0" indent="0" algn="l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Чтобы человек жил на другой планете, ему нужны кислород, вода, еда… Проблема в том, что на Марсе существует нехватка всего этого. А также там очень низкое давление, ядовитая атмосфера, нет кислорода и повышенный уровень радиации. </a:t>
            </a:r>
          </a:p>
          <a:p>
            <a:pPr marL="0" marR="0" lvl="0" indent="0" algn="l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Поскольку свинец хорошо поглощает γ-излучение, он используется для радиационной защиты в рентгеновских установках и в ядерных реакторах. Поэтому на первом  этапе наш город будет под свинцом. Потом под городом можно будет строить туннели. Второй этап – терраформирование. Биосфера планеты будет защищать людей от солнечной и галактической космической радиации</a:t>
            </a:r>
          </a:p>
          <a:p>
            <a:pPr marL="0" marR="0" lvl="0" indent="0" algn="l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Также для жизни на Марсе нужно электричество, которое предполагается получать из солнечных батарей и ветряных мельниц.</a:t>
            </a:r>
          </a:p>
          <a:p>
            <a:pPr marL="0" marR="0" lvl="0" indent="0" algn="l" rtl="0">
              <a:lnSpc>
                <a:spcPct val="8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Ниже приведен проект города на Марсе, в котором будут электростанции, оранжереи, научные лаборатории, квартиры для людей…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http://russianworldnewspaper.org/</a:t>
            </a:r>
          </a:p>
        </p:txBody>
      </p:sp>
      <p:pic>
        <p:nvPicPr>
          <p:cNvPr id="298" name="Shape 298"/>
          <p:cNvPicPr preferRelativeResize="0">
            <a:picLocks noGrp="1"/>
          </p:cNvPicPr>
          <p:nvPr>
            <p:ph sz="half" idx="2"/>
          </p:nvPr>
        </p:nvPicPr>
        <p:blipFill rotWithShape="1">
          <a:blip r:embed="rId3">
            <a:alphaModFix/>
          </a:blip>
          <a:stretch/>
        </p:blipFill>
        <p:spPr>
          <a:xfrm>
            <a:off x="5314297" y="1995296"/>
            <a:ext cx="3702050" cy="2463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You Can See and Use Our STEM Materials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idx="1"/>
          </p:nvPr>
        </p:nvSpPr>
        <p:spPr>
          <a:xfrm>
            <a:off x="815340" y="1163321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 and lesson plans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Scenarios and texts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presentations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Videos of the lessons </a:t>
            </a:r>
            <a:endParaRPr lang="en" sz="32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UW STARTALK website </a:t>
            </a:r>
            <a:r>
              <a:rPr lang="en" sz="3200" b="0" i="0" u="sng" strike="noStrike" cap="none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https://depts.washington.edu/startalk/</a:t>
            </a:r>
            <a:r>
              <a:rPr lang="en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31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269716" y="205978"/>
            <a:ext cx="8664092" cy="85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1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Спасибо за внимание!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endParaRPr lang="en" dirty="0"/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 l="4462" t="6637" r="2284" b="18278"/>
          <a:stretch/>
        </p:blipFill>
        <p:spPr>
          <a:xfrm>
            <a:off x="3771900" y="1353908"/>
            <a:ext cx="529590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0" y="1436264"/>
            <a:ext cx="365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Learn more about UW STARTALK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depts.washington.edu/startalk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www.facebook.com/StartalkUW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64110" t="22007" r="12316" b="37613"/>
          <a:stretch/>
        </p:blipFill>
        <p:spPr>
          <a:xfrm>
            <a:off x="579120" y="3025140"/>
            <a:ext cx="2781300" cy="15658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lang="en" sz="44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44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idx="1"/>
          </p:nvPr>
        </p:nvSpPr>
        <p:spPr>
          <a:xfrm>
            <a:off x="174327" y="1303021"/>
            <a:ext cx="8610599" cy="36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Russian in the Sky and Outer Space </a:t>
            </a:r>
            <a:endParaRPr lang="en" sz="2800" b="0" i="1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" sz="28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4-week intensive (5 hours/day) language program at the University of Washington;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Focus on STEM (Science, Technology, Engineering, Math) and academic language to increase language proficiency;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with the Museum of Flight.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0460" y="384007"/>
            <a:ext cx="2166300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95246"/>
            <a:ext cx="1890313" cy="92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269480" cy="10880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idx="1"/>
          </p:nvPr>
        </p:nvSpPr>
        <p:spPr>
          <a:xfrm>
            <a:off x="250637" y="1404036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UW credits by enrolling in RUSS 499 through the Slavic Department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chemeClr val="dk1"/>
                </a:solidFill>
              </a:rPr>
              <a:t>E</a:t>
            </a: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arn up to 4 competency-based credits </a:t>
            </a:r>
            <a:r>
              <a:rPr lang="en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high school world languages based </a:t>
            </a: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results of ACTFL OPIc and WPT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Scholarship Assistance for test takers.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pic>
        <p:nvPicPr>
          <p:cNvPr id="2054" name="Picture 6" descr="http://www.uni-leipzig.de/actflcefr/images/actfl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49" y="152400"/>
            <a:ext cx="1087028" cy="108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49980" y="221531"/>
            <a:ext cx="5492978" cy="10880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Program </a:t>
            </a: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Goals 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idx="1"/>
          </p:nvPr>
        </p:nvSpPr>
        <p:spPr>
          <a:xfrm>
            <a:off x="78941" y="1391335"/>
            <a:ext cx="5999517" cy="364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2956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lang="en"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Target language proficiency </a:t>
            </a:r>
            <a:endParaRPr lang="en" sz="2000" dirty="0" smtClean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13335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615"/>
              <a:buNone/>
            </a:pPr>
            <a:r>
              <a:rPr lang="en" sz="2000" i="1" dirty="0" smtClean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(</a:t>
            </a:r>
            <a:r>
              <a:rPr lang="en" sz="2000" i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according to ACTFL Proficiency Guidelines):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  Intermediate Mid or higher in Reading/Writing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" sz="20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   Advanced Low or higher in Speaking/Listening;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endParaRPr lang="en" sz="2000" b="0" i="0" u="none" strike="noStrike" cap="none" dirty="0" smtClean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None/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depts.washington.edu/startalk/Images/news_startalk2014_students_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t="22493" r="5274" b="-192"/>
          <a:stretch/>
        </p:blipFill>
        <p:spPr bwMode="auto">
          <a:xfrm>
            <a:off x="5946806" y="59206"/>
            <a:ext cx="3098517" cy="249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402" y="3091855"/>
            <a:ext cx="86703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buClr>
                <a:schemeClr val="dk1"/>
              </a:buClr>
              <a:buSzPct val="99615"/>
              <a:buFont typeface="Arial"/>
              <a:buChar char="•"/>
            </a:pPr>
            <a:r>
              <a:rPr lang="en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students’ proficiency in all three modes of communication: </a:t>
            </a:r>
            <a:endParaRPr lang="en" sz="2000" dirty="0" smtClean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0000"/>
              </a:lnSpc>
              <a:buClr>
                <a:schemeClr val="dk1"/>
              </a:buClr>
              <a:buSzPct val="99615"/>
              <a:buFont typeface="Arial"/>
              <a:buChar char="•"/>
            </a:pPr>
            <a:endParaRPr lang="en"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80000"/>
              </a:lnSpc>
              <a:buClr>
                <a:schemeClr val="dk1"/>
              </a:buClr>
              <a:buSzPct val="99615"/>
            </a:pPr>
            <a:r>
              <a:rPr lang="en" sz="2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Interpersonal, Interpretive</a:t>
            </a:r>
            <a:r>
              <a:rPr lang="en" sz="20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" sz="20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Presentational</a:t>
            </a:r>
          </a:p>
          <a:p>
            <a:pPr marL="342900" lvl="0" indent="-342900">
              <a:lnSpc>
                <a:spcPct val="80000"/>
              </a:lnSpc>
              <a:buClr>
                <a:schemeClr val="dk1"/>
              </a:buClr>
              <a:buSzPct val="99615"/>
              <a:buFont typeface="Arial"/>
              <a:buChar char="•"/>
            </a:pPr>
            <a:endParaRPr lang="en"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0000"/>
              </a:lnSpc>
              <a:buClr>
                <a:schemeClr val="dk1"/>
              </a:buClr>
              <a:buSzPct val="99615"/>
              <a:buFont typeface="Arial"/>
              <a:buChar char="•"/>
            </a:pPr>
            <a:endParaRPr lang="en" sz="20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217746" y="214953"/>
            <a:ext cx="6362336" cy="10880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 dirty="0" smtClean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Program </a:t>
            </a:r>
            <a:r>
              <a:rPr lang="en" sz="44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Goals 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idx="1"/>
          </p:nvPr>
        </p:nvSpPr>
        <p:spPr>
          <a:xfrm>
            <a:off x="124003" y="1401697"/>
            <a:ext cx="6684659" cy="11178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615"/>
              <a:buFont typeface="Arial"/>
              <a:buChar char="•"/>
            </a:pPr>
            <a:r>
              <a:rPr lang="en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Increase sensitivity to cultural norms: social register and linguistic forms not typically encountered in intimate family speech</a:t>
            </a:r>
            <a:r>
              <a:rPr lang="en" sz="2400" dirty="0" smtClean="0">
                <a:solidFill>
                  <a:schemeClr val="dk1"/>
                </a:solidFill>
              </a:rPr>
              <a:t>;</a:t>
            </a:r>
            <a:endParaRPr lang="en" sz="2400" dirty="0">
              <a:solidFill>
                <a:schemeClr val="dk1"/>
              </a:solidFill>
            </a:endParaRPr>
          </a:p>
        </p:txBody>
      </p:sp>
      <p:pic>
        <p:nvPicPr>
          <p:cNvPr id="5122" name="Picture 2" descr="https://depts.washington.edu/startalk/Images/2015/sp_day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40912" b="47762"/>
          <a:stretch/>
        </p:blipFill>
        <p:spPr bwMode="auto">
          <a:xfrm>
            <a:off x="6580082" y="81970"/>
            <a:ext cx="2362927" cy="2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46" y="2618210"/>
            <a:ext cx="8656539" cy="2426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•"/>
            </a:pPr>
            <a:endParaRPr lang="en" sz="2400" dirty="0">
              <a:solidFill>
                <a:schemeClr val="dk1"/>
              </a:solidFill>
            </a:endParaRPr>
          </a:p>
          <a:p>
            <a:pPr marL="342900" lvl="0" indent="-34290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Strengthen students’ skills in Russian, especially in academic language across disciplines;</a:t>
            </a:r>
          </a:p>
          <a:p>
            <a:pPr marL="342900" lvl="0" indent="-34290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•"/>
            </a:pPr>
            <a:endParaRPr lang="en" sz="2400" dirty="0">
              <a:solidFill>
                <a:schemeClr val="dk1"/>
              </a:solidFill>
            </a:endParaRPr>
          </a:p>
          <a:p>
            <a:pPr marL="342900" lvl="0" indent="-342900">
              <a:lnSpc>
                <a:spcPct val="80000"/>
              </a:lnSpc>
              <a:spcBef>
                <a:spcPts val="518"/>
              </a:spcBef>
              <a:buClr>
                <a:schemeClr val="dk1"/>
              </a:buClr>
              <a:buSzPct val="99615"/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Sharpen students general communication skills in varied disciplines by meeting with Russian-speaking professionals.</a:t>
            </a:r>
          </a:p>
          <a:p>
            <a:endParaRPr lang="en-US" sz="2400" dirty="0"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959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Components in UW STARTALK Russian Program</a:t>
            </a:r>
          </a:p>
        </p:txBody>
      </p:sp>
      <p:grpSp>
        <p:nvGrpSpPr>
          <p:cNvPr id="118" name="Shape 118"/>
          <p:cNvGrpSpPr/>
          <p:nvPr/>
        </p:nvGrpSpPr>
        <p:grpSpPr>
          <a:xfrm>
            <a:off x="384838" y="1303021"/>
            <a:ext cx="8229600" cy="3779712"/>
            <a:chOff x="0" y="0"/>
            <a:chExt cx="8229600" cy="4523309"/>
          </a:xfrm>
        </p:grpSpPr>
        <p:sp>
          <p:nvSpPr>
            <p:cNvPr id="119" name="Shape 119"/>
            <p:cNvSpPr/>
            <p:nvPr/>
          </p:nvSpPr>
          <p:spPr>
            <a:xfrm>
              <a:off x="0" y="0"/>
              <a:ext cx="8229600" cy="1051931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1751113" y="0"/>
              <a:ext cx="6478486" cy="1051931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STEM Unit Lessons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Voyage to Mars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Airplanes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105193" y="105193"/>
              <a:ext cx="1645920" cy="841546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 t="-4999" b="-4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0" y="1157125"/>
              <a:ext cx="8229600" cy="1051931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3" name="Shape 123"/>
            <p:cNvSpPr txBox="1"/>
            <p:nvPr/>
          </p:nvSpPr>
          <p:spPr>
            <a:xfrm>
              <a:off x="1751113" y="1157125"/>
              <a:ext cx="6478486" cy="1051931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Role plays and labs at the Museum of Flight 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Voyage to Mars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Pilot for a day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120878" y="1273983"/>
              <a:ext cx="1645920" cy="841546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 t="-4999" b="-4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0" y="2314251"/>
              <a:ext cx="8229600" cy="1051931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6" name="Shape 126"/>
            <p:cNvSpPr txBox="1"/>
            <p:nvPr/>
          </p:nvSpPr>
          <p:spPr>
            <a:xfrm>
              <a:off x="1751113" y="2314251"/>
              <a:ext cx="6478486" cy="1051931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Interviews with professionals 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From Boeing Company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From Microsoft Company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Alaska Airline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878" y="2524638"/>
              <a:ext cx="1645920" cy="841546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 t="-4999" b="-4998"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0" y="3471378"/>
              <a:ext cx="8229600" cy="1051931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84A7AB"/>
                </a:gs>
                <a:gs pos="80000">
                  <a:srgbClr val="AEDCE0"/>
                </a:gs>
                <a:gs pos="100000">
                  <a:srgbClr val="AEDEE2"/>
                </a:gs>
              </a:gsLst>
              <a:lin ang="16200000" scaled="0"/>
            </a:gra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9" name="Shape 129"/>
            <p:cNvSpPr txBox="1"/>
            <p:nvPr/>
          </p:nvSpPr>
          <p:spPr>
            <a:xfrm>
              <a:off x="1751113" y="3471378"/>
              <a:ext cx="6478486" cy="1051931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Elective Projects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History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Linguistics</a:t>
              </a:r>
            </a:p>
            <a:p>
              <a:pPr marL="0" marR="0" lvl="0" indent="0" algn="l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SzPct val="25000"/>
                <a:buNone/>
              </a:pPr>
              <a:r>
                <a:rPr lang="en" sz="12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Lego Robotic</a:t>
              </a:r>
            </a:p>
          </p:txBody>
        </p:sp>
        <p:sp>
          <p:nvSpPr>
            <p:cNvPr id="130" name="Shape 130"/>
            <p:cNvSpPr/>
            <p:nvPr/>
          </p:nvSpPr>
          <p:spPr>
            <a:xfrm>
              <a:off x="105193" y="3576571"/>
              <a:ext cx="1645920" cy="841546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4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Assessments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826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3200" dirty="0">
                <a:solidFill>
                  <a:schemeClr val="dk1"/>
                </a:solidFill>
              </a:rPr>
              <a:t>At the end of the units assessments;</a:t>
            </a:r>
          </a:p>
          <a:p>
            <a:pPr marL="4826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3200" dirty="0">
                <a:solidFill>
                  <a:schemeClr val="dk1"/>
                </a:solidFill>
              </a:rPr>
              <a:t>At the end of the program integrated  final performance assessment (group presentations on STEM topics);</a:t>
            </a:r>
          </a:p>
          <a:p>
            <a:pPr marL="4826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3200" dirty="0">
                <a:solidFill>
                  <a:schemeClr val="dk1"/>
                </a:solidFill>
              </a:rPr>
              <a:t>At the end of the program student research projects conference;</a:t>
            </a:r>
          </a:p>
          <a:p>
            <a:pPr marL="4826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3200" dirty="0">
                <a:solidFill>
                  <a:schemeClr val="dk1"/>
                </a:solidFill>
              </a:rPr>
              <a:t>ACTFL OPIc and WPT.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3200" dirty="0">
              <a:solidFill>
                <a:schemeClr val="dk1"/>
              </a:solidFill>
            </a:endParaRPr>
          </a:p>
        </p:txBody>
      </p:sp>
      <p:sp>
        <p:nvSpPr>
          <p:cNvPr id="137" name="Shape 1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185</TotalTime>
  <Words>837</Words>
  <Application>Microsoft Office PowerPoint</Application>
  <PresentationFormat>On-screen Show (16:9)</PresentationFormat>
  <Paragraphs>163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Wingdings</vt:lpstr>
      <vt:lpstr>Calibri</vt:lpstr>
      <vt:lpstr>Verdana</vt:lpstr>
      <vt:lpstr>Cabin</vt:lpstr>
      <vt:lpstr>Times New Roman</vt:lpstr>
      <vt:lpstr>Calibri Light</vt:lpstr>
      <vt:lpstr>Retrospect</vt:lpstr>
      <vt:lpstr>UW Russian Summer Program  Russian in the Sky and  Outer Space </vt:lpstr>
      <vt:lpstr>              </vt:lpstr>
      <vt:lpstr>          UW Russian Student Program </vt:lpstr>
      <vt:lpstr>                 </vt:lpstr>
      <vt:lpstr>Credits</vt:lpstr>
      <vt:lpstr> Program Goals </vt:lpstr>
      <vt:lpstr>Program Goals </vt:lpstr>
      <vt:lpstr>Components in UW STARTALK Russian Program</vt:lpstr>
      <vt:lpstr>Assessments</vt:lpstr>
      <vt:lpstr>Collaboration with the  Museum of Flight</vt:lpstr>
      <vt:lpstr>Integrated Performance-based Assessments at the Museum of Flight</vt:lpstr>
      <vt:lpstr>PowerPoint Presentation</vt:lpstr>
      <vt:lpstr>In Mission Control</vt:lpstr>
      <vt:lpstr>In the Spacecraft</vt:lpstr>
      <vt:lpstr>Предполетный осмотр</vt:lpstr>
      <vt:lpstr>Основные аэродинамические силы, действующие на самолет в полете</vt:lpstr>
      <vt:lpstr>Student Activities: Pre-Flight Check</vt:lpstr>
      <vt:lpstr>Student Activities: Wind Tunnel Lab at the Museum of Flight</vt:lpstr>
      <vt:lpstr>PowerPoint Presentation</vt:lpstr>
      <vt:lpstr>Student Activities: Navigation</vt:lpstr>
      <vt:lpstr>PowerPoint Presentation</vt:lpstr>
      <vt:lpstr>PowerPoint Presentation</vt:lpstr>
      <vt:lpstr>PowerPoint Presentation</vt:lpstr>
      <vt:lpstr>Interviews with Professionals</vt:lpstr>
      <vt:lpstr>Interviews with Professionals: Standards and Expected Outcomes</vt:lpstr>
      <vt:lpstr>  Student Research Projects Conference   </vt:lpstr>
      <vt:lpstr>Community Connection</vt:lpstr>
      <vt:lpstr>Astronomy Day at the Museum of Flight</vt:lpstr>
      <vt:lpstr>Collaboration with Local Russian Newspaper “Russkiy Mir” (Russian World)  </vt:lpstr>
      <vt:lpstr>Students’ Articles </vt:lpstr>
      <vt:lpstr>You Can See and Use Our STEM Materials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 Russian Summer Program Russian in the Sky and  Outer Space</dc:title>
  <dc:creator>A_ Klots</dc:creator>
  <cp:lastModifiedBy>A_ Klots</cp:lastModifiedBy>
  <cp:revision>15</cp:revision>
  <dcterms:modified xsi:type="dcterms:W3CDTF">2016-01-23T06:00:43Z</dcterms:modified>
</cp:coreProperties>
</file>