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</p:sldMasterIdLst>
  <p:notesMasterIdLst>
    <p:notesMasterId r:id="rId17"/>
  </p:notesMasterIdLst>
  <p:handoutMasterIdLst>
    <p:handoutMasterId r:id="rId18"/>
  </p:handoutMasterIdLst>
  <p:sldIdLst>
    <p:sldId id="259" r:id="rId3"/>
    <p:sldId id="293" r:id="rId4"/>
    <p:sldId id="261" r:id="rId5"/>
    <p:sldId id="265" r:id="rId6"/>
    <p:sldId id="274" r:id="rId7"/>
    <p:sldId id="284" r:id="rId8"/>
    <p:sldId id="266" r:id="rId9"/>
    <p:sldId id="267" r:id="rId10"/>
    <p:sldId id="264" r:id="rId11"/>
    <p:sldId id="273" r:id="rId12"/>
    <p:sldId id="275" r:id="rId13"/>
    <p:sldId id="294" r:id="rId14"/>
    <p:sldId id="280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2" autoAdjust="0"/>
    <p:restoredTop sz="95232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147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9C3D8F80-63DB-4C1A-A5F9-61D01FFCDFBF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F5DD3483-D9E9-4ECE-AF13-491B97F5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72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5E4E5F34-38B2-40AD-AE7B-AD42355389FE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D71EC68A-BEC6-4433-B746-10E81E981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1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39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12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25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5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42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2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15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3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39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46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46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62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23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EC68A-BEC6-4433-B746-10E81E9810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1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85" y="6287182"/>
            <a:ext cx="1745433" cy="32268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E8D3A2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867" y="6344768"/>
            <a:ext cx="1745433" cy="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Bulleted 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867" y="6344768"/>
            <a:ext cx="1745433" cy="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85" y="6287182"/>
            <a:ext cx="1745432" cy="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867" y="6344768"/>
            <a:ext cx="1745432" cy="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Bulleted 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867" y="6344768"/>
            <a:ext cx="1745432" cy="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85" y="6287182"/>
            <a:ext cx="1745433" cy="32268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hs.washington.ed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m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7369" y="2458072"/>
            <a:ext cx="7904684" cy="3134859"/>
          </a:xfrm>
        </p:spPr>
        <p:txBody>
          <a:bodyPr>
            <a:normAutofit/>
          </a:bodyPr>
          <a:lstStyle/>
          <a:p>
            <a:r>
              <a:rPr lang="en-US" b="1" dirty="0" smtClean="0"/>
              <a:t>UW in the High School</a:t>
            </a:r>
            <a:endParaRPr lang="en-US" sz="32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World Languages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43873" y="1212979"/>
            <a:ext cx="3106102" cy="441743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ASL 103</a:t>
            </a:r>
          </a:p>
          <a:p>
            <a:pPr marL="0" indent="0">
              <a:buNone/>
            </a:pPr>
            <a:r>
              <a:rPr lang="en-US" sz="2000" i="1" dirty="0"/>
              <a:t>Elementary American Sign Language </a:t>
            </a:r>
            <a:r>
              <a:rPr lang="en-US" sz="2000" i="1" dirty="0" smtClean="0"/>
              <a:t>III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FRENCH 103</a:t>
            </a:r>
          </a:p>
          <a:p>
            <a:pPr marL="0" indent="0">
              <a:buNone/>
            </a:pPr>
            <a:r>
              <a:rPr lang="en-US" sz="2000" i="1" dirty="0" smtClean="0"/>
              <a:t>Elementary French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b="1" dirty="0" smtClean="0"/>
              <a:t>GERMAN 103</a:t>
            </a:r>
          </a:p>
          <a:p>
            <a:pPr marL="0" indent="0">
              <a:buNone/>
            </a:pPr>
            <a:r>
              <a:rPr lang="en-US" sz="2000" i="1" dirty="0" smtClean="0"/>
              <a:t>Elementary German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b="1" dirty="0" smtClean="0"/>
              <a:t>GERMAN 201</a:t>
            </a:r>
          </a:p>
          <a:p>
            <a:pPr marL="0" indent="0">
              <a:buNone/>
            </a:pPr>
            <a:r>
              <a:rPr lang="en-US" sz="2000" i="1" dirty="0" smtClean="0"/>
              <a:t>Second-Year German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b="1" dirty="0"/>
              <a:t>LATIN 103</a:t>
            </a:r>
          </a:p>
          <a:p>
            <a:pPr marL="0" indent="0">
              <a:buNone/>
            </a:pPr>
            <a:r>
              <a:rPr lang="en-US" sz="2000" i="1" dirty="0"/>
              <a:t>Elementary Latin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endParaRPr lang="en-US" sz="2000" i="1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949975" y="1185483"/>
            <a:ext cx="3227444" cy="45434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JAPAN 113</a:t>
            </a:r>
          </a:p>
          <a:p>
            <a:pPr marL="0" indent="0">
              <a:buNone/>
            </a:pPr>
            <a:r>
              <a:rPr lang="en-US" sz="2000" i="1" dirty="0"/>
              <a:t>First-Year Japanese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JAPAN 211</a:t>
            </a:r>
          </a:p>
          <a:p>
            <a:pPr marL="0" indent="0">
              <a:buNone/>
            </a:pPr>
            <a:r>
              <a:rPr lang="en-US" sz="2000" i="1" dirty="0" smtClean="0"/>
              <a:t>Second-Year Japanese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KOREAN </a:t>
            </a:r>
            <a:r>
              <a:rPr lang="en-US" sz="2000" b="1" dirty="0"/>
              <a:t>101, 102, &amp;103</a:t>
            </a:r>
          </a:p>
          <a:p>
            <a:pPr marL="0" indent="0">
              <a:buNone/>
            </a:pPr>
            <a:r>
              <a:rPr lang="en-US" sz="2000" i="1" dirty="0"/>
              <a:t>First-Year Korean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Font typeface="Lucida Grande"/>
              <a:buNone/>
            </a:pPr>
            <a:r>
              <a:rPr lang="en-US" sz="2000" b="1" dirty="0" smtClean="0"/>
              <a:t>SPAN 103</a:t>
            </a:r>
          </a:p>
          <a:p>
            <a:pPr marL="0" indent="0">
              <a:buFont typeface="Lucida Grande"/>
              <a:buNone/>
            </a:pPr>
            <a:r>
              <a:rPr lang="en-US" sz="2000" i="1" dirty="0" smtClean="0"/>
              <a:t>Elementary Spanish</a:t>
            </a:r>
          </a:p>
          <a:p>
            <a:pPr marL="0" indent="0">
              <a:buFont typeface="Lucida Grande"/>
              <a:buNone/>
            </a:pPr>
            <a:endParaRPr lang="en-US" sz="2000" i="1" dirty="0" smtClean="0"/>
          </a:p>
          <a:p>
            <a:pPr marL="0" indent="0">
              <a:buFont typeface="Lucida Grande"/>
              <a:buNone/>
            </a:pPr>
            <a:r>
              <a:rPr lang="en-US" sz="2000" b="1" dirty="0" smtClean="0"/>
              <a:t>SPAN 201 </a:t>
            </a:r>
          </a:p>
          <a:p>
            <a:pPr marL="0" indent="0">
              <a:buFont typeface="Lucida Grande"/>
              <a:buNone/>
            </a:pPr>
            <a:r>
              <a:rPr lang="en-US" sz="2000" i="1" dirty="0" smtClean="0"/>
              <a:t>Intermediate Spanish</a:t>
            </a:r>
          </a:p>
          <a:p>
            <a:pPr marL="0" indent="0">
              <a:buFont typeface="Lucida Grande"/>
              <a:buNone/>
            </a:pPr>
            <a:endParaRPr lang="en-US" sz="2000" i="1" dirty="0" smtClean="0"/>
          </a:p>
        </p:txBody>
      </p:sp>
      <p:sp>
        <p:nvSpPr>
          <p:cNvPr id="6" name="Explosion 1 5"/>
          <p:cNvSpPr/>
          <p:nvPr/>
        </p:nvSpPr>
        <p:spPr>
          <a:xfrm rot="1133776">
            <a:off x="479073" y="1384997"/>
            <a:ext cx="1371600" cy="838200"/>
          </a:xfrm>
          <a:prstGeom prst="irregularSeal1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/>
              <a:t>New!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6102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Requirements for UWHS Teachers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757" y="1720151"/>
            <a:ext cx="6646528" cy="4254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Program </a:t>
            </a:r>
            <a:r>
              <a:rPr lang="en-US" b="1" dirty="0" smtClean="0"/>
              <a:t>orientation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Discipline-specific </a:t>
            </a:r>
            <a:r>
              <a:rPr lang="en-US" b="1" dirty="0" smtClean="0"/>
              <a:t>training</a:t>
            </a:r>
            <a:r>
              <a:rPr lang="en-US" dirty="0" smtClean="0"/>
              <a:t> every other year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UW course </a:t>
            </a:r>
            <a:r>
              <a:rPr lang="en-US" b="1" dirty="0" smtClean="0"/>
              <a:t>syllabus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Conduct the UW course to </a:t>
            </a:r>
            <a:r>
              <a:rPr lang="en-US" b="1" dirty="0" smtClean="0"/>
              <a:t>UW standards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UW end-of-course </a:t>
            </a:r>
            <a:r>
              <a:rPr lang="en-US" b="1" dirty="0" smtClean="0"/>
              <a:t>evaluations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UW </a:t>
            </a:r>
            <a:r>
              <a:rPr lang="en-US" b="1" dirty="0" smtClean="0"/>
              <a:t>grades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371510"/>
            <a:ext cx="8183758" cy="991998"/>
          </a:xfrm>
        </p:spPr>
        <p:txBody>
          <a:bodyPr/>
          <a:lstStyle/>
          <a:p>
            <a:r>
              <a:rPr lang="en-US" dirty="0" smtClean="0"/>
              <a:t>Adding UW Courses for 2016-17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2935943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Course openings </a:t>
            </a:r>
            <a:r>
              <a:rPr lang="en-US" dirty="0" smtClean="0"/>
              <a:t>announced in January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Teacher applications </a:t>
            </a:r>
            <a:r>
              <a:rPr lang="en-US" dirty="0" smtClean="0"/>
              <a:t>accepted January-April 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Training date varies by course,</a:t>
            </a:r>
            <a:r>
              <a:rPr lang="en-US" dirty="0" smtClean="0"/>
              <a:t> May-August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4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356435"/>
            <a:ext cx="8184662" cy="991998"/>
          </a:xfrm>
        </p:spPr>
        <p:txBody>
          <a:bodyPr>
            <a:normAutofit/>
          </a:bodyPr>
          <a:lstStyle/>
          <a:p>
            <a:r>
              <a:rPr lang="en-US" dirty="0" smtClean="0"/>
              <a:t>UWHS Website</a:t>
            </a:r>
          </a:p>
          <a:p>
            <a:r>
              <a:rPr lang="en-US" sz="2000" dirty="0">
                <a:hlinkClick r:id="rId3"/>
              </a:rPr>
              <a:t>http://www.uwhs.washington.edu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3" name="Picture 2" descr="UW in the High School - Mozilla Firefox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004" y="1661020"/>
            <a:ext cx="5872103" cy="4864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UW in the High School - Schools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t="49122" r="21560" b="10254"/>
          <a:stretch/>
        </p:blipFill>
        <p:spPr>
          <a:xfrm>
            <a:off x="3204594" y="1963024"/>
            <a:ext cx="5480061" cy="3246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704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2179511"/>
            <a:ext cx="8094738" cy="3608893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Content Placeholder 3" descr="C:\Users\tstetter\AppData\Local\Microsoft\Windows\Temporary Internet Files\Content.IE5\1NCRHY4Q\MP900425487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11567" y="506721"/>
            <a:ext cx="3173188" cy="3173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How the Program 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4465851" cy="4015497"/>
          </a:xfrm>
        </p:spPr>
        <p:txBody>
          <a:bodyPr/>
          <a:lstStyle/>
          <a:p>
            <a:r>
              <a:rPr lang="en-US" dirty="0"/>
              <a:t>Highly qualified teachers</a:t>
            </a:r>
          </a:p>
          <a:p>
            <a:r>
              <a:rPr lang="en-US" dirty="0"/>
              <a:t>Approved, trained</a:t>
            </a:r>
            <a:r>
              <a:rPr lang="en-US" dirty="0" smtClean="0"/>
              <a:t>, and </a:t>
            </a:r>
            <a:r>
              <a:rPr lang="en-US" dirty="0"/>
              <a:t>supported by UW </a:t>
            </a:r>
            <a:r>
              <a:rPr lang="en-US" dirty="0" smtClean="0"/>
              <a:t>departments</a:t>
            </a:r>
            <a:endParaRPr lang="en-US" dirty="0"/>
          </a:p>
          <a:p>
            <a:r>
              <a:rPr lang="en-US" dirty="0" smtClean="0"/>
              <a:t>Teach UW </a:t>
            </a:r>
            <a:r>
              <a:rPr lang="en-US" dirty="0"/>
              <a:t>courses </a:t>
            </a:r>
          </a:p>
          <a:p>
            <a:r>
              <a:rPr lang="en-US" dirty="0"/>
              <a:t>In the high school </a:t>
            </a:r>
            <a:endParaRPr lang="en-US" dirty="0" smtClean="0"/>
          </a:p>
          <a:p>
            <a:r>
              <a:rPr lang="en-US" dirty="0" smtClean="0"/>
              <a:t>Eligible </a:t>
            </a:r>
            <a:r>
              <a:rPr lang="en-US" dirty="0"/>
              <a:t>students can  </a:t>
            </a:r>
            <a:r>
              <a:rPr lang="en-US" dirty="0" smtClean="0"/>
              <a:t>register </a:t>
            </a:r>
            <a:r>
              <a:rPr lang="en-US" dirty="0"/>
              <a:t>to earn UW </a:t>
            </a:r>
            <a:r>
              <a:rPr lang="en-US" dirty="0" smtClean="0"/>
              <a:t>credit</a:t>
            </a:r>
          </a:p>
          <a:p>
            <a:r>
              <a:rPr lang="en-US" dirty="0" smtClean="0"/>
              <a:t>Partnership!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5811" y="1926040"/>
            <a:ext cx="3733162" cy="2489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0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Program Highlights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Oldest such program in Washington (1981)</a:t>
            </a:r>
          </a:p>
          <a:p>
            <a:r>
              <a:rPr lang="en-US" dirty="0" smtClean="0"/>
              <a:t>Available to all Washington high schools</a:t>
            </a:r>
          </a:p>
          <a:p>
            <a:r>
              <a:rPr lang="en-US" u="sng" dirty="0" smtClean="0"/>
              <a:t>Stats for 2014-15</a:t>
            </a:r>
          </a:p>
          <a:p>
            <a:pPr marL="0" indent="0">
              <a:buNone/>
            </a:pPr>
            <a:r>
              <a:rPr lang="en-US" dirty="0" smtClean="0"/>
              <a:t>	18 subject areas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92 high schools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201 teachers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3,555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031" y="2819400"/>
            <a:ext cx="3917574" cy="2609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5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Benefits to Students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5081095" cy="4784725"/>
          </a:xfrm>
        </p:spPr>
        <p:txBody>
          <a:bodyPr/>
          <a:lstStyle/>
          <a:p>
            <a:r>
              <a:rPr lang="en-US" dirty="0" smtClean="0"/>
              <a:t>Engage in a UW course in the high school classroom</a:t>
            </a:r>
          </a:p>
          <a:p>
            <a:r>
              <a:rPr lang="en-US" dirty="0" smtClean="0"/>
              <a:t>Access the UW libraries</a:t>
            </a:r>
          </a:p>
          <a:p>
            <a:r>
              <a:rPr lang="en-US" dirty="0" smtClean="0"/>
              <a:t>Establish a UW transcript</a:t>
            </a:r>
          </a:p>
          <a:p>
            <a:r>
              <a:rPr lang="en-US" dirty="0" smtClean="0"/>
              <a:t>Earn UW credit at a fraction of on-campus rates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639" y="1430905"/>
            <a:ext cx="2861439" cy="4059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5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Student Eligibility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1665" y="1736725"/>
            <a:ext cx="4781375" cy="4465955"/>
          </a:xfrm>
        </p:spPr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, 11</a:t>
            </a:r>
            <a:r>
              <a:rPr lang="en-US" baseline="30000" dirty="0" smtClean="0"/>
              <a:t>th</a:t>
            </a:r>
            <a:r>
              <a:rPr lang="en-US" dirty="0" smtClean="0"/>
              <a:t> and 12</a:t>
            </a:r>
            <a:r>
              <a:rPr lang="en-US" baseline="30000" dirty="0" smtClean="0"/>
              <a:t>th</a:t>
            </a:r>
            <a:r>
              <a:rPr lang="en-US" dirty="0" smtClean="0"/>
              <a:t> grade students are eligible to register for UW credit</a:t>
            </a:r>
          </a:p>
          <a:p>
            <a:pPr lvl="0"/>
            <a:r>
              <a:rPr lang="en-US" dirty="0" smtClean="0">
                <a:solidFill>
                  <a:srgbClr val="999999"/>
                </a:solidFill>
              </a:rPr>
              <a:t>B</a:t>
            </a:r>
            <a:r>
              <a:rPr lang="en-US" dirty="0">
                <a:solidFill>
                  <a:srgbClr val="999999"/>
                </a:solidFill>
              </a:rPr>
              <a:t>+ in subject area, or permission of </a:t>
            </a:r>
            <a:r>
              <a:rPr lang="en-US" dirty="0" smtClean="0">
                <a:solidFill>
                  <a:srgbClr val="999999"/>
                </a:solidFill>
              </a:rPr>
              <a:t>teacher</a:t>
            </a:r>
          </a:p>
          <a:p>
            <a:pPr lvl="0"/>
            <a:r>
              <a:rPr lang="en-US" dirty="0" smtClean="0">
                <a:solidFill>
                  <a:srgbClr val="999999"/>
                </a:solidFill>
              </a:rPr>
              <a:t>Some courses have prerequisites</a:t>
            </a:r>
          </a:p>
          <a:p>
            <a:pPr lvl="1"/>
            <a:r>
              <a:rPr lang="en-US" dirty="0" smtClean="0">
                <a:solidFill>
                  <a:srgbClr val="999999"/>
                </a:solidFill>
              </a:rPr>
              <a:t>Ex: French 103 requires completion of two years of high school-level French</a:t>
            </a:r>
            <a:endParaRPr lang="en-US" dirty="0">
              <a:solidFill>
                <a:srgbClr val="999999"/>
              </a:solidFill>
            </a:endParaRPr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688" y="2466023"/>
            <a:ext cx="3777466" cy="2701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41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Registration Fees and Deadlines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757" y="1584324"/>
            <a:ext cx="3658943" cy="4765675"/>
          </a:xfrm>
        </p:spPr>
        <p:txBody>
          <a:bodyPr/>
          <a:lstStyle/>
          <a:p>
            <a:r>
              <a:rPr lang="en-US" dirty="0" smtClean="0"/>
              <a:t>Registering for UW credit is </a:t>
            </a:r>
            <a:r>
              <a:rPr lang="en-US" b="1" dirty="0" smtClean="0"/>
              <a:t>optional</a:t>
            </a:r>
          </a:p>
          <a:p>
            <a:r>
              <a:rPr lang="en-US" dirty="0" smtClean="0"/>
              <a:t>For 2015-16, at least 4 students must register for UW credit</a:t>
            </a:r>
          </a:p>
          <a:p>
            <a:r>
              <a:rPr lang="en-US" dirty="0" smtClean="0"/>
              <a:t>There are no payment plans, reduced fee options, or deadline extensions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77167"/>
              </p:ext>
            </p:extLst>
          </p:nvPr>
        </p:nvGraphicFramePr>
        <p:xfrm>
          <a:off x="4597400" y="1584325"/>
          <a:ext cx="4013200" cy="1519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/>
                <a:gridCol w="2006600"/>
              </a:tblGrid>
              <a:tr h="4073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2015-16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r>
                        <a:rPr lang="en-US" baseline="0" dirty="0" smtClean="0"/>
                        <a:t> Fee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Registration</a:t>
                      </a:r>
                      <a:r>
                        <a:rPr lang="en-US" baseline="0" dirty="0" smtClean="0"/>
                        <a:t> Fee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$370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7073900" y="2727325"/>
            <a:ext cx="1181100" cy="3768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414809"/>
              </p:ext>
            </p:extLst>
          </p:nvPr>
        </p:nvGraphicFramePr>
        <p:xfrm>
          <a:off x="4597400" y="3320621"/>
          <a:ext cx="4013200" cy="2383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/>
                <a:gridCol w="2006600"/>
              </a:tblGrid>
              <a:tr h="8291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Course Start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Registration </a:t>
                      </a:r>
                      <a:r>
                        <a:rPr lang="en-US" dirty="0" smtClean="0"/>
                        <a:t>Deadline</a:t>
                      </a:r>
                      <a:endParaRPr lang="en-US" dirty="0"/>
                    </a:p>
                  </a:txBody>
                  <a:tcPr anchor="ctr"/>
                </a:tc>
              </a:tr>
              <a:tr h="8291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Fall-start (year-long</a:t>
                      </a:r>
                      <a:r>
                        <a:rPr lang="en-US" baseline="0" dirty="0" smtClean="0"/>
                        <a:t> and first semester only courses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October</a:t>
                      </a:r>
                      <a:r>
                        <a:rPr lang="en-US" baseline="0" dirty="0" smtClean="0"/>
                        <a:t> 30, 2015</a:t>
                      </a:r>
                      <a:endParaRPr lang="en-US" dirty="0"/>
                    </a:p>
                  </a:txBody>
                  <a:tcPr anchor="ctr"/>
                </a:tc>
              </a:tr>
              <a:tr h="5804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 semester only courses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February 29, 2016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36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UWHS Student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15836" y="2093912"/>
            <a:ext cx="6296464" cy="3000375"/>
          </a:xfrm>
        </p:spPr>
        <p:txBody>
          <a:bodyPr/>
          <a:lstStyle/>
          <a:p>
            <a:r>
              <a:rPr lang="en-US" dirty="0" smtClean="0"/>
              <a:t>Average grade   </a:t>
            </a:r>
            <a:r>
              <a:rPr lang="en-US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3.2 (B+)</a:t>
            </a:r>
          </a:p>
          <a:p>
            <a:endParaRPr lang="en-US" dirty="0" smtClean="0"/>
          </a:p>
          <a:p>
            <a:r>
              <a:rPr lang="en-US" dirty="0" smtClean="0"/>
              <a:t>% of UWHS grades &gt; 2.0   </a:t>
            </a:r>
            <a:r>
              <a:rPr lang="en-US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93%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dirty="0" smtClean="0"/>
              <a:t>% of students to UW   </a:t>
            </a:r>
            <a:r>
              <a:rPr lang="en-US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10%</a:t>
            </a:r>
            <a:endParaRPr lang="en-US" sz="2800" dirty="0" smtClean="0"/>
          </a:p>
          <a:p>
            <a:pPr marL="457200" lvl="1" indent="0">
              <a:buNone/>
            </a:pPr>
            <a:r>
              <a:rPr lang="en-US" sz="2400" dirty="0" smtClean="0"/>
              <a:t>Their average UW GPA   </a:t>
            </a:r>
            <a:r>
              <a:rPr lang="en-US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3.3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02" y="1752600"/>
            <a:ext cx="2603143" cy="368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693" y="5626099"/>
            <a:ext cx="6358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accent5"/>
                </a:solidFill>
                <a:latin typeface="Open Sans Light"/>
                <a:cs typeface="Open Sans Light"/>
              </a:rPr>
              <a:t>Note</a:t>
            </a:r>
            <a:r>
              <a:rPr lang="en-US" sz="2400" dirty="0">
                <a:solidFill>
                  <a:schemeClr val="accent5"/>
                </a:solidFill>
                <a:latin typeface="Open Sans Light"/>
                <a:cs typeface="Open Sans Light"/>
              </a:rPr>
              <a:t>: No specific UW admission advantage for UWHS students.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1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Transferring Credit in Washington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1" y="1546860"/>
            <a:ext cx="4701540" cy="49758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Generally </a:t>
            </a:r>
            <a:r>
              <a:rPr lang="en-US" b="1" i="1" u="sng" dirty="0" smtClean="0"/>
              <a:t>DO</a:t>
            </a:r>
            <a:r>
              <a:rPr lang="en-US" dirty="0" smtClean="0"/>
              <a:t> Accept Credit:</a:t>
            </a:r>
          </a:p>
          <a:p>
            <a:r>
              <a:rPr lang="en-US" sz="2000" dirty="0" smtClean="0"/>
              <a:t>Bellevue College</a:t>
            </a:r>
          </a:p>
          <a:p>
            <a:r>
              <a:rPr lang="en-US" sz="2000" dirty="0" smtClean="0"/>
              <a:t>Central Washington University</a:t>
            </a:r>
          </a:p>
          <a:p>
            <a:r>
              <a:rPr lang="en-US" sz="2000" dirty="0" smtClean="0"/>
              <a:t>Eastern Washington University</a:t>
            </a:r>
          </a:p>
          <a:p>
            <a:r>
              <a:rPr lang="en-US" sz="2000" dirty="0" smtClean="0"/>
              <a:t>Evergreen State College</a:t>
            </a:r>
          </a:p>
          <a:p>
            <a:r>
              <a:rPr lang="en-US" sz="2000" dirty="0" smtClean="0"/>
              <a:t>Gonzaga University</a:t>
            </a:r>
          </a:p>
          <a:p>
            <a:r>
              <a:rPr lang="en-US" sz="2000" dirty="0" smtClean="0"/>
              <a:t>Heritage University</a:t>
            </a:r>
          </a:p>
          <a:p>
            <a:r>
              <a:rPr lang="en-US" sz="2000" dirty="0" smtClean="0"/>
              <a:t>Pacific Lutheran University</a:t>
            </a:r>
          </a:p>
          <a:p>
            <a:r>
              <a:rPr lang="en-US" sz="2000" dirty="0" smtClean="0"/>
              <a:t>Saint Martin’s University</a:t>
            </a:r>
          </a:p>
          <a:p>
            <a:r>
              <a:rPr lang="en-US" sz="2000" dirty="0" smtClean="0"/>
              <a:t>Seattle Pacific University</a:t>
            </a:r>
          </a:p>
          <a:p>
            <a:r>
              <a:rPr lang="en-US" sz="2000" dirty="0" smtClean="0"/>
              <a:t>Seattle University</a:t>
            </a:r>
          </a:p>
          <a:p>
            <a:r>
              <a:rPr lang="en-US" sz="2000" dirty="0" smtClean="0"/>
              <a:t>Walla Walla University</a:t>
            </a:r>
          </a:p>
          <a:p>
            <a:r>
              <a:rPr lang="en-US" sz="2000" dirty="0" smtClean="0"/>
              <a:t>Washington State University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9621" y="1539240"/>
            <a:ext cx="4701540" cy="49758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accent5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Western Washington University</a:t>
            </a:r>
          </a:p>
          <a:p>
            <a:r>
              <a:rPr lang="en-US" sz="2000" dirty="0"/>
              <a:t>Whitworth University</a:t>
            </a:r>
          </a:p>
          <a:p>
            <a:r>
              <a:rPr lang="en-US" sz="2000" dirty="0" smtClean="0"/>
              <a:t>All Community Colleges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Generally </a:t>
            </a:r>
            <a:r>
              <a:rPr lang="en-US" b="1" i="1" u="sng" dirty="0" smtClean="0"/>
              <a:t>DON’T</a:t>
            </a:r>
            <a:r>
              <a:rPr lang="en-US" dirty="0" smtClean="0"/>
              <a:t> </a:t>
            </a:r>
            <a:r>
              <a:rPr lang="en-US" dirty="0"/>
              <a:t>Accept Credit:</a:t>
            </a:r>
          </a:p>
          <a:p>
            <a:r>
              <a:rPr lang="en-US" sz="2000" dirty="0" smtClean="0"/>
              <a:t>University of Puget Sound</a:t>
            </a:r>
          </a:p>
          <a:p>
            <a:r>
              <a:rPr lang="en-US" sz="2000" dirty="0" smtClean="0"/>
              <a:t>Whitman College</a:t>
            </a:r>
          </a:p>
          <a:p>
            <a:pPr marL="0" indent="0">
              <a:buNone/>
            </a:pPr>
            <a:endParaRPr lang="en-US" sz="12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cs typeface="Arial" pitchFamily="34" charset="0"/>
              </a:rPr>
              <a:t>For </a:t>
            </a:r>
            <a:r>
              <a:rPr lang="en-US" sz="1800" dirty="0">
                <a:cs typeface="Arial" pitchFamily="34" charset="0"/>
              </a:rPr>
              <a:t>out-of-state institutions, students should contact their prospective college or university to inquire. </a:t>
            </a:r>
            <a:r>
              <a:rPr lang="en-US" sz="1800" dirty="0" smtClean="0">
                <a:cs typeface="Arial" pitchFamily="34" charset="0"/>
              </a:rPr>
              <a:t>Most public and </a:t>
            </a:r>
            <a:r>
              <a:rPr lang="en-US" sz="1800" dirty="0">
                <a:cs typeface="Arial" pitchFamily="34" charset="0"/>
              </a:rPr>
              <a:t>many </a:t>
            </a:r>
            <a:r>
              <a:rPr lang="en-US" sz="1800" dirty="0" smtClean="0">
                <a:cs typeface="Arial" pitchFamily="34" charset="0"/>
              </a:rPr>
              <a:t>private institutions accept the credits.</a:t>
            </a:r>
            <a:endParaRPr lang="en-US" sz="1800" dirty="0">
              <a:cs typeface="Arial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National Standards and Accreditation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17 Standards established to ensure program quality</a:t>
            </a:r>
          </a:p>
          <a:p>
            <a:r>
              <a:rPr lang="en-US" dirty="0" smtClean="0"/>
              <a:t>UWHS accredited 2007-2014, reaccredited 2014-2021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		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							</a:t>
            </a:r>
            <a:r>
              <a:rPr lang="en-US" dirty="0"/>
              <a:t>	</a:t>
            </a:r>
            <a:r>
              <a:rPr lang="en-US" dirty="0" smtClean="0"/>
              <a:t>							</a:t>
            </a:r>
            <a:r>
              <a:rPr lang="en-US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37" y="2759075"/>
            <a:ext cx="3335337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2250" y="3556000"/>
            <a:ext cx="3975100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000" dirty="0">
                <a:solidFill>
                  <a:srgbClr val="999999"/>
                </a:solidFill>
                <a:latin typeface="Open Sans Light"/>
                <a:cs typeface="Open Sans Light"/>
              </a:rPr>
              <a:t>Examples of Standards</a:t>
            </a:r>
            <a:r>
              <a:rPr lang="en-US" sz="2000" dirty="0" smtClean="0">
                <a:solidFill>
                  <a:srgbClr val="999999"/>
                </a:solidFill>
                <a:latin typeface="Open Sans Light"/>
                <a:cs typeface="Open Sans Light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9999"/>
                </a:solidFill>
                <a:latin typeface="Open Sans Light"/>
                <a:cs typeface="Open Sans Light"/>
              </a:rPr>
              <a:t>End-of-course evaluations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9999"/>
                </a:solidFill>
                <a:latin typeface="Open Sans Light"/>
                <a:cs typeface="Open Sans Light"/>
              </a:rPr>
              <a:t>Faculty site visits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999999"/>
                </a:solidFill>
                <a:latin typeface="Open Sans Light"/>
                <a:cs typeface="Open Sans Light"/>
              </a:rPr>
              <a:t>Surveys of student alumni</a:t>
            </a:r>
            <a:endParaRPr lang="en-US" sz="2000" dirty="0">
              <a:solidFill>
                <a:srgbClr val="999999"/>
              </a:solidFill>
              <a:latin typeface="Open Sans Light"/>
              <a:cs typeface="Open Sans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478</Words>
  <Application>Microsoft Office PowerPoint</Application>
  <PresentationFormat>On-screen Show (4:3)</PresentationFormat>
  <Paragraphs>151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Encode Sans Normal Black</vt:lpstr>
      <vt:lpstr>Lucida Grande</vt:lpstr>
      <vt:lpstr>Open Sans Light</vt:lpstr>
      <vt:lpstr>Uni Sans Regular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Hedwige Meyer</cp:lastModifiedBy>
  <cp:revision>133</cp:revision>
  <cp:lastPrinted>2015-04-17T18:10:51Z</cp:lastPrinted>
  <dcterms:created xsi:type="dcterms:W3CDTF">2014-10-14T00:51:43Z</dcterms:created>
  <dcterms:modified xsi:type="dcterms:W3CDTF">2016-01-09T00:58:11Z</dcterms:modified>
</cp:coreProperties>
</file>