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6" r:id="rId8"/>
    <p:sldId id="262" r:id="rId9"/>
    <p:sldId id="263" r:id="rId10"/>
    <p:sldId id="271" r:id="rId11"/>
    <p:sldId id="268" r:id="rId12"/>
    <p:sldId id="272" r:id="rId13"/>
    <p:sldId id="269" r:id="rId14"/>
    <p:sldId id="273" r:id="rId15"/>
    <p:sldId id="270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8CB9"/>
    <a:srgbClr val="4B9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18"/>
    <p:restoredTop sz="94575"/>
  </p:normalViewPr>
  <p:slideViewPr>
    <p:cSldViewPr snapToGrid="0" snapToObjects="1">
      <p:cViewPr varScale="1">
        <p:scale>
          <a:sx n="103" d="100"/>
          <a:sy n="103" d="100"/>
        </p:scale>
        <p:origin x="14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Merchant" userId="265f6310-75de-4030-b794-816d9e5ec131" providerId="ADAL" clId="{33C92D9A-A5EE-4760-805B-5379532BF208}"/>
    <pc:docChg chg="modSld">
      <pc:chgData name="Laura Merchant" userId="265f6310-75de-4030-b794-816d9e5ec131" providerId="ADAL" clId="{33C92D9A-A5EE-4760-805B-5379532BF208}" dt="2020-12-30T19:18:58.571" v="28" actId="20577"/>
      <pc:docMkLst>
        <pc:docMk/>
      </pc:docMkLst>
      <pc:sldChg chg="modSp mod">
        <pc:chgData name="Laura Merchant" userId="265f6310-75de-4030-b794-816d9e5ec131" providerId="ADAL" clId="{33C92D9A-A5EE-4760-805B-5379532BF208}" dt="2020-12-30T19:18:00.397" v="6" actId="20577"/>
        <pc:sldMkLst>
          <pc:docMk/>
          <pc:sldMk cId="1552085380" sldId="282"/>
        </pc:sldMkLst>
        <pc:spChg chg="mod">
          <ac:chgData name="Laura Merchant" userId="265f6310-75de-4030-b794-816d9e5ec131" providerId="ADAL" clId="{33C92D9A-A5EE-4760-805B-5379532BF208}" dt="2020-12-30T19:18:00.397" v="6" actId="20577"/>
          <ac:spMkLst>
            <pc:docMk/>
            <pc:sldMk cId="1552085380" sldId="282"/>
            <ac:spMk id="3" creationId="{EC025BB2-3D6A-0145-9BF2-37D3D7F53C2A}"/>
          </ac:spMkLst>
        </pc:spChg>
      </pc:sldChg>
      <pc:sldChg chg="modSp mod">
        <pc:chgData name="Laura Merchant" userId="265f6310-75de-4030-b794-816d9e5ec131" providerId="ADAL" clId="{33C92D9A-A5EE-4760-805B-5379532BF208}" dt="2020-12-30T19:18:30.848" v="21" actId="20577"/>
        <pc:sldMkLst>
          <pc:docMk/>
          <pc:sldMk cId="1402520454" sldId="283"/>
        </pc:sldMkLst>
        <pc:spChg chg="mod">
          <ac:chgData name="Laura Merchant" userId="265f6310-75de-4030-b794-816d9e5ec131" providerId="ADAL" clId="{33C92D9A-A5EE-4760-805B-5379532BF208}" dt="2020-12-30T19:18:30.848" v="21" actId="20577"/>
          <ac:spMkLst>
            <pc:docMk/>
            <pc:sldMk cId="1402520454" sldId="283"/>
            <ac:spMk id="3" creationId="{EC025BB2-3D6A-0145-9BF2-37D3D7F53C2A}"/>
          </ac:spMkLst>
        </pc:spChg>
      </pc:sldChg>
      <pc:sldChg chg="modSp mod">
        <pc:chgData name="Laura Merchant" userId="265f6310-75de-4030-b794-816d9e5ec131" providerId="ADAL" clId="{33C92D9A-A5EE-4760-805B-5379532BF208}" dt="2020-12-30T19:18:58.571" v="28" actId="20577"/>
        <pc:sldMkLst>
          <pc:docMk/>
          <pc:sldMk cId="1470875004" sldId="284"/>
        </pc:sldMkLst>
        <pc:spChg chg="mod">
          <ac:chgData name="Laura Merchant" userId="265f6310-75de-4030-b794-816d9e5ec131" providerId="ADAL" clId="{33C92D9A-A5EE-4760-805B-5379532BF208}" dt="2020-12-30T19:18:58.571" v="28" actId="20577"/>
          <ac:spMkLst>
            <pc:docMk/>
            <pc:sldMk cId="1470875004" sldId="284"/>
            <ac:spMk id="3" creationId="{EC025BB2-3D6A-0145-9BF2-37D3D7F53C2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CFFB-4F22-F249-8BB4-A4F0847295F2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FF8A-F3A1-094C-A23D-10F9ADFED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CFFB-4F22-F249-8BB4-A4F0847295F2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FF8A-F3A1-094C-A23D-10F9ADFED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584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CFFB-4F22-F249-8BB4-A4F0847295F2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FF8A-F3A1-094C-A23D-10F9ADFED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9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CFFB-4F22-F249-8BB4-A4F0847295F2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FF8A-F3A1-094C-A23D-10F9ADFED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31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CFFB-4F22-F249-8BB4-A4F0847295F2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FF8A-F3A1-094C-A23D-10F9ADFED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408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CFFB-4F22-F249-8BB4-A4F0847295F2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FF8A-F3A1-094C-A23D-10F9ADFED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76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CFFB-4F22-F249-8BB4-A4F0847295F2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FF8A-F3A1-094C-A23D-10F9ADFED09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051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CFFB-4F22-F249-8BB4-A4F0847295F2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FF8A-F3A1-094C-A23D-10F9ADFED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87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CFFB-4F22-F249-8BB4-A4F0847295F2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FF8A-F3A1-094C-A23D-10F9ADFED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858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CFFB-4F22-F249-8BB4-A4F0847295F2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FF8A-F3A1-094C-A23D-10F9ADFED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14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3A04CFFB-4F22-F249-8BB4-A4F0847295F2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FF8A-F3A1-094C-A23D-10F9ADFED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31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A04CFFB-4F22-F249-8BB4-A4F0847295F2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5CD3FF8A-F3A1-094C-A23D-10F9ADFED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433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p0/dmg9bs_n7wjfmw5kfjfwgybm0000gn/T/com.microsoft.Word/WebArchiveCopyPasteTempFiles/page1image8320208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info@CETAglobal.or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60DAFE2A-EE3C-A345-A502-1D191014CB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7169" y="136919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 descr="page1image8320208">
            <a:extLst>
              <a:ext uri="{FF2B5EF4-FFF2-40B4-BE49-F238E27FC236}">
                <a16:creationId xmlns:a16="http://schemas.microsoft.com/office/drawing/2014/main" id="{E70FE1B4-C6F8-6F42-8940-AA1CFA22B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7169" y="1041400"/>
            <a:ext cx="5829300" cy="23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873A730-46DE-3047-8C98-32E31E186301}"/>
              </a:ext>
            </a:extLst>
          </p:cNvPr>
          <p:cNvSpPr txBox="1"/>
          <p:nvPr/>
        </p:nvSpPr>
        <p:spPr>
          <a:xfrm>
            <a:off x="1006550" y="5996226"/>
            <a:ext cx="100238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Note:  These slides should only be utilized by trained CETA counselors. If you are a counselor or an organization with </a:t>
            </a:r>
          </a:p>
          <a:p>
            <a:pPr algn="ctr"/>
            <a:r>
              <a:rPr lang="en-US" sz="1600" dirty="0"/>
              <a:t>counselors that would like to be trained in CETA, please contact your local CETA trainer or </a:t>
            </a:r>
            <a:r>
              <a:rPr lang="en-US" sz="1600" u="sng" dirty="0">
                <a:hlinkClick r:id="rId4"/>
              </a:rPr>
              <a:t>info@CETAglobal.org</a:t>
            </a:r>
            <a:r>
              <a:rPr lang="en-US" sz="1600" dirty="0"/>
              <a:t>.</a:t>
            </a:r>
          </a:p>
          <a:p>
            <a:endParaRPr lang="en-US" sz="16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5FF6E9F-1284-5F41-81A5-810EE0D48121}"/>
              </a:ext>
            </a:extLst>
          </p:cNvPr>
          <p:cNvSpPr txBox="1">
            <a:spLocks/>
          </p:cNvSpPr>
          <p:nvPr/>
        </p:nvSpPr>
        <p:spPr>
          <a:xfrm>
            <a:off x="4163568" y="4135133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Session Flows</a:t>
            </a:r>
          </a:p>
        </p:txBody>
      </p:sp>
    </p:spTree>
    <p:extLst>
      <p:ext uri="{BB962C8B-B14F-4D97-AF65-F5344CB8AC3E}">
        <p14:creationId xmlns:p14="http://schemas.microsoft.com/office/powerpoint/2010/main" val="1307616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B0974AB-2570-5A4F-87B1-A8B00B95AA99}"/>
              </a:ext>
            </a:extLst>
          </p:cNvPr>
          <p:cNvCxnSpPr>
            <a:cxnSpLocks/>
            <a:stCxn id="5" idx="2"/>
            <a:endCxn id="12" idx="0"/>
          </p:cNvCxnSpPr>
          <p:nvPr/>
        </p:nvCxnSpPr>
        <p:spPr>
          <a:xfrm>
            <a:off x="6096000" y="2282909"/>
            <a:ext cx="0" cy="3625941"/>
          </a:xfrm>
          <a:prstGeom prst="straightConnector1">
            <a:avLst/>
          </a:prstGeom>
          <a:ln>
            <a:solidFill>
              <a:srgbClr val="1E8CB9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9B718E2-C2FA-0F4A-82D7-396071D3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03" y="278892"/>
            <a:ext cx="5502021" cy="647540"/>
          </a:xfrm>
          <a:ln>
            <a:solidFill>
              <a:srgbClr val="1E8CB9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Example flow with dosing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5326397-D70B-9C45-8DEA-52CF3367AB3B}"/>
              </a:ext>
            </a:extLst>
          </p:cNvPr>
          <p:cNvSpPr txBox="1">
            <a:spLocks/>
          </p:cNvSpPr>
          <p:nvPr/>
        </p:nvSpPr>
        <p:spPr>
          <a:xfrm>
            <a:off x="4163568" y="1807263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EP/INTRO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29E3DD5-4A45-104C-A88F-A8CC55CA3102}"/>
              </a:ext>
            </a:extLst>
          </p:cNvPr>
          <p:cNvSpPr txBox="1">
            <a:spLocks/>
          </p:cNvSpPr>
          <p:nvPr/>
        </p:nvSpPr>
        <p:spPr>
          <a:xfrm>
            <a:off x="4163568" y="2495264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TDW1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8DB5F11-8EB0-2B47-8D20-9CF8D55D580C}"/>
              </a:ext>
            </a:extLst>
          </p:cNvPr>
          <p:cNvSpPr txBox="1">
            <a:spLocks/>
          </p:cNvSpPr>
          <p:nvPr/>
        </p:nvSpPr>
        <p:spPr>
          <a:xfrm>
            <a:off x="4151376" y="3208733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GA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ADF4299-126A-7440-90D7-AA9443C00647}"/>
              </a:ext>
            </a:extLst>
          </p:cNvPr>
          <p:cNvSpPr txBox="1">
            <a:spLocks/>
          </p:cNvSpPr>
          <p:nvPr/>
        </p:nvSpPr>
        <p:spPr>
          <a:xfrm>
            <a:off x="4163568" y="4573941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9BA02A8-F028-3744-A690-539AEEBDA136}"/>
              </a:ext>
            </a:extLst>
          </p:cNvPr>
          <p:cNvGrpSpPr/>
          <p:nvPr/>
        </p:nvGrpSpPr>
        <p:grpSpPr>
          <a:xfrm>
            <a:off x="4163568" y="1049403"/>
            <a:ext cx="3840480" cy="584775"/>
            <a:chOff x="4132016" y="1057634"/>
            <a:chExt cx="3840480" cy="58477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0EB9425-47B8-6C46-A097-2B0051B95766}"/>
                </a:ext>
              </a:extLst>
            </p:cNvPr>
            <p:cNvSpPr txBox="1"/>
            <p:nvPr/>
          </p:nvSpPr>
          <p:spPr>
            <a:xfrm>
              <a:off x="5022432" y="1057634"/>
              <a:ext cx="208403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Depression</a:t>
              </a:r>
              <a:endParaRPr lang="en-US" sz="3200" i="1" dirty="0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2618243-BF66-EC40-AAF9-DC948A96B920}"/>
                </a:ext>
              </a:extLst>
            </p:cNvPr>
            <p:cNvCxnSpPr/>
            <p:nvPr/>
          </p:nvCxnSpPr>
          <p:spPr>
            <a:xfrm>
              <a:off x="4132016" y="1526194"/>
              <a:ext cx="3840480" cy="0"/>
            </a:xfrm>
            <a:prstGeom prst="line">
              <a:avLst/>
            </a:prstGeom>
            <a:ln>
              <a:solidFill>
                <a:srgbClr val="1E8CB9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2E194674-6A5D-E24F-A4FF-DE18CD14BC82}"/>
              </a:ext>
            </a:extLst>
          </p:cNvPr>
          <p:cNvSpPr txBox="1">
            <a:spLocks/>
          </p:cNvSpPr>
          <p:nvPr/>
        </p:nvSpPr>
        <p:spPr>
          <a:xfrm>
            <a:off x="4163568" y="5908850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rgbClr val="1E8CB9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TDW2/FS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CBE21F4-E033-9E4F-99F5-73AF0D37450E}"/>
              </a:ext>
            </a:extLst>
          </p:cNvPr>
          <p:cNvSpPr txBox="1">
            <a:spLocks/>
          </p:cNvSpPr>
          <p:nvPr/>
        </p:nvSpPr>
        <p:spPr>
          <a:xfrm rot="5400000">
            <a:off x="6971127" y="3858138"/>
            <a:ext cx="4577234" cy="475488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Safety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1C8873E-54BA-434A-A5A6-C6A566B1CEC3}"/>
              </a:ext>
            </a:extLst>
          </p:cNvPr>
          <p:cNvSpPr txBox="1">
            <a:spLocks/>
          </p:cNvSpPr>
          <p:nvPr/>
        </p:nvSpPr>
        <p:spPr>
          <a:xfrm>
            <a:off x="4151376" y="3901258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GA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370E54FE-4C37-0442-8FA3-89CD7FE70F03}"/>
              </a:ext>
            </a:extLst>
          </p:cNvPr>
          <p:cNvSpPr txBox="1">
            <a:spLocks/>
          </p:cNvSpPr>
          <p:nvPr/>
        </p:nvSpPr>
        <p:spPr>
          <a:xfrm>
            <a:off x="4163568" y="5240939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 </a:t>
            </a:r>
          </a:p>
        </p:txBody>
      </p:sp>
    </p:spTree>
    <p:extLst>
      <p:ext uri="{BB962C8B-B14F-4D97-AF65-F5344CB8AC3E}">
        <p14:creationId xmlns:p14="http://schemas.microsoft.com/office/powerpoint/2010/main" val="2320356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B0974AB-2570-5A4F-87B1-A8B00B95AA99}"/>
              </a:ext>
            </a:extLst>
          </p:cNvPr>
          <p:cNvCxnSpPr>
            <a:cxnSpLocks/>
            <a:stCxn id="5" idx="2"/>
            <a:endCxn id="12" idx="0"/>
          </p:cNvCxnSpPr>
          <p:nvPr/>
        </p:nvCxnSpPr>
        <p:spPr>
          <a:xfrm>
            <a:off x="6096000" y="2282909"/>
            <a:ext cx="0" cy="3625941"/>
          </a:xfrm>
          <a:prstGeom prst="straightConnector1">
            <a:avLst/>
          </a:prstGeom>
          <a:ln>
            <a:solidFill>
              <a:srgbClr val="1E8CB9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9B718E2-C2FA-0F4A-82D7-396071D3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04" y="278892"/>
            <a:ext cx="3864864" cy="647540"/>
          </a:xfrm>
          <a:ln>
            <a:solidFill>
              <a:srgbClr val="1E8CB9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flow with dosing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5326397-D70B-9C45-8DEA-52CF3367AB3B}"/>
              </a:ext>
            </a:extLst>
          </p:cNvPr>
          <p:cNvSpPr txBox="1">
            <a:spLocks/>
          </p:cNvSpPr>
          <p:nvPr/>
        </p:nvSpPr>
        <p:spPr>
          <a:xfrm>
            <a:off x="4163568" y="1807263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EP/INTRO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29E3DD5-4A45-104C-A88F-A8CC55CA3102}"/>
              </a:ext>
            </a:extLst>
          </p:cNvPr>
          <p:cNvSpPr txBox="1">
            <a:spLocks/>
          </p:cNvSpPr>
          <p:nvPr/>
        </p:nvSpPr>
        <p:spPr>
          <a:xfrm>
            <a:off x="4163568" y="2495264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TDW1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8DB5F11-8EB0-2B47-8D20-9CF8D55D580C}"/>
              </a:ext>
            </a:extLst>
          </p:cNvPr>
          <p:cNvSpPr txBox="1">
            <a:spLocks/>
          </p:cNvSpPr>
          <p:nvPr/>
        </p:nvSpPr>
        <p:spPr>
          <a:xfrm>
            <a:off x="4151376" y="3208733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TDM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ADF4299-126A-7440-90D7-AA9443C00647}"/>
              </a:ext>
            </a:extLst>
          </p:cNvPr>
          <p:cNvSpPr txBox="1">
            <a:spLocks/>
          </p:cNvSpPr>
          <p:nvPr/>
        </p:nvSpPr>
        <p:spPr>
          <a:xfrm>
            <a:off x="4163568" y="4573941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9BA02A8-F028-3744-A690-539AEEBDA136}"/>
              </a:ext>
            </a:extLst>
          </p:cNvPr>
          <p:cNvGrpSpPr/>
          <p:nvPr/>
        </p:nvGrpSpPr>
        <p:grpSpPr>
          <a:xfrm>
            <a:off x="4163568" y="1061865"/>
            <a:ext cx="3840480" cy="584775"/>
            <a:chOff x="4132016" y="1070096"/>
            <a:chExt cx="3840480" cy="58477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0EB9425-47B8-6C46-A097-2B0051B95766}"/>
                </a:ext>
              </a:extLst>
            </p:cNvPr>
            <p:cNvSpPr txBox="1"/>
            <p:nvPr/>
          </p:nvSpPr>
          <p:spPr>
            <a:xfrm>
              <a:off x="5345171" y="1070096"/>
              <a:ext cx="141417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Trauma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2618243-BF66-EC40-AAF9-DC948A96B920}"/>
                </a:ext>
              </a:extLst>
            </p:cNvPr>
            <p:cNvCxnSpPr/>
            <p:nvPr/>
          </p:nvCxnSpPr>
          <p:spPr>
            <a:xfrm>
              <a:off x="4132016" y="1526194"/>
              <a:ext cx="3840480" cy="0"/>
            </a:xfrm>
            <a:prstGeom prst="line">
              <a:avLst/>
            </a:prstGeom>
            <a:ln>
              <a:solidFill>
                <a:srgbClr val="1E8CB9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2E194674-6A5D-E24F-A4FF-DE18CD14BC82}"/>
              </a:ext>
            </a:extLst>
          </p:cNvPr>
          <p:cNvSpPr txBox="1">
            <a:spLocks/>
          </p:cNvSpPr>
          <p:nvPr/>
        </p:nvSpPr>
        <p:spPr>
          <a:xfrm>
            <a:off x="4163568" y="5908850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FS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CBE21F4-E033-9E4F-99F5-73AF0D37450E}"/>
              </a:ext>
            </a:extLst>
          </p:cNvPr>
          <p:cNvSpPr txBox="1">
            <a:spLocks/>
          </p:cNvSpPr>
          <p:nvPr/>
        </p:nvSpPr>
        <p:spPr>
          <a:xfrm rot="5400000">
            <a:off x="6971127" y="3858138"/>
            <a:ext cx="4577234" cy="475488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Safety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1C8873E-54BA-434A-A5A6-C6A566B1CEC3}"/>
              </a:ext>
            </a:extLst>
          </p:cNvPr>
          <p:cNvSpPr txBox="1">
            <a:spLocks/>
          </p:cNvSpPr>
          <p:nvPr/>
        </p:nvSpPr>
        <p:spPr>
          <a:xfrm>
            <a:off x="4151376" y="3901258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TDM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370E54FE-4C37-0442-8FA3-89CD7FE70F03}"/>
              </a:ext>
            </a:extLst>
          </p:cNvPr>
          <p:cNvSpPr txBox="1">
            <a:spLocks/>
          </p:cNvSpPr>
          <p:nvPr/>
        </p:nvSpPr>
        <p:spPr>
          <a:xfrm>
            <a:off x="4163568" y="5240939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 </a:t>
            </a:r>
          </a:p>
        </p:txBody>
      </p:sp>
    </p:spTree>
    <p:extLst>
      <p:ext uri="{BB962C8B-B14F-4D97-AF65-F5344CB8AC3E}">
        <p14:creationId xmlns:p14="http://schemas.microsoft.com/office/powerpoint/2010/main" val="2159684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B0974AB-2570-5A4F-87B1-A8B00B95AA99}"/>
              </a:ext>
            </a:extLst>
          </p:cNvPr>
          <p:cNvCxnSpPr>
            <a:cxnSpLocks/>
            <a:stCxn id="5" idx="2"/>
            <a:endCxn id="12" idx="0"/>
          </p:cNvCxnSpPr>
          <p:nvPr/>
        </p:nvCxnSpPr>
        <p:spPr>
          <a:xfrm>
            <a:off x="6096000" y="2282909"/>
            <a:ext cx="0" cy="3625941"/>
          </a:xfrm>
          <a:prstGeom prst="straightConnector1">
            <a:avLst/>
          </a:prstGeom>
          <a:ln>
            <a:solidFill>
              <a:srgbClr val="1E8CB9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9B718E2-C2FA-0F4A-82D7-396071D3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04" y="278892"/>
            <a:ext cx="4058984" cy="647540"/>
          </a:xfrm>
          <a:ln>
            <a:solidFill>
              <a:srgbClr val="1E8CB9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flows with dosing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5326397-D70B-9C45-8DEA-52CF3367AB3B}"/>
              </a:ext>
            </a:extLst>
          </p:cNvPr>
          <p:cNvSpPr txBox="1">
            <a:spLocks/>
          </p:cNvSpPr>
          <p:nvPr/>
        </p:nvSpPr>
        <p:spPr>
          <a:xfrm>
            <a:off x="4163568" y="1807263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EP/INTRO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29E3DD5-4A45-104C-A88F-A8CC55CA3102}"/>
              </a:ext>
            </a:extLst>
          </p:cNvPr>
          <p:cNvSpPr txBox="1">
            <a:spLocks/>
          </p:cNvSpPr>
          <p:nvPr/>
        </p:nvSpPr>
        <p:spPr>
          <a:xfrm>
            <a:off x="4163568" y="2495264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TDW1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8DB5F11-8EB0-2B47-8D20-9CF8D55D580C}"/>
              </a:ext>
            </a:extLst>
          </p:cNvPr>
          <p:cNvSpPr txBox="1">
            <a:spLocks/>
          </p:cNvSpPr>
          <p:nvPr/>
        </p:nvSpPr>
        <p:spPr>
          <a:xfrm>
            <a:off x="4151376" y="3208733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TDM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ADF4299-126A-7440-90D7-AA9443C00647}"/>
              </a:ext>
            </a:extLst>
          </p:cNvPr>
          <p:cNvSpPr txBox="1">
            <a:spLocks/>
          </p:cNvSpPr>
          <p:nvPr/>
        </p:nvSpPr>
        <p:spPr>
          <a:xfrm>
            <a:off x="4163568" y="4573941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rgbClr val="1E8CB9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TDM/TDW2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9BA02A8-F028-3744-A690-539AEEBDA136}"/>
              </a:ext>
            </a:extLst>
          </p:cNvPr>
          <p:cNvGrpSpPr/>
          <p:nvPr/>
        </p:nvGrpSpPr>
        <p:grpSpPr>
          <a:xfrm>
            <a:off x="4163568" y="1061865"/>
            <a:ext cx="3840480" cy="584775"/>
            <a:chOff x="4132016" y="1070096"/>
            <a:chExt cx="3840480" cy="58477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0EB9425-47B8-6C46-A097-2B0051B95766}"/>
                </a:ext>
              </a:extLst>
            </p:cNvPr>
            <p:cNvSpPr txBox="1"/>
            <p:nvPr/>
          </p:nvSpPr>
          <p:spPr>
            <a:xfrm>
              <a:off x="5345171" y="1070096"/>
              <a:ext cx="141417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Trauma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2618243-BF66-EC40-AAF9-DC948A96B920}"/>
                </a:ext>
              </a:extLst>
            </p:cNvPr>
            <p:cNvCxnSpPr/>
            <p:nvPr/>
          </p:nvCxnSpPr>
          <p:spPr>
            <a:xfrm>
              <a:off x="4132016" y="1526194"/>
              <a:ext cx="3840480" cy="0"/>
            </a:xfrm>
            <a:prstGeom prst="line">
              <a:avLst/>
            </a:prstGeom>
            <a:ln>
              <a:solidFill>
                <a:srgbClr val="1E8CB9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2E194674-6A5D-E24F-A4FF-DE18CD14BC82}"/>
              </a:ext>
            </a:extLst>
          </p:cNvPr>
          <p:cNvSpPr txBox="1">
            <a:spLocks/>
          </p:cNvSpPr>
          <p:nvPr/>
        </p:nvSpPr>
        <p:spPr>
          <a:xfrm>
            <a:off x="4163568" y="5908850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rgbClr val="1E8CB9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TDW2/FS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CBE21F4-E033-9E4F-99F5-73AF0D37450E}"/>
              </a:ext>
            </a:extLst>
          </p:cNvPr>
          <p:cNvSpPr txBox="1">
            <a:spLocks/>
          </p:cNvSpPr>
          <p:nvPr/>
        </p:nvSpPr>
        <p:spPr>
          <a:xfrm rot="5400000">
            <a:off x="6971127" y="3858138"/>
            <a:ext cx="4577234" cy="475488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Safety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1C8873E-54BA-434A-A5A6-C6A566B1CEC3}"/>
              </a:ext>
            </a:extLst>
          </p:cNvPr>
          <p:cNvSpPr txBox="1">
            <a:spLocks/>
          </p:cNvSpPr>
          <p:nvPr/>
        </p:nvSpPr>
        <p:spPr>
          <a:xfrm>
            <a:off x="4151376" y="3901258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TDM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370E54FE-4C37-0442-8FA3-89CD7FE70F03}"/>
              </a:ext>
            </a:extLst>
          </p:cNvPr>
          <p:cNvSpPr txBox="1">
            <a:spLocks/>
          </p:cNvSpPr>
          <p:nvPr/>
        </p:nvSpPr>
        <p:spPr>
          <a:xfrm>
            <a:off x="4163568" y="5240939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C82E4C3-FF8A-674E-BC54-2D4D6BA422F5}"/>
              </a:ext>
            </a:extLst>
          </p:cNvPr>
          <p:cNvSpPr txBox="1">
            <a:spLocks/>
          </p:cNvSpPr>
          <p:nvPr/>
        </p:nvSpPr>
        <p:spPr>
          <a:xfrm>
            <a:off x="298703" y="278892"/>
            <a:ext cx="5502021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rgbClr val="1E8CB9"/>
            </a:solidFill>
            <a:miter lim="800000"/>
          </a:ln>
        </p:spPr>
        <p:txBody>
          <a:bodyPr vert="horz" lIns="182880" tIns="27432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500"/>
              <a:t>Example flow with dosing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826618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B0974AB-2570-5A4F-87B1-A8B00B95AA99}"/>
              </a:ext>
            </a:extLst>
          </p:cNvPr>
          <p:cNvCxnSpPr>
            <a:cxnSpLocks/>
            <a:stCxn id="5" idx="2"/>
            <a:endCxn id="12" idx="0"/>
          </p:cNvCxnSpPr>
          <p:nvPr/>
        </p:nvCxnSpPr>
        <p:spPr>
          <a:xfrm>
            <a:off x="6096000" y="2184962"/>
            <a:ext cx="0" cy="3832563"/>
          </a:xfrm>
          <a:prstGeom prst="straightConnector1">
            <a:avLst/>
          </a:prstGeom>
          <a:ln>
            <a:solidFill>
              <a:srgbClr val="1E8CB9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9B718E2-C2FA-0F4A-82D7-396071D3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04" y="278892"/>
            <a:ext cx="3864864" cy="647540"/>
          </a:xfrm>
          <a:ln>
            <a:solidFill>
              <a:srgbClr val="1E8CB9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flow with dosing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5326397-D70B-9C45-8DEA-52CF3367AB3B}"/>
              </a:ext>
            </a:extLst>
          </p:cNvPr>
          <p:cNvSpPr txBox="1">
            <a:spLocks/>
          </p:cNvSpPr>
          <p:nvPr/>
        </p:nvSpPr>
        <p:spPr>
          <a:xfrm>
            <a:off x="4163568" y="1709316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EP/INTRO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29E3DD5-4A45-104C-A88F-A8CC55CA3102}"/>
              </a:ext>
            </a:extLst>
          </p:cNvPr>
          <p:cNvSpPr txBox="1">
            <a:spLocks/>
          </p:cNvSpPr>
          <p:nvPr/>
        </p:nvSpPr>
        <p:spPr>
          <a:xfrm>
            <a:off x="4163568" y="2332229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SU1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8DB5F11-8EB0-2B47-8D20-9CF8D55D580C}"/>
              </a:ext>
            </a:extLst>
          </p:cNvPr>
          <p:cNvSpPr txBox="1">
            <a:spLocks/>
          </p:cNvSpPr>
          <p:nvPr/>
        </p:nvSpPr>
        <p:spPr>
          <a:xfrm>
            <a:off x="4163568" y="2962127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SU2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ADF4299-126A-7440-90D7-AA9443C00647}"/>
              </a:ext>
            </a:extLst>
          </p:cNvPr>
          <p:cNvSpPr txBox="1">
            <a:spLocks/>
          </p:cNvSpPr>
          <p:nvPr/>
        </p:nvSpPr>
        <p:spPr>
          <a:xfrm>
            <a:off x="4163568" y="4168276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TDW1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9BA02A8-F028-3744-A690-539AEEBDA136}"/>
              </a:ext>
            </a:extLst>
          </p:cNvPr>
          <p:cNvGrpSpPr/>
          <p:nvPr/>
        </p:nvGrpSpPr>
        <p:grpSpPr>
          <a:xfrm>
            <a:off x="4163568" y="1047458"/>
            <a:ext cx="3840480" cy="584775"/>
            <a:chOff x="4132016" y="1055689"/>
            <a:chExt cx="3840480" cy="58477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0EB9425-47B8-6C46-A097-2B0051B95766}"/>
                </a:ext>
              </a:extLst>
            </p:cNvPr>
            <p:cNvSpPr txBox="1"/>
            <p:nvPr/>
          </p:nvSpPr>
          <p:spPr>
            <a:xfrm>
              <a:off x="4755266" y="1055689"/>
              <a:ext cx="259398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Substance Use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2618243-BF66-EC40-AAF9-DC948A96B920}"/>
                </a:ext>
              </a:extLst>
            </p:cNvPr>
            <p:cNvCxnSpPr/>
            <p:nvPr/>
          </p:nvCxnSpPr>
          <p:spPr>
            <a:xfrm>
              <a:off x="4132016" y="1526194"/>
              <a:ext cx="3840480" cy="0"/>
            </a:xfrm>
            <a:prstGeom prst="line">
              <a:avLst/>
            </a:prstGeom>
            <a:ln>
              <a:solidFill>
                <a:srgbClr val="1E8CB9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2E194674-6A5D-E24F-A4FF-DE18CD14BC82}"/>
              </a:ext>
            </a:extLst>
          </p:cNvPr>
          <p:cNvSpPr txBox="1">
            <a:spLocks/>
          </p:cNvSpPr>
          <p:nvPr/>
        </p:nvSpPr>
        <p:spPr>
          <a:xfrm>
            <a:off x="4163568" y="6017525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FS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CBE21F4-E033-9E4F-99F5-73AF0D37450E}"/>
              </a:ext>
            </a:extLst>
          </p:cNvPr>
          <p:cNvSpPr txBox="1">
            <a:spLocks/>
          </p:cNvSpPr>
          <p:nvPr/>
        </p:nvSpPr>
        <p:spPr>
          <a:xfrm rot="5400000">
            <a:off x="6724941" y="3863499"/>
            <a:ext cx="4783855" cy="475488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Safety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1C8873E-54BA-434A-A5A6-C6A566B1CEC3}"/>
              </a:ext>
            </a:extLst>
          </p:cNvPr>
          <p:cNvSpPr txBox="1">
            <a:spLocks/>
          </p:cNvSpPr>
          <p:nvPr/>
        </p:nvSpPr>
        <p:spPr>
          <a:xfrm>
            <a:off x="4151376" y="3571260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SU2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370E54FE-4C37-0442-8FA3-89CD7FE70F03}"/>
              </a:ext>
            </a:extLst>
          </p:cNvPr>
          <p:cNvSpPr txBox="1">
            <a:spLocks/>
          </p:cNvSpPr>
          <p:nvPr/>
        </p:nvSpPr>
        <p:spPr>
          <a:xfrm>
            <a:off x="4163568" y="4765292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880C3ADF-170C-4644-BD10-49DD4C425E6E}"/>
              </a:ext>
            </a:extLst>
          </p:cNvPr>
          <p:cNvSpPr txBox="1">
            <a:spLocks/>
          </p:cNvSpPr>
          <p:nvPr/>
        </p:nvSpPr>
        <p:spPr>
          <a:xfrm>
            <a:off x="4163568" y="5381182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 </a:t>
            </a:r>
          </a:p>
        </p:txBody>
      </p:sp>
    </p:spTree>
    <p:extLst>
      <p:ext uri="{BB962C8B-B14F-4D97-AF65-F5344CB8AC3E}">
        <p14:creationId xmlns:p14="http://schemas.microsoft.com/office/powerpoint/2010/main" val="631655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B0974AB-2570-5A4F-87B1-A8B00B95AA99}"/>
              </a:ext>
            </a:extLst>
          </p:cNvPr>
          <p:cNvCxnSpPr>
            <a:cxnSpLocks/>
            <a:stCxn id="5" idx="2"/>
            <a:endCxn id="12" idx="0"/>
          </p:cNvCxnSpPr>
          <p:nvPr/>
        </p:nvCxnSpPr>
        <p:spPr>
          <a:xfrm>
            <a:off x="6096000" y="2184962"/>
            <a:ext cx="0" cy="3832563"/>
          </a:xfrm>
          <a:prstGeom prst="straightConnector1">
            <a:avLst/>
          </a:prstGeom>
          <a:ln>
            <a:solidFill>
              <a:srgbClr val="1E8CB9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9B718E2-C2FA-0F4A-82D7-396071D3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04" y="278892"/>
            <a:ext cx="4058984" cy="647540"/>
          </a:xfrm>
          <a:ln>
            <a:solidFill>
              <a:srgbClr val="1E8CB9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flows with dosing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5326397-D70B-9C45-8DEA-52CF3367AB3B}"/>
              </a:ext>
            </a:extLst>
          </p:cNvPr>
          <p:cNvSpPr txBox="1">
            <a:spLocks/>
          </p:cNvSpPr>
          <p:nvPr/>
        </p:nvSpPr>
        <p:spPr>
          <a:xfrm>
            <a:off x="4163568" y="1709316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EP/INTRO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29E3DD5-4A45-104C-A88F-A8CC55CA3102}"/>
              </a:ext>
            </a:extLst>
          </p:cNvPr>
          <p:cNvSpPr txBox="1">
            <a:spLocks/>
          </p:cNvSpPr>
          <p:nvPr/>
        </p:nvSpPr>
        <p:spPr>
          <a:xfrm>
            <a:off x="4163568" y="2332229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SU1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8DB5F11-8EB0-2B47-8D20-9CF8D55D580C}"/>
              </a:ext>
            </a:extLst>
          </p:cNvPr>
          <p:cNvSpPr txBox="1">
            <a:spLocks/>
          </p:cNvSpPr>
          <p:nvPr/>
        </p:nvSpPr>
        <p:spPr>
          <a:xfrm>
            <a:off x="4163568" y="2962127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rgbClr val="1E8CB9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SU1/SU2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ADF4299-126A-7440-90D7-AA9443C00647}"/>
              </a:ext>
            </a:extLst>
          </p:cNvPr>
          <p:cNvSpPr txBox="1">
            <a:spLocks/>
          </p:cNvSpPr>
          <p:nvPr/>
        </p:nvSpPr>
        <p:spPr>
          <a:xfrm>
            <a:off x="4163568" y="4168276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rgbClr val="1E8CB9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SU Review/TDW1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9BA02A8-F028-3744-A690-539AEEBDA136}"/>
              </a:ext>
            </a:extLst>
          </p:cNvPr>
          <p:cNvGrpSpPr/>
          <p:nvPr/>
        </p:nvGrpSpPr>
        <p:grpSpPr>
          <a:xfrm>
            <a:off x="4163568" y="1047458"/>
            <a:ext cx="3840480" cy="584775"/>
            <a:chOff x="4132016" y="1055689"/>
            <a:chExt cx="3840480" cy="58477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0EB9425-47B8-6C46-A097-2B0051B95766}"/>
                </a:ext>
              </a:extLst>
            </p:cNvPr>
            <p:cNvSpPr txBox="1"/>
            <p:nvPr/>
          </p:nvSpPr>
          <p:spPr>
            <a:xfrm>
              <a:off x="4755266" y="1055689"/>
              <a:ext cx="259398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Substance Use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2618243-BF66-EC40-AAF9-DC948A96B920}"/>
                </a:ext>
              </a:extLst>
            </p:cNvPr>
            <p:cNvCxnSpPr/>
            <p:nvPr/>
          </p:nvCxnSpPr>
          <p:spPr>
            <a:xfrm>
              <a:off x="4132016" y="1526194"/>
              <a:ext cx="3840480" cy="0"/>
            </a:xfrm>
            <a:prstGeom prst="line">
              <a:avLst/>
            </a:prstGeom>
            <a:ln>
              <a:solidFill>
                <a:srgbClr val="1E8CB9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2E194674-6A5D-E24F-A4FF-DE18CD14BC82}"/>
              </a:ext>
            </a:extLst>
          </p:cNvPr>
          <p:cNvSpPr txBox="1">
            <a:spLocks/>
          </p:cNvSpPr>
          <p:nvPr/>
        </p:nvSpPr>
        <p:spPr>
          <a:xfrm>
            <a:off x="4163568" y="6017525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rgbClr val="1E8CB9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TDW2/FS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CBE21F4-E033-9E4F-99F5-73AF0D37450E}"/>
              </a:ext>
            </a:extLst>
          </p:cNvPr>
          <p:cNvSpPr txBox="1">
            <a:spLocks/>
          </p:cNvSpPr>
          <p:nvPr/>
        </p:nvSpPr>
        <p:spPr>
          <a:xfrm rot="5400000">
            <a:off x="6724941" y="3863499"/>
            <a:ext cx="4783855" cy="475488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Safety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1C8873E-54BA-434A-A5A6-C6A566B1CEC3}"/>
              </a:ext>
            </a:extLst>
          </p:cNvPr>
          <p:cNvSpPr txBox="1">
            <a:spLocks/>
          </p:cNvSpPr>
          <p:nvPr/>
        </p:nvSpPr>
        <p:spPr>
          <a:xfrm>
            <a:off x="4151376" y="3571260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SU2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370E54FE-4C37-0442-8FA3-89CD7FE70F03}"/>
              </a:ext>
            </a:extLst>
          </p:cNvPr>
          <p:cNvSpPr txBox="1">
            <a:spLocks/>
          </p:cNvSpPr>
          <p:nvPr/>
        </p:nvSpPr>
        <p:spPr>
          <a:xfrm>
            <a:off x="4163568" y="4765292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rgbClr val="1E8CB9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SU Review/TDW2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880C3ADF-170C-4644-BD10-49DD4C425E6E}"/>
              </a:ext>
            </a:extLst>
          </p:cNvPr>
          <p:cNvSpPr txBox="1">
            <a:spLocks/>
          </p:cNvSpPr>
          <p:nvPr/>
        </p:nvSpPr>
        <p:spPr>
          <a:xfrm>
            <a:off x="4163568" y="5381182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 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0BBDB950-CEE3-2A48-824A-8141CDC9DBFB}"/>
              </a:ext>
            </a:extLst>
          </p:cNvPr>
          <p:cNvSpPr txBox="1">
            <a:spLocks/>
          </p:cNvSpPr>
          <p:nvPr/>
        </p:nvSpPr>
        <p:spPr>
          <a:xfrm>
            <a:off x="298703" y="278892"/>
            <a:ext cx="5502021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rgbClr val="1E8CB9"/>
            </a:solidFill>
            <a:miter lim="800000"/>
          </a:ln>
        </p:spPr>
        <p:txBody>
          <a:bodyPr vert="horz" lIns="182880" tIns="27432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500"/>
              <a:t>Example flow with dosing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4745351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B0974AB-2570-5A4F-87B1-A8B00B95AA99}"/>
              </a:ext>
            </a:extLst>
          </p:cNvPr>
          <p:cNvCxnSpPr>
            <a:cxnSpLocks/>
            <a:stCxn id="5" idx="2"/>
            <a:endCxn id="12" idx="0"/>
          </p:cNvCxnSpPr>
          <p:nvPr/>
        </p:nvCxnSpPr>
        <p:spPr>
          <a:xfrm>
            <a:off x="6096000" y="2282909"/>
            <a:ext cx="0" cy="3625941"/>
          </a:xfrm>
          <a:prstGeom prst="straightConnector1">
            <a:avLst/>
          </a:prstGeom>
          <a:ln>
            <a:solidFill>
              <a:srgbClr val="1E8CB9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9B718E2-C2FA-0F4A-82D7-396071D3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04" y="278892"/>
            <a:ext cx="3864864" cy="647540"/>
          </a:xfrm>
          <a:ln>
            <a:solidFill>
              <a:srgbClr val="1E8CB9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flow with dosing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5326397-D70B-9C45-8DEA-52CF3367AB3B}"/>
              </a:ext>
            </a:extLst>
          </p:cNvPr>
          <p:cNvSpPr txBox="1">
            <a:spLocks/>
          </p:cNvSpPr>
          <p:nvPr/>
        </p:nvSpPr>
        <p:spPr>
          <a:xfrm>
            <a:off x="4163568" y="1807263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EP/INTRO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29E3DD5-4A45-104C-A88F-A8CC55CA3102}"/>
              </a:ext>
            </a:extLst>
          </p:cNvPr>
          <p:cNvSpPr txBox="1">
            <a:spLocks/>
          </p:cNvSpPr>
          <p:nvPr/>
        </p:nvSpPr>
        <p:spPr>
          <a:xfrm>
            <a:off x="4163568" y="2495264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TDW1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8DB5F11-8EB0-2B47-8D20-9CF8D55D580C}"/>
              </a:ext>
            </a:extLst>
          </p:cNvPr>
          <p:cNvSpPr txBox="1">
            <a:spLocks/>
          </p:cNvSpPr>
          <p:nvPr/>
        </p:nvSpPr>
        <p:spPr>
          <a:xfrm>
            <a:off x="4151376" y="3208733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LE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ADF4299-126A-7440-90D7-AA9443C00647}"/>
              </a:ext>
            </a:extLst>
          </p:cNvPr>
          <p:cNvSpPr txBox="1">
            <a:spLocks/>
          </p:cNvSpPr>
          <p:nvPr/>
        </p:nvSpPr>
        <p:spPr>
          <a:xfrm>
            <a:off x="4163568" y="4573941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9BA02A8-F028-3744-A690-539AEEBDA136}"/>
              </a:ext>
            </a:extLst>
          </p:cNvPr>
          <p:cNvGrpSpPr/>
          <p:nvPr/>
        </p:nvGrpSpPr>
        <p:grpSpPr>
          <a:xfrm>
            <a:off x="4163568" y="1061726"/>
            <a:ext cx="3840480" cy="584775"/>
            <a:chOff x="4132016" y="1069957"/>
            <a:chExt cx="3840480" cy="58477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0EB9425-47B8-6C46-A097-2B0051B95766}"/>
                </a:ext>
              </a:extLst>
            </p:cNvPr>
            <p:cNvSpPr txBox="1"/>
            <p:nvPr/>
          </p:nvSpPr>
          <p:spPr>
            <a:xfrm>
              <a:off x="5316317" y="1069957"/>
              <a:ext cx="147187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Anxiety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2618243-BF66-EC40-AAF9-DC948A96B920}"/>
                </a:ext>
              </a:extLst>
            </p:cNvPr>
            <p:cNvCxnSpPr/>
            <p:nvPr/>
          </p:nvCxnSpPr>
          <p:spPr>
            <a:xfrm>
              <a:off x="4132016" y="1526194"/>
              <a:ext cx="3840480" cy="0"/>
            </a:xfrm>
            <a:prstGeom prst="line">
              <a:avLst/>
            </a:prstGeom>
            <a:ln>
              <a:solidFill>
                <a:srgbClr val="1E8CB9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2E194674-6A5D-E24F-A4FF-DE18CD14BC82}"/>
              </a:ext>
            </a:extLst>
          </p:cNvPr>
          <p:cNvSpPr txBox="1">
            <a:spLocks/>
          </p:cNvSpPr>
          <p:nvPr/>
        </p:nvSpPr>
        <p:spPr>
          <a:xfrm>
            <a:off x="4163568" y="5908850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FS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CBE21F4-E033-9E4F-99F5-73AF0D37450E}"/>
              </a:ext>
            </a:extLst>
          </p:cNvPr>
          <p:cNvSpPr txBox="1">
            <a:spLocks/>
          </p:cNvSpPr>
          <p:nvPr/>
        </p:nvSpPr>
        <p:spPr>
          <a:xfrm rot="5400000">
            <a:off x="6971127" y="3858138"/>
            <a:ext cx="4577234" cy="475488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Safety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1C8873E-54BA-434A-A5A6-C6A566B1CEC3}"/>
              </a:ext>
            </a:extLst>
          </p:cNvPr>
          <p:cNvSpPr txBox="1">
            <a:spLocks/>
          </p:cNvSpPr>
          <p:nvPr/>
        </p:nvSpPr>
        <p:spPr>
          <a:xfrm>
            <a:off x="4151376" y="3901258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LE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370E54FE-4C37-0442-8FA3-89CD7FE70F03}"/>
              </a:ext>
            </a:extLst>
          </p:cNvPr>
          <p:cNvSpPr txBox="1">
            <a:spLocks/>
          </p:cNvSpPr>
          <p:nvPr/>
        </p:nvSpPr>
        <p:spPr>
          <a:xfrm>
            <a:off x="4163568" y="5240939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 </a:t>
            </a:r>
          </a:p>
        </p:txBody>
      </p:sp>
    </p:spTree>
    <p:extLst>
      <p:ext uri="{BB962C8B-B14F-4D97-AF65-F5344CB8AC3E}">
        <p14:creationId xmlns:p14="http://schemas.microsoft.com/office/powerpoint/2010/main" val="8139892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B0974AB-2570-5A4F-87B1-A8B00B95AA99}"/>
              </a:ext>
            </a:extLst>
          </p:cNvPr>
          <p:cNvCxnSpPr>
            <a:cxnSpLocks/>
            <a:stCxn id="5" idx="2"/>
            <a:endCxn id="12" idx="0"/>
          </p:cNvCxnSpPr>
          <p:nvPr/>
        </p:nvCxnSpPr>
        <p:spPr>
          <a:xfrm>
            <a:off x="6096000" y="2282909"/>
            <a:ext cx="0" cy="3625941"/>
          </a:xfrm>
          <a:prstGeom prst="straightConnector1">
            <a:avLst/>
          </a:prstGeom>
          <a:ln>
            <a:solidFill>
              <a:srgbClr val="1E8CB9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9B718E2-C2FA-0F4A-82D7-396071D3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04" y="278892"/>
            <a:ext cx="4058984" cy="647540"/>
          </a:xfrm>
          <a:ln>
            <a:solidFill>
              <a:srgbClr val="1E8CB9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flows with dosing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5326397-D70B-9C45-8DEA-52CF3367AB3B}"/>
              </a:ext>
            </a:extLst>
          </p:cNvPr>
          <p:cNvSpPr txBox="1">
            <a:spLocks/>
          </p:cNvSpPr>
          <p:nvPr/>
        </p:nvSpPr>
        <p:spPr>
          <a:xfrm>
            <a:off x="4163568" y="1807263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EP/INTRO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29E3DD5-4A45-104C-A88F-A8CC55CA3102}"/>
              </a:ext>
            </a:extLst>
          </p:cNvPr>
          <p:cNvSpPr txBox="1">
            <a:spLocks/>
          </p:cNvSpPr>
          <p:nvPr/>
        </p:nvSpPr>
        <p:spPr>
          <a:xfrm>
            <a:off x="4163568" y="2495264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TDW1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8DB5F11-8EB0-2B47-8D20-9CF8D55D580C}"/>
              </a:ext>
            </a:extLst>
          </p:cNvPr>
          <p:cNvSpPr txBox="1">
            <a:spLocks/>
          </p:cNvSpPr>
          <p:nvPr/>
        </p:nvSpPr>
        <p:spPr>
          <a:xfrm>
            <a:off x="4151376" y="3208733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LE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ADF4299-126A-7440-90D7-AA9443C00647}"/>
              </a:ext>
            </a:extLst>
          </p:cNvPr>
          <p:cNvSpPr txBox="1">
            <a:spLocks/>
          </p:cNvSpPr>
          <p:nvPr/>
        </p:nvSpPr>
        <p:spPr>
          <a:xfrm>
            <a:off x="4163568" y="4573941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rgbClr val="1E8CB9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LE/TDW2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9BA02A8-F028-3744-A690-539AEEBDA136}"/>
              </a:ext>
            </a:extLst>
          </p:cNvPr>
          <p:cNvGrpSpPr/>
          <p:nvPr/>
        </p:nvGrpSpPr>
        <p:grpSpPr>
          <a:xfrm>
            <a:off x="4163568" y="1061726"/>
            <a:ext cx="3840480" cy="584775"/>
            <a:chOff x="4132016" y="1069957"/>
            <a:chExt cx="3840480" cy="58477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0EB9425-47B8-6C46-A097-2B0051B95766}"/>
                </a:ext>
              </a:extLst>
            </p:cNvPr>
            <p:cNvSpPr txBox="1"/>
            <p:nvPr/>
          </p:nvSpPr>
          <p:spPr>
            <a:xfrm>
              <a:off x="5316317" y="1069957"/>
              <a:ext cx="147187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Anxiety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2618243-BF66-EC40-AAF9-DC948A96B920}"/>
                </a:ext>
              </a:extLst>
            </p:cNvPr>
            <p:cNvCxnSpPr/>
            <p:nvPr/>
          </p:nvCxnSpPr>
          <p:spPr>
            <a:xfrm>
              <a:off x="4132016" y="1526194"/>
              <a:ext cx="3840480" cy="0"/>
            </a:xfrm>
            <a:prstGeom prst="line">
              <a:avLst/>
            </a:prstGeom>
            <a:ln>
              <a:solidFill>
                <a:srgbClr val="1E8CB9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2E194674-6A5D-E24F-A4FF-DE18CD14BC82}"/>
              </a:ext>
            </a:extLst>
          </p:cNvPr>
          <p:cNvSpPr txBox="1">
            <a:spLocks/>
          </p:cNvSpPr>
          <p:nvPr/>
        </p:nvSpPr>
        <p:spPr>
          <a:xfrm>
            <a:off x="4163568" y="5908850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rgbClr val="1E8CB9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TDW2/FS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CBE21F4-E033-9E4F-99F5-73AF0D37450E}"/>
              </a:ext>
            </a:extLst>
          </p:cNvPr>
          <p:cNvSpPr txBox="1">
            <a:spLocks/>
          </p:cNvSpPr>
          <p:nvPr/>
        </p:nvSpPr>
        <p:spPr>
          <a:xfrm rot="5400000">
            <a:off x="6971127" y="3858138"/>
            <a:ext cx="4577234" cy="475488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Safety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1C8873E-54BA-434A-A5A6-C6A566B1CEC3}"/>
              </a:ext>
            </a:extLst>
          </p:cNvPr>
          <p:cNvSpPr txBox="1">
            <a:spLocks/>
          </p:cNvSpPr>
          <p:nvPr/>
        </p:nvSpPr>
        <p:spPr>
          <a:xfrm>
            <a:off x="4151376" y="3901258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LE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370E54FE-4C37-0442-8FA3-89CD7FE70F03}"/>
              </a:ext>
            </a:extLst>
          </p:cNvPr>
          <p:cNvSpPr txBox="1">
            <a:spLocks/>
          </p:cNvSpPr>
          <p:nvPr/>
        </p:nvSpPr>
        <p:spPr>
          <a:xfrm>
            <a:off x="4163568" y="5240939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BA8804A3-EF92-B44E-82C0-6DFD0E5B1A97}"/>
              </a:ext>
            </a:extLst>
          </p:cNvPr>
          <p:cNvSpPr txBox="1">
            <a:spLocks/>
          </p:cNvSpPr>
          <p:nvPr/>
        </p:nvSpPr>
        <p:spPr>
          <a:xfrm>
            <a:off x="298703" y="278892"/>
            <a:ext cx="5502021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rgbClr val="1E8CB9"/>
            </a:solidFill>
            <a:miter lim="800000"/>
          </a:ln>
        </p:spPr>
        <p:txBody>
          <a:bodyPr vert="horz" lIns="182880" tIns="27432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500"/>
              <a:t>Example flow with dosing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3579126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D518F-F219-8F41-9836-28E268A705C0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1E8CB9"/>
            </a:solidFill>
          </a:ln>
        </p:spPr>
        <p:txBody>
          <a:bodyPr/>
          <a:lstStyle/>
          <a:p>
            <a:r>
              <a:rPr lang="en-US" dirty="0"/>
              <a:t>Choosing primary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25BB2-3D6A-0145-9BF2-37D3D7F53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755" y="2571750"/>
            <a:ext cx="4967759" cy="3786187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Trauma + Depression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Depression + Substance Use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Trauma + Substance Use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Depression + Anxiety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Anxiety + Substance Use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Anxiety + Trauma</a:t>
            </a:r>
          </a:p>
        </p:txBody>
      </p:sp>
    </p:spTree>
    <p:extLst>
      <p:ext uri="{BB962C8B-B14F-4D97-AF65-F5344CB8AC3E}">
        <p14:creationId xmlns:p14="http://schemas.microsoft.com/office/powerpoint/2010/main" val="12497654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718E2-C2FA-0F4A-82D7-396071D3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04" y="278892"/>
            <a:ext cx="4387596" cy="647540"/>
          </a:xfrm>
          <a:ln>
            <a:solidFill>
              <a:srgbClr val="1E8CB9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Trauma + Depression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0FE8DCF-E601-9744-9649-63D1FA890607}"/>
              </a:ext>
            </a:extLst>
          </p:cNvPr>
          <p:cNvCxnSpPr>
            <a:stCxn id="30" idx="2"/>
            <a:endCxn id="34" idx="0"/>
          </p:cNvCxnSpPr>
          <p:nvPr/>
        </p:nvCxnSpPr>
        <p:spPr>
          <a:xfrm>
            <a:off x="2438972" y="2711734"/>
            <a:ext cx="0" cy="3243657"/>
          </a:xfrm>
          <a:prstGeom prst="straightConnector1">
            <a:avLst/>
          </a:prstGeom>
          <a:ln>
            <a:solidFill>
              <a:srgbClr val="1E8CB9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0" name="Title 1">
            <a:extLst>
              <a:ext uri="{FF2B5EF4-FFF2-40B4-BE49-F238E27FC236}">
                <a16:creationId xmlns:a16="http://schemas.microsoft.com/office/drawing/2014/main" id="{CF905253-38A9-D34A-82C3-C0664D77CFA4}"/>
              </a:ext>
            </a:extLst>
          </p:cNvPr>
          <p:cNvSpPr txBox="1">
            <a:spLocks/>
          </p:cNvSpPr>
          <p:nvPr/>
        </p:nvSpPr>
        <p:spPr>
          <a:xfrm>
            <a:off x="506540" y="2064194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EP/INTRO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085D1B8C-95E6-DF45-AAC1-F35BA7E4F552}"/>
              </a:ext>
            </a:extLst>
          </p:cNvPr>
          <p:cNvSpPr txBox="1">
            <a:spLocks/>
          </p:cNvSpPr>
          <p:nvPr/>
        </p:nvSpPr>
        <p:spPr>
          <a:xfrm>
            <a:off x="506540" y="3038391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TDW1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C7526300-7768-1F4F-95BC-EA5A8534E773}"/>
              </a:ext>
            </a:extLst>
          </p:cNvPr>
          <p:cNvSpPr txBox="1">
            <a:spLocks/>
          </p:cNvSpPr>
          <p:nvPr/>
        </p:nvSpPr>
        <p:spPr>
          <a:xfrm>
            <a:off x="506540" y="4032100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TDM</a:t>
            </a:r>
          </a:p>
        </p:txBody>
      </p:sp>
      <p:sp>
        <p:nvSpPr>
          <p:cNvPr id="33" name="Title 1">
            <a:extLst>
              <a:ext uri="{FF2B5EF4-FFF2-40B4-BE49-F238E27FC236}">
                <a16:creationId xmlns:a16="http://schemas.microsoft.com/office/drawing/2014/main" id="{3454BF71-388B-C145-9E4B-0E294715589D}"/>
              </a:ext>
            </a:extLst>
          </p:cNvPr>
          <p:cNvSpPr txBox="1">
            <a:spLocks/>
          </p:cNvSpPr>
          <p:nvPr/>
        </p:nvSpPr>
        <p:spPr>
          <a:xfrm>
            <a:off x="506540" y="4989955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rgbClr val="1E8CB9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 </a:t>
            </a:r>
          </a:p>
          <a:p>
            <a:r>
              <a:rPr lang="en-US" sz="2000" cap="none" dirty="0">
                <a:latin typeface="Avenir Book" panose="02000503020000020003" pitchFamily="2" charset="0"/>
              </a:rPr>
              <a:t>(trauma thoughts) </a:t>
            </a:r>
            <a:endParaRPr lang="en-US" sz="2400" cap="none" dirty="0">
              <a:latin typeface="Avenir Book" panose="02000503020000020003" pitchFamily="2" charset="0"/>
            </a:endParaRP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37E3B8AF-66FA-374C-BBBF-6A298893E132}"/>
              </a:ext>
            </a:extLst>
          </p:cNvPr>
          <p:cNvSpPr txBox="1">
            <a:spLocks/>
          </p:cNvSpPr>
          <p:nvPr/>
        </p:nvSpPr>
        <p:spPr>
          <a:xfrm>
            <a:off x="506540" y="5955391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FS</a:t>
            </a:r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4E960C6B-EC02-574F-8A42-E466C06A4EAA}"/>
              </a:ext>
            </a:extLst>
          </p:cNvPr>
          <p:cNvSpPr txBox="1">
            <a:spLocks/>
          </p:cNvSpPr>
          <p:nvPr/>
        </p:nvSpPr>
        <p:spPr>
          <a:xfrm rot="5400000">
            <a:off x="2910436" y="4032100"/>
            <a:ext cx="4538737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Safety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5A2BFDD-402C-3043-944B-9885214D5CDA}"/>
              </a:ext>
            </a:extLst>
          </p:cNvPr>
          <p:cNvCxnSpPr/>
          <p:nvPr/>
        </p:nvCxnSpPr>
        <p:spPr>
          <a:xfrm>
            <a:off x="506540" y="1739422"/>
            <a:ext cx="3840480" cy="0"/>
          </a:xfrm>
          <a:prstGeom prst="line">
            <a:avLst/>
          </a:prstGeom>
          <a:ln>
            <a:solidFill>
              <a:srgbClr val="1E8CB9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31DD367A-5223-9148-95DC-9D7815A1603E}"/>
              </a:ext>
            </a:extLst>
          </p:cNvPr>
          <p:cNvCxnSpPr>
            <a:stCxn id="40" idx="2"/>
            <a:endCxn id="44" idx="0"/>
          </p:cNvCxnSpPr>
          <p:nvPr/>
        </p:nvCxnSpPr>
        <p:spPr>
          <a:xfrm>
            <a:off x="8564257" y="2724068"/>
            <a:ext cx="0" cy="3243657"/>
          </a:xfrm>
          <a:prstGeom prst="straightConnector1">
            <a:avLst/>
          </a:prstGeom>
          <a:ln>
            <a:solidFill>
              <a:srgbClr val="1E8CB9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0" name="Title 1">
            <a:extLst>
              <a:ext uri="{FF2B5EF4-FFF2-40B4-BE49-F238E27FC236}">
                <a16:creationId xmlns:a16="http://schemas.microsoft.com/office/drawing/2014/main" id="{8DCA5F93-DD04-FC41-923F-3A4B54668591}"/>
              </a:ext>
            </a:extLst>
          </p:cNvPr>
          <p:cNvSpPr txBox="1">
            <a:spLocks/>
          </p:cNvSpPr>
          <p:nvPr/>
        </p:nvSpPr>
        <p:spPr>
          <a:xfrm>
            <a:off x="6631825" y="2076528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EP/INTRO</a:t>
            </a:r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9F42C6D6-103D-4E4C-B978-E7B1F76E3817}"/>
              </a:ext>
            </a:extLst>
          </p:cNvPr>
          <p:cNvSpPr txBox="1">
            <a:spLocks/>
          </p:cNvSpPr>
          <p:nvPr/>
        </p:nvSpPr>
        <p:spPr>
          <a:xfrm>
            <a:off x="6631825" y="3050725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TDW1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3877D21A-8CFB-C544-BD9F-4478C69D89E0}"/>
              </a:ext>
            </a:extLst>
          </p:cNvPr>
          <p:cNvSpPr txBox="1">
            <a:spLocks/>
          </p:cNvSpPr>
          <p:nvPr/>
        </p:nvSpPr>
        <p:spPr>
          <a:xfrm>
            <a:off x="6631825" y="4044434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GA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AB6F3495-15AE-0346-9CD4-5E804BC86889}"/>
              </a:ext>
            </a:extLst>
          </p:cNvPr>
          <p:cNvSpPr txBox="1">
            <a:spLocks/>
          </p:cNvSpPr>
          <p:nvPr/>
        </p:nvSpPr>
        <p:spPr>
          <a:xfrm>
            <a:off x="6631825" y="5002289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rgbClr val="1E8CB9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 </a:t>
            </a:r>
          </a:p>
          <a:p>
            <a:r>
              <a:rPr lang="en-US" sz="2000" cap="none" dirty="0">
                <a:latin typeface="Avenir Book" panose="02000503020000020003" pitchFamily="2" charset="0"/>
              </a:rPr>
              <a:t>(depression thoughts) </a:t>
            </a:r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966259D0-020A-934B-8AC1-869D9F410E36}"/>
              </a:ext>
            </a:extLst>
          </p:cNvPr>
          <p:cNvSpPr txBox="1">
            <a:spLocks/>
          </p:cNvSpPr>
          <p:nvPr/>
        </p:nvSpPr>
        <p:spPr>
          <a:xfrm>
            <a:off x="6631825" y="5967725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FS</a:t>
            </a:r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id="{96576952-1C3E-0C47-9675-17675A5A58B9}"/>
              </a:ext>
            </a:extLst>
          </p:cNvPr>
          <p:cNvSpPr txBox="1">
            <a:spLocks/>
          </p:cNvSpPr>
          <p:nvPr/>
        </p:nvSpPr>
        <p:spPr>
          <a:xfrm rot="5400000">
            <a:off x="9035721" y="4044434"/>
            <a:ext cx="4538737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Safety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C40E00B1-9604-5F4D-8BA4-FD6115C48462}"/>
              </a:ext>
            </a:extLst>
          </p:cNvPr>
          <p:cNvGrpSpPr/>
          <p:nvPr/>
        </p:nvGrpSpPr>
        <p:grpSpPr>
          <a:xfrm>
            <a:off x="6631825" y="1272446"/>
            <a:ext cx="3840480" cy="584775"/>
            <a:chOff x="4132016" y="1046884"/>
            <a:chExt cx="3840480" cy="584775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A237D6A7-1630-7142-8EDA-879E17FE9A94}"/>
                </a:ext>
              </a:extLst>
            </p:cNvPr>
            <p:cNvSpPr txBox="1"/>
            <p:nvPr/>
          </p:nvSpPr>
          <p:spPr>
            <a:xfrm>
              <a:off x="4547045" y="1046884"/>
              <a:ext cx="303480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High Suicide Risk</a:t>
              </a:r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D2FDDF5F-BC3D-5A46-8290-B9C5ABDDE67A}"/>
                </a:ext>
              </a:extLst>
            </p:cNvPr>
            <p:cNvCxnSpPr/>
            <p:nvPr/>
          </p:nvCxnSpPr>
          <p:spPr>
            <a:xfrm>
              <a:off x="4132016" y="1526194"/>
              <a:ext cx="3840480" cy="0"/>
            </a:xfrm>
            <a:prstGeom prst="line">
              <a:avLst/>
            </a:prstGeom>
            <a:ln>
              <a:solidFill>
                <a:srgbClr val="1E8CB9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94DB4A19-D06F-F947-B2FF-F9EA2C976620}"/>
              </a:ext>
            </a:extLst>
          </p:cNvPr>
          <p:cNvSpPr txBox="1"/>
          <p:nvPr/>
        </p:nvSpPr>
        <p:spPr>
          <a:xfrm>
            <a:off x="1044926" y="1254728"/>
            <a:ext cx="28951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Default (</a:t>
            </a:r>
            <a:r>
              <a:rPr lang="en-US" sz="3200" i="1" dirty="0"/>
              <a:t>trauma</a:t>
            </a:r>
            <a:r>
              <a:rPr lang="en-US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99805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718E2-C2FA-0F4A-82D7-396071D3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04" y="278892"/>
            <a:ext cx="5602034" cy="647540"/>
          </a:xfrm>
          <a:ln>
            <a:solidFill>
              <a:srgbClr val="1E8CB9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Depression + Substance use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9D1D7857-9FA0-5D40-B485-6C998385A511}"/>
              </a:ext>
            </a:extLst>
          </p:cNvPr>
          <p:cNvGrpSpPr/>
          <p:nvPr/>
        </p:nvGrpSpPr>
        <p:grpSpPr>
          <a:xfrm>
            <a:off x="506540" y="1244328"/>
            <a:ext cx="3840480" cy="584775"/>
            <a:chOff x="4132016" y="1031100"/>
            <a:chExt cx="3840480" cy="58477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979DEBE8-3AF4-6D46-AA62-BC9693F1A8C5}"/>
                </a:ext>
              </a:extLst>
            </p:cNvPr>
            <p:cNvSpPr txBox="1"/>
            <p:nvPr/>
          </p:nvSpPr>
          <p:spPr>
            <a:xfrm>
              <a:off x="4351726" y="1031100"/>
              <a:ext cx="34010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Default (</a:t>
              </a:r>
              <a:r>
                <a:rPr lang="en-US" sz="3200" i="1" dirty="0"/>
                <a:t>depression</a:t>
              </a:r>
              <a:r>
                <a:rPr lang="en-US" sz="3200" dirty="0"/>
                <a:t>)</a:t>
              </a: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5A2BFDD-402C-3043-944B-9885214D5CDA}"/>
                </a:ext>
              </a:extLst>
            </p:cNvPr>
            <p:cNvCxnSpPr/>
            <p:nvPr/>
          </p:nvCxnSpPr>
          <p:spPr>
            <a:xfrm>
              <a:off x="4132016" y="1526194"/>
              <a:ext cx="3840480" cy="0"/>
            </a:xfrm>
            <a:prstGeom prst="line">
              <a:avLst/>
            </a:prstGeom>
            <a:ln>
              <a:solidFill>
                <a:srgbClr val="1E8CB9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C40E00B1-9604-5F4D-8BA4-FD6115C48462}"/>
              </a:ext>
            </a:extLst>
          </p:cNvPr>
          <p:cNvGrpSpPr/>
          <p:nvPr/>
        </p:nvGrpSpPr>
        <p:grpSpPr>
          <a:xfrm>
            <a:off x="6631825" y="558303"/>
            <a:ext cx="3840480" cy="1200329"/>
            <a:chOff x="4132016" y="332741"/>
            <a:chExt cx="3840480" cy="1200329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A237D6A7-1630-7142-8EDA-879E17FE9A94}"/>
                </a:ext>
              </a:extLst>
            </p:cNvPr>
            <p:cNvSpPr txBox="1"/>
            <p:nvPr/>
          </p:nvSpPr>
          <p:spPr>
            <a:xfrm>
              <a:off x="4518191" y="332741"/>
              <a:ext cx="3092514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High SU:</a:t>
              </a:r>
            </a:p>
            <a:p>
              <a:pPr algn="ctr"/>
              <a:r>
                <a:rPr lang="en-US" sz="2400" dirty="0"/>
                <a:t>Safety concern </a:t>
              </a:r>
            </a:p>
            <a:p>
              <a:pPr algn="ctr"/>
              <a:r>
                <a:rPr lang="en-US" sz="2400" dirty="0"/>
                <a:t>Cannot attend sessions</a:t>
              </a:r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D2FDDF5F-BC3D-5A46-8290-B9C5ABDDE67A}"/>
                </a:ext>
              </a:extLst>
            </p:cNvPr>
            <p:cNvCxnSpPr/>
            <p:nvPr/>
          </p:nvCxnSpPr>
          <p:spPr>
            <a:xfrm>
              <a:off x="4132016" y="1526194"/>
              <a:ext cx="3840480" cy="0"/>
            </a:xfrm>
            <a:prstGeom prst="line">
              <a:avLst/>
            </a:prstGeom>
            <a:ln>
              <a:solidFill>
                <a:srgbClr val="1E8CB9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AAE3B20F-447D-7849-88C2-7C8962940431}"/>
              </a:ext>
            </a:extLst>
          </p:cNvPr>
          <p:cNvCxnSpPr>
            <a:stCxn id="54" idx="2"/>
            <a:endCxn id="61" idx="0"/>
          </p:cNvCxnSpPr>
          <p:nvPr/>
        </p:nvCxnSpPr>
        <p:spPr>
          <a:xfrm>
            <a:off x="2414588" y="2647967"/>
            <a:ext cx="0" cy="3243657"/>
          </a:xfrm>
          <a:prstGeom prst="straightConnector1">
            <a:avLst/>
          </a:prstGeom>
          <a:ln>
            <a:solidFill>
              <a:srgbClr val="1E8CB9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4" name="Title 1">
            <a:extLst>
              <a:ext uri="{FF2B5EF4-FFF2-40B4-BE49-F238E27FC236}">
                <a16:creationId xmlns:a16="http://schemas.microsoft.com/office/drawing/2014/main" id="{1BD055A2-FBE7-6C47-80E5-AF8B3A288DDB}"/>
              </a:ext>
            </a:extLst>
          </p:cNvPr>
          <p:cNvSpPr txBox="1">
            <a:spLocks/>
          </p:cNvSpPr>
          <p:nvPr/>
        </p:nvSpPr>
        <p:spPr>
          <a:xfrm>
            <a:off x="482156" y="2000427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EP/INTRO</a:t>
            </a:r>
          </a:p>
        </p:txBody>
      </p:sp>
      <p:sp>
        <p:nvSpPr>
          <p:cNvPr id="55" name="Title 1">
            <a:extLst>
              <a:ext uri="{FF2B5EF4-FFF2-40B4-BE49-F238E27FC236}">
                <a16:creationId xmlns:a16="http://schemas.microsoft.com/office/drawing/2014/main" id="{6362CFD7-8DDD-FC44-B43E-FAC9821A1CDE}"/>
              </a:ext>
            </a:extLst>
          </p:cNvPr>
          <p:cNvSpPr txBox="1">
            <a:spLocks/>
          </p:cNvSpPr>
          <p:nvPr/>
        </p:nvSpPr>
        <p:spPr>
          <a:xfrm>
            <a:off x="482156" y="2974624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TDW1</a:t>
            </a:r>
          </a:p>
        </p:txBody>
      </p:sp>
      <p:sp>
        <p:nvSpPr>
          <p:cNvPr id="56" name="Title 1">
            <a:extLst>
              <a:ext uri="{FF2B5EF4-FFF2-40B4-BE49-F238E27FC236}">
                <a16:creationId xmlns:a16="http://schemas.microsoft.com/office/drawing/2014/main" id="{D5E03700-D0D9-3B4B-B762-036F63ECCF33}"/>
              </a:ext>
            </a:extLst>
          </p:cNvPr>
          <p:cNvSpPr txBox="1">
            <a:spLocks/>
          </p:cNvSpPr>
          <p:nvPr/>
        </p:nvSpPr>
        <p:spPr>
          <a:xfrm>
            <a:off x="482156" y="3968333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GA</a:t>
            </a:r>
          </a:p>
        </p:txBody>
      </p:sp>
      <p:sp>
        <p:nvSpPr>
          <p:cNvPr id="57" name="Title 1">
            <a:extLst>
              <a:ext uri="{FF2B5EF4-FFF2-40B4-BE49-F238E27FC236}">
                <a16:creationId xmlns:a16="http://schemas.microsoft.com/office/drawing/2014/main" id="{9AA1723B-C927-E146-A119-78E5E2929507}"/>
              </a:ext>
            </a:extLst>
          </p:cNvPr>
          <p:cNvSpPr txBox="1">
            <a:spLocks/>
          </p:cNvSpPr>
          <p:nvPr/>
        </p:nvSpPr>
        <p:spPr>
          <a:xfrm>
            <a:off x="482156" y="4926188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 </a:t>
            </a:r>
          </a:p>
        </p:txBody>
      </p:sp>
      <p:sp>
        <p:nvSpPr>
          <p:cNvPr id="61" name="Title 1">
            <a:extLst>
              <a:ext uri="{FF2B5EF4-FFF2-40B4-BE49-F238E27FC236}">
                <a16:creationId xmlns:a16="http://schemas.microsoft.com/office/drawing/2014/main" id="{B7E2616B-8687-124E-837B-731B1AE61052}"/>
              </a:ext>
            </a:extLst>
          </p:cNvPr>
          <p:cNvSpPr txBox="1">
            <a:spLocks/>
          </p:cNvSpPr>
          <p:nvPr/>
        </p:nvSpPr>
        <p:spPr>
          <a:xfrm>
            <a:off x="482156" y="5891624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FS</a:t>
            </a:r>
          </a:p>
        </p:txBody>
      </p:sp>
      <p:sp>
        <p:nvSpPr>
          <p:cNvPr id="62" name="Title 1">
            <a:extLst>
              <a:ext uri="{FF2B5EF4-FFF2-40B4-BE49-F238E27FC236}">
                <a16:creationId xmlns:a16="http://schemas.microsoft.com/office/drawing/2014/main" id="{D382BA19-3015-E444-8B50-C63072B8BEF8}"/>
              </a:ext>
            </a:extLst>
          </p:cNvPr>
          <p:cNvSpPr txBox="1">
            <a:spLocks/>
          </p:cNvSpPr>
          <p:nvPr/>
        </p:nvSpPr>
        <p:spPr>
          <a:xfrm rot="5400000">
            <a:off x="2805909" y="3968333"/>
            <a:ext cx="4538737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Safety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B75D20E-523D-2C42-8222-B563B38C95CE}"/>
              </a:ext>
            </a:extLst>
          </p:cNvPr>
          <p:cNvCxnSpPr>
            <a:stCxn id="72" idx="2"/>
            <a:endCxn id="76" idx="0"/>
          </p:cNvCxnSpPr>
          <p:nvPr/>
        </p:nvCxnSpPr>
        <p:spPr>
          <a:xfrm>
            <a:off x="8539873" y="2504762"/>
            <a:ext cx="0" cy="3476765"/>
          </a:xfrm>
          <a:prstGeom prst="straightConnector1">
            <a:avLst/>
          </a:prstGeom>
          <a:ln>
            <a:solidFill>
              <a:srgbClr val="1E8CB9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2" name="Title 1">
            <a:extLst>
              <a:ext uri="{FF2B5EF4-FFF2-40B4-BE49-F238E27FC236}">
                <a16:creationId xmlns:a16="http://schemas.microsoft.com/office/drawing/2014/main" id="{4D152D0A-8172-F84D-8D87-83ACCC2ABE98}"/>
              </a:ext>
            </a:extLst>
          </p:cNvPr>
          <p:cNvSpPr txBox="1">
            <a:spLocks/>
          </p:cNvSpPr>
          <p:nvPr/>
        </p:nvSpPr>
        <p:spPr>
          <a:xfrm>
            <a:off x="6607441" y="1857222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EP/INTRO</a:t>
            </a:r>
          </a:p>
        </p:txBody>
      </p:sp>
      <p:sp>
        <p:nvSpPr>
          <p:cNvPr id="73" name="Title 1">
            <a:extLst>
              <a:ext uri="{FF2B5EF4-FFF2-40B4-BE49-F238E27FC236}">
                <a16:creationId xmlns:a16="http://schemas.microsoft.com/office/drawing/2014/main" id="{356C3324-8859-874A-BB86-82800F19B711}"/>
              </a:ext>
            </a:extLst>
          </p:cNvPr>
          <p:cNvSpPr txBox="1">
            <a:spLocks/>
          </p:cNvSpPr>
          <p:nvPr/>
        </p:nvSpPr>
        <p:spPr>
          <a:xfrm>
            <a:off x="6607441" y="2694870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SU1</a:t>
            </a:r>
          </a:p>
        </p:txBody>
      </p:sp>
      <p:sp>
        <p:nvSpPr>
          <p:cNvPr id="74" name="Title 1">
            <a:extLst>
              <a:ext uri="{FF2B5EF4-FFF2-40B4-BE49-F238E27FC236}">
                <a16:creationId xmlns:a16="http://schemas.microsoft.com/office/drawing/2014/main" id="{307B0A2A-0DD9-124A-84F5-1B7F57260C0D}"/>
              </a:ext>
            </a:extLst>
          </p:cNvPr>
          <p:cNvSpPr txBox="1">
            <a:spLocks/>
          </p:cNvSpPr>
          <p:nvPr/>
        </p:nvSpPr>
        <p:spPr>
          <a:xfrm>
            <a:off x="6607441" y="3532518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SU2</a:t>
            </a:r>
          </a:p>
        </p:txBody>
      </p:sp>
      <p:sp>
        <p:nvSpPr>
          <p:cNvPr id="75" name="Title 1">
            <a:extLst>
              <a:ext uri="{FF2B5EF4-FFF2-40B4-BE49-F238E27FC236}">
                <a16:creationId xmlns:a16="http://schemas.microsoft.com/office/drawing/2014/main" id="{5FABA873-6532-C54D-A07E-42F91BD5E706}"/>
              </a:ext>
            </a:extLst>
          </p:cNvPr>
          <p:cNvSpPr txBox="1">
            <a:spLocks/>
          </p:cNvSpPr>
          <p:nvPr/>
        </p:nvSpPr>
        <p:spPr>
          <a:xfrm>
            <a:off x="6607441" y="4370166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TDW1 </a:t>
            </a:r>
          </a:p>
        </p:txBody>
      </p:sp>
      <p:sp>
        <p:nvSpPr>
          <p:cNvPr id="76" name="Title 1">
            <a:extLst>
              <a:ext uri="{FF2B5EF4-FFF2-40B4-BE49-F238E27FC236}">
                <a16:creationId xmlns:a16="http://schemas.microsoft.com/office/drawing/2014/main" id="{C0795CB6-6BFF-214B-B785-C648D40F4D78}"/>
              </a:ext>
            </a:extLst>
          </p:cNvPr>
          <p:cNvSpPr txBox="1">
            <a:spLocks/>
          </p:cNvSpPr>
          <p:nvPr/>
        </p:nvSpPr>
        <p:spPr>
          <a:xfrm>
            <a:off x="6607441" y="5981527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FS</a:t>
            </a:r>
          </a:p>
        </p:txBody>
      </p:sp>
      <p:sp>
        <p:nvSpPr>
          <p:cNvPr id="77" name="Title 1">
            <a:extLst>
              <a:ext uri="{FF2B5EF4-FFF2-40B4-BE49-F238E27FC236}">
                <a16:creationId xmlns:a16="http://schemas.microsoft.com/office/drawing/2014/main" id="{23E0354E-C637-AF45-A98A-DEBF5FDE467F}"/>
              </a:ext>
            </a:extLst>
          </p:cNvPr>
          <p:cNvSpPr txBox="1">
            <a:spLocks/>
          </p:cNvSpPr>
          <p:nvPr/>
        </p:nvSpPr>
        <p:spPr>
          <a:xfrm rot="5400000">
            <a:off x="8723778" y="3946025"/>
            <a:ext cx="4771847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Safety</a:t>
            </a:r>
          </a:p>
        </p:txBody>
      </p:sp>
      <p:sp>
        <p:nvSpPr>
          <p:cNvPr id="78" name="Title 1">
            <a:extLst>
              <a:ext uri="{FF2B5EF4-FFF2-40B4-BE49-F238E27FC236}">
                <a16:creationId xmlns:a16="http://schemas.microsoft.com/office/drawing/2014/main" id="{29B5E1F4-0616-BE46-B2FB-13B0CB31AE15}"/>
              </a:ext>
            </a:extLst>
          </p:cNvPr>
          <p:cNvSpPr txBox="1">
            <a:spLocks/>
          </p:cNvSpPr>
          <p:nvPr/>
        </p:nvSpPr>
        <p:spPr>
          <a:xfrm>
            <a:off x="6597345" y="5175846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 </a:t>
            </a:r>
          </a:p>
        </p:txBody>
      </p:sp>
    </p:spTree>
    <p:extLst>
      <p:ext uri="{BB962C8B-B14F-4D97-AF65-F5344CB8AC3E}">
        <p14:creationId xmlns:p14="http://schemas.microsoft.com/office/powerpoint/2010/main" val="4294726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1672C-BB60-5449-B42E-6FE8D9618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50330"/>
            <a:ext cx="7729728" cy="892683"/>
          </a:xfrm>
          <a:ln>
            <a:solidFill>
              <a:srgbClr val="1E8CB9"/>
            </a:solidFill>
          </a:ln>
        </p:spPr>
        <p:txBody>
          <a:bodyPr/>
          <a:lstStyle/>
          <a:p>
            <a:r>
              <a:rPr lang="en-US" dirty="0"/>
              <a:t>CETA Elements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689615-6DF3-6C41-9AB8-13077988FD9F}"/>
              </a:ext>
            </a:extLst>
          </p:cNvPr>
          <p:cNvSpPr txBox="1">
            <a:spLocks/>
          </p:cNvSpPr>
          <p:nvPr/>
        </p:nvSpPr>
        <p:spPr>
          <a:xfrm>
            <a:off x="5181600" y="1644819"/>
            <a:ext cx="3864864" cy="369332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cap="none" dirty="0">
                <a:latin typeface="Avenir Book" panose="02000503020000020003" pitchFamily="2" charset="0"/>
              </a:rPr>
              <a:t>EP/INTRO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B26007-F459-7642-8305-967A0EFD2512}"/>
              </a:ext>
            </a:extLst>
          </p:cNvPr>
          <p:cNvSpPr txBox="1"/>
          <p:nvPr/>
        </p:nvSpPr>
        <p:spPr>
          <a:xfrm>
            <a:off x="462773" y="1654550"/>
            <a:ext cx="4611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venir Book" panose="02000503020000020003" pitchFamily="2" charset="0"/>
              </a:rPr>
              <a:t>Encouraging Participation and Introduction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00458AC-31E9-3A47-B94B-FE7AF3E5D560}"/>
              </a:ext>
            </a:extLst>
          </p:cNvPr>
          <p:cNvSpPr txBox="1">
            <a:spLocks/>
          </p:cNvSpPr>
          <p:nvPr/>
        </p:nvSpPr>
        <p:spPr>
          <a:xfrm>
            <a:off x="5181600" y="2190826"/>
            <a:ext cx="3864864" cy="369332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cap="none" dirty="0">
                <a:latin typeface="Avenir Book" panose="02000503020000020003" pitchFamily="2" charset="0"/>
              </a:rPr>
              <a:t>TDW1/TDW2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BF6922-166D-B54F-8918-09BDCE180C39}"/>
              </a:ext>
            </a:extLst>
          </p:cNvPr>
          <p:cNvSpPr txBox="1"/>
          <p:nvPr/>
        </p:nvSpPr>
        <p:spPr>
          <a:xfrm>
            <a:off x="621342" y="2225637"/>
            <a:ext cx="4452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venir Book" panose="02000503020000020003" pitchFamily="2" charset="0"/>
              </a:rPr>
              <a:t>Thinking in a Different Way – Part 1 and 2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E3D4ACC-B125-D44B-B461-E5C8AD82A91A}"/>
              </a:ext>
            </a:extLst>
          </p:cNvPr>
          <p:cNvSpPr txBox="1">
            <a:spLocks/>
          </p:cNvSpPr>
          <p:nvPr/>
        </p:nvSpPr>
        <p:spPr>
          <a:xfrm>
            <a:off x="5203416" y="3915611"/>
            <a:ext cx="3864864" cy="369332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cap="none" dirty="0">
                <a:latin typeface="Avenir Book" panose="02000503020000020003" pitchFamily="2" charset="0"/>
              </a:rPr>
              <a:t>GA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C97833-F8B5-B04E-8C00-3D36F71BBFBB}"/>
              </a:ext>
            </a:extLst>
          </p:cNvPr>
          <p:cNvSpPr txBox="1"/>
          <p:nvPr/>
        </p:nvSpPr>
        <p:spPr>
          <a:xfrm>
            <a:off x="3418725" y="3944187"/>
            <a:ext cx="1677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venir Book" panose="02000503020000020003" pitchFamily="2" charset="0"/>
              </a:rPr>
              <a:t>Getting Active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5D343D2-1C8F-0046-86AE-1E1BF3AB89F6}"/>
              </a:ext>
            </a:extLst>
          </p:cNvPr>
          <p:cNvSpPr txBox="1">
            <a:spLocks/>
          </p:cNvSpPr>
          <p:nvPr/>
        </p:nvSpPr>
        <p:spPr>
          <a:xfrm>
            <a:off x="5203416" y="2770530"/>
            <a:ext cx="3864864" cy="369332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cap="none" dirty="0">
                <a:latin typeface="Avenir Book" panose="02000503020000020003" pitchFamily="2" charset="0"/>
              </a:rPr>
              <a:t>TDM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077F194-C4E0-B94D-97D0-61B3D7011796}"/>
              </a:ext>
            </a:extLst>
          </p:cNvPr>
          <p:cNvSpPr txBox="1"/>
          <p:nvPr/>
        </p:nvSpPr>
        <p:spPr>
          <a:xfrm>
            <a:off x="1624551" y="2771861"/>
            <a:ext cx="3578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venir Book" panose="02000503020000020003" pitchFamily="2" charset="0"/>
              </a:rPr>
              <a:t>Talking about Difficult Memories 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64AAF33-DFE3-5642-A813-95BA640F8504}"/>
              </a:ext>
            </a:extLst>
          </p:cNvPr>
          <p:cNvSpPr txBox="1">
            <a:spLocks/>
          </p:cNvSpPr>
          <p:nvPr/>
        </p:nvSpPr>
        <p:spPr>
          <a:xfrm>
            <a:off x="5203416" y="3351432"/>
            <a:ext cx="3864864" cy="369332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cap="none" dirty="0">
                <a:latin typeface="Avenir Book" panose="02000503020000020003" pitchFamily="2" charset="0"/>
              </a:rPr>
              <a:t>SU1/SU2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1CC1E46-0E9E-3C4F-BEB1-A41277FD502E}"/>
              </a:ext>
            </a:extLst>
          </p:cNvPr>
          <p:cNvSpPr txBox="1"/>
          <p:nvPr/>
        </p:nvSpPr>
        <p:spPr>
          <a:xfrm>
            <a:off x="807434" y="3402316"/>
            <a:ext cx="4288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venir Book" panose="02000503020000020003" pitchFamily="2" charset="0"/>
              </a:rPr>
              <a:t>Substance Use Reduction – Part 1 and 2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77D860A-ACD6-A84B-9F2E-6F5EDF81D917}"/>
              </a:ext>
            </a:extLst>
          </p:cNvPr>
          <p:cNvSpPr txBox="1">
            <a:spLocks/>
          </p:cNvSpPr>
          <p:nvPr/>
        </p:nvSpPr>
        <p:spPr>
          <a:xfrm>
            <a:off x="5203416" y="5002928"/>
            <a:ext cx="3864864" cy="369332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cap="none" dirty="0">
                <a:latin typeface="Avenir Book" panose="02000503020000020003" pitchFamily="2" charset="0"/>
              </a:rPr>
              <a:t>PS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D86E77-C5EC-044E-BA6A-4AA58DF38C13}"/>
              </a:ext>
            </a:extLst>
          </p:cNvPr>
          <p:cNvSpPr txBox="1"/>
          <p:nvPr/>
        </p:nvSpPr>
        <p:spPr>
          <a:xfrm>
            <a:off x="3192478" y="4985590"/>
            <a:ext cx="1870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venir Book" panose="02000503020000020003" pitchFamily="2" charset="0"/>
              </a:rPr>
              <a:t>Problem Solving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B88ED105-243C-894A-A220-385F99EDA0CC}"/>
              </a:ext>
            </a:extLst>
          </p:cNvPr>
          <p:cNvSpPr txBox="1">
            <a:spLocks/>
          </p:cNvSpPr>
          <p:nvPr/>
        </p:nvSpPr>
        <p:spPr>
          <a:xfrm>
            <a:off x="5214942" y="5553533"/>
            <a:ext cx="3864864" cy="369332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cap="none" dirty="0">
                <a:latin typeface="Avenir Book" panose="02000503020000020003" pitchFamily="2" charset="0"/>
              </a:rPr>
              <a:t>LE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2E63CE4-84D2-6E43-BB46-CCEA09B124CF}"/>
              </a:ext>
            </a:extLst>
          </p:cNvPr>
          <p:cNvSpPr txBox="1"/>
          <p:nvPr/>
        </p:nvSpPr>
        <p:spPr>
          <a:xfrm>
            <a:off x="3452067" y="5560314"/>
            <a:ext cx="1610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venir Book" panose="02000503020000020003" pitchFamily="2" charset="0"/>
              </a:rPr>
              <a:t>Live Exposure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11B5A409-A487-4F48-962F-4E0350EEEA88}"/>
              </a:ext>
            </a:extLst>
          </p:cNvPr>
          <p:cNvSpPr txBox="1">
            <a:spLocks/>
          </p:cNvSpPr>
          <p:nvPr/>
        </p:nvSpPr>
        <p:spPr>
          <a:xfrm>
            <a:off x="5214942" y="6124587"/>
            <a:ext cx="3864864" cy="369332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cap="none" dirty="0">
                <a:latin typeface="Avenir Book" panose="02000503020000020003" pitchFamily="2" charset="0"/>
              </a:rPr>
              <a:t>FS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D9B3FE3-3BF0-E440-A50F-FD4FABDE80DC}"/>
              </a:ext>
            </a:extLst>
          </p:cNvPr>
          <p:cNvSpPr txBox="1"/>
          <p:nvPr/>
        </p:nvSpPr>
        <p:spPr>
          <a:xfrm>
            <a:off x="3317772" y="6138338"/>
            <a:ext cx="1741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venir Book" panose="02000503020000020003" pitchFamily="2" charset="0"/>
              </a:rPr>
              <a:t>Finishing Steps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8FD75F00-DDA0-8944-A6E4-536AE85B0E6B}"/>
              </a:ext>
            </a:extLst>
          </p:cNvPr>
          <p:cNvSpPr txBox="1">
            <a:spLocks/>
          </p:cNvSpPr>
          <p:nvPr/>
        </p:nvSpPr>
        <p:spPr>
          <a:xfrm>
            <a:off x="5203416" y="4462288"/>
            <a:ext cx="3864864" cy="369332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cap="none" dirty="0">
                <a:latin typeface="Avenir Book" panose="02000503020000020003" pitchFamily="2" charset="0"/>
              </a:rPr>
              <a:t>Relaxation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AFE4CDB-5095-0D45-BC16-C1DF6B37243E}"/>
              </a:ext>
            </a:extLst>
          </p:cNvPr>
          <p:cNvSpPr txBox="1"/>
          <p:nvPr/>
        </p:nvSpPr>
        <p:spPr>
          <a:xfrm>
            <a:off x="3805085" y="4462288"/>
            <a:ext cx="1253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venir Book" panose="02000503020000020003" pitchFamily="2" charset="0"/>
              </a:rPr>
              <a:t>Relaxation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A29E50EA-1A83-3C41-8122-4F10CA30BD36}"/>
              </a:ext>
            </a:extLst>
          </p:cNvPr>
          <p:cNvSpPr txBox="1">
            <a:spLocks/>
          </p:cNvSpPr>
          <p:nvPr/>
        </p:nvSpPr>
        <p:spPr>
          <a:xfrm rot="5400000">
            <a:off x="8819683" y="3771648"/>
            <a:ext cx="3864864" cy="369332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cap="none" dirty="0">
                <a:latin typeface="Avenir Book" panose="02000503020000020003" pitchFamily="2" charset="0"/>
              </a:rPr>
              <a:t>Safety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D36A017-6A17-124E-9E81-79839C8E68EA}"/>
              </a:ext>
            </a:extLst>
          </p:cNvPr>
          <p:cNvSpPr txBox="1"/>
          <p:nvPr/>
        </p:nvSpPr>
        <p:spPr>
          <a:xfrm>
            <a:off x="9641967" y="3771648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venir Book" panose="02000503020000020003" pitchFamily="2" charset="0"/>
              </a:rPr>
              <a:t>Safety</a:t>
            </a:r>
          </a:p>
        </p:txBody>
      </p:sp>
    </p:spTree>
    <p:extLst>
      <p:ext uri="{BB962C8B-B14F-4D97-AF65-F5344CB8AC3E}">
        <p14:creationId xmlns:p14="http://schemas.microsoft.com/office/powerpoint/2010/main" val="21171560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718E2-C2FA-0F4A-82D7-396071D3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04" y="278892"/>
            <a:ext cx="5602034" cy="647540"/>
          </a:xfrm>
          <a:ln>
            <a:solidFill>
              <a:srgbClr val="1E8CB9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Trauma + Substance use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9D1D7857-9FA0-5D40-B485-6C998385A511}"/>
              </a:ext>
            </a:extLst>
          </p:cNvPr>
          <p:cNvGrpSpPr/>
          <p:nvPr/>
        </p:nvGrpSpPr>
        <p:grpSpPr>
          <a:xfrm>
            <a:off x="506540" y="1171753"/>
            <a:ext cx="3840480" cy="584775"/>
            <a:chOff x="4132016" y="958525"/>
            <a:chExt cx="3840480" cy="58477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979DEBE8-3AF4-6D46-AA62-BC9693F1A8C5}"/>
                </a:ext>
              </a:extLst>
            </p:cNvPr>
            <p:cNvSpPr txBox="1"/>
            <p:nvPr/>
          </p:nvSpPr>
          <p:spPr>
            <a:xfrm>
              <a:off x="4604680" y="958525"/>
              <a:ext cx="289515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Default (</a:t>
              </a:r>
              <a:r>
                <a:rPr lang="en-US" sz="3200" i="1" dirty="0"/>
                <a:t>trauma</a:t>
              </a:r>
              <a:r>
                <a:rPr lang="en-US" sz="3200" dirty="0"/>
                <a:t>)</a:t>
              </a: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5A2BFDD-402C-3043-944B-9885214D5CDA}"/>
                </a:ext>
              </a:extLst>
            </p:cNvPr>
            <p:cNvCxnSpPr/>
            <p:nvPr/>
          </p:nvCxnSpPr>
          <p:spPr>
            <a:xfrm>
              <a:off x="4132016" y="1526194"/>
              <a:ext cx="3840480" cy="0"/>
            </a:xfrm>
            <a:prstGeom prst="line">
              <a:avLst/>
            </a:prstGeom>
            <a:ln>
              <a:solidFill>
                <a:srgbClr val="1E8CB9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C40E00B1-9604-5F4D-8BA4-FD6115C48462}"/>
              </a:ext>
            </a:extLst>
          </p:cNvPr>
          <p:cNvGrpSpPr/>
          <p:nvPr/>
        </p:nvGrpSpPr>
        <p:grpSpPr>
          <a:xfrm>
            <a:off x="6631825" y="558303"/>
            <a:ext cx="3840480" cy="1200329"/>
            <a:chOff x="4132016" y="332741"/>
            <a:chExt cx="3840480" cy="1200329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A237D6A7-1630-7142-8EDA-879E17FE9A94}"/>
                </a:ext>
              </a:extLst>
            </p:cNvPr>
            <p:cNvSpPr txBox="1"/>
            <p:nvPr/>
          </p:nvSpPr>
          <p:spPr>
            <a:xfrm>
              <a:off x="4518191" y="332741"/>
              <a:ext cx="3092514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High SU:</a:t>
              </a:r>
            </a:p>
            <a:p>
              <a:pPr algn="ctr"/>
              <a:r>
                <a:rPr lang="en-US" sz="2400" dirty="0"/>
                <a:t>Safety concern </a:t>
              </a:r>
            </a:p>
            <a:p>
              <a:pPr algn="ctr"/>
              <a:r>
                <a:rPr lang="en-US" sz="2400" dirty="0"/>
                <a:t>Cannot attend sessions</a:t>
              </a:r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D2FDDF5F-BC3D-5A46-8290-B9C5ABDDE67A}"/>
                </a:ext>
              </a:extLst>
            </p:cNvPr>
            <p:cNvCxnSpPr/>
            <p:nvPr/>
          </p:nvCxnSpPr>
          <p:spPr>
            <a:xfrm>
              <a:off x="4132016" y="1526194"/>
              <a:ext cx="3840480" cy="0"/>
            </a:xfrm>
            <a:prstGeom prst="line">
              <a:avLst/>
            </a:prstGeom>
            <a:ln>
              <a:solidFill>
                <a:srgbClr val="1E8CB9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B75D20E-523D-2C42-8222-B563B38C95CE}"/>
              </a:ext>
            </a:extLst>
          </p:cNvPr>
          <p:cNvCxnSpPr>
            <a:stCxn id="72" idx="2"/>
            <a:endCxn id="76" idx="0"/>
          </p:cNvCxnSpPr>
          <p:nvPr/>
        </p:nvCxnSpPr>
        <p:spPr>
          <a:xfrm>
            <a:off x="8539873" y="2504762"/>
            <a:ext cx="0" cy="3476765"/>
          </a:xfrm>
          <a:prstGeom prst="straightConnector1">
            <a:avLst/>
          </a:prstGeom>
          <a:ln>
            <a:solidFill>
              <a:srgbClr val="1E8CB9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2" name="Title 1">
            <a:extLst>
              <a:ext uri="{FF2B5EF4-FFF2-40B4-BE49-F238E27FC236}">
                <a16:creationId xmlns:a16="http://schemas.microsoft.com/office/drawing/2014/main" id="{4D152D0A-8172-F84D-8D87-83ACCC2ABE98}"/>
              </a:ext>
            </a:extLst>
          </p:cNvPr>
          <p:cNvSpPr txBox="1">
            <a:spLocks/>
          </p:cNvSpPr>
          <p:nvPr/>
        </p:nvSpPr>
        <p:spPr>
          <a:xfrm>
            <a:off x="6607441" y="1857222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EP/INTRO</a:t>
            </a:r>
          </a:p>
        </p:txBody>
      </p:sp>
      <p:sp>
        <p:nvSpPr>
          <p:cNvPr id="73" name="Title 1">
            <a:extLst>
              <a:ext uri="{FF2B5EF4-FFF2-40B4-BE49-F238E27FC236}">
                <a16:creationId xmlns:a16="http://schemas.microsoft.com/office/drawing/2014/main" id="{356C3324-8859-874A-BB86-82800F19B711}"/>
              </a:ext>
            </a:extLst>
          </p:cNvPr>
          <p:cNvSpPr txBox="1">
            <a:spLocks/>
          </p:cNvSpPr>
          <p:nvPr/>
        </p:nvSpPr>
        <p:spPr>
          <a:xfrm>
            <a:off x="6607441" y="2694870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SU1</a:t>
            </a:r>
          </a:p>
        </p:txBody>
      </p:sp>
      <p:sp>
        <p:nvSpPr>
          <p:cNvPr id="74" name="Title 1">
            <a:extLst>
              <a:ext uri="{FF2B5EF4-FFF2-40B4-BE49-F238E27FC236}">
                <a16:creationId xmlns:a16="http://schemas.microsoft.com/office/drawing/2014/main" id="{307B0A2A-0DD9-124A-84F5-1B7F57260C0D}"/>
              </a:ext>
            </a:extLst>
          </p:cNvPr>
          <p:cNvSpPr txBox="1">
            <a:spLocks/>
          </p:cNvSpPr>
          <p:nvPr/>
        </p:nvSpPr>
        <p:spPr>
          <a:xfrm>
            <a:off x="6607441" y="3532518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SU2</a:t>
            </a:r>
          </a:p>
        </p:txBody>
      </p:sp>
      <p:sp>
        <p:nvSpPr>
          <p:cNvPr id="75" name="Title 1">
            <a:extLst>
              <a:ext uri="{FF2B5EF4-FFF2-40B4-BE49-F238E27FC236}">
                <a16:creationId xmlns:a16="http://schemas.microsoft.com/office/drawing/2014/main" id="{5FABA873-6532-C54D-A07E-42F91BD5E706}"/>
              </a:ext>
            </a:extLst>
          </p:cNvPr>
          <p:cNvSpPr txBox="1">
            <a:spLocks/>
          </p:cNvSpPr>
          <p:nvPr/>
        </p:nvSpPr>
        <p:spPr>
          <a:xfrm>
            <a:off x="6607441" y="4370166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TDW1 </a:t>
            </a:r>
          </a:p>
        </p:txBody>
      </p:sp>
      <p:sp>
        <p:nvSpPr>
          <p:cNvPr id="76" name="Title 1">
            <a:extLst>
              <a:ext uri="{FF2B5EF4-FFF2-40B4-BE49-F238E27FC236}">
                <a16:creationId xmlns:a16="http://schemas.microsoft.com/office/drawing/2014/main" id="{C0795CB6-6BFF-214B-B785-C648D40F4D78}"/>
              </a:ext>
            </a:extLst>
          </p:cNvPr>
          <p:cNvSpPr txBox="1">
            <a:spLocks/>
          </p:cNvSpPr>
          <p:nvPr/>
        </p:nvSpPr>
        <p:spPr>
          <a:xfrm>
            <a:off x="6607441" y="5981527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FS</a:t>
            </a:r>
          </a:p>
        </p:txBody>
      </p:sp>
      <p:sp>
        <p:nvSpPr>
          <p:cNvPr id="77" name="Title 1">
            <a:extLst>
              <a:ext uri="{FF2B5EF4-FFF2-40B4-BE49-F238E27FC236}">
                <a16:creationId xmlns:a16="http://schemas.microsoft.com/office/drawing/2014/main" id="{23E0354E-C637-AF45-A98A-DEBF5FDE467F}"/>
              </a:ext>
            </a:extLst>
          </p:cNvPr>
          <p:cNvSpPr txBox="1">
            <a:spLocks/>
          </p:cNvSpPr>
          <p:nvPr/>
        </p:nvSpPr>
        <p:spPr>
          <a:xfrm rot="5400000">
            <a:off x="8723778" y="3946025"/>
            <a:ext cx="4771847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Safety</a:t>
            </a:r>
          </a:p>
        </p:txBody>
      </p:sp>
      <p:sp>
        <p:nvSpPr>
          <p:cNvPr id="78" name="Title 1">
            <a:extLst>
              <a:ext uri="{FF2B5EF4-FFF2-40B4-BE49-F238E27FC236}">
                <a16:creationId xmlns:a16="http://schemas.microsoft.com/office/drawing/2014/main" id="{29B5E1F4-0616-BE46-B2FB-13B0CB31AE15}"/>
              </a:ext>
            </a:extLst>
          </p:cNvPr>
          <p:cNvSpPr txBox="1">
            <a:spLocks/>
          </p:cNvSpPr>
          <p:nvPr/>
        </p:nvSpPr>
        <p:spPr>
          <a:xfrm>
            <a:off x="6597345" y="5175846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 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B8F2F9F-FFBF-7B4F-A3BC-5CFA3743F282}"/>
              </a:ext>
            </a:extLst>
          </p:cNvPr>
          <p:cNvCxnSpPr>
            <a:stCxn id="25" idx="2"/>
            <a:endCxn id="29" idx="0"/>
          </p:cNvCxnSpPr>
          <p:nvPr/>
        </p:nvCxnSpPr>
        <p:spPr>
          <a:xfrm>
            <a:off x="2395290" y="2687912"/>
            <a:ext cx="0" cy="3243657"/>
          </a:xfrm>
          <a:prstGeom prst="straightConnector1">
            <a:avLst/>
          </a:prstGeom>
          <a:ln>
            <a:solidFill>
              <a:srgbClr val="1E8CB9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Title 1">
            <a:extLst>
              <a:ext uri="{FF2B5EF4-FFF2-40B4-BE49-F238E27FC236}">
                <a16:creationId xmlns:a16="http://schemas.microsoft.com/office/drawing/2014/main" id="{D4D34FD9-338B-344D-AEB9-08161E7F78DD}"/>
              </a:ext>
            </a:extLst>
          </p:cNvPr>
          <p:cNvSpPr txBox="1">
            <a:spLocks/>
          </p:cNvSpPr>
          <p:nvPr/>
        </p:nvSpPr>
        <p:spPr>
          <a:xfrm>
            <a:off x="462858" y="2040372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EP/INTRO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DF15167A-10F9-4E47-A3F1-CBFAB624F46A}"/>
              </a:ext>
            </a:extLst>
          </p:cNvPr>
          <p:cNvSpPr txBox="1">
            <a:spLocks/>
          </p:cNvSpPr>
          <p:nvPr/>
        </p:nvSpPr>
        <p:spPr>
          <a:xfrm>
            <a:off x="462858" y="3014569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TDW1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F8A33B81-FED8-8B49-8FFC-1AE838CF745D}"/>
              </a:ext>
            </a:extLst>
          </p:cNvPr>
          <p:cNvSpPr txBox="1">
            <a:spLocks/>
          </p:cNvSpPr>
          <p:nvPr/>
        </p:nvSpPr>
        <p:spPr>
          <a:xfrm>
            <a:off x="462858" y="4008278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TDM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189912A0-6161-7240-BFEE-FD21CE06BAA4}"/>
              </a:ext>
            </a:extLst>
          </p:cNvPr>
          <p:cNvSpPr txBox="1">
            <a:spLocks/>
          </p:cNvSpPr>
          <p:nvPr/>
        </p:nvSpPr>
        <p:spPr>
          <a:xfrm>
            <a:off x="462858" y="4966133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 </a:t>
            </a: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F05860A0-2113-E441-90CF-AC2D4D6A092A}"/>
              </a:ext>
            </a:extLst>
          </p:cNvPr>
          <p:cNvSpPr txBox="1">
            <a:spLocks/>
          </p:cNvSpPr>
          <p:nvPr/>
        </p:nvSpPr>
        <p:spPr>
          <a:xfrm>
            <a:off x="462858" y="5931569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FS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0CB3FD54-ABA6-BB41-8C60-04D17AC2A55E}"/>
              </a:ext>
            </a:extLst>
          </p:cNvPr>
          <p:cNvSpPr txBox="1">
            <a:spLocks/>
          </p:cNvSpPr>
          <p:nvPr/>
        </p:nvSpPr>
        <p:spPr>
          <a:xfrm rot="5400000">
            <a:off x="2739507" y="3985971"/>
            <a:ext cx="4538737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Safety</a:t>
            </a:r>
          </a:p>
        </p:txBody>
      </p:sp>
    </p:spTree>
    <p:extLst>
      <p:ext uri="{BB962C8B-B14F-4D97-AF65-F5344CB8AC3E}">
        <p14:creationId xmlns:p14="http://schemas.microsoft.com/office/powerpoint/2010/main" val="3357596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718E2-C2FA-0F4A-82D7-396071D3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04" y="278892"/>
            <a:ext cx="5602034" cy="647540"/>
          </a:xfrm>
          <a:ln>
            <a:solidFill>
              <a:srgbClr val="1E8CB9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Depression + Anxiety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9D1D7857-9FA0-5D40-B485-6C998385A511}"/>
              </a:ext>
            </a:extLst>
          </p:cNvPr>
          <p:cNvGrpSpPr/>
          <p:nvPr/>
        </p:nvGrpSpPr>
        <p:grpSpPr>
          <a:xfrm>
            <a:off x="548731" y="1003969"/>
            <a:ext cx="4472763" cy="954107"/>
            <a:chOff x="4065195" y="589810"/>
            <a:chExt cx="4472763" cy="954107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979DEBE8-3AF4-6D46-AA62-BC9693F1A8C5}"/>
                </a:ext>
              </a:extLst>
            </p:cNvPr>
            <p:cNvSpPr txBox="1"/>
            <p:nvPr/>
          </p:nvSpPr>
          <p:spPr>
            <a:xfrm>
              <a:off x="4065195" y="589810"/>
              <a:ext cx="4472763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Higher depressive symptoms </a:t>
              </a:r>
            </a:p>
            <a:p>
              <a:pPr algn="ctr"/>
              <a:r>
                <a:rPr lang="en-US" sz="2800" dirty="0"/>
                <a:t>(</a:t>
              </a:r>
              <a:r>
                <a:rPr lang="en-US" sz="2800" i="1" dirty="0"/>
                <a:t>depression</a:t>
              </a:r>
              <a:r>
                <a:rPr lang="en-US" sz="2800" dirty="0"/>
                <a:t>)</a:t>
              </a: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5A2BFDD-402C-3043-944B-9885214D5CDA}"/>
                </a:ext>
              </a:extLst>
            </p:cNvPr>
            <p:cNvCxnSpPr/>
            <p:nvPr/>
          </p:nvCxnSpPr>
          <p:spPr>
            <a:xfrm>
              <a:off x="4132016" y="1526194"/>
              <a:ext cx="3840480" cy="0"/>
            </a:xfrm>
            <a:prstGeom prst="line">
              <a:avLst/>
            </a:prstGeom>
            <a:ln>
              <a:solidFill>
                <a:srgbClr val="1E8CB9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B8F2F9F-FFBF-7B4F-A3BC-5CFA3743F282}"/>
              </a:ext>
            </a:extLst>
          </p:cNvPr>
          <p:cNvCxnSpPr>
            <a:stCxn id="25" idx="2"/>
            <a:endCxn id="29" idx="0"/>
          </p:cNvCxnSpPr>
          <p:nvPr/>
        </p:nvCxnSpPr>
        <p:spPr>
          <a:xfrm>
            <a:off x="2564771" y="2698551"/>
            <a:ext cx="0" cy="3243657"/>
          </a:xfrm>
          <a:prstGeom prst="straightConnector1">
            <a:avLst/>
          </a:prstGeom>
          <a:ln>
            <a:solidFill>
              <a:srgbClr val="1E8CB9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Title 1">
            <a:extLst>
              <a:ext uri="{FF2B5EF4-FFF2-40B4-BE49-F238E27FC236}">
                <a16:creationId xmlns:a16="http://schemas.microsoft.com/office/drawing/2014/main" id="{D4D34FD9-338B-344D-AEB9-08161E7F78DD}"/>
              </a:ext>
            </a:extLst>
          </p:cNvPr>
          <p:cNvSpPr txBox="1">
            <a:spLocks/>
          </p:cNvSpPr>
          <p:nvPr/>
        </p:nvSpPr>
        <p:spPr>
          <a:xfrm>
            <a:off x="632339" y="2051011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EP/INTRO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DF15167A-10F9-4E47-A3F1-CBFAB624F46A}"/>
              </a:ext>
            </a:extLst>
          </p:cNvPr>
          <p:cNvSpPr txBox="1">
            <a:spLocks/>
          </p:cNvSpPr>
          <p:nvPr/>
        </p:nvSpPr>
        <p:spPr>
          <a:xfrm>
            <a:off x="632339" y="3025208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TDW1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F8A33B81-FED8-8B49-8FFC-1AE838CF745D}"/>
              </a:ext>
            </a:extLst>
          </p:cNvPr>
          <p:cNvSpPr txBox="1">
            <a:spLocks/>
          </p:cNvSpPr>
          <p:nvPr/>
        </p:nvSpPr>
        <p:spPr>
          <a:xfrm>
            <a:off x="632339" y="4018917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GA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189912A0-6161-7240-BFEE-FD21CE06BAA4}"/>
              </a:ext>
            </a:extLst>
          </p:cNvPr>
          <p:cNvSpPr txBox="1">
            <a:spLocks/>
          </p:cNvSpPr>
          <p:nvPr/>
        </p:nvSpPr>
        <p:spPr>
          <a:xfrm>
            <a:off x="632339" y="4976772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 </a:t>
            </a: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F05860A0-2113-E441-90CF-AC2D4D6A092A}"/>
              </a:ext>
            </a:extLst>
          </p:cNvPr>
          <p:cNvSpPr txBox="1">
            <a:spLocks/>
          </p:cNvSpPr>
          <p:nvPr/>
        </p:nvSpPr>
        <p:spPr>
          <a:xfrm>
            <a:off x="632339" y="5942208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FS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0CB3FD54-ABA6-BB41-8C60-04D17AC2A55E}"/>
              </a:ext>
            </a:extLst>
          </p:cNvPr>
          <p:cNvSpPr txBox="1">
            <a:spLocks/>
          </p:cNvSpPr>
          <p:nvPr/>
        </p:nvSpPr>
        <p:spPr>
          <a:xfrm rot="5400000">
            <a:off x="2908988" y="3996610"/>
            <a:ext cx="4538737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Safety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E24C4E1-10CF-DE40-BC21-36125B494C41}"/>
              </a:ext>
            </a:extLst>
          </p:cNvPr>
          <p:cNvGrpSpPr/>
          <p:nvPr/>
        </p:nvGrpSpPr>
        <p:grpSpPr>
          <a:xfrm>
            <a:off x="6531975" y="993329"/>
            <a:ext cx="3996608" cy="954107"/>
            <a:chOff x="4132016" y="607532"/>
            <a:chExt cx="3996608" cy="954107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58350FC-5F5B-C943-B02D-963940F7355F}"/>
                </a:ext>
              </a:extLst>
            </p:cNvPr>
            <p:cNvSpPr txBox="1"/>
            <p:nvPr/>
          </p:nvSpPr>
          <p:spPr>
            <a:xfrm>
              <a:off x="4132016" y="607532"/>
              <a:ext cx="3996608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Higher anxiety symptoms </a:t>
              </a:r>
            </a:p>
            <a:p>
              <a:pPr algn="ctr"/>
              <a:r>
                <a:rPr lang="en-US" sz="2800" dirty="0"/>
                <a:t>(</a:t>
              </a:r>
              <a:r>
                <a:rPr lang="en-US" sz="2800" i="1" dirty="0"/>
                <a:t>anxiety</a:t>
              </a:r>
              <a:r>
                <a:rPr lang="en-US" sz="2800" dirty="0"/>
                <a:t>)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08E98D3-61B9-2B40-B02A-1112FD484DB8}"/>
                </a:ext>
              </a:extLst>
            </p:cNvPr>
            <p:cNvCxnSpPr/>
            <p:nvPr/>
          </p:nvCxnSpPr>
          <p:spPr>
            <a:xfrm>
              <a:off x="4132016" y="1526194"/>
              <a:ext cx="3840480" cy="0"/>
            </a:xfrm>
            <a:prstGeom prst="line">
              <a:avLst/>
            </a:prstGeom>
            <a:ln>
              <a:solidFill>
                <a:srgbClr val="1E8CB9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0FD2E3E-F4C9-F648-944E-BEAB256DAE88}"/>
              </a:ext>
            </a:extLst>
          </p:cNvPr>
          <p:cNvCxnSpPr>
            <a:stCxn id="35" idx="2"/>
            <a:endCxn id="42" idx="0"/>
          </p:cNvCxnSpPr>
          <p:nvPr/>
        </p:nvCxnSpPr>
        <p:spPr>
          <a:xfrm>
            <a:off x="8464407" y="2698552"/>
            <a:ext cx="0" cy="3243657"/>
          </a:xfrm>
          <a:prstGeom prst="straightConnector1">
            <a:avLst/>
          </a:prstGeom>
          <a:ln>
            <a:solidFill>
              <a:srgbClr val="1E8CB9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Title 1">
            <a:extLst>
              <a:ext uri="{FF2B5EF4-FFF2-40B4-BE49-F238E27FC236}">
                <a16:creationId xmlns:a16="http://schemas.microsoft.com/office/drawing/2014/main" id="{B7EB6EC8-1E3E-B347-942F-B7221B43D5FB}"/>
              </a:ext>
            </a:extLst>
          </p:cNvPr>
          <p:cNvSpPr txBox="1">
            <a:spLocks/>
          </p:cNvSpPr>
          <p:nvPr/>
        </p:nvSpPr>
        <p:spPr>
          <a:xfrm>
            <a:off x="6531975" y="2051012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EP/INTRO</a:t>
            </a:r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4410909C-616F-9A4D-8B4D-DD7848FD58A0}"/>
              </a:ext>
            </a:extLst>
          </p:cNvPr>
          <p:cNvSpPr txBox="1">
            <a:spLocks/>
          </p:cNvSpPr>
          <p:nvPr/>
        </p:nvSpPr>
        <p:spPr>
          <a:xfrm>
            <a:off x="6531975" y="3025209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TDW1</a:t>
            </a:r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id="{1340A916-E17F-8A4A-B42B-F6B297C7A8DC}"/>
              </a:ext>
            </a:extLst>
          </p:cNvPr>
          <p:cNvSpPr txBox="1">
            <a:spLocks/>
          </p:cNvSpPr>
          <p:nvPr/>
        </p:nvSpPr>
        <p:spPr>
          <a:xfrm>
            <a:off x="6531975" y="4018918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LE</a:t>
            </a:r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0C12567E-F923-1748-BF8A-BC8275600A30}"/>
              </a:ext>
            </a:extLst>
          </p:cNvPr>
          <p:cNvSpPr txBox="1">
            <a:spLocks/>
          </p:cNvSpPr>
          <p:nvPr/>
        </p:nvSpPr>
        <p:spPr>
          <a:xfrm>
            <a:off x="6531975" y="4976773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 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5D3426D3-F81F-3141-AE0E-7E618BA3E414}"/>
              </a:ext>
            </a:extLst>
          </p:cNvPr>
          <p:cNvSpPr txBox="1">
            <a:spLocks/>
          </p:cNvSpPr>
          <p:nvPr/>
        </p:nvSpPr>
        <p:spPr>
          <a:xfrm>
            <a:off x="6531975" y="5942209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FS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8A20B9D3-7936-FB47-927C-D963D69D6642}"/>
              </a:ext>
            </a:extLst>
          </p:cNvPr>
          <p:cNvSpPr txBox="1">
            <a:spLocks/>
          </p:cNvSpPr>
          <p:nvPr/>
        </p:nvSpPr>
        <p:spPr>
          <a:xfrm rot="5400000">
            <a:off x="8778627" y="4008278"/>
            <a:ext cx="4538737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Safety</a:t>
            </a:r>
          </a:p>
        </p:txBody>
      </p:sp>
    </p:spTree>
    <p:extLst>
      <p:ext uri="{BB962C8B-B14F-4D97-AF65-F5344CB8AC3E}">
        <p14:creationId xmlns:p14="http://schemas.microsoft.com/office/powerpoint/2010/main" val="22432958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718E2-C2FA-0F4A-82D7-396071D3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04" y="278892"/>
            <a:ext cx="5602034" cy="647540"/>
          </a:xfrm>
          <a:ln>
            <a:solidFill>
              <a:srgbClr val="1E8CB9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Anxiety + Substance use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E24C4E1-10CF-DE40-BC21-36125B494C41}"/>
              </a:ext>
            </a:extLst>
          </p:cNvPr>
          <p:cNvGrpSpPr/>
          <p:nvPr/>
        </p:nvGrpSpPr>
        <p:grpSpPr>
          <a:xfrm>
            <a:off x="832766" y="1332399"/>
            <a:ext cx="3840480" cy="557283"/>
            <a:chOff x="4132016" y="968911"/>
            <a:chExt cx="3840480" cy="557283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58350FC-5F5B-C943-B02D-963940F7355F}"/>
                </a:ext>
              </a:extLst>
            </p:cNvPr>
            <p:cNvSpPr txBox="1"/>
            <p:nvPr/>
          </p:nvSpPr>
          <p:spPr>
            <a:xfrm>
              <a:off x="4800320" y="968911"/>
              <a:ext cx="252825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Default (</a:t>
              </a:r>
              <a:r>
                <a:rPr lang="en-US" sz="2800" i="1" dirty="0"/>
                <a:t>anxiety</a:t>
              </a:r>
              <a:r>
                <a:rPr lang="en-US" sz="2800" dirty="0"/>
                <a:t>)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08E98D3-61B9-2B40-B02A-1112FD484DB8}"/>
                </a:ext>
              </a:extLst>
            </p:cNvPr>
            <p:cNvCxnSpPr/>
            <p:nvPr/>
          </p:nvCxnSpPr>
          <p:spPr>
            <a:xfrm>
              <a:off x="4132016" y="1526194"/>
              <a:ext cx="3840480" cy="0"/>
            </a:xfrm>
            <a:prstGeom prst="line">
              <a:avLst/>
            </a:prstGeom>
            <a:ln>
              <a:solidFill>
                <a:srgbClr val="1E8CB9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0FD2E3E-F4C9-F648-944E-BEAB256DAE88}"/>
              </a:ext>
            </a:extLst>
          </p:cNvPr>
          <p:cNvCxnSpPr>
            <a:stCxn id="35" idx="2"/>
            <a:endCxn id="42" idx="0"/>
          </p:cNvCxnSpPr>
          <p:nvPr/>
        </p:nvCxnSpPr>
        <p:spPr>
          <a:xfrm>
            <a:off x="2765198" y="2676243"/>
            <a:ext cx="0" cy="3243657"/>
          </a:xfrm>
          <a:prstGeom prst="straightConnector1">
            <a:avLst/>
          </a:prstGeom>
          <a:ln>
            <a:solidFill>
              <a:srgbClr val="1E8CB9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Title 1">
            <a:extLst>
              <a:ext uri="{FF2B5EF4-FFF2-40B4-BE49-F238E27FC236}">
                <a16:creationId xmlns:a16="http://schemas.microsoft.com/office/drawing/2014/main" id="{B7EB6EC8-1E3E-B347-942F-B7221B43D5FB}"/>
              </a:ext>
            </a:extLst>
          </p:cNvPr>
          <p:cNvSpPr txBox="1">
            <a:spLocks/>
          </p:cNvSpPr>
          <p:nvPr/>
        </p:nvSpPr>
        <p:spPr>
          <a:xfrm>
            <a:off x="832766" y="2028703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EP/INTRO</a:t>
            </a:r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4410909C-616F-9A4D-8B4D-DD7848FD58A0}"/>
              </a:ext>
            </a:extLst>
          </p:cNvPr>
          <p:cNvSpPr txBox="1">
            <a:spLocks/>
          </p:cNvSpPr>
          <p:nvPr/>
        </p:nvSpPr>
        <p:spPr>
          <a:xfrm>
            <a:off x="832766" y="3002900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TDW1</a:t>
            </a:r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id="{1340A916-E17F-8A4A-B42B-F6B297C7A8DC}"/>
              </a:ext>
            </a:extLst>
          </p:cNvPr>
          <p:cNvSpPr txBox="1">
            <a:spLocks/>
          </p:cNvSpPr>
          <p:nvPr/>
        </p:nvSpPr>
        <p:spPr>
          <a:xfrm>
            <a:off x="832766" y="3996609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LE</a:t>
            </a:r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0C12567E-F923-1748-BF8A-BC8275600A30}"/>
              </a:ext>
            </a:extLst>
          </p:cNvPr>
          <p:cNvSpPr txBox="1">
            <a:spLocks/>
          </p:cNvSpPr>
          <p:nvPr/>
        </p:nvSpPr>
        <p:spPr>
          <a:xfrm>
            <a:off x="832766" y="4954464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 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5D3426D3-F81F-3141-AE0E-7E618BA3E414}"/>
              </a:ext>
            </a:extLst>
          </p:cNvPr>
          <p:cNvSpPr txBox="1">
            <a:spLocks/>
          </p:cNvSpPr>
          <p:nvPr/>
        </p:nvSpPr>
        <p:spPr>
          <a:xfrm>
            <a:off x="832766" y="5919900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FS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8A20B9D3-7936-FB47-927C-D963D69D6642}"/>
              </a:ext>
            </a:extLst>
          </p:cNvPr>
          <p:cNvSpPr txBox="1">
            <a:spLocks/>
          </p:cNvSpPr>
          <p:nvPr/>
        </p:nvSpPr>
        <p:spPr>
          <a:xfrm rot="5400000">
            <a:off x="3079418" y="3985969"/>
            <a:ext cx="4538737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Safety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E258B8A-87E3-DE47-A22C-90D4904D0C8D}"/>
              </a:ext>
            </a:extLst>
          </p:cNvPr>
          <p:cNvGrpSpPr/>
          <p:nvPr/>
        </p:nvGrpSpPr>
        <p:grpSpPr>
          <a:xfrm>
            <a:off x="6766229" y="668593"/>
            <a:ext cx="3840480" cy="1200329"/>
            <a:chOff x="4132016" y="332741"/>
            <a:chExt cx="3840480" cy="1200329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0090FA2F-F04D-DF4A-B19F-AC966BFB112E}"/>
                </a:ext>
              </a:extLst>
            </p:cNvPr>
            <p:cNvSpPr txBox="1"/>
            <p:nvPr/>
          </p:nvSpPr>
          <p:spPr>
            <a:xfrm>
              <a:off x="4518191" y="332741"/>
              <a:ext cx="3092514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High SU:</a:t>
              </a:r>
            </a:p>
            <a:p>
              <a:pPr algn="ctr"/>
              <a:r>
                <a:rPr lang="en-US" sz="2400" dirty="0"/>
                <a:t>Safety concern </a:t>
              </a:r>
            </a:p>
            <a:p>
              <a:pPr algn="ctr"/>
              <a:r>
                <a:rPr lang="en-US" sz="2400" dirty="0"/>
                <a:t>Cannot attend sessions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E30BAE21-068A-C145-A1B9-3B8969656C5B}"/>
                </a:ext>
              </a:extLst>
            </p:cNvPr>
            <p:cNvCxnSpPr/>
            <p:nvPr/>
          </p:nvCxnSpPr>
          <p:spPr>
            <a:xfrm>
              <a:off x="4132016" y="1526194"/>
              <a:ext cx="3840480" cy="0"/>
            </a:xfrm>
            <a:prstGeom prst="line">
              <a:avLst/>
            </a:prstGeom>
            <a:ln>
              <a:solidFill>
                <a:srgbClr val="1E8CB9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170723CB-BF45-3B43-9F94-229DD036EA8C}"/>
              </a:ext>
            </a:extLst>
          </p:cNvPr>
          <p:cNvCxnSpPr>
            <a:cxnSpLocks/>
            <a:stCxn id="47" idx="2"/>
            <a:endCxn id="51" idx="0"/>
          </p:cNvCxnSpPr>
          <p:nvPr/>
        </p:nvCxnSpPr>
        <p:spPr>
          <a:xfrm>
            <a:off x="8674277" y="2521145"/>
            <a:ext cx="0" cy="3685736"/>
          </a:xfrm>
          <a:prstGeom prst="straightConnector1">
            <a:avLst/>
          </a:prstGeom>
          <a:ln>
            <a:solidFill>
              <a:srgbClr val="1E8CB9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7" name="Title 1">
            <a:extLst>
              <a:ext uri="{FF2B5EF4-FFF2-40B4-BE49-F238E27FC236}">
                <a16:creationId xmlns:a16="http://schemas.microsoft.com/office/drawing/2014/main" id="{300D639E-5C04-CF42-BF94-F40F9D1A8738}"/>
              </a:ext>
            </a:extLst>
          </p:cNvPr>
          <p:cNvSpPr txBox="1">
            <a:spLocks/>
          </p:cNvSpPr>
          <p:nvPr/>
        </p:nvSpPr>
        <p:spPr>
          <a:xfrm>
            <a:off x="6741845" y="2082576"/>
            <a:ext cx="3864864" cy="438569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EP/INTRO</a:t>
            </a:r>
          </a:p>
        </p:txBody>
      </p:sp>
      <p:sp>
        <p:nvSpPr>
          <p:cNvPr id="48" name="Title 1">
            <a:extLst>
              <a:ext uri="{FF2B5EF4-FFF2-40B4-BE49-F238E27FC236}">
                <a16:creationId xmlns:a16="http://schemas.microsoft.com/office/drawing/2014/main" id="{B7C427F8-ABE8-0D4F-B060-E4CA84E86542}"/>
              </a:ext>
            </a:extLst>
          </p:cNvPr>
          <p:cNvSpPr txBox="1">
            <a:spLocks/>
          </p:cNvSpPr>
          <p:nvPr/>
        </p:nvSpPr>
        <p:spPr>
          <a:xfrm>
            <a:off x="6735512" y="2644364"/>
            <a:ext cx="3864864" cy="438569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SU1</a:t>
            </a:r>
          </a:p>
        </p:txBody>
      </p:sp>
      <p:sp>
        <p:nvSpPr>
          <p:cNvPr id="49" name="Title 1">
            <a:extLst>
              <a:ext uri="{FF2B5EF4-FFF2-40B4-BE49-F238E27FC236}">
                <a16:creationId xmlns:a16="http://schemas.microsoft.com/office/drawing/2014/main" id="{FADCE7E5-2DD3-EC4C-B05C-06C8C47F9566}"/>
              </a:ext>
            </a:extLst>
          </p:cNvPr>
          <p:cNvSpPr txBox="1">
            <a:spLocks/>
          </p:cNvSpPr>
          <p:nvPr/>
        </p:nvSpPr>
        <p:spPr>
          <a:xfrm>
            <a:off x="6735512" y="3231091"/>
            <a:ext cx="3864864" cy="438569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SU2</a:t>
            </a:r>
          </a:p>
        </p:txBody>
      </p:sp>
      <p:sp>
        <p:nvSpPr>
          <p:cNvPr id="50" name="Title 1">
            <a:extLst>
              <a:ext uri="{FF2B5EF4-FFF2-40B4-BE49-F238E27FC236}">
                <a16:creationId xmlns:a16="http://schemas.microsoft.com/office/drawing/2014/main" id="{C4D0EF62-0F81-EB4C-94E2-4F38A6A6CACA}"/>
              </a:ext>
            </a:extLst>
          </p:cNvPr>
          <p:cNvSpPr txBox="1">
            <a:spLocks/>
          </p:cNvSpPr>
          <p:nvPr/>
        </p:nvSpPr>
        <p:spPr>
          <a:xfrm>
            <a:off x="6735512" y="3853269"/>
            <a:ext cx="3864864" cy="438569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TDW1 </a:t>
            </a:r>
          </a:p>
        </p:txBody>
      </p:sp>
      <p:sp>
        <p:nvSpPr>
          <p:cNvPr id="51" name="Title 1">
            <a:extLst>
              <a:ext uri="{FF2B5EF4-FFF2-40B4-BE49-F238E27FC236}">
                <a16:creationId xmlns:a16="http://schemas.microsoft.com/office/drawing/2014/main" id="{73B7ECF7-74C8-BA45-9F3F-1944F0D128EA}"/>
              </a:ext>
            </a:extLst>
          </p:cNvPr>
          <p:cNvSpPr txBox="1">
            <a:spLocks/>
          </p:cNvSpPr>
          <p:nvPr/>
        </p:nvSpPr>
        <p:spPr>
          <a:xfrm>
            <a:off x="6741845" y="6206881"/>
            <a:ext cx="3864864" cy="438569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FS</a:t>
            </a:r>
          </a:p>
        </p:txBody>
      </p:sp>
      <p:sp>
        <p:nvSpPr>
          <p:cNvPr id="52" name="Title 1">
            <a:extLst>
              <a:ext uri="{FF2B5EF4-FFF2-40B4-BE49-F238E27FC236}">
                <a16:creationId xmlns:a16="http://schemas.microsoft.com/office/drawing/2014/main" id="{F5F9FB10-CBEE-A047-91C5-29C41F6032E1}"/>
              </a:ext>
            </a:extLst>
          </p:cNvPr>
          <p:cNvSpPr txBox="1">
            <a:spLocks/>
          </p:cNvSpPr>
          <p:nvPr/>
        </p:nvSpPr>
        <p:spPr>
          <a:xfrm rot="5400000">
            <a:off x="8858182" y="4056315"/>
            <a:ext cx="4771847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Safety</a:t>
            </a:r>
          </a:p>
        </p:txBody>
      </p:sp>
      <p:sp>
        <p:nvSpPr>
          <p:cNvPr id="53" name="Title 1">
            <a:extLst>
              <a:ext uri="{FF2B5EF4-FFF2-40B4-BE49-F238E27FC236}">
                <a16:creationId xmlns:a16="http://schemas.microsoft.com/office/drawing/2014/main" id="{12012A52-70B7-AE4C-B4CB-300092B76BF1}"/>
              </a:ext>
            </a:extLst>
          </p:cNvPr>
          <p:cNvSpPr txBox="1">
            <a:spLocks/>
          </p:cNvSpPr>
          <p:nvPr/>
        </p:nvSpPr>
        <p:spPr>
          <a:xfrm>
            <a:off x="6735512" y="4454285"/>
            <a:ext cx="3864864" cy="438569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 </a:t>
            </a:r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FCBE8E78-7B00-1E42-A69F-F878E0B10A9A}"/>
              </a:ext>
            </a:extLst>
          </p:cNvPr>
          <p:cNvSpPr txBox="1">
            <a:spLocks/>
          </p:cNvSpPr>
          <p:nvPr/>
        </p:nvSpPr>
        <p:spPr>
          <a:xfrm>
            <a:off x="6754037" y="5591577"/>
            <a:ext cx="3864864" cy="438569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 </a:t>
            </a:r>
          </a:p>
        </p:txBody>
      </p:sp>
      <p:sp>
        <p:nvSpPr>
          <p:cNvPr id="55" name="Title 1">
            <a:extLst>
              <a:ext uri="{FF2B5EF4-FFF2-40B4-BE49-F238E27FC236}">
                <a16:creationId xmlns:a16="http://schemas.microsoft.com/office/drawing/2014/main" id="{2A169075-5A4C-B643-A564-F171E1CFBB2A}"/>
              </a:ext>
            </a:extLst>
          </p:cNvPr>
          <p:cNvSpPr txBox="1">
            <a:spLocks/>
          </p:cNvSpPr>
          <p:nvPr/>
        </p:nvSpPr>
        <p:spPr>
          <a:xfrm>
            <a:off x="6754037" y="5015787"/>
            <a:ext cx="3864864" cy="438569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LE </a:t>
            </a:r>
          </a:p>
        </p:txBody>
      </p:sp>
    </p:spTree>
    <p:extLst>
      <p:ext uri="{BB962C8B-B14F-4D97-AF65-F5344CB8AC3E}">
        <p14:creationId xmlns:p14="http://schemas.microsoft.com/office/powerpoint/2010/main" val="30713259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718E2-C2FA-0F4A-82D7-396071D3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04" y="278892"/>
            <a:ext cx="5602034" cy="647540"/>
          </a:xfrm>
          <a:ln>
            <a:solidFill>
              <a:srgbClr val="1E8CB9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Anxiety + Trauma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9D1D7857-9FA0-5D40-B485-6C998385A511}"/>
              </a:ext>
            </a:extLst>
          </p:cNvPr>
          <p:cNvGrpSpPr/>
          <p:nvPr/>
        </p:nvGrpSpPr>
        <p:grpSpPr>
          <a:xfrm>
            <a:off x="506540" y="1244327"/>
            <a:ext cx="3840480" cy="584775"/>
            <a:chOff x="4132016" y="1031099"/>
            <a:chExt cx="3840480" cy="58477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979DEBE8-3AF4-6D46-AA62-BC9693F1A8C5}"/>
                </a:ext>
              </a:extLst>
            </p:cNvPr>
            <p:cNvSpPr txBox="1"/>
            <p:nvPr/>
          </p:nvSpPr>
          <p:spPr>
            <a:xfrm>
              <a:off x="4604680" y="1031099"/>
              <a:ext cx="289515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Default (</a:t>
              </a:r>
              <a:r>
                <a:rPr lang="en-US" sz="3200" i="1" dirty="0"/>
                <a:t>trauma</a:t>
              </a:r>
              <a:r>
                <a:rPr lang="en-US" sz="3200" dirty="0"/>
                <a:t>)</a:t>
              </a: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5A2BFDD-402C-3043-944B-9885214D5CDA}"/>
                </a:ext>
              </a:extLst>
            </p:cNvPr>
            <p:cNvCxnSpPr/>
            <p:nvPr/>
          </p:nvCxnSpPr>
          <p:spPr>
            <a:xfrm>
              <a:off x="4132016" y="1526194"/>
              <a:ext cx="3840480" cy="0"/>
            </a:xfrm>
            <a:prstGeom prst="line">
              <a:avLst/>
            </a:prstGeom>
            <a:ln>
              <a:solidFill>
                <a:srgbClr val="1E8CB9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C40E00B1-9604-5F4D-8BA4-FD6115C48462}"/>
              </a:ext>
            </a:extLst>
          </p:cNvPr>
          <p:cNvGrpSpPr/>
          <p:nvPr/>
        </p:nvGrpSpPr>
        <p:grpSpPr>
          <a:xfrm>
            <a:off x="6631825" y="558303"/>
            <a:ext cx="3840480" cy="1200329"/>
            <a:chOff x="4132016" y="332741"/>
            <a:chExt cx="3840480" cy="1200329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A237D6A7-1630-7142-8EDA-879E17FE9A94}"/>
                </a:ext>
              </a:extLst>
            </p:cNvPr>
            <p:cNvSpPr txBox="1"/>
            <p:nvPr/>
          </p:nvSpPr>
          <p:spPr>
            <a:xfrm>
              <a:off x="4473211" y="332741"/>
              <a:ext cx="3182474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Specific Fear:</a:t>
              </a:r>
            </a:p>
            <a:p>
              <a:pPr algn="ctr"/>
              <a:r>
                <a:rPr lang="en-US" sz="2400" dirty="0"/>
                <a:t>Impairs daily functioning</a:t>
              </a:r>
            </a:p>
            <a:p>
              <a:pPr algn="ctr"/>
              <a:r>
                <a:rPr lang="en-US" sz="2400" dirty="0"/>
                <a:t>Cannot attend sessions</a:t>
              </a:r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D2FDDF5F-BC3D-5A46-8290-B9C5ABDDE67A}"/>
                </a:ext>
              </a:extLst>
            </p:cNvPr>
            <p:cNvCxnSpPr/>
            <p:nvPr/>
          </p:nvCxnSpPr>
          <p:spPr>
            <a:xfrm>
              <a:off x="4132016" y="1526194"/>
              <a:ext cx="3840480" cy="0"/>
            </a:xfrm>
            <a:prstGeom prst="line">
              <a:avLst/>
            </a:prstGeom>
            <a:ln>
              <a:solidFill>
                <a:srgbClr val="1E8CB9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B8F2F9F-FFBF-7B4F-A3BC-5CFA3743F282}"/>
              </a:ext>
            </a:extLst>
          </p:cNvPr>
          <p:cNvCxnSpPr>
            <a:stCxn id="25" idx="2"/>
            <a:endCxn id="29" idx="0"/>
          </p:cNvCxnSpPr>
          <p:nvPr/>
        </p:nvCxnSpPr>
        <p:spPr>
          <a:xfrm>
            <a:off x="2395290" y="2687912"/>
            <a:ext cx="0" cy="3243657"/>
          </a:xfrm>
          <a:prstGeom prst="straightConnector1">
            <a:avLst/>
          </a:prstGeom>
          <a:ln>
            <a:solidFill>
              <a:srgbClr val="1E8CB9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Title 1">
            <a:extLst>
              <a:ext uri="{FF2B5EF4-FFF2-40B4-BE49-F238E27FC236}">
                <a16:creationId xmlns:a16="http://schemas.microsoft.com/office/drawing/2014/main" id="{D4D34FD9-338B-344D-AEB9-08161E7F78DD}"/>
              </a:ext>
            </a:extLst>
          </p:cNvPr>
          <p:cNvSpPr txBox="1">
            <a:spLocks/>
          </p:cNvSpPr>
          <p:nvPr/>
        </p:nvSpPr>
        <p:spPr>
          <a:xfrm>
            <a:off x="462858" y="2040372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EP/INTRO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DF15167A-10F9-4E47-A3F1-CBFAB624F46A}"/>
              </a:ext>
            </a:extLst>
          </p:cNvPr>
          <p:cNvSpPr txBox="1">
            <a:spLocks/>
          </p:cNvSpPr>
          <p:nvPr/>
        </p:nvSpPr>
        <p:spPr>
          <a:xfrm>
            <a:off x="462858" y="3014569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TDW1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F8A33B81-FED8-8B49-8FFC-1AE838CF745D}"/>
              </a:ext>
            </a:extLst>
          </p:cNvPr>
          <p:cNvSpPr txBox="1">
            <a:spLocks/>
          </p:cNvSpPr>
          <p:nvPr/>
        </p:nvSpPr>
        <p:spPr>
          <a:xfrm>
            <a:off x="462858" y="4008278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TDM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189912A0-6161-7240-BFEE-FD21CE06BAA4}"/>
              </a:ext>
            </a:extLst>
          </p:cNvPr>
          <p:cNvSpPr txBox="1">
            <a:spLocks/>
          </p:cNvSpPr>
          <p:nvPr/>
        </p:nvSpPr>
        <p:spPr>
          <a:xfrm>
            <a:off x="462858" y="4966133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 </a:t>
            </a: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F05860A0-2113-E441-90CF-AC2D4D6A092A}"/>
              </a:ext>
            </a:extLst>
          </p:cNvPr>
          <p:cNvSpPr txBox="1">
            <a:spLocks/>
          </p:cNvSpPr>
          <p:nvPr/>
        </p:nvSpPr>
        <p:spPr>
          <a:xfrm>
            <a:off x="462858" y="5931569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FS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0CB3FD54-ABA6-BB41-8C60-04D17AC2A55E}"/>
              </a:ext>
            </a:extLst>
          </p:cNvPr>
          <p:cNvSpPr txBox="1">
            <a:spLocks/>
          </p:cNvSpPr>
          <p:nvPr/>
        </p:nvSpPr>
        <p:spPr>
          <a:xfrm rot="5400000">
            <a:off x="2739507" y="3985971"/>
            <a:ext cx="4538737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Safety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D3B1C10-DD27-254D-B30D-C8BE61F85DD5}"/>
              </a:ext>
            </a:extLst>
          </p:cNvPr>
          <p:cNvCxnSpPr>
            <a:cxnSpLocks/>
            <a:stCxn id="32" idx="2"/>
            <a:endCxn id="39" idx="0"/>
          </p:cNvCxnSpPr>
          <p:nvPr/>
        </p:nvCxnSpPr>
        <p:spPr>
          <a:xfrm>
            <a:off x="8564257" y="2478942"/>
            <a:ext cx="0" cy="3578961"/>
          </a:xfrm>
          <a:prstGeom prst="straightConnector1">
            <a:avLst/>
          </a:prstGeom>
          <a:ln>
            <a:solidFill>
              <a:srgbClr val="1E8CB9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Title 1">
            <a:extLst>
              <a:ext uri="{FF2B5EF4-FFF2-40B4-BE49-F238E27FC236}">
                <a16:creationId xmlns:a16="http://schemas.microsoft.com/office/drawing/2014/main" id="{C2BF49FE-18C6-4742-BA73-1D239ED02B1D}"/>
              </a:ext>
            </a:extLst>
          </p:cNvPr>
          <p:cNvSpPr txBox="1">
            <a:spLocks/>
          </p:cNvSpPr>
          <p:nvPr/>
        </p:nvSpPr>
        <p:spPr>
          <a:xfrm>
            <a:off x="6631825" y="1933598"/>
            <a:ext cx="3864864" cy="545344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EP/INTRO</a:t>
            </a:r>
          </a:p>
        </p:txBody>
      </p:sp>
      <p:sp>
        <p:nvSpPr>
          <p:cNvPr id="33" name="Title 1">
            <a:extLst>
              <a:ext uri="{FF2B5EF4-FFF2-40B4-BE49-F238E27FC236}">
                <a16:creationId xmlns:a16="http://schemas.microsoft.com/office/drawing/2014/main" id="{E6DB1FAF-EAB8-B643-9770-414D98DF3927}"/>
              </a:ext>
            </a:extLst>
          </p:cNvPr>
          <p:cNvSpPr txBox="1">
            <a:spLocks/>
          </p:cNvSpPr>
          <p:nvPr/>
        </p:nvSpPr>
        <p:spPr>
          <a:xfrm>
            <a:off x="6625492" y="2592391"/>
            <a:ext cx="3864864" cy="545344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TDW1</a:t>
            </a: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657006AE-6B20-A44F-B0A8-F1D843C0B616}"/>
              </a:ext>
            </a:extLst>
          </p:cNvPr>
          <p:cNvSpPr txBox="1">
            <a:spLocks/>
          </p:cNvSpPr>
          <p:nvPr/>
        </p:nvSpPr>
        <p:spPr>
          <a:xfrm>
            <a:off x="6631825" y="3284247"/>
            <a:ext cx="3864864" cy="545344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LE</a:t>
            </a:r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E0F8E0F4-2E19-3B4A-A1AE-43794539FB9E}"/>
              </a:ext>
            </a:extLst>
          </p:cNvPr>
          <p:cNvSpPr txBox="1">
            <a:spLocks/>
          </p:cNvSpPr>
          <p:nvPr/>
        </p:nvSpPr>
        <p:spPr>
          <a:xfrm>
            <a:off x="6625492" y="3976103"/>
            <a:ext cx="3864864" cy="545344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 </a:t>
            </a:r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08645D6F-17CE-BC4B-889E-45AC929341F7}"/>
              </a:ext>
            </a:extLst>
          </p:cNvPr>
          <p:cNvSpPr txBox="1">
            <a:spLocks/>
          </p:cNvSpPr>
          <p:nvPr/>
        </p:nvSpPr>
        <p:spPr>
          <a:xfrm>
            <a:off x="6631825" y="6057903"/>
            <a:ext cx="3864864" cy="545344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FS</a:t>
            </a:r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id="{08453FDF-4753-D244-87C4-791F544DD3DB}"/>
              </a:ext>
            </a:extLst>
          </p:cNvPr>
          <p:cNvSpPr txBox="1">
            <a:spLocks/>
          </p:cNvSpPr>
          <p:nvPr/>
        </p:nvSpPr>
        <p:spPr>
          <a:xfrm rot="5400000">
            <a:off x="8808440" y="3953834"/>
            <a:ext cx="4651291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Safety</a:t>
            </a:r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E9F69197-8A28-4148-815C-08582FD7D820}"/>
              </a:ext>
            </a:extLst>
          </p:cNvPr>
          <p:cNvSpPr txBox="1">
            <a:spLocks/>
          </p:cNvSpPr>
          <p:nvPr/>
        </p:nvSpPr>
        <p:spPr>
          <a:xfrm>
            <a:off x="6631825" y="4682125"/>
            <a:ext cx="3864864" cy="545344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TDM 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FDB617F5-D13F-9840-B636-2AE58268D676}"/>
              </a:ext>
            </a:extLst>
          </p:cNvPr>
          <p:cNvSpPr txBox="1">
            <a:spLocks/>
          </p:cNvSpPr>
          <p:nvPr/>
        </p:nvSpPr>
        <p:spPr>
          <a:xfrm>
            <a:off x="6631825" y="5380734"/>
            <a:ext cx="3864864" cy="545344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 </a:t>
            </a:r>
          </a:p>
        </p:txBody>
      </p:sp>
    </p:spTree>
    <p:extLst>
      <p:ext uri="{BB962C8B-B14F-4D97-AF65-F5344CB8AC3E}">
        <p14:creationId xmlns:p14="http://schemas.microsoft.com/office/powerpoint/2010/main" val="38851140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D518F-F219-8F41-9836-28E268A70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7" y="254106"/>
            <a:ext cx="7729728" cy="1188720"/>
          </a:xfrm>
          <a:ln>
            <a:solidFill>
              <a:srgbClr val="1E8CB9"/>
            </a:solidFill>
          </a:ln>
        </p:spPr>
        <p:txBody>
          <a:bodyPr/>
          <a:lstStyle/>
          <a:p>
            <a:r>
              <a:rPr lang="en-US" dirty="0"/>
              <a:t>Decision Making rules</a:t>
            </a:r>
            <a:br>
              <a:rPr lang="en-US" dirty="0"/>
            </a:br>
            <a:r>
              <a:rPr lang="en-US" sz="2400" i="1" dirty="0"/>
              <a:t>Dosing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25BB2-3D6A-0145-9BF2-37D3D7F53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1" y="7310689"/>
            <a:ext cx="8760714" cy="2857711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en-US" sz="6400" dirty="0"/>
              <a:t>Recommended dosing for certain components: </a:t>
            </a:r>
          </a:p>
          <a:p>
            <a:pPr lvl="1"/>
            <a:r>
              <a:rPr lang="en-US" sz="5600" dirty="0"/>
              <a:t>You will almost always have at least 2 sessions of TDM</a:t>
            </a:r>
            <a:endParaRPr lang="en-US" sz="6400" dirty="0"/>
          </a:p>
          <a:p>
            <a:pPr lvl="1"/>
            <a:r>
              <a:rPr lang="en-US" sz="5600" dirty="0"/>
              <a:t>TDW1 is typically only one session unless there are problems</a:t>
            </a:r>
            <a:endParaRPr lang="en-US" sz="6400" dirty="0"/>
          </a:p>
          <a:p>
            <a:pPr lvl="1"/>
            <a:r>
              <a:rPr lang="en-US" sz="5600" dirty="0"/>
              <a:t>TDW2 is typically more than one session</a:t>
            </a:r>
            <a:endParaRPr lang="en-US" sz="6400" dirty="0"/>
          </a:p>
          <a:p>
            <a:pPr lvl="1"/>
            <a:r>
              <a:rPr lang="en-US" sz="5600" dirty="0"/>
              <a:t>For GA and SU throughout treatment you will always be checking in at the beginning of every session these </a:t>
            </a:r>
            <a:endParaRPr lang="en-US" sz="6400" dirty="0"/>
          </a:p>
          <a:p>
            <a:pPr lvl="0"/>
            <a:r>
              <a:rPr lang="en-US" sz="6400" dirty="0"/>
              <a:t>Providers should always check HW for the components taught at the beginning of every session </a:t>
            </a:r>
          </a:p>
          <a:p>
            <a:r>
              <a:rPr lang="en-US" sz="6400" dirty="0"/>
              <a:t>but unless you are adding to it (i.e. providing the client with more information, new skills etc.) </a:t>
            </a:r>
          </a:p>
          <a:p>
            <a:r>
              <a:rPr lang="en-US" sz="6400" dirty="0"/>
              <a:t>checking homework alone is not considered adding another dose of the component. </a:t>
            </a:r>
          </a:p>
          <a:p>
            <a:pPr lvl="0"/>
            <a:r>
              <a:rPr lang="en-US" sz="6400" dirty="0"/>
              <a:t>Relaxation is only added before a basic flow if the client’s tension symptoms are high enough </a:t>
            </a:r>
          </a:p>
          <a:p>
            <a:r>
              <a:rPr lang="en-US" sz="6400" dirty="0"/>
              <a:t>that they are interfering with session or if client has sleep or somatic symptoms </a:t>
            </a:r>
          </a:p>
          <a:p>
            <a:pPr lvl="0"/>
            <a:r>
              <a:rPr lang="en-US" sz="6400" dirty="0"/>
              <a:t>Problem solving is added in for clients who report a lot of everyday </a:t>
            </a:r>
          </a:p>
          <a:p>
            <a:r>
              <a:rPr lang="en-US" sz="6400" dirty="0"/>
              <a:t>problems; this is especially true if the client has depression and reports a lot of everyday </a:t>
            </a:r>
          </a:p>
          <a:p>
            <a:r>
              <a:rPr lang="en-US" sz="6400" dirty="0"/>
              <a:t>problems. </a:t>
            </a:r>
          </a:p>
          <a:p>
            <a:pPr lvl="0"/>
            <a:r>
              <a:rPr lang="en-US" sz="6400" dirty="0"/>
              <a:t>FS is only 15/20 min should not be full session by itself this is not a full component but more of a </a:t>
            </a:r>
          </a:p>
          <a:p>
            <a:r>
              <a:rPr lang="en-US" sz="6400" dirty="0"/>
              <a:t>wrap up of session</a:t>
            </a:r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4D1A109-DDC8-E44E-BC0D-66F624543666}"/>
              </a:ext>
            </a:extLst>
          </p:cNvPr>
          <p:cNvSpPr txBox="1">
            <a:spLocks/>
          </p:cNvSpPr>
          <p:nvPr/>
        </p:nvSpPr>
        <p:spPr>
          <a:xfrm>
            <a:off x="2231137" y="1893706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432017-82D1-6A4C-921D-764E17583C2C}"/>
              </a:ext>
            </a:extLst>
          </p:cNvPr>
          <p:cNvSpPr txBox="1"/>
          <p:nvPr/>
        </p:nvSpPr>
        <p:spPr>
          <a:xfrm>
            <a:off x="6281832" y="2016453"/>
            <a:ext cx="38633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Almost always at least two sessions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4486064-D174-4D41-B38F-7F9606374BCA}"/>
              </a:ext>
            </a:extLst>
          </p:cNvPr>
          <p:cNvSpPr txBox="1">
            <a:spLocks/>
          </p:cNvSpPr>
          <p:nvPr/>
        </p:nvSpPr>
        <p:spPr>
          <a:xfrm>
            <a:off x="2231137" y="3114530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TDW1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646B6CE-E110-1141-ABEB-9ECBF2B7592E}"/>
              </a:ext>
            </a:extLst>
          </p:cNvPr>
          <p:cNvSpPr txBox="1">
            <a:spLocks/>
          </p:cNvSpPr>
          <p:nvPr/>
        </p:nvSpPr>
        <p:spPr>
          <a:xfrm>
            <a:off x="2231137" y="4335354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413323-AE24-7347-A933-D0B38162C07D}"/>
              </a:ext>
            </a:extLst>
          </p:cNvPr>
          <p:cNvSpPr txBox="1"/>
          <p:nvPr/>
        </p:nvSpPr>
        <p:spPr>
          <a:xfrm>
            <a:off x="6281832" y="3206801"/>
            <a:ext cx="28342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Typically only one session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7D16D9-055A-1340-A944-FD8FA72EBAC2}"/>
              </a:ext>
            </a:extLst>
          </p:cNvPr>
          <p:cNvSpPr txBox="1"/>
          <p:nvPr/>
        </p:nvSpPr>
        <p:spPr>
          <a:xfrm>
            <a:off x="6281832" y="4505123"/>
            <a:ext cx="34776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Typically more than one session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796F1FD-5AC7-2E45-9EB9-704833656165}"/>
              </a:ext>
            </a:extLst>
          </p:cNvPr>
          <p:cNvSpPr txBox="1">
            <a:spLocks/>
          </p:cNvSpPr>
          <p:nvPr/>
        </p:nvSpPr>
        <p:spPr>
          <a:xfrm>
            <a:off x="2231137" y="5542979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GA and SU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426FF4-45D2-0646-961B-8AC1D5743E94}"/>
              </a:ext>
            </a:extLst>
          </p:cNvPr>
          <p:cNvSpPr txBox="1"/>
          <p:nvPr/>
        </p:nvSpPr>
        <p:spPr>
          <a:xfrm>
            <a:off x="6281832" y="5689330"/>
            <a:ext cx="42242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Always check in at beginning of session</a:t>
            </a:r>
          </a:p>
        </p:txBody>
      </p:sp>
    </p:spTree>
    <p:extLst>
      <p:ext uri="{BB962C8B-B14F-4D97-AF65-F5344CB8AC3E}">
        <p14:creationId xmlns:p14="http://schemas.microsoft.com/office/powerpoint/2010/main" val="15520853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D518F-F219-8F41-9836-28E268A70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7" y="254106"/>
            <a:ext cx="7729728" cy="1188720"/>
          </a:xfrm>
          <a:ln>
            <a:solidFill>
              <a:srgbClr val="1E8CB9"/>
            </a:solidFill>
          </a:ln>
        </p:spPr>
        <p:txBody>
          <a:bodyPr/>
          <a:lstStyle/>
          <a:p>
            <a:r>
              <a:rPr lang="en-US" dirty="0"/>
              <a:t>Decision Making rules</a:t>
            </a:r>
            <a:br>
              <a:rPr lang="en-US" dirty="0"/>
            </a:br>
            <a:r>
              <a:rPr lang="en-US" sz="2400" i="1" dirty="0"/>
              <a:t>Homework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25BB2-3D6A-0145-9BF2-37D3D7F53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1" y="7310689"/>
            <a:ext cx="8760714" cy="2857711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en-US" sz="6400" dirty="0"/>
              <a:t>Recommended dosing for certain components: </a:t>
            </a:r>
          </a:p>
          <a:p>
            <a:pPr lvl="1"/>
            <a:r>
              <a:rPr lang="en-US" sz="5600" dirty="0"/>
              <a:t>You will almost always have at least 2 sessions of TDM</a:t>
            </a:r>
            <a:endParaRPr lang="en-US" sz="6400" dirty="0"/>
          </a:p>
          <a:p>
            <a:pPr lvl="1"/>
            <a:r>
              <a:rPr lang="en-US" sz="5600" dirty="0"/>
              <a:t>TDW1 is typically only one session unless there are problems</a:t>
            </a:r>
            <a:endParaRPr lang="en-US" sz="6400" dirty="0"/>
          </a:p>
          <a:p>
            <a:pPr lvl="1"/>
            <a:r>
              <a:rPr lang="en-US" sz="5600" dirty="0"/>
              <a:t>TDW2 is typically more than one session</a:t>
            </a:r>
            <a:endParaRPr lang="en-US" sz="6400" dirty="0"/>
          </a:p>
          <a:p>
            <a:pPr lvl="1"/>
            <a:r>
              <a:rPr lang="en-US" sz="5600" dirty="0"/>
              <a:t>For GA and SU throughout treatment you will always be checking in at the beginning of every session these </a:t>
            </a:r>
            <a:endParaRPr lang="en-US" sz="6400" dirty="0"/>
          </a:p>
          <a:p>
            <a:pPr lvl="0"/>
            <a:r>
              <a:rPr lang="en-US" sz="6400" dirty="0"/>
              <a:t>Providers should always check HW for the components taught at the beginning of every session </a:t>
            </a:r>
          </a:p>
          <a:p>
            <a:r>
              <a:rPr lang="en-US" sz="6400" dirty="0"/>
              <a:t>but unless you are adding to it (i.e. providing the client with more information, new skills etc.) </a:t>
            </a:r>
          </a:p>
          <a:p>
            <a:r>
              <a:rPr lang="en-US" sz="6400" dirty="0"/>
              <a:t>checking homework alone is not considered adding another dose of the component. </a:t>
            </a:r>
          </a:p>
          <a:p>
            <a:pPr lvl="0"/>
            <a:r>
              <a:rPr lang="en-US" sz="6400" dirty="0"/>
              <a:t>Relaxation is only added before a basic flow if the client’s tension symptoms are high enough </a:t>
            </a:r>
          </a:p>
          <a:p>
            <a:r>
              <a:rPr lang="en-US" sz="6400" dirty="0"/>
              <a:t>that they are interfering with session or if client has sleep or somatic symptoms </a:t>
            </a:r>
          </a:p>
          <a:p>
            <a:pPr lvl="0"/>
            <a:r>
              <a:rPr lang="en-US" sz="6400" dirty="0"/>
              <a:t>Problem solving is added in for clients who report a lot of everyday </a:t>
            </a:r>
          </a:p>
          <a:p>
            <a:r>
              <a:rPr lang="en-US" sz="6400" dirty="0"/>
              <a:t>problems; this is especially true if the client has depression and reports a lot of everyday </a:t>
            </a:r>
          </a:p>
          <a:p>
            <a:r>
              <a:rPr lang="en-US" sz="6400" dirty="0"/>
              <a:t>problems. </a:t>
            </a:r>
          </a:p>
          <a:p>
            <a:pPr lvl="0"/>
            <a:r>
              <a:rPr lang="en-US" sz="6400" dirty="0"/>
              <a:t>FS is only 15/20 min should not be full session by itself this is not a full component but more of a </a:t>
            </a:r>
          </a:p>
          <a:p>
            <a:r>
              <a:rPr lang="en-US" sz="6400" dirty="0"/>
              <a:t>wrap up of session</a:t>
            </a:r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9424E19-6BAA-5D48-98D3-1A6470D098E5}"/>
              </a:ext>
            </a:extLst>
          </p:cNvPr>
          <p:cNvSpPr txBox="1">
            <a:spLocks/>
          </p:cNvSpPr>
          <p:nvPr/>
        </p:nvSpPr>
        <p:spPr>
          <a:xfrm>
            <a:off x="1845485" y="2740064"/>
            <a:ext cx="3864864" cy="873557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Beginning of each session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CAFFD6F-1DD1-0744-9996-D43A14F4613D}"/>
              </a:ext>
            </a:extLst>
          </p:cNvPr>
          <p:cNvSpPr txBox="1"/>
          <p:nvPr/>
        </p:nvSpPr>
        <p:spPr>
          <a:xfrm>
            <a:off x="6096000" y="2992176"/>
            <a:ext cx="4365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Check homework from previous component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F9C7774-3520-B242-9A7F-31A94F53F925}"/>
              </a:ext>
            </a:extLst>
          </p:cNvPr>
          <p:cNvSpPr txBox="1"/>
          <p:nvPr/>
        </p:nvSpPr>
        <p:spPr>
          <a:xfrm>
            <a:off x="1960380" y="4793639"/>
            <a:ext cx="8271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Note: Not considered another dose of the component unless adding new information or skills</a:t>
            </a:r>
          </a:p>
        </p:txBody>
      </p:sp>
    </p:spTree>
    <p:extLst>
      <p:ext uri="{BB962C8B-B14F-4D97-AF65-F5344CB8AC3E}">
        <p14:creationId xmlns:p14="http://schemas.microsoft.com/office/powerpoint/2010/main" val="14025204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D518F-F219-8F41-9836-28E268A70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7" y="254106"/>
            <a:ext cx="7729728" cy="1188720"/>
          </a:xfrm>
          <a:ln>
            <a:solidFill>
              <a:srgbClr val="1E8CB9"/>
            </a:solidFill>
          </a:ln>
        </p:spPr>
        <p:txBody>
          <a:bodyPr/>
          <a:lstStyle/>
          <a:p>
            <a:r>
              <a:rPr lang="en-US" dirty="0"/>
              <a:t>Decision Making rules</a:t>
            </a:r>
            <a:br>
              <a:rPr lang="en-US" dirty="0"/>
            </a:br>
            <a:r>
              <a:rPr lang="en-US" sz="2400" i="1" dirty="0"/>
              <a:t>Add-on Components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25BB2-3D6A-0145-9BF2-37D3D7F53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1" y="7310689"/>
            <a:ext cx="8760714" cy="2857711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en-US" sz="6400" dirty="0"/>
              <a:t>Recommended dosing for certain components: </a:t>
            </a:r>
          </a:p>
          <a:p>
            <a:pPr lvl="1"/>
            <a:r>
              <a:rPr lang="en-US" sz="5600" dirty="0"/>
              <a:t>You will almost always have at least 2 sessions of TDM</a:t>
            </a:r>
            <a:endParaRPr lang="en-US" sz="6400" dirty="0"/>
          </a:p>
          <a:p>
            <a:pPr lvl="1"/>
            <a:r>
              <a:rPr lang="en-US" sz="5600" dirty="0"/>
              <a:t>TDW1 is typically only one session unless there are problems</a:t>
            </a:r>
            <a:endParaRPr lang="en-US" sz="6400" dirty="0"/>
          </a:p>
          <a:p>
            <a:pPr lvl="1"/>
            <a:r>
              <a:rPr lang="en-US" sz="5600" dirty="0"/>
              <a:t>TDW2 is typically more than one session</a:t>
            </a:r>
            <a:endParaRPr lang="en-US" sz="6400" dirty="0"/>
          </a:p>
          <a:p>
            <a:pPr lvl="1"/>
            <a:r>
              <a:rPr lang="en-US" sz="5600" dirty="0"/>
              <a:t>For GA and SU throughout treatment you will always be checking in at the beginning of every session these </a:t>
            </a:r>
            <a:endParaRPr lang="en-US" sz="6400" dirty="0"/>
          </a:p>
          <a:p>
            <a:pPr lvl="0"/>
            <a:r>
              <a:rPr lang="en-US" sz="6400" dirty="0"/>
              <a:t>Providers should always check HW for the components taught at the beginning of every session </a:t>
            </a:r>
          </a:p>
          <a:p>
            <a:r>
              <a:rPr lang="en-US" sz="6400" dirty="0"/>
              <a:t>but unless you are adding to it (i.e. providing the client with more information, new skills etc.) </a:t>
            </a:r>
          </a:p>
          <a:p>
            <a:r>
              <a:rPr lang="en-US" sz="6400" dirty="0"/>
              <a:t>checking homework alone is not considered adding another dose of the component. </a:t>
            </a:r>
          </a:p>
          <a:p>
            <a:pPr lvl="0"/>
            <a:r>
              <a:rPr lang="en-US" sz="6400" dirty="0"/>
              <a:t>Relaxation is only added before a basic flow if the client’s tension symptoms are high enough </a:t>
            </a:r>
          </a:p>
          <a:p>
            <a:r>
              <a:rPr lang="en-US" sz="6400" dirty="0"/>
              <a:t>that they are interfering with session or if client has sleep or somatic symptoms </a:t>
            </a:r>
          </a:p>
          <a:p>
            <a:pPr lvl="0"/>
            <a:r>
              <a:rPr lang="en-US" sz="6400" dirty="0"/>
              <a:t>Problem solving is added in for clients who report a lot of everyday </a:t>
            </a:r>
          </a:p>
          <a:p>
            <a:r>
              <a:rPr lang="en-US" sz="6400" dirty="0"/>
              <a:t>problems; this is especially true if the client has depression and reports a lot of everyday </a:t>
            </a:r>
          </a:p>
          <a:p>
            <a:r>
              <a:rPr lang="en-US" sz="6400" dirty="0"/>
              <a:t>problems. </a:t>
            </a:r>
          </a:p>
          <a:p>
            <a:pPr lvl="0"/>
            <a:r>
              <a:rPr lang="en-US" sz="6400" dirty="0"/>
              <a:t>FS is only 15/20 min should not be full session by itself this is not a full component but more of a </a:t>
            </a:r>
          </a:p>
          <a:p>
            <a:r>
              <a:rPr lang="en-US" sz="6400" dirty="0"/>
              <a:t>wrap up of session</a:t>
            </a:r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4D1A109-DDC8-E44E-BC0D-66F624543666}"/>
              </a:ext>
            </a:extLst>
          </p:cNvPr>
          <p:cNvSpPr txBox="1">
            <a:spLocks/>
          </p:cNvSpPr>
          <p:nvPr/>
        </p:nvSpPr>
        <p:spPr>
          <a:xfrm>
            <a:off x="1894252" y="2495278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Relaxation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432017-82D1-6A4C-921D-764E17583C2C}"/>
              </a:ext>
            </a:extLst>
          </p:cNvPr>
          <p:cNvSpPr txBox="1"/>
          <p:nvPr/>
        </p:nvSpPr>
        <p:spPr>
          <a:xfrm>
            <a:off x="5944947" y="2496487"/>
            <a:ext cx="5709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dirty="0"/>
              <a:t>Only added if individual’s tension symptoms are interfering </a:t>
            </a:r>
          </a:p>
          <a:p>
            <a:pPr lvl="0"/>
            <a:r>
              <a:rPr lang="en-US" dirty="0"/>
              <a:t>with session or if client has sleep or somatic symptoms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4486064-D174-4D41-B38F-7F9606374BCA}"/>
              </a:ext>
            </a:extLst>
          </p:cNvPr>
          <p:cNvSpPr txBox="1">
            <a:spLocks/>
          </p:cNvSpPr>
          <p:nvPr/>
        </p:nvSpPr>
        <p:spPr>
          <a:xfrm>
            <a:off x="1894252" y="3716102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PS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646B6CE-E110-1141-ABEB-9ECBF2B7592E}"/>
              </a:ext>
            </a:extLst>
          </p:cNvPr>
          <p:cNvSpPr txBox="1">
            <a:spLocks/>
          </p:cNvSpPr>
          <p:nvPr/>
        </p:nvSpPr>
        <p:spPr>
          <a:xfrm>
            <a:off x="1894252" y="4936926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FS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413323-AE24-7347-A933-D0B38162C07D}"/>
              </a:ext>
            </a:extLst>
          </p:cNvPr>
          <p:cNvSpPr txBox="1"/>
          <p:nvPr/>
        </p:nvSpPr>
        <p:spPr>
          <a:xfrm>
            <a:off x="5944947" y="3730426"/>
            <a:ext cx="45398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dirty="0"/>
              <a:t>Added for high score on PS or </a:t>
            </a:r>
          </a:p>
          <a:p>
            <a:pPr lvl="0"/>
            <a:r>
              <a:rPr lang="en-US" dirty="0"/>
              <a:t>If individual reports a lot of everyday problems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7D16D9-055A-1340-A944-FD8FA72EBAC2}"/>
              </a:ext>
            </a:extLst>
          </p:cNvPr>
          <p:cNvSpPr txBox="1"/>
          <p:nvPr/>
        </p:nvSpPr>
        <p:spPr>
          <a:xfrm>
            <a:off x="5944947" y="4964365"/>
            <a:ext cx="3404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dirty="0"/>
              <a:t>Only 15-20 minutes </a:t>
            </a:r>
          </a:p>
          <a:p>
            <a:pPr lvl="0"/>
            <a:r>
              <a:rPr lang="en-US" dirty="0"/>
              <a:t>Should not be full session by itself </a:t>
            </a:r>
          </a:p>
        </p:txBody>
      </p:sp>
    </p:spTree>
    <p:extLst>
      <p:ext uri="{BB962C8B-B14F-4D97-AF65-F5344CB8AC3E}">
        <p14:creationId xmlns:p14="http://schemas.microsoft.com/office/powerpoint/2010/main" val="1470875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D518F-F219-8F41-9836-28E268A705C0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1E8CB9"/>
            </a:solidFill>
          </a:ln>
        </p:spPr>
        <p:txBody>
          <a:bodyPr/>
          <a:lstStyle/>
          <a:p>
            <a:r>
              <a:rPr lang="en-US" dirty="0"/>
              <a:t>Basic flows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25BB2-3D6A-0145-9BF2-37D3D7F53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3105" y="2875547"/>
            <a:ext cx="4967759" cy="2539627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Depression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Trauma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Substance Use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Anxiety </a:t>
            </a:r>
          </a:p>
        </p:txBody>
      </p:sp>
    </p:spTree>
    <p:extLst>
      <p:ext uri="{BB962C8B-B14F-4D97-AF65-F5344CB8AC3E}">
        <p14:creationId xmlns:p14="http://schemas.microsoft.com/office/powerpoint/2010/main" val="3172751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B0974AB-2570-5A4F-87B1-A8B00B95AA99}"/>
              </a:ext>
            </a:extLst>
          </p:cNvPr>
          <p:cNvCxnSpPr>
            <a:stCxn id="5" idx="2"/>
            <a:endCxn id="12" idx="0"/>
          </p:cNvCxnSpPr>
          <p:nvPr/>
        </p:nvCxnSpPr>
        <p:spPr>
          <a:xfrm>
            <a:off x="6096000" y="2454803"/>
            <a:ext cx="0" cy="3243657"/>
          </a:xfrm>
          <a:prstGeom prst="straightConnector1">
            <a:avLst/>
          </a:prstGeom>
          <a:ln>
            <a:solidFill>
              <a:srgbClr val="1E8CB9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9B718E2-C2FA-0F4A-82D7-396071D3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04" y="278892"/>
            <a:ext cx="3108960" cy="647540"/>
          </a:xfrm>
          <a:ln>
            <a:solidFill>
              <a:srgbClr val="1E8CB9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Basic flows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5326397-D70B-9C45-8DEA-52CF3367AB3B}"/>
              </a:ext>
            </a:extLst>
          </p:cNvPr>
          <p:cNvSpPr txBox="1">
            <a:spLocks/>
          </p:cNvSpPr>
          <p:nvPr/>
        </p:nvSpPr>
        <p:spPr>
          <a:xfrm>
            <a:off x="4163568" y="1807263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EP/INTRO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29E3DD5-4A45-104C-A88F-A8CC55CA3102}"/>
              </a:ext>
            </a:extLst>
          </p:cNvPr>
          <p:cNvSpPr txBox="1">
            <a:spLocks/>
          </p:cNvSpPr>
          <p:nvPr/>
        </p:nvSpPr>
        <p:spPr>
          <a:xfrm>
            <a:off x="4163568" y="2781460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TDW1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8DB5F11-8EB0-2B47-8D20-9CF8D55D580C}"/>
              </a:ext>
            </a:extLst>
          </p:cNvPr>
          <p:cNvSpPr txBox="1">
            <a:spLocks/>
          </p:cNvSpPr>
          <p:nvPr/>
        </p:nvSpPr>
        <p:spPr>
          <a:xfrm>
            <a:off x="4163568" y="3775169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GA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ADF4299-126A-7440-90D7-AA9443C00647}"/>
              </a:ext>
            </a:extLst>
          </p:cNvPr>
          <p:cNvSpPr txBox="1">
            <a:spLocks/>
          </p:cNvSpPr>
          <p:nvPr/>
        </p:nvSpPr>
        <p:spPr>
          <a:xfrm>
            <a:off x="4163568" y="4733024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9BA02A8-F028-3744-A690-539AEEBDA136}"/>
              </a:ext>
            </a:extLst>
          </p:cNvPr>
          <p:cNvGrpSpPr/>
          <p:nvPr/>
        </p:nvGrpSpPr>
        <p:grpSpPr>
          <a:xfrm>
            <a:off x="4163568" y="933188"/>
            <a:ext cx="3840480" cy="584775"/>
            <a:chOff x="4132016" y="941419"/>
            <a:chExt cx="3840480" cy="58477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0EB9425-47B8-6C46-A097-2B0051B95766}"/>
                </a:ext>
              </a:extLst>
            </p:cNvPr>
            <p:cNvSpPr txBox="1"/>
            <p:nvPr/>
          </p:nvSpPr>
          <p:spPr>
            <a:xfrm>
              <a:off x="5022432" y="941419"/>
              <a:ext cx="208403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Depression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2618243-BF66-EC40-AAF9-DC948A96B920}"/>
                </a:ext>
              </a:extLst>
            </p:cNvPr>
            <p:cNvCxnSpPr/>
            <p:nvPr/>
          </p:nvCxnSpPr>
          <p:spPr>
            <a:xfrm>
              <a:off x="4132016" y="1526194"/>
              <a:ext cx="3840480" cy="0"/>
            </a:xfrm>
            <a:prstGeom prst="line">
              <a:avLst/>
            </a:prstGeom>
            <a:ln>
              <a:solidFill>
                <a:srgbClr val="1E8CB9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2E194674-6A5D-E24F-A4FF-DE18CD14BC82}"/>
              </a:ext>
            </a:extLst>
          </p:cNvPr>
          <p:cNvSpPr txBox="1">
            <a:spLocks/>
          </p:cNvSpPr>
          <p:nvPr/>
        </p:nvSpPr>
        <p:spPr>
          <a:xfrm>
            <a:off x="4163568" y="5698460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FS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CBE21F4-E033-9E4F-99F5-73AF0D37450E}"/>
              </a:ext>
            </a:extLst>
          </p:cNvPr>
          <p:cNvSpPr txBox="1">
            <a:spLocks/>
          </p:cNvSpPr>
          <p:nvPr/>
        </p:nvSpPr>
        <p:spPr>
          <a:xfrm rot="5400000">
            <a:off x="6904349" y="3752861"/>
            <a:ext cx="4538737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Safety</a:t>
            </a:r>
          </a:p>
        </p:txBody>
      </p:sp>
    </p:spTree>
    <p:extLst>
      <p:ext uri="{BB962C8B-B14F-4D97-AF65-F5344CB8AC3E}">
        <p14:creationId xmlns:p14="http://schemas.microsoft.com/office/powerpoint/2010/main" val="219530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B0974AB-2570-5A4F-87B1-A8B00B95AA99}"/>
              </a:ext>
            </a:extLst>
          </p:cNvPr>
          <p:cNvCxnSpPr>
            <a:stCxn id="5" idx="2"/>
            <a:endCxn id="12" idx="0"/>
          </p:cNvCxnSpPr>
          <p:nvPr/>
        </p:nvCxnSpPr>
        <p:spPr>
          <a:xfrm>
            <a:off x="6096000" y="2454803"/>
            <a:ext cx="0" cy="3243657"/>
          </a:xfrm>
          <a:prstGeom prst="straightConnector1">
            <a:avLst/>
          </a:prstGeom>
          <a:ln>
            <a:solidFill>
              <a:srgbClr val="1E8CB9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9B718E2-C2FA-0F4A-82D7-396071D3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04" y="278892"/>
            <a:ext cx="3108960" cy="647540"/>
          </a:xfrm>
          <a:ln>
            <a:solidFill>
              <a:srgbClr val="1E8CB9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Basic flows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5326397-D70B-9C45-8DEA-52CF3367AB3B}"/>
              </a:ext>
            </a:extLst>
          </p:cNvPr>
          <p:cNvSpPr txBox="1">
            <a:spLocks/>
          </p:cNvSpPr>
          <p:nvPr/>
        </p:nvSpPr>
        <p:spPr>
          <a:xfrm>
            <a:off x="4163568" y="1807263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EP/INTRO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29E3DD5-4A45-104C-A88F-A8CC55CA3102}"/>
              </a:ext>
            </a:extLst>
          </p:cNvPr>
          <p:cNvSpPr txBox="1">
            <a:spLocks/>
          </p:cNvSpPr>
          <p:nvPr/>
        </p:nvSpPr>
        <p:spPr>
          <a:xfrm>
            <a:off x="4163568" y="2781460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TDW1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8DB5F11-8EB0-2B47-8D20-9CF8D55D580C}"/>
              </a:ext>
            </a:extLst>
          </p:cNvPr>
          <p:cNvSpPr txBox="1">
            <a:spLocks/>
          </p:cNvSpPr>
          <p:nvPr/>
        </p:nvSpPr>
        <p:spPr>
          <a:xfrm>
            <a:off x="4163568" y="3775169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TDM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ADF4299-126A-7440-90D7-AA9443C00647}"/>
              </a:ext>
            </a:extLst>
          </p:cNvPr>
          <p:cNvSpPr txBox="1">
            <a:spLocks/>
          </p:cNvSpPr>
          <p:nvPr/>
        </p:nvSpPr>
        <p:spPr>
          <a:xfrm>
            <a:off x="4163568" y="4733024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 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E194674-6A5D-E24F-A4FF-DE18CD14BC82}"/>
              </a:ext>
            </a:extLst>
          </p:cNvPr>
          <p:cNvSpPr txBox="1">
            <a:spLocks/>
          </p:cNvSpPr>
          <p:nvPr/>
        </p:nvSpPr>
        <p:spPr>
          <a:xfrm>
            <a:off x="4163568" y="5698460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FS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CBE21F4-E033-9E4F-99F5-73AF0D37450E}"/>
              </a:ext>
            </a:extLst>
          </p:cNvPr>
          <p:cNvSpPr txBox="1">
            <a:spLocks/>
          </p:cNvSpPr>
          <p:nvPr/>
        </p:nvSpPr>
        <p:spPr>
          <a:xfrm rot="5400000">
            <a:off x="6904349" y="3752861"/>
            <a:ext cx="4538737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Safety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0C44642-1CC7-514C-A27F-BA0ECD5D7E73}"/>
              </a:ext>
            </a:extLst>
          </p:cNvPr>
          <p:cNvGrpSpPr/>
          <p:nvPr/>
        </p:nvGrpSpPr>
        <p:grpSpPr>
          <a:xfrm>
            <a:off x="4163568" y="926432"/>
            <a:ext cx="3840480" cy="584775"/>
            <a:chOff x="4132016" y="970135"/>
            <a:chExt cx="3840480" cy="584775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D2B9DBC-B9C3-2942-8D35-3501AECA7041}"/>
                </a:ext>
              </a:extLst>
            </p:cNvPr>
            <p:cNvSpPr txBox="1"/>
            <p:nvPr/>
          </p:nvSpPr>
          <p:spPr>
            <a:xfrm>
              <a:off x="5345171" y="970135"/>
              <a:ext cx="141417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Trauma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2496322-8A2C-5048-9314-C4A9F2EAAF67}"/>
                </a:ext>
              </a:extLst>
            </p:cNvPr>
            <p:cNvCxnSpPr/>
            <p:nvPr/>
          </p:nvCxnSpPr>
          <p:spPr>
            <a:xfrm>
              <a:off x="4132016" y="1526194"/>
              <a:ext cx="3840480" cy="0"/>
            </a:xfrm>
            <a:prstGeom prst="line">
              <a:avLst/>
            </a:prstGeom>
            <a:ln>
              <a:solidFill>
                <a:srgbClr val="1E8CB9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14150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B0974AB-2570-5A4F-87B1-A8B00B95AA99}"/>
              </a:ext>
            </a:extLst>
          </p:cNvPr>
          <p:cNvCxnSpPr>
            <a:stCxn id="5" idx="2"/>
            <a:endCxn id="12" idx="0"/>
          </p:cNvCxnSpPr>
          <p:nvPr/>
        </p:nvCxnSpPr>
        <p:spPr>
          <a:xfrm>
            <a:off x="6096000" y="2454803"/>
            <a:ext cx="0" cy="3476765"/>
          </a:xfrm>
          <a:prstGeom prst="straightConnector1">
            <a:avLst/>
          </a:prstGeom>
          <a:ln>
            <a:solidFill>
              <a:srgbClr val="1E8CB9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9B718E2-C2FA-0F4A-82D7-396071D3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04" y="278892"/>
            <a:ext cx="3108960" cy="647540"/>
          </a:xfrm>
          <a:ln>
            <a:solidFill>
              <a:srgbClr val="1E8CB9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Basic flows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5326397-D70B-9C45-8DEA-52CF3367AB3B}"/>
              </a:ext>
            </a:extLst>
          </p:cNvPr>
          <p:cNvSpPr txBox="1">
            <a:spLocks/>
          </p:cNvSpPr>
          <p:nvPr/>
        </p:nvSpPr>
        <p:spPr>
          <a:xfrm>
            <a:off x="4163568" y="1807263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EP/INTRO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29E3DD5-4A45-104C-A88F-A8CC55CA3102}"/>
              </a:ext>
            </a:extLst>
          </p:cNvPr>
          <p:cNvSpPr txBox="1">
            <a:spLocks/>
          </p:cNvSpPr>
          <p:nvPr/>
        </p:nvSpPr>
        <p:spPr>
          <a:xfrm>
            <a:off x="4163568" y="2644911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SU1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8DB5F11-8EB0-2B47-8D20-9CF8D55D580C}"/>
              </a:ext>
            </a:extLst>
          </p:cNvPr>
          <p:cNvSpPr txBox="1">
            <a:spLocks/>
          </p:cNvSpPr>
          <p:nvPr/>
        </p:nvSpPr>
        <p:spPr>
          <a:xfrm>
            <a:off x="4163568" y="3482559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SU2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ADF4299-126A-7440-90D7-AA9443C00647}"/>
              </a:ext>
            </a:extLst>
          </p:cNvPr>
          <p:cNvSpPr txBox="1">
            <a:spLocks/>
          </p:cNvSpPr>
          <p:nvPr/>
        </p:nvSpPr>
        <p:spPr>
          <a:xfrm>
            <a:off x="4163568" y="4320207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TDW1 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E194674-6A5D-E24F-A4FF-DE18CD14BC82}"/>
              </a:ext>
            </a:extLst>
          </p:cNvPr>
          <p:cNvSpPr txBox="1">
            <a:spLocks/>
          </p:cNvSpPr>
          <p:nvPr/>
        </p:nvSpPr>
        <p:spPr>
          <a:xfrm>
            <a:off x="4163568" y="5931568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FS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CBE21F4-E033-9E4F-99F5-73AF0D37450E}"/>
              </a:ext>
            </a:extLst>
          </p:cNvPr>
          <p:cNvSpPr txBox="1">
            <a:spLocks/>
          </p:cNvSpPr>
          <p:nvPr/>
        </p:nvSpPr>
        <p:spPr>
          <a:xfrm rot="5400000">
            <a:off x="6787794" y="3869417"/>
            <a:ext cx="4771847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Safety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0C44642-1CC7-514C-A27F-BA0ECD5D7E73}"/>
              </a:ext>
            </a:extLst>
          </p:cNvPr>
          <p:cNvGrpSpPr/>
          <p:nvPr/>
        </p:nvGrpSpPr>
        <p:grpSpPr>
          <a:xfrm>
            <a:off x="4163568" y="926432"/>
            <a:ext cx="3840480" cy="584775"/>
            <a:chOff x="4132016" y="970135"/>
            <a:chExt cx="3840480" cy="584775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D2B9DBC-B9C3-2942-8D35-3501AECA7041}"/>
                </a:ext>
              </a:extLst>
            </p:cNvPr>
            <p:cNvSpPr txBox="1"/>
            <p:nvPr/>
          </p:nvSpPr>
          <p:spPr>
            <a:xfrm>
              <a:off x="4767458" y="970135"/>
              <a:ext cx="259398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Substance Use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2496322-8A2C-5048-9314-C4A9F2EAAF67}"/>
                </a:ext>
              </a:extLst>
            </p:cNvPr>
            <p:cNvCxnSpPr/>
            <p:nvPr/>
          </p:nvCxnSpPr>
          <p:spPr>
            <a:xfrm>
              <a:off x="4132016" y="1526194"/>
              <a:ext cx="3840480" cy="0"/>
            </a:xfrm>
            <a:prstGeom prst="line">
              <a:avLst/>
            </a:prstGeom>
            <a:ln>
              <a:solidFill>
                <a:srgbClr val="1E8CB9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8" name="Title 1">
            <a:extLst>
              <a:ext uri="{FF2B5EF4-FFF2-40B4-BE49-F238E27FC236}">
                <a16:creationId xmlns:a16="http://schemas.microsoft.com/office/drawing/2014/main" id="{17CF7A4B-CB37-6A47-84D5-F37ACC59CA31}"/>
              </a:ext>
            </a:extLst>
          </p:cNvPr>
          <p:cNvSpPr txBox="1">
            <a:spLocks/>
          </p:cNvSpPr>
          <p:nvPr/>
        </p:nvSpPr>
        <p:spPr>
          <a:xfrm>
            <a:off x="4153472" y="5125887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 </a:t>
            </a:r>
          </a:p>
        </p:txBody>
      </p:sp>
    </p:spTree>
    <p:extLst>
      <p:ext uri="{BB962C8B-B14F-4D97-AF65-F5344CB8AC3E}">
        <p14:creationId xmlns:p14="http://schemas.microsoft.com/office/powerpoint/2010/main" val="3439831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B0974AB-2570-5A4F-87B1-A8B00B95AA99}"/>
              </a:ext>
            </a:extLst>
          </p:cNvPr>
          <p:cNvCxnSpPr>
            <a:stCxn id="5" idx="2"/>
            <a:endCxn id="12" idx="0"/>
          </p:cNvCxnSpPr>
          <p:nvPr/>
        </p:nvCxnSpPr>
        <p:spPr>
          <a:xfrm>
            <a:off x="6096000" y="2454803"/>
            <a:ext cx="0" cy="3243657"/>
          </a:xfrm>
          <a:prstGeom prst="straightConnector1">
            <a:avLst/>
          </a:prstGeom>
          <a:ln>
            <a:solidFill>
              <a:srgbClr val="1E8CB9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9B718E2-C2FA-0F4A-82D7-396071D3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04" y="278892"/>
            <a:ext cx="3108960" cy="647540"/>
          </a:xfrm>
          <a:ln>
            <a:solidFill>
              <a:srgbClr val="1E8CB9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Basic flows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5326397-D70B-9C45-8DEA-52CF3367AB3B}"/>
              </a:ext>
            </a:extLst>
          </p:cNvPr>
          <p:cNvSpPr txBox="1">
            <a:spLocks/>
          </p:cNvSpPr>
          <p:nvPr/>
        </p:nvSpPr>
        <p:spPr>
          <a:xfrm>
            <a:off x="4163568" y="1807263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EP/INTRO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29E3DD5-4A45-104C-A88F-A8CC55CA3102}"/>
              </a:ext>
            </a:extLst>
          </p:cNvPr>
          <p:cNvSpPr txBox="1">
            <a:spLocks/>
          </p:cNvSpPr>
          <p:nvPr/>
        </p:nvSpPr>
        <p:spPr>
          <a:xfrm>
            <a:off x="4163568" y="2781460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TDW1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8DB5F11-8EB0-2B47-8D20-9CF8D55D580C}"/>
              </a:ext>
            </a:extLst>
          </p:cNvPr>
          <p:cNvSpPr txBox="1">
            <a:spLocks/>
          </p:cNvSpPr>
          <p:nvPr/>
        </p:nvSpPr>
        <p:spPr>
          <a:xfrm>
            <a:off x="4163568" y="3775169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LE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ADF4299-126A-7440-90D7-AA9443C00647}"/>
              </a:ext>
            </a:extLst>
          </p:cNvPr>
          <p:cNvSpPr txBox="1">
            <a:spLocks/>
          </p:cNvSpPr>
          <p:nvPr/>
        </p:nvSpPr>
        <p:spPr>
          <a:xfrm>
            <a:off x="4163568" y="4733024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 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E194674-6A5D-E24F-A4FF-DE18CD14BC82}"/>
              </a:ext>
            </a:extLst>
          </p:cNvPr>
          <p:cNvSpPr txBox="1">
            <a:spLocks/>
          </p:cNvSpPr>
          <p:nvPr/>
        </p:nvSpPr>
        <p:spPr>
          <a:xfrm>
            <a:off x="4163568" y="5698460"/>
            <a:ext cx="3864864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FS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CBE21F4-E033-9E4F-99F5-73AF0D37450E}"/>
              </a:ext>
            </a:extLst>
          </p:cNvPr>
          <p:cNvSpPr txBox="1">
            <a:spLocks/>
          </p:cNvSpPr>
          <p:nvPr/>
        </p:nvSpPr>
        <p:spPr>
          <a:xfrm rot="5400000">
            <a:off x="6904349" y="3752861"/>
            <a:ext cx="4538737" cy="647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Safety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0C44642-1CC7-514C-A27F-BA0ECD5D7E73}"/>
              </a:ext>
            </a:extLst>
          </p:cNvPr>
          <p:cNvGrpSpPr/>
          <p:nvPr/>
        </p:nvGrpSpPr>
        <p:grpSpPr>
          <a:xfrm>
            <a:off x="4163568" y="926432"/>
            <a:ext cx="3840480" cy="584775"/>
            <a:chOff x="4132016" y="970135"/>
            <a:chExt cx="3840480" cy="584775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D2B9DBC-B9C3-2942-8D35-3501AECA7041}"/>
                </a:ext>
              </a:extLst>
            </p:cNvPr>
            <p:cNvSpPr txBox="1"/>
            <p:nvPr/>
          </p:nvSpPr>
          <p:spPr>
            <a:xfrm>
              <a:off x="5328509" y="970135"/>
              <a:ext cx="147187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Anxiety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2496322-8A2C-5048-9314-C4A9F2EAAF67}"/>
                </a:ext>
              </a:extLst>
            </p:cNvPr>
            <p:cNvCxnSpPr/>
            <p:nvPr/>
          </p:nvCxnSpPr>
          <p:spPr>
            <a:xfrm>
              <a:off x="4132016" y="1526194"/>
              <a:ext cx="3840480" cy="0"/>
            </a:xfrm>
            <a:prstGeom prst="line">
              <a:avLst/>
            </a:prstGeom>
            <a:ln>
              <a:solidFill>
                <a:srgbClr val="1E8CB9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1490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D518F-F219-8F41-9836-28E268A705C0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1E8CB9"/>
            </a:solidFill>
          </a:ln>
        </p:spPr>
        <p:txBody>
          <a:bodyPr/>
          <a:lstStyle/>
          <a:p>
            <a:r>
              <a:rPr lang="en-US" dirty="0"/>
              <a:t>flows with Dosing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25BB2-3D6A-0145-9BF2-37D3D7F53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3105" y="2875547"/>
            <a:ext cx="4967759" cy="2539627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Depression</a:t>
            </a:r>
            <a:endParaRPr lang="en-US" sz="2200" dirty="0"/>
          </a:p>
          <a:p>
            <a:pPr>
              <a:lnSpc>
                <a:spcPct val="150000"/>
              </a:lnSpc>
            </a:pPr>
            <a:r>
              <a:rPr lang="en-US" sz="2400" dirty="0"/>
              <a:t>Trauma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Substance Use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Anxiety </a:t>
            </a:r>
          </a:p>
        </p:txBody>
      </p:sp>
    </p:spTree>
    <p:extLst>
      <p:ext uri="{BB962C8B-B14F-4D97-AF65-F5344CB8AC3E}">
        <p14:creationId xmlns:p14="http://schemas.microsoft.com/office/powerpoint/2010/main" val="4242375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B0974AB-2570-5A4F-87B1-A8B00B95AA99}"/>
              </a:ext>
            </a:extLst>
          </p:cNvPr>
          <p:cNvCxnSpPr>
            <a:cxnSpLocks/>
            <a:stCxn id="5" idx="2"/>
            <a:endCxn id="12" idx="0"/>
          </p:cNvCxnSpPr>
          <p:nvPr/>
        </p:nvCxnSpPr>
        <p:spPr>
          <a:xfrm>
            <a:off x="6096000" y="2282909"/>
            <a:ext cx="0" cy="3625941"/>
          </a:xfrm>
          <a:prstGeom prst="straightConnector1">
            <a:avLst/>
          </a:prstGeom>
          <a:ln>
            <a:solidFill>
              <a:srgbClr val="1E8CB9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9B718E2-C2FA-0F4A-82D7-396071D3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04" y="278892"/>
            <a:ext cx="3864864" cy="647540"/>
          </a:xfrm>
          <a:ln>
            <a:solidFill>
              <a:srgbClr val="1E8CB9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flow with dosing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5326397-D70B-9C45-8DEA-52CF3367AB3B}"/>
              </a:ext>
            </a:extLst>
          </p:cNvPr>
          <p:cNvSpPr txBox="1">
            <a:spLocks/>
          </p:cNvSpPr>
          <p:nvPr/>
        </p:nvSpPr>
        <p:spPr>
          <a:xfrm>
            <a:off x="4163568" y="1807263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EP/INTRO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29E3DD5-4A45-104C-A88F-A8CC55CA3102}"/>
              </a:ext>
            </a:extLst>
          </p:cNvPr>
          <p:cNvSpPr txBox="1">
            <a:spLocks/>
          </p:cNvSpPr>
          <p:nvPr/>
        </p:nvSpPr>
        <p:spPr>
          <a:xfrm>
            <a:off x="4163568" y="2495264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TDW1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8DB5F11-8EB0-2B47-8D20-9CF8D55D580C}"/>
              </a:ext>
            </a:extLst>
          </p:cNvPr>
          <p:cNvSpPr txBox="1">
            <a:spLocks/>
          </p:cNvSpPr>
          <p:nvPr/>
        </p:nvSpPr>
        <p:spPr>
          <a:xfrm>
            <a:off x="4151376" y="3208733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GA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ADF4299-126A-7440-90D7-AA9443C00647}"/>
              </a:ext>
            </a:extLst>
          </p:cNvPr>
          <p:cNvSpPr txBox="1">
            <a:spLocks/>
          </p:cNvSpPr>
          <p:nvPr/>
        </p:nvSpPr>
        <p:spPr>
          <a:xfrm>
            <a:off x="4163568" y="4573941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9BA02A8-F028-3744-A690-539AEEBDA136}"/>
              </a:ext>
            </a:extLst>
          </p:cNvPr>
          <p:cNvGrpSpPr/>
          <p:nvPr/>
        </p:nvGrpSpPr>
        <p:grpSpPr>
          <a:xfrm>
            <a:off x="4163568" y="1049403"/>
            <a:ext cx="3840480" cy="584775"/>
            <a:chOff x="4132016" y="1057634"/>
            <a:chExt cx="3840480" cy="58477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0EB9425-47B8-6C46-A097-2B0051B95766}"/>
                </a:ext>
              </a:extLst>
            </p:cNvPr>
            <p:cNvSpPr txBox="1"/>
            <p:nvPr/>
          </p:nvSpPr>
          <p:spPr>
            <a:xfrm>
              <a:off x="5022432" y="1057634"/>
              <a:ext cx="208403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Depression</a:t>
              </a:r>
              <a:endParaRPr lang="en-US" sz="3200" i="1" dirty="0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2618243-BF66-EC40-AAF9-DC948A96B920}"/>
                </a:ext>
              </a:extLst>
            </p:cNvPr>
            <p:cNvCxnSpPr/>
            <p:nvPr/>
          </p:nvCxnSpPr>
          <p:spPr>
            <a:xfrm>
              <a:off x="4132016" y="1526194"/>
              <a:ext cx="3840480" cy="0"/>
            </a:xfrm>
            <a:prstGeom prst="line">
              <a:avLst/>
            </a:prstGeom>
            <a:ln>
              <a:solidFill>
                <a:srgbClr val="1E8CB9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2E194674-6A5D-E24F-A4FF-DE18CD14BC82}"/>
              </a:ext>
            </a:extLst>
          </p:cNvPr>
          <p:cNvSpPr txBox="1">
            <a:spLocks/>
          </p:cNvSpPr>
          <p:nvPr/>
        </p:nvSpPr>
        <p:spPr>
          <a:xfrm>
            <a:off x="4163568" y="5908850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FS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CBE21F4-E033-9E4F-99F5-73AF0D37450E}"/>
              </a:ext>
            </a:extLst>
          </p:cNvPr>
          <p:cNvSpPr txBox="1">
            <a:spLocks/>
          </p:cNvSpPr>
          <p:nvPr/>
        </p:nvSpPr>
        <p:spPr>
          <a:xfrm rot="5400000">
            <a:off x="6971127" y="3858138"/>
            <a:ext cx="4577234" cy="475488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Safety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1C8873E-54BA-434A-A5A6-C6A566B1CEC3}"/>
              </a:ext>
            </a:extLst>
          </p:cNvPr>
          <p:cNvSpPr txBox="1">
            <a:spLocks/>
          </p:cNvSpPr>
          <p:nvPr/>
        </p:nvSpPr>
        <p:spPr>
          <a:xfrm>
            <a:off x="4151376" y="3901258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GA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370E54FE-4C37-0442-8FA3-89CD7FE70F03}"/>
              </a:ext>
            </a:extLst>
          </p:cNvPr>
          <p:cNvSpPr txBox="1">
            <a:spLocks/>
          </p:cNvSpPr>
          <p:nvPr/>
        </p:nvSpPr>
        <p:spPr>
          <a:xfrm>
            <a:off x="4163568" y="5240939"/>
            <a:ext cx="3864864" cy="475646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82880" tIns="274320" rIns="18288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>
                <a:latin typeface="Avenir Book" panose="02000503020000020003" pitchFamily="2" charset="0"/>
              </a:rPr>
              <a:t>TDW2 </a:t>
            </a:r>
          </a:p>
        </p:txBody>
      </p:sp>
    </p:spTree>
    <p:extLst>
      <p:ext uri="{BB962C8B-B14F-4D97-AF65-F5344CB8AC3E}">
        <p14:creationId xmlns:p14="http://schemas.microsoft.com/office/powerpoint/2010/main" val="144727052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{24C6FC5B-63BC-964C-BAEF-FE5A44755777}tf10001120</Template>
  <TotalTime>1296</TotalTime>
  <Words>1225</Words>
  <Application>Microsoft Office PowerPoint</Application>
  <PresentationFormat>Widescreen</PresentationFormat>
  <Paragraphs>336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Avenir Book</vt:lpstr>
      <vt:lpstr>Gill Sans MT</vt:lpstr>
      <vt:lpstr>Parcel</vt:lpstr>
      <vt:lpstr>PowerPoint Presentation</vt:lpstr>
      <vt:lpstr>CETA Elements</vt:lpstr>
      <vt:lpstr>Basic flows</vt:lpstr>
      <vt:lpstr>Basic flows</vt:lpstr>
      <vt:lpstr>Basic flows</vt:lpstr>
      <vt:lpstr>Basic flows</vt:lpstr>
      <vt:lpstr>Basic flows</vt:lpstr>
      <vt:lpstr>flows with Dosing</vt:lpstr>
      <vt:lpstr>flow with dosing</vt:lpstr>
      <vt:lpstr>Example flow with dosing</vt:lpstr>
      <vt:lpstr>flow with dosing</vt:lpstr>
      <vt:lpstr>flows with dosing</vt:lpstr>
      <vt:lpstr>flow with dosing</vt:lpstr>
      <vt:lpstr>flows with dosing</vt:lpstr>
      <vt:lpstr>flow with dosing</vt:lpstr>
      <vt:lpstr>flows with dosing</vt:lpstr>
      <vt:lpstr>Choosing primary flow</vt:lpstr>
      <vt:lpstr>Trauma + Depression</vt:lpstr>
      <vt:lpstr>Depression + Substance use</vt:lpstr>
      <vt:lpstr>Trauma + Substance use</vt:lpstr>
      <vt:lpstr>Depression + Anxiety</vt:lpstr>
      <vt:lpstr>Anxiety + Substance use</vt:lpstr>
      <vt:lpstr>Anxiety + Trauma</vt:lpstr>
      <vt:lpstr>Decision Making rules Dosing</vt:lpstr>
      <vt:lpstr>Decision Making rules Homework</vt:lpstr>
      <vt:lpstr>Decision Making rules Add-on Components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Trauma flow</dc:title>
  <dc:creator>Caleb Figge</dc:creator>
  <cp:lastModifiedBy>Laura Merchant</cp:lastModifiedBy>
  <cp:revision>22</cp:revision>
  <dcterms:created xsi:type="dcterms:W3CDTF">2020-06-16T19:44:14Z</dcterms:created>
  <dcterms:modified xsi:type="dcterms:W3CDTF">2020-12-30T19:19:10Z</dcterms:modified>
</cp:coreProperties>
</file>