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3" r:id="rId10"/>
    <p:sldId id="271" r:id="rId11"/>
    <p:sldId id="268" r:id="rId12"/>
    <p:sldId id="272" r:id="rId13"/>
    <p:sldId id="269" r:id="rId14"/>
    <p:sldId id="273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8CB9"/>
    <a:srgbClr val="4B9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/>
    <p:restoredTop sz="94575"/>
  </p:normalViewPr>
  <p:slideViewPr>
    <p:cSldViewPr snapToGrid="0" snapToObjects="1">
      <p:cViewPr varScale="1">
        <p:scale>
          <a:sx n="103" d="100"/>
          <a:sy n="103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erchant" userId="265f6310-75de-4030-b794-816d9e5ec131" providerId="ADAL" clId="{33C92D9A-A5EE-4760-805B-5379532BF208}"/>
    <pc:docChg chg="modSld">
      <pc:chgData name="Laura Merchant" userId="265f6310-75de-4030-b794-816d9e5ec131" providerId="ADAL" clId="{33C92D9A-A5EE-4760-805B-5379532BF208}" dt="2020-12-30T19:18:58.571" v="28" actId="20577"/>
      <pc:docMkLst>
        <pc:docMk/>
      </pc:docMkLst>
      <pc:sldChg chg="modSp mod">
        <pc:chgData name="Laura Merchant" userId="265f6310-75de-4030-b794-816d9e5ec131" providerId="ADAL" clId="{33C92D9A-A5EE-4760-805B-5379532BF208}" dt="2020-12-30T19:18:00.397" v="6" actId="20577"/>
        <pc:sldMkLst>
          <pc:docMk/>
          <pc:sldMk cId="1552085380" sldId="282"/>
        </pc:sldMkLst>
        <pc:spChg chg="mod">
          <ac:chgData name="Laura Merchant" userId="265f6310-75de-4030-b794-816d9e5ec131" providerId="ADAL" clId="{33C92D9A-A5EE-4760-805B-5379532BF208}" dt="2020-12-30T19:18:00.397" v="6" actId="20577"/>
          <ac:spMkLst>
            <pc:docMk/>
            <pc:sldMk cId="1552085380" sldId="282"/>
            <ac:spMk id="3" creationId="{EC025BB2-3D6A-0145-9BF2-37D3D7F53C2A}"/>
          </ac:spMkLst>
        </pc:spChg>
      </pc:sldChg>
      <pc:sldChg chg="modSp mod">
        <pc:chgData name="Laura Merchant" userId="265f6310-75de-4030-b794-816d9e5ec131" providerId="ADAL" clId="{33C92D9A-A5EE-4760-805B-5379532BF208}" dt="2020-12-30T19:18:30.848" v="21" actId="20577"/>
        <pc:sldMkLst>
          <pc:docMk/>
          <pc:sldMk cId="1402520454" sldId="283"/>
        </pc:sldMkLst>
        <pc:spChg chg="mod">
          <ac:chgData name="Laura Merchant" userId="265f6310-75de-4030-b794-816d9e5ec131" providerId="ADAL" clId="{33C92D9A-A5EE-4760-805B-5379532BF208}" dt="2020-12-30T19:18:30.848" v="21" actId="20577"/>
          <ac:spMkLst>
            <pc:docMk/>
            <pc:sldMk cId="1402520454" sldId="283"/>
            <ac:spMk id="3" creationId="{EC025BB2-3D6A-0145-9BF2-37D3D7F53C2A}"/>
          </ac:spMkLst>
        </pc:spChg>
      </pc:sldChg>
      <pc:sldChg chg="modSp mod">
        <pc:chgData name="Laura Merchant" userId="265f6310-75de-4030-b794-816d9e5ec131" providerId="ADAL" clId="{33C92D9A-A5EE-4760-805B-5379532BF208}" dt="2020-12-30T19:18:58.571" v="28" actId="20577"/>
        <pc:sldMkLst>
          <pc:docMk/>
          <pc:sldMk cId="1470875004" sldId="284"/>
        </pc:sldMkLst>
        <pc:spChg chg="mod">
          <ac:chgData name="Laura Merchant" userId="265f6310-75de-4030-b794-816d9e5ec131" providerId="ADAL" clId="{33C92D9A-A5EE-4760-805B-5379532BF208}" dt="2020-12-30T19:18:58.571" v="28" actId="20577"/>
          <ac:spMkLst>
            <pc:docMk/>
            <pc:sldMk cId="1470875004" sldId="284"/>
            <ac:spMk id="3" creationId="{EC025BB2-3D6A-0145-9BF2-37D3D7F53C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3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5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5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A04CFFB-4F22-F249-8BB4-A4F0847295F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D3FF8A-F3A1-094C-A23D-10F9ADFE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3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p0/dmg9bs_n7wjfmw5kfjfwgybm0000gn/T/com.microsoft.Word/WebArchiveCopyPasteTempFiles/page1image832020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CETAglobal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0DAFE2A-EE3C-A345-A502-1D191014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7169" y="13691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page1image8320208">
            <a:extLst>
              <a:ext uri="{FF2B5EF4-FFF2-40B4-BE49-F238E27FC236}">
                <a16:creationId xmlns:a16="http://schemas.microsoft.com/office/drawing/2014/main" id="{E70FE1B4-C6F8-6F42-8940-AA1CFA22B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169" y="1041400"/>
            <a:ext cx="58293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3A730-46DE-3047-8C98-32E31E186301}"/>
              </a:ext>
            </a:extLst>
          </p:cNvPr>
          <p:cNvSpPr txBox="1"/>
          <p:nvPr/>
        </p:nvSpPr>
        <p:spPr>
          <a:xfrm>
            <a:off x="1006550" y="5996226"/>
            <a:ext cx="10023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 These slides should only be utilized by trained CETA counselors. If you are a counselor or an organization with </a:t>
            </a:r>
          </a:p>
          <a:p>
            <a:pPr algn="ctr"/>
            <a:r>
              <a:rPr lang="en-US" sz="1600" dirty="0"/>
              <a:t>counselors that would like to be trained in CETA, please contact your local CETA trainer or </a:t>
            </a:r>
            <a:r>
              <a:rPr lang="en-US" sz="1600" u="sng" dirty="0">
                <a:hlinkClick r:id="rId4"/>
              </a:rPr>
              <a:t>info@CETAglobal.org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5FF6E9F-1284-5F41-81A5-810EE0D48121}"/>
              </a:ext>
            </a:extLst>
          </p:cNvPr>
          <p:cNvSpPr txBox="1">
            <a:spLocks/>
          </p:cNvSpPr>
          <p:nvPr/>
        </p:nvSpPr>
        <p:spPr>
          <a:xfrm>
            <a:off x="4163568" y="413513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Session Flows</a:t>
            </a:r>
          </a:p>
        </p:txBody>
      </p:sp>
    </p:spTree>
    <p:extLst>
      <p:ext uri="{BB962C8B-B14F-4D97-AF65-F5344CB8AC3E}">
        <p14:creationId xmlns:p14="http://schemas.microsoft.com/office/powerpoint/2010/main" val="1307616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3" y="278892"/>
            <a:ext cx="5502021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Example flow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49403"/>
            <a:ext cx="3840480" cy="584775"/>
            <a:chOff x="4132016" y="1057634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022432" y="1057634"/>
              <a:ext cx="20840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Depression</a:t>
              </a:r>
              <a:endParaRPr lang="en-US" sz="3200" i="1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TDW2/FS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232035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86486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61865"/>
            <a:ext cx="3840480" cy="584775"/>
            <a:chOff x="4132016" y="1070096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345171" y="1070096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Trauma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215968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405898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flows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TDM/TDW2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61865"/>
            <a:ext cx="3840480" cy="584775"/>
            <a:chOff x="4132016" y="1070096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345171" y="1070096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Trauma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TDW2/FS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C82E4C3-FF8A-674E-BC54-2D4D6BA422F5}"/>
              </a:ext>
            </a:extLst>
          </p:cNvPr>
          <p:cNvSpPr txBox="1">
            <a:spLocks/>
          </p:cNvSpPr>
          <p:nvPr/>
        </p:nvSpPr>
        <p:spPr>
          <a:xfrm>
            <a:off x="298703" y="278892"/>
            <a:ext cx="5502021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</p:spPr>
        <p:txBody>
          <a:bodyPr vert="horz" lIns="182880" tIns="27432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/>
              <a:t>Example flow with dosing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2661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184962"/>
            <a:ext cx="0" cy="3832563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86486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709316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33222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2962127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168276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47458"/>
            <a:ext cx="3840480" cy="584775"/>
            <a:chOff x="4132016" y="1055689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4755266" y="1055689"/>
              <a:ext cx="25939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Substance Use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6017525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724941" y="3863499"/>
            <a:ext cx="4783855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57126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4765292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0C3ADF-170C-4644-BD10-49DD4C425E6E}"/>
              </a:ext>
            </a:extLst>
          </p:cNvPr>
          <p:cNvSpPr txBox="1">
            <a:spLocks/>
          </p:cNvSpPr>
          <p:nvPr/>
        </p:nvSpPr>
        <p:spPr>
          <a:xfrm>
            <a:off x="4163568" y="5381182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63165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184962"/>
            <a:ext cx="0" cy="3832563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405898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flows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709316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33222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2962127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SU1/SU2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168276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 Review/TDW1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47458"/>
            <a:ext cx="3840480" cy="584775"/>
            <a:chOff x="4132016" y="1055689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4755266" y="1055689"/>
              <a:ext cx="25939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Substance Use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6017525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TDW2/FS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724941" y="3863499"/>
            <a:ext cx="4783855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57126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4765292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 Review/TDW2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0C3ADF-170C-4644-BD10-49DD4C425E6E}"/>
              </a:ext>
            </a:extLst>
          </p:cNvPr>
          <p:cNvSpPr txBox="1">
            <a:spLocks/>
          </p:cNvSpPr>
          <p:nvPr/>
        </p:nvSpPr>
        <p:spPr>
          <a:xfrm>
            <a:off x="4163568" y="5381182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BBDB950-CEE3-2A48-824A-8141CDC9DBFB}"/>
              </a:ext>
            </a:extLst>
          </p:cNvPr>
          <p:cNvSpPr txBox="1">
            <a:spLocks/>
          </p:cNvSpPr>
          <p:nvPr/>
        </p:nvSpPr>
        <p:spPr>
          <a:xfrm>
            <a:off x="298703" y="278892"/>
            <a:ext cx="5502021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</p:spPr>
        <p:txBody>
          <a:bodyPr vert="horz" lIns="182880" tIns="27432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/>
              <a:t>Example flow with dosing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453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86486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61726"/>
            <a:ext cx="3840480" cy="584775"/>
            <a:chOff x="4132016" y="1069957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316317" y="1069957"/>
              <a:ext cx="1471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Anxiety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81398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405898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flows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LE/TDW2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61726"/>
            <a:ext cx="3840480" cy="584775"/>
            <a:chOff x="4132016" y="1069957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316317" y="1069957"/>
              <a:ext cx="1471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Anxiety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TDW2/FS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A8804A3-EF92-B44E-82C0-6DFD0E5B1A97}"/>
              </a:ext>
            </a:extLst>
          </p:cNvPr>
          <p:cNvSpPr txBox="1">
            <a:spLocks/>
          </p:cNvSpPr>
          <p:nvPr/>
        </p:nvSpPr>
        <p:spPr>
          <a:xfrm>
            <a:off x="298703" y="278892"/>
            <a:ext cx="5502021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</p:spPr>
        <p:txBody>
          <a:bodyPr vert="horz" lIns="182880" tIns="27432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/>
              <a:t>Example flow with dosing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5791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Choosing primary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55" y="2571750"/>
            <a:ext cx="4967759" cy="37861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Trauma + Depression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Depression + Substance Use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Trauma + Substance Use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Depression + Anxiety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Anxiety + Substance Use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Anxiety + Trauma</a:t>
            </a:r>
          </a:p>
        </p:txBody>
      </p:sp>
    </p:spTree>
    <p:extLst>
      <p:ext uri="{BB962C8B-B14F-4D97-AF65-F5344CB8AC3E}">
        <p14:creationId xmlns:p14="http://schemas.microsoft.com/office/powerpoint/2010/main" val="1249765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4387596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Trauma + Depression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FE8DCF-E601-9744-9649-63D1FA890607}"/>
              </a:ext>
            </a:extLst>
          </p:cNvPr>
          <p:cNvCxnSpPr>
            <a:stCxn id="30" idx="2"/>
            <a:endCxn id="34" idx="0"/>
          </p:cNvCxnSpPr>
          <p:nvPr/>
        </p:nvCxnSpPr>
        <p:spPr>
          <a:xfrm>
            <a:off x="2438972" y="2711734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CF905253-38A9-D34A-82C3-C0664D77CFA4}"/>
              </a:ext>
            </a:extLst>
          </p:cNvPr>
          <p:cNvSpPr txBox="1">
            <a:spLocks/>
          </p:cNvSpPr>
          <p:nvPr/>
        </p:nvSpPr>
        <p:spPr>
          <a:xfrm>
            <a:off x="506540" y="206419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085D1B8C-95E6-DF45-AAC1-F35BA7E4F552}"/>
              </a:ext>
            </a:extLst>
          </p:cNvPr>
          <p:cNvSpPr txBox="1">
            <a:spLocks/>
          </p:cNvSpPr>
          <p:nvPr/>
        </p:nvSpPr>
        <p:spPr>
          <a:xfrm>
            <a:off x="506540" y="3038391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C7526300-7768-1F4F-95BC-EA5A8534E773}"/>
              </a:ext>
            </a:extLst>
          </p:cNvPr>
          <p:cNvSpPr txBox="1">
            <a:spLocks/>
          </p:cNvSpPr>
          <p:nvPr/>
        </p:nvSpPr>
        <p:spPr>
          <a:xfrm>
            <a:off x="506540" y="403210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454BF71-388B-C145-9E4B-0E294715589D}"/>
              </a:ext>
            </a:extLst>
          </p:cNvPr>
          <p:cNvSpPr txBox="1">
            <a:spLocks/>
          </p:cNvSpPr>
          <p:nvPr/>
        </p:nvSpPr>
        <p:spPr>
          <a:xfrm>
            <a:off x="506540" y="4989955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  <a:p>
            <a:r>
              <a:rPr lang="en-US" sz="2000" cap="none" dirty="0">
                <a:latin typeface="Avenir Book" panose="02000503020000020003" pitchFamily="2" charset="0"/>
              </a:rPr>
              <a:t>(trauma thoughts) </a:t>
            </a:r>
            <a:endParaRPr lang="en-US" sz="2400" cap="none" dirty="0">
              <a:latin typeface="Avenir Book" panose="02000503020000020003" pitchFamily="2" charset="0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7E3B8AF-66FA-374C-BBBF-6A298893E132}"/>
              </a:ext>
            </a:extLst>
          </p:cNvPr>
          <p:cNvSpPr txBox="1">
            <a:spLocks/>
          </p:cNvSpPr>
          <p:nvPr/>
        </p:nvSpPr>
        <p:spPr>
          <a:xfrm>
            <a:off x="506540" y="5955391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E960C6B-EC02-574F-8A42-E466C06A4EAA}"/>
              </a:ext>
            </a:extLst>
          </p:cNvPr>
          <p:cNvSpPr txBox="1">
            <a:spLocks/>
          </p:cNvSpPr>
          <p:nvPr/>
        </p:nvSpPr>
        <p:spPr>
          <a:xfrm rot="5400000">
            <a:off x="2910436" y="4032100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5A2BFDD-402C-3043-944B-9885214D5CDA}"/>
              </a:ext>
            </a:extLst>
          </p:cNvPr>
          <p:cNvCxnSpPr/>
          <p:nvPr/>
        </p:nvCxnSpPr>
        <p:spPr>
          <a:xfrm>
            <a:off x="506540" y="1739422"/>
            <a:ext cx="3840480" cy="0"/>
          </a:xfrm>
          <a:prstGeom prst="line">
            <a:avLst/>
          </a:prstGeom>
          <a:ln>
            <a:solidFill>
              <a:srgbClr val="1E8CB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1DD367A-5223-9148-95DC-9D7815A1603E}"/>
              </a:ext>
            </a:extLst>
          </p:cNvPr>
          <p:cNvCxnSpPr>
            <a:stCxn id="40" idx="2"/>
            <a:endCxn id="44" idx="0"/>
          </p:cNvCxnSpPr>
          <p:nvPr/>
        </p:nvCxnSpPr>
        <p:spPr>
          <a:xfrm>
            <a:off x="8564257" y="2724068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8DCA5F93-DD04-FC41-923F-3A4B54668591}"/>
              </a:ext>
            </a:extLst>
          </p:cNvPr>
          <p:cNvSpPr txBox="1">
            <a:spLocks/>
          </p:cNvSpPr>
          <p:nvPr/>
        </p:nvSpPr>
        <p:spPr>
          <a:xfrm>
            <a:off x="6631825" y="207652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9F42C6D6-103D-4E4C-B978-E7B1F76E3817}"/>
              </a:ext>
            </a:extLst>
          </p:cNvPr>
          <p:cNvSpPr txBox="1">
            <a:spLocks/>
          </p:cNvSpPr>
          <p:nvPr/>
        </p:nvSpPr>
        <p:spPr>
          <a:xfrm>
            <a:off x="6631825" y="3050725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3877D21A-8CFB-C544-BD9F-4478C69D89E0}"/>
              </a:ext>
            </a:extLst>
          </p:cNvPr>
          <p:cNvSpPr txBox="1">
            <a:spLocks/>
          </p:cNvSpPr>
          <p:nvPr/>
        </p:nvSpPr>
        <p:spPr>
          <a:xfrm>
            <a:off x="6631825" y="404443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AB6F3495-15AE-0346-9CD4-5E804BC86889}"/>
              </a:ext>
            </a:extLst>
          </p:cNvPr>
          <p:cNvSpPr txBox="1">
            <a:spLocks/>
          </p:cNvSpPr>
          <p:nvPr/>
        </p:nvSpPr>
        <p:spPr>
          <a:xfrm>
            <a:off x="6631825" y="500228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1E8CB9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  <a:p>
            <a:r>
              <a:rPr lang="en-US" sz="2000" cap="none" dirty="0">
                <a:latin typeface="Avenir Book" panose="02000503020000020003" pitchFamily="2" charset="0"/>
              </a:rPr>
              <a:t>(depression thoughts) 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966259D0-020A-934B-8AC1-869D9F410E36}"/>
              </a:ext>
            </a:extLst>
          </p:cNvPr>
          <p:cNvSpPr txBox="1">
            <a:spLocks/>
          </p:cNvSpPr>
          <p:nvPr/>
        </p:nvSpPr>
        <p:spPr>
          <a:xfrm>
            <a:off x="6631825" y="5967725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96576952-1C3E-0C47-9675-17675A5A58B9}"/>
              </a:ext>
            </a:extLst>
          </p:cNvPr>
          <p:cNvSpPr txBox="1">
            <a:spLocks/>
          </p:cNvSpPr>
          <p:nvPr/>
        </p:nvSpPr>
        <p:spPr>
          <a:xfrm rot="5400000">
            <a:off x="9035721" y="4044434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E00B1-9604-5F4D-8BA4-FD6115C48462}"/>
              </a:ext>
            </a:extLst>
          </p:cNvPr>
          <p:cNvGrpSpPr/>
          <p:nvPr/>
        </p:nvGrpSpPr>
        <p:grpSpPr>
          <a:xfrm>
            <a:off x="6631825" y="1272446"/>
            <a:ext cx="3840480" cy="584775"/>
            <a:chOff x="4132016" y="1046884"/>
            <a:chExt cx="3840480" cy="58477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37D6A7-1630-7142-8EDA-879E17FE9A94}"/>
                </a:ext>
              </a:extLst>
            </p:cNvPr>
            <p:cNvSpPr txBox="1"/>
            <p:nvPr/>
          </p:nvSpPr>
          <p:spPr>
            <a:xfrm>
              <a:off x="4547045" y="1046884"/>
              <a:ext cx="30348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High Suicide Risk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2FDDF5F-BC3D-5A46-8290-B9C5ABDDE67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94DB4A19-D06F-F947-B2FF-F9EA2C976620}"/>
              </a:ext>
            </a:extLst>
          </p:cNvPr>
          <p:cNvSpPr txBox="1"/>
          <p:nvPr/>
        </p:nvSpPr>
        <p:spPr>
          <a:xfrm>
            <a:off x="1044926" y="1254728"/>
            <a:ext cx="289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Default (</a:t>
            </a:r>
            <a:r>
              <a:rPr lang="en-US" sz="3200" i="1" dirty="0"/>
              <a:t>trauma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980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560203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Depression + Substance use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D1D7857-9FA0-5D40-B485-6C998385A511}"/>
              </a:ext>
            </a:extLst>
          </p:cNvPr>
          <p:cNvGrpSpPr/>
          <p:nvPr/>
        </p:nvGrpSpPr>
        <p:grpSpPr>
          <a:xfrm>
            <a:off x="506540" y="1244328"/>
            <a:ext cx="3840480" cy="584775"/>
            <a:chOff x="4132016" y="1031100"/>
            <a:chExt cx="3840480" cy="5847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9DEBE8-3AF4-6D46-AA62-BC9693F1A8C5}"/>
                </a:ext>
              </a:extLst>
            </p:cNvPr>
            <p:cNvSpPr txBox="1"/>
            <p:nvPr/>
          </p:nvSpPr>
          <p:spPr>
            <a:xfrm>
              <a:off x="4351726" y="1031100"/>
              <a:ext cx="3401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Default (</a:t>
              </a:r>
              <a:r>
                <a:rPr lang="en-US" sz="3200" i="1" dirty="0"/>
                <a:t>depression</a:t>
              </a:r>
              <a:r>
                <a:rPr lang="en-US" sz="3200" dirty="0"/>
                <a:t>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5A2BFDD-402C-3043-944B-9885214D5CD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E00B1-9604-5F4D-8BA4-FD6115C48462}"/>
              </a:ext>
            </a:extLst>
          </p:cNvPr>
          <p:cNvGrpSpPr/>
          <p:nvPr/>
        </p:nvGrpSpPr>
        <p:grpSpPr>
          <a:xfrm>
            <a:off x="6631825" y="558303"/>
            <a:ext cx="3840480" cy="1200329"/>
            <a:chOff x="4132016" y="332741"/>
            <a:chExt cx="3840480" cy="120032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37D6A7-1630-7142-8EDA-879E17FE9A94}"/>
                </a:ext>
              </a:extLst>
            </p:cNvPr>
            <p:cNvSpPr txBox="1"/>
            <p:nvPr/>
          </p:nvSpPr>
          <p:spPr>
            <a:xfrm>
              <a:off x="4518191" y="332741"/>
              <a:ext cx="309251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High SU:</a:t>
              </a:r>
            </a:p>
            <a:p>
              <a:pPr algn="ctr"/>
              <a:r>
                <a:rPr lang="en-US" sz="2400" dirty="0"/>
                <a:t>Safety concern </a:t>
              </a:r>
            </a:p>
            <a:p>
              <a:pPr algn="ctr"/>
              <a:r>
                <a:rPr lang="en-US" sz="2400" dirty="0"/>
                <a:t>Cannot attend sessions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2FDDF5F-BC3D-5A46-8290-B9C5ABDDE67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AE3B20F-447D-7849-88C2-7C8962940431}"/>
              </a:ext>
            </a:extLst>
          </p:cNvPr>
          <p:cNvCxnSpPr>
            <a:stCxn id="54" idx="2"/>
            <a:endCxn id="61" idx="0"/>
          </p:cNvCxnSpPr>
          <p:nvPr/>
        </p:nvCxnSpPr>
        <p:spPr>
          <a:xfrm>
            <a:off x="2414588" y="2647967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itle 1">
            <a:extLst>
              <a:ext uri="{FF2B5EF4-FFF2-40B4-BE49-F238E27FC236}">
                <a16:creationId xmlns:a16="http://schemas.microsoft.com/office/drawing/2014/main" id="{1BD055A2-FBE7-6C47-80E5-AF8B3A288DDB}"/>
              </a:ext>
            </a:extLst>
          </p:cNvPr>
          <p:cNvSpPr txBox="1">
            <a:spLocks/>
          </p:cNvSpPr>
          <p:nvPr/>
        </p:nvSpPr>
        <p:spPr>
          <a:xfrm>
            <a:off x="482156" y="200042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6362CFD7-8DDD-FC44-B43E-FAC9821A1CDE}"/>
              </a:ext>
            </a:extLst>
          </p:cNvPr>
          <p:cNvSpPr txBox="1">
            <a:spLocks/>
          </p:cNvSpPr>
          <p:nvPr/>
        </p:nvSpPr>
        <p:spPr>
          <a:xfrm>
            <a:off x="482156" y="297462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D5E03700-D0D9-3B4B-B762-036F63ECCF33}"/>
              </a:ext>
            </a:extLst>
          </p:cNvPr>
          <p:cNvSpPr txBox="1">
            <a:spLocks/>
          </p:cNvSpPr>
          <p:nvPr/>
        </p:nvSpPr>
        <p:spPr>
          <a:xfrm>
            <a:off x="482156" y="396833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9AA1723B-C927-E146-A119-78E5E2929507}"/>
              </a:ext>
            </a:extLst>
          </p:cNvPr>
          <p:cNvSpPr txBox="1">
            <a:spLocks/>
          </p:cNvSpPr>
          <p:nvPr/>
        </p:nvSpPr>
        <p:spPr>
          <a:xfrm>
            <a:off x="482156" y="492618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B7E2616B-8687-124E-837B-731B1AE61052}"/>
              </a:ext>
            </a:extLst>
          </p:cNvPr>
          <p:cNvSpPr txBox="1">
            <a:spLocks/>
          </p:cNvSpPr>
          <p:nvPr/>
        </p:nvSpPr>
        <p:spPr>
          <a:xfrm>
            <a:off x="482156" y="589162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D382BA19-3015-E444-8B50-C63072B8BEF8}"/>
              </a:ext>
            </a:extLst>
          </p:cNvPr>
          <p:cNvSpPr txBox="1">
            <a:spLocks/>
          </p:cNvSpPr>
          <p:nvPr/>
        </p:nvSpPr>
        <p:spPr>
          <a:xfrm rot="5400000">
            <a:off x="2805909" y="3968333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B75D20E-523D-2C42-8222-B563B38C95CE}"/>
              </a:ext>
            </a:extLst>
          </p:cNvPr>
          <p:cNvCxnSpPr>
            <a:stCxn id="72" idx="2"/>
            <a:endCxn id="76" idx="0"/>
          </p:cNvCxnSpPr>
          <p:nvPr/>
        </p:nvCxnSpPr>
        <p:spPr>
          <a:xfrm>
            <a:off x="8539873" y="2504762"/>
            <a:ext cx="0" cy="3476765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Title 1">
            <a:extLst>
              <a:ext uri="{FF2B5EF4-FFF2-40B4-BE49-F238E27FC236}">
                <a16:creationId xmlns:a16="http://schemas.microsoft.com/office/drawing/2014/main" id="{4D152D0A-8172-F84D-8D87-83ACCC2ABE98}"/>
              </a:ext>
            </a:extLst>
          </p:cNvPr>
          <p:cNvSpPr txBox="1">
            <a:spLocks/>
          </p:cNvSpPr>
          <p:nvPr/>
        </p:nvSpPr>
        <p:spPr>
          <a:xfrm>
            <a:off x="6607441" y="185722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356C3324-8859-874A-BB86-82800F19B711}"/>
              </a:ext>
            </a:extLst>
          </p:cNvPr>
          <p:cNvSpPr txBox="1">
            <a:spLocks/>
          </p:cNvSpPr>
          <p:nvPr/>
        </p:nvSpPr>
        <p:spPr>
          <a:xfrm>
            <a:off x="6607441" y="269487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307B0A2A-0DD9-124A-84F5-1B7F57260C0D}"/>
              </a:ext>
            </a:extLst>
          </p:cNvPr>
          <p:cNvSpPr txBox="1">
            <a:spLocks/>
          </p:cNvSpPr>
          <p:nvPr/>
        </p:nvSpPr>
        <p:spPr>
          <a:xfrm>
            <a:off x="6607441" y="353251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5FABA873-6532-C54D-A07E-42F91BD5E706}"/>
              </a:ext>
            </a:extLst>
          </p:cNvPr>
          <p:cNvSpPr txBox="1">
            <a:spLocks/>
          </p:cNvSpPr>
          <p:nvPr/>
        </p:nvSpPr>
        <p:spPr>
          <a:xfrm>
            <a:off x="6607441" y="437016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 </a:t>
            </a:r>
          </a:p>
        </p:txBody>
      </p:sp>
      <p:sp>
        <p:nvSpPr>
          <p:cNvPr id="76" name="Title 1">
            <a:extLst>
              <a:ext uri="{FF2B5EF4-FFF2-40B4-BE49-F238E27FC236}">
                <a16:creationId xmlns:a16="http://schemas.microsoft.com/office/drawing/2014/main" id="{C0795CB6-6BFF-214B-B785-C648D40F4D78}"/>
              </a:ext>
            </a:extLst>
          </p:cNvPr>
          <p:cNvSpPr txBox="1">
            <a:spLocks/>
          </p:cNvSpPr>
          <p:nvPr/>
        </p:nvSpPr>
        <p:spPr>
          <a:xfrm>
            <a:off x="6607441" y="598152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23E0354E-C637-AF45-A98A-DEBF5FDE467F}"/>
              </a:ext>
            </a:extLst>
          </p:cNvPr>
          <p:cNvSpPr txBox="1">
            <a:spLocks/>
          </p:cNvSpPr>
          <p:nvPr/>
        </p:nvSpPr>
        <p:spPr>
          <a:xfrm rot="5400000">
            <a:off x="8723778" y="3946025"/>
            <a:ext cx="477184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29B5E1F4-0616-BE46-B2FB-13B0CB31AE15}"/>
              </a:ext>
            </a:extLst>
          </p:cNvPr>
          <p:cNvSpPr txBox="1">
            <a:spLocks/>
          </p:cNvSpPr>
          <p:nvPr/>
        </p:nvSpPr>
        <p:spPr>
          <a:xfrm>
            <a:off x="6597345" y="517584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429472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672C-BB60-5449-B42E-6FE8D9618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0330"/>
            <a:ext cx="7729728" cy="892683"/>
          </a:xfrm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CETA Elements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689615-6DF3-6C41-9AB8-13077988FD9F}"/>
              </a:ext>
            </a:extLst>
          </p:cNvPr>
          <p:cNvSpPr txBox="1">
            <a:spLocks/>
          </p:cNvSpPr>
          <p:nvPr/>
        </p:nvSpPr>
        <p:spPr>
          <a:xfrm>
            <a:off x="5181600" y="1644819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B26007-F459-7642-8305-967A0EFD2512}"/>
              </a:ext>
            </a:extLst>
          </p:cNvPr>
          <p:cNvSpPr txBox="1"/>
          <p:nvPr/>
        </p:nvSpPr>
        <p:spPr>
          <a:xfrm>
            <a:off x="462773" y="1654550"/>
            <a:ext cx="461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Encouraging Participation and Introduction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0458AC-31E9-3A47-B94B-FE7AF3E5D560}"/>
              </a:ext>
            </a:extLst>
          </p:cNvPr>
          <p:cNvSpPr txBox="1">
            <a:spLocks/>
          </p:cNvSpPr>
          <p:nvPr/>
        </p:nvSpPr>
        <p:spPr>
          <a:xfrm>
            <a:off x="5181600" y="2190826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TDW1/TDW2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BF6922-166D-B54F-8918-09BDCE180C39}"/>
              </a:ext>
            </a:extLst>
          </p:cNvPr>
          <p:cNvSpPr txBox="1"/>
          <p:nvPr/>
        </p:nvSpPr>
        <p:spPr>
          <a:xfrm>
            <a:off x="621342" y="2225637"/>
            <a:ext cx="445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Thinking in a Different Way – Part 1 and 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E3D4ACC-B125-D44B-B461-E5C8AD82A91A}"/>
              </a:ext>
            </a:extLst>
          </p:cNvPr>
          <p:cNvSpPr txBox="1">
            <a:spLocks/>
          </p:cNvSpPr>
          <p:nvPr/>
        </p:nvSpPr>
        <p:spPr>
          <a:xfrm>
            <a:off x="5203416" y="3915611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C97833-F8B5-B04E-8C00-3D36F71BBFBB}"/>
              </a:ext>
            </a:extLst>
          </p:cNvPr>
          <p:cNvSpPr txBox="1"/>
          <p:nvPr/>
        </p:nvSpPr>
        <p:spPr>
          <a:xfrm>
            <a:off x="3418725" y="3944187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Getting Active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D343D2-1C8F-0046-86AE-1E1BF3AB89F6}"/>
              </a:ext>
            </a:extLst>
          </p:cNvPr>
          <p:cNvSpPr txBox="1">
            <a:spLocks/>
          </p:cNvSpPr>
          <p:nvPr/>
        </p:nvSpPr>
        <p:spPr>
          <a:xfrm>
            <a:off x="5203416" y="2770530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77F194-C4E0-B94D-97D0-61B3D7011796}"/>
              </a:ext>
            </a:extLst>
          </p:cNvPr>
          <p:cNvSpPr txBox="1"/>
          <p:nvPr/>
        </p:nvSpPr>
        <p:spPr>
          <a:xfrm>
            <a:off x="1624551" y="2771861"/>
            <a:ext cx="357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Talking about Difficult Memories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64AAF33-DFE3-5642-A813-95BA640F8504}"/>
              </a:ext>
            </a:extLst>
          </p:cNvPr>
          <p:cNvSpPr txBox="1">
            <a:spLocks/>
          </p:cNvSpPr>
          <p:nvPr/>
        </p:nvSpPr>
        <p:spPr>
          <a:xfrm>
            <a:off x="5203416" y="3351432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SU1/SU2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CC1E46-0E9E-3C4F-BEB1-A41277FD502E}"/>
              </a:ext>
            </a:extLst>
          </p:cNvPr>
          <p:cNvSpPr txBox="1"/>
          <p:nvPr/>
        </p:nvSpPr>
        <p:spPr>
          <a:xfrm>
            <a:off x="807434" y="3402316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Substance Use Reduction – Part 1 and 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77D860A-ACD6-A84B-9F2E-6F5EDF81D917}"/>
              </a:ext>
            </a:extLst>
          </p:cNvPr>
          <p:cNvSpPr txBox="1">
            <a:spLocks/>
          </p:cNvSpPr>
          <p:nvPr/>
        </p:nvSpPr>
        <p:spPr>
          <a:xfrm>
            <a:off x="5203416" y="5002928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D86E77-C5EC-044E-BA6A-4AA58DF38C13}"/>
              </a:ext>
            </a:extLst>
          </p:cNvPr>
          <p:cNvSpPr txBox="1"/>
          <p:nvPr/>
        </p:nvSpPr>
        <p:spPr>
          <a:xfrm>
            <a:off x="3192478" y="4985590"/>
            <a:ext cx="18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Problem Solving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8ED105-243C-894A-A220-385F99EDA0CC}"/>
              </a:ext>
            </a:extLst>
          </p:cNvPr>
          <p:cNvSpPr txBox="1">
            <a:spLocks/>
          </p:cNvSpPr>
          <p:nvPr/>
        </p:nvSpPr>
        <p:spPr>
          <a:xfrm>
            <a:off x="5214942" y="5553533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E63CE4-84D2-6E43-BB46-CCEA09B124CF}"/>
              </a:ext>
            </a:extLst>
          </p:cNvPr>
          <p:cNvSpPr txBox="1"/>
          <p:nvPr/>
        </p:nvSpPr>
        <p:spPr>
          <a:xfrm>
            <a:off x="3452067" y="5560314"/>
            <a:ext cx="161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Live Exposure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1B5A409-A487-4F48-962F-4E0350EEEA88}"/>
              </a:ext>
            </a:extLst>
          </p:cNvPr>
          <p:cNvSpPr txBox="1">
            <a:spLocks/>
          </p:cNvSpPr>
          <p:nvPr/>
        </p:nvSpPr>
        <p:spPr>
          <a:xfrm>
            <a:off x="5214942" y="6124587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9B3FE3-3BF0-E440-A50F-FD4FABDE80DC}"/>
              </a:ext>
            </a:extLst>
          </p:cNvPr>
          <p:cNvSpPr txBox="1"/>
          <p:nvPr/>
        </p:nvSpPr>
        <p:spPr>
          <a:xfrm>
            <a:off x="3317772" y="6138338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Finishing Steps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FD75F00-DDA0-8944-A6E4-536AE85B0E6B}"/>
              </a:ext>
            </a:extLst>
          </p:cNvPr>
          <p:cNvSpPr txBox="1">
            <a:spLocks/>
          </p:cNvSpPr>
          <p:nvPr/>
        </p:nvSpPr>
        <p:spPr>
          <a:xfrm>
            <a:off x="5203416" y="4462288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Relaxation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FE4CDB-5095-0D45-BC16-C1DF6B37243E}"/>
              </a:ext>
            </a:extLst>
          </p:cNvPr>
          <p:cNvSpPr txBox="1"/>
          <p:nvPr/>
        </p:nvSpPr>
        <p:spPr>
          <a:xfrm>
            <a:off x="3805085" y="4462288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Relaxation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29E50EA-1A83-3C41-8122-4F10CA30BD36}"/>
              </a:ext>
            </a:extLst>
          </p:cNvPr>
          <p:cNvSpPr txBox="1">
            <a:spLocks/>
          </p:cNvSpPr>
          <p:nvPr/>
        </p:nvSpPr>
        <p:spPr>
          <a:xfrm rot="5400000">
            <a:off x="8819683" y="3771648"/>
            <a:ext cx="3864864" cy="36933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36A017-6A17-124E-9E81-79839C8E68EA}"/>
              </a:ext>
            </a:extLst>
          </p:cNvPr>
          <p:cNvSpPr txBox="1"/>
          <p:nvPr/>
        </p:nvSpPr>
        <p:spPr>
          <a:xfrm>
            <a:off x="9641967" y="377164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117156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560203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Trauma + Substance use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D1D7857-9FA0-5D40-B485-6C998385A511}"/>
              </a:ext>
            </a:extLst>
          </p:cNvPr>
          <p:cNvGrpSpPr/>
          <p:nvPr/>
        </p:nvGrpSpPr>
        <p:grpSpPr>
          <a:xfrm>
            <a:off x="506540" y="1171753"/>
            <a:ext cx="3840480" cy="584775"/>
            <a:chOff x="4132016" y="958525"/>
            <a:chExt cx="3840480" cy="5847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9DEBE8-3AF4-6D46-AA62-BC9693F1A8C5}"/>
                </a:ext>
              </a:extLst>
            </p:cNvPr>
            <p:cNvSpPr txBox="1"/>
            <p:nvPr/>
          </p:nvSpPr>
          <p:spPr>
            <a:xfrm>
              <a:off x="4604680" y="958525"/>
              <a:ext cx="28951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Default (</a:t>
              </a:r>
              <a:r>
                <a:rPr lang="en-US" sz="3200" i="1" dirty="0"/>
                <a:t>trauma</a:t>
              </a:r>
              <a:r>
                <a:rPr lang="en-US" sz="3200" dirty="0"/>
                <a:t>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5A2BFDD-402C-3043-944B-9885214D5CD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E00B1-9604-5F4D-8BA4-FD6115C48462}"/>
              </a:ext>
            </a:extLst>
          </p:cNvPr>
          <p:cNvGrpSpPr/>
          <p:nvPr/>
        </p:nvGrpSpPr>
        <p:grpSpPr>
          <a:xfrm>
            <a:off x="6631825" y="558303"/>
            <a:ext cx="3840480" cy="1200329"/>
            <a:chOff x="4132016" y="332741"/>
            <a:chExt cx="3840480" cy="120032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37D6A7-1630-7142-8EDA-879E17FE9A94}"/>
                </a:ext>
              </a:extLst>
            </p:cNvPr>
            <p:cNvSpPr txBox="1"/>
            <p:nvPr/>
          </p:nvSpPr>
          <p:spPr>
            <a:xfrm>
              <a:off x="4518191" y="332741"/>
              <a:ext cx="309251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High SU:</a:t>
              </a:r>
            </a:p>
            <a:p>
              <a:pPr algn="ctr"/>
              <a:r>
                <a:rPr lang="en-US" sz="2400" dirty="0"/>
                <a:t>Safety concern </a:t>
              </a:r>
            </a:p>
            <a:p>
              <a:pPr algn="ctr"/>
              <a:r>
                <a:rPr lang="en-US" sz="2400" dirty="0"/>
                <a:t>Cannot attend sessions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2FDDF5F-BC3D-5A46-8290-B9C5ABDDE67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B75D20E-523D-2C42-8222-B563B38C95CE}"/>
              </a:ext>
            </a:extLst>
          </p:cNvPr>
          <p:cNvCxnSpPr>
            <a:stCxn id="72" idx="2"/>
            <a:endCxn id="76" idx="0"/>
          </p:cNvCxnSpPr>
          <p:nvPr/>
        </p:nvCxnSpPr>
        <p:spPr>
          <a:xfrm>
            <a:off x="8539873" y="2504762"/>
            <a:ext cx="0" cy="3476765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Title 1">
            <a:extLst>
              <a:ext uri="{FF2B5EF4-FFF2-40B4-BE49-F238E27FC236}">
                <a16:creationId xmlns:a16="http://schemas.microsoft.com/office/drawing/2014/main" id="{4D152D0A-8172-F84D-8D87-83ACCC2ABE98}"/>
              </a:ext>
            </a:extLst>
          </p:cNvPr>
          <p:cNvSpPr txBox="1">
            <a:spLocks/>
          </p:cNvSpPr>
          <p:nvPr/>
        </p:nvSpPr>
        <p:spPr>
          <a:xfrm>
            <a:off x="6607441" y="185722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356C3324-8859-874A-BB86-82800F19B711}"/>
              </a:ext>
            </a:extLst>
          </p:cNvPr>
          <p:cNvSpPr txBox="1">
            <a:spLocks/>
          </p:cNvSpPr>
          <p:nvPr/>
        </p:nvSpPr>
        <p:spPr>
          <a:xfrm>
            <a:off x="6607441" y="269487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307B0A2A-0DD9-124A-84F5-1B7F57260C0D}"/>
              </a:ext>
            </a:extLst>
          </p:cNvPr>
          <p:cNvSpPr txBox="1">
            <a:spLocks/>
          </p:cNvSpPr>
          <p:nvPr/>
        </p:nvSpPr>
        <p:spPr>
          <a:xfrm>
            <a:off x="6607441" y="353251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5FABA873-6532-C54D-A07E-42F91BD5E706}"/>
              </a:ext>
            </a:extLst>
          </p:cNvPr>
          <p:cNvSpPr txBox="1">
            <a:spLocks/>
          </p:cNvSpPr>
          <p:nvPr/>
        </p:nvSpPr>
        <p:spPr>
          <a:xfrm>
            <a:off x="6607441" y="437016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 </a:t>
            </a:r>
          </a:p>
        </p:txBody>
      </p:sp>
      <p:sp>
        <p:nvSpPr>
          <p:cNvPr id="76" name="Title 1">
            <a:extLst>
              <a:ext uri="{FF2B5EF4-FFF2-40B4-BE49-F238E27FC236}">
                <a16:creationId xmlns:a16="http://schemas.microsoft.com/office/drawing/2014/main" id="{C0795CB6-6BFF-214B-B785-C648D40F4D78}"/>
              </a:ext>
            </a:extLst>
          </p:cNvPr>
          <p:cNvSpPr txBox="1">
            <a:spLocks/>
          </p:cNvSpPr>
          <p:nvPr/>
        </p:nvSpPr>
        <p:spPr>
          <a:xfrm>
            <a:off x="6607441" y="598152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23E0354E-C637-AF45-A98A-DEBF5FDE467F}"/>
              </a:ext>
            </a:extLst>
          </p:cNvPr>
          <p:cNvSpPr txBox="1">
            <a:spLocks/>
          </p:cNvSpPr>
          <p:nvPr/>
        </p:nvSpPr>
        <p:spPr>
          <a:xfrm rot="5400000">
            <a:off x="8723778" y="3946025"/>
            <a:ext cx="477184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29B5E1F4-0616-BE46-B2FB-13B0CB31AE15}"/>
              </a:ext>
            </a:extLst>
          </p:cNvPr>
          <p:cNvSpPr txBox="1">
            <a:spLocks/>
          </p:cNvSpPr>
          <p:nvPr/>
        </p:nvSpPr>
        <p:spPr>
          <a:xfrm>
            <a:off x="6597345" y="517584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B8F2F9F-FFBF-7B4F-A3BC-5CFA3743F282}"/>
              </a:ext>
            </a:extLst>
          </p:cNvPr>
          <p:cNvCxnSpPr>
            <a:stCxn id="25" idx="2"/>
            <a:endCxn id="29" idx="0"/>
          </p:cNvCxnSpPr>
          <p:nvPr/>
        </p:nvCxnSpPr>
        <p:spPr>
          <a:xfrm>
            <a:off x="2395290" y="2687912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D4D34FD9-338B-344D-AEB9-08161E7F78DD}"/>
              </a:ext>
            </a:extLst>
          </p:cNvPr>
          <p:cNvSpPr txBox="1">
            <a:spLocks/>
          </p:cNvSpPr>
          <p:nvPr/>
        </p:nvSpPr>
        <p:spPr>
          <a:xfrm>
            <a:off x="462858" y="204037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F15167A-10F9-4E47-A3F1-CBFAB624F46A}"/>
              </a:ext>
            </a:extLst>
          </p:cNvPr>
          <p:cNvSpPr txBox="1">
            <a:spLocks/>
          </p:cNvSpPr>
          <p:nvPr/>
        </p:nvSpPr>
        <p:spPr>
          <a:xfrm>
            <a:off x="462858" y="30145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8A33B81-FED8-8B49-8FFC-1AE838CF745D}"/>
              </a:ext>
            </a:extLst>
          </p:cNvPr>
          <p:cNvSpPr txBox="1">
            <a:spLocks/>
          </p:cNvSpPr>
          <p:nvPr/>
        </p:nvSpPr>
        <p:spPr>
          <a:xfrm>
            <a:off x="462858" y="400827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89912A0-6161-7240-BFEE-FD21CE06BAA4}"/>
              </a:ext>
            </a:extLst>
          </p:cNvPr>
          <p:cNvSpPr txBox="1">
            <a:spLocks/>
          </p:cNvSpPr>
          <p:nvPr/>
        </p:nvSpPr>
        <p:spPr>
          <a:xfrm>
            <a:off x="462858" y="496613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05860A0-2113-E441-90CF-AC2D4D6A092A}"/>
              </a:ext>
            </a:extLst>
          </p:cNvPr>
          <p:cNvSpPr txBox="1">
            <a:spLocks/>
          </p:cNvSpPr>
          <p:nvPr/>
        </p:nvSpPr>
        <p:spPr>
          <a:xfrm>
            <a:off x="462858" y="59315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CB3FD54-ABA6-BB41-8C60-04D17AC2A55E}"/>
              </a:ext>
            </a:extLst>
          </p:cNvPr>
          <p:cNvSpPr txBox="1">
            <a:spLocks/>
          </p:cNvSpPr>
          <p:nvPr/>
        </p:nvSpPr>
        <p:spPr>
          <a:xfrm rot="5400000">
            <a:off x="2739507" y="3985971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3357596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560203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Depression + Anxiety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D1D7857-9FA0-5D40-B485-6C998385A511}"/>
              </a:ext>
            </a:extLst>
          </p:cNvPr>
          <p:cNvGrpSpPr/>
          <p:nvPr/>
        </p:nvGrpSpPr>
        <p:grpSpPr>
          <a:xfrm>
            <a:off x="548731" y="1003969"/>
            <a:ext cx="4472763" cy="954107"/>
            <a:chOff x="4065195" y="589810"/>
            <a:chExt cx="4472763" cy="9541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9DEBE8-3AF4-6D46-AA62-BC9693F1A8C5}"/>
                </a:ext>
              </a:extLst>
            </p:cNvPr>
            <p:cNvSpPr txBox="1"/>
            <p:nvPr/>
          </p:nvSpPr>
          <p:spPr>
            <a:xfrm>
              <a:off x="4065195" y="589810"/>
              <a:ext cx="447276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Higher depressive symptoms </a:t>
              </a:r>
            </a:p>
            <a:p>
              <a:pPr algn="ctr"/>
              <a:r>
                <a:rPr lang="en-US" sz="2800" dirty="0"/>
                <a:t>(</a:t>
              </a:r>
              <a:r>
                <a:rPr lang="en-US" sz="2800" i="1" dirty="0"/>
                <a:t>depression</a:t>
              </a:r>
              <a:r>
                <a:rPr lang="en-US" sz="2800" dirty="0"/>
                <a:t>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5A2BFDD-402C-3043-944B-9885214D5CD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B8F2F9F-FFBF-7B4F-A3BC-5CFA3743F282}"/>
              </a:ext>
            </a:extLst>
          </p:cNvPr>
          <p:cNvCxnSpPr>
            <a:stCxn id="25" idx="2"/>
            <a:endCxn id="29" idx="0"/>
          </p:cNvCxnSpPr>
          <p:nvPr/>
        </p:nvCxnSpPr>
        <p:spPr>
          <a:xfrm>
            <a:off x="2564771" y="2698551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D4D34FD9-338B-344D-AEB9-08161E7F78DD}"/>
              </a:ext>
            </a:extLst>
          </p:cNvPr>
          <p:cNvSpPr txBox="1">
            <a:spLocks/>
          </p:cNvSpPr>
          <p:nvPr/>
        </p:nvSpPr>
        <p:spPr>
          <a:xfrm>
            <a:off x="632339" y="2051011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F15167A-10F9-4E47-A3F1-CBFAB624F46A}"/>
              </a:ext>
            </a:extLst>
          </p:cNvPr>
          <p:cNvSpPr txBox="1">
            <a:spLocks/>
          </p:cNvSpPr>
          <p:nvPr/>
        </p:nvSpPr>
        <p:spPr>
          <a:xfrm>
            <a:off x="632339" y="302520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8A33B81-FED8-8B49-8FFC-1AE838CF745D}"/>
              </a:ext>
            </a:extLst>
          </p:cNvPr>
          <p:cNvSpPr txBox="1">
            <a:spLocks/>
          </p:cNvSpPr>
          <p:nvPr/>
        </p:nvSpPr>
        <p:spPr>
          <a:xfrm>
            <a:off x="632339" y="401891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89912A0-6161-7240-BFEE-FD21CE06BAA4}"/>
              </a:ext>
            </a:extLst>
          </p:cNvPr>
          <p:cNvSpPr txBox="1">
            <a:spLocks/>
          </p:cNvSpPr>
          <p:nvPr/>
        </p:nvSpPr>
        <p:spPr>
          <a:xfrm>
            <a:off x="632339" y="497677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05860A0-2113-E441-90CF-AC2D4D6A092A}"/>
              </a:ext>
            </a:extLst>
          </p:cNvPr>
          <p:cNvSpPr txBox="1">
            <a:spLocks/>
          </p:cNvSpPr>
          <p:nvPr/>
        </p:nvSpPr>
        <p:spPr>
          <a:xfrm>
            <a:off x="632339" y="594220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CB3FD54-ABA6-BB41-8C60-04D17AC2A55E}"/>
              </a:ext>
            </a:extLst>
          </p:cNvPr>
          <p:cNvSpPr txBox="1">
            <a:spLocks/>
          </p:cNvSpPr>
          <p:nvPr/>
        </p:nvSpPr>
        <p:spPr>
          <a:xfrm rot="5400000">
            <a:off x="2908988" y="3996610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24C4E1-10CF-DE40-BC21-36125B494C41}"/>
              </a:ext>
            </a:extLst>
          </p:cNvPr>
          <p:cNvGrpSpPr/>
          <p:nvPr/>
        </p:nvGrpSpPr>
        <p:grpSpPr>
          <a:xfrm>
            <a:off x="6531975" y="993329"/>
            <a:ext cx="3996608" cy="954107"/>
            <a:chOff x="4132016" y="607532"/>
            <a:chExt cx="3996608" cy="95410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350FC-5F5B-C943-B02D-963940F7355F}"/>
                </a:ext>
              </a:extLst>
            </p:cNvPr>
            <p:cNvSpPr txBox="1"/>
            <p:nvPr/>
          </p:nvSpPr>
          <p:spPr>
            <a:xfrm>
              <a:off x="4132016" y="607532"/>
              <a:ext cx="39966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Higher anxiety symptoms </a:t>
              </a:r>
            </a:p>
            <a:p>
              <a:pPr algn="ctr"/>
              <a:r>
                <a:rPr lang="en-US" sz="2800" dirty="0"/>
                <a:t>(</a:t>
              </a:r>
              <a:r>
                <a:rPr lang="en-US" sz="2800" i="1" dirty="0"/>
                <a:t>anxiety</a:t>
              </a:r>
              <a:r>
                <a:rPr lang="en-US" sz="2800" dirty="0"/>
                <a:t>)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08E98D3-61B9-2B40-B02A-1112FD484DB8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0FD2E3E-F4C9-F648-944E-BEAB256DAE88}"/>
              </a:ext>
            </a:extLst>
          </p:cNvPr>
          <p:cNvCxnSpPr>
            <a:stCxn id="35" idx="2"/>
            <a:endCxn id="42" idx="0"/>
          </p:cNvCxnSpPr>
          <p:nvPr/>
        </p:nvCxnSpPr>
        <p:spPr>
          <a:xfrm>
            <a:off x="8464407" y="2698552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itle 1">
            <a:extLst>
              <a:ext uri="{FF2B5EF4-FFF2-40B4-BE49-F238E27FC236}">
                <a16:creationId xmlns:a16="http://schemas.microsoft.com/office/drawing/2014/main" id="{B7EB6EC8-1E3E-B347-942F-B7221B43D5FB}"/>
              </a:ext>
            </a:extLst>
          </p:cNvPr>
          <p:cNvSpPr txBox="1">
            <a:spLocks/>
          </p:cNvSpPr>
          <p:nvPr/>
        </p:nvSpPr>
        <p:spPr>
          <a:xfrm>
            <a:off x="6531975" y="205101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4410909C-616F-9A4D-8B4D-DD7848FD58A0}"/>
              </a:ext>
            </a:extLst>
          </p:cNvPr>
          <p:cNvSpPr txBox="1">
            <a:spLocks/>
          </p:cNvSpPr>
          <p:nvPr/>
        </p:nvSpPr>
        <p:spPr>
          <a:xfrm>
            <a:off x="6531975" y="302520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1340A916-E17F-8A4A-B42B-F6B297C7A8DC}"/>
              </a:ext>
            </a:extLst>
          </p:cNvPr>
          <p:cNvSpPr txBox="1">
            <a:spLocks/>
          </p:cNvSpPr>
          <p:nvPr/>
        </p:nvSpPr>
        <p:spPr>
          <a:xfrm>
            <a:off x="6531975" y="401891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0C12567E-F923-1748-BF8A-BC8275600A30}"/>
              </a:ext>
            </a:extLst>
          </p:cNvPr>
          <p:cNvSpPr txBox="1">
            <a:spLocks/>
          </p:cNvSpPr>
          <p:nvPr/>
        </p:nvSpPr>
        <p:spPr>
          <a:xfrm>
            <a:off x="6531975" y="497677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D3426D3-F81F-3141-AE0E-7E618BA3E414}"/>
              </a:ext>
            </a:extLst>
          </p:cNvPr>
          <p:cNvSpPr txBox="1">
            <a:spLocks/>
          </p:cNvSpPr>
          <p:nvPr/>
        </p:nvSpPr>
        <p:spPr>
          <a:xfrm>
            <a:off x="6531975" y="594220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8A20B9D3-7936-FB47-927C-D963D69D6642}"/>
              </a:ext>
            </a:extLst>
          </p:cNvPr>
          <p:cNvSpPr txBox="1">
            <a:spLocks/>
          </p:cNvSpPr>
          <p:nvPr/>
        </p:nvSpPr>
        <p:spPr>
          <a:xfrm rot="5400000">
            <a:off x="8778627" y="4008278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243295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560203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Anxiety + Substance use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24C4E1-10CF-DE40-BC21-36125B494C41}"/>
              </a:ext>
            </a:extLst>
          </p:cNvPr>
          <p:cNvGrpSpPr/>
          <p:nvPr/>
        </p:nvGrpSpPr>
        <p:grpSpPr>
          <a:xfrm>
            <a:off x="832766" y="1332399"/>
            <a:ext cx="3840480" cy="557283"/>
            <a:chOff x="4132016" y="968911"/>
            <a:chExt cx="3840480" cy="55728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350FC-5F5B-C943-B02D-963940F7355F}"/>
                </a:ext>
              </a:extLst>
            </p:cNvPr>
            <p:cNvSpPr txBox="1"/>
            <p:nvPr/>
          </p:nvSpPr>
          <p:spPr>
            <a:xfrm>
              <a:off x="4800320" y="968911"/>
              <a:ext cx="25282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Default (</a:t>
              </a:r>
              <a:r>
                <a:rPr lang="en-US" sz="2800" i="1" dirty="0"/>
                <a:t>anxiety</a:t>
              </a:r>
              <a:r>
                <a:rPr lang="en-US" sz="2800" dirty="0"/>
                <a:t>)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08E98D3-61B9-2B40-B02A-1112FD484DB8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0FD2E3E-F4C9-F648-944E-BEAB256DAE88}"/>
              </a:ext>
            </a:extLst>
          </p:cNvPr>
          <p:cNvCxnSpPr>
            <a:stCxn id="35" idx="2"/>
            <a:endCxn id="42" idx="0"/>
          </p:cNvCxnSpPr>
          <p:nvPr/>
        </p:nvCxnSpPr>
        <p:spPr>
          <a:xfrm>
            <a:off x="2765198" y="2676243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itle 1">
            <a:extLst>
              <a:ext uri="{FF2B5EF4-FFF2-40B4-BE49-F238E27FC236}">
                <a16:creationId xmlns:a16="http://schemas.microsoft.com/office/drawing/2014/main" id="{B7EB6EC8-1E3E-B347-942F-B7221B43D5FB}"/>
              </a:ext>
            </a:extLst>
          </p:cNvPr>
          <p:cNvSpPr txBox="1">
            <a:spLocks/>
          </p:cNvSpPr>
          <p:nvPr/>
        </p:nvSpPr>
        <p:spPr>
          <a:xfrm>
            <a:off x="832766" y="202870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4410909C-616F-9A4D-8B4D-DD7848FD58A0}"/>
              </a:ext>
            </a:extLst>
          </p:cNvPr>
          <p:cNvSpPr txBox="1">
            <a:spLocks/>
          </p:cNvSpPr>
          <p:nvPr/>
        </p:nvSpPr>
        <p:spPr>
          <a:xfrm>
            <a:off x="832766" y="300290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1340A916-E17F-8A4A-B42B-F6B297C7A8DC}"/>
              </a:ext>
            </a:extLst>
          </p:cNvPr>
          <p:cNvSpPr txBox="1">
            <a:spLocks/>
          </p:cNvSpPr>
          <p:nvPr/>
        </p:nvSpPr>
        <p:spPr>
          <a:xfrm>
            <a:off x="832766" y="399660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0C12567E-F923-1748-BF8A-BC8275600A30}"/>
              </a:ext>
            </a:extLst>
          </p:cNvPr>
          <p:cNvSpPr txBox="1">
            <a:spLocks/>
          </p:cNvSpPr>
          <p:nvPr/>
        </p:nvSpPr>
        <p:spPr>
          <a:xfrm>
            <a:off x="832766" y="495446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D3426D3-F81F-3141-AE0E-7E618BA3E414}"/>
              </a:ext>
            </a:extLst>
          </p:cNvPr>
          <p:cNvSpPr txBox="1">
            <a:spLocks/>
          </p:cNvSpPr>
          <p:nvPr/>
        </p:nvSpPr>
        <p:spPr>
          <a:xfrm>
            <a:off x="832766" y="591990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8A20B9D3-7936-FB47-927C-D963D69D6642}"/>
              </a:ext>
            </a:extLst>
          </p:cNvPr>
          <p:cNvSpPr txBox="1">
            <a:spLocks/>
          </p:cNvSpPr>
          <p:nvPr/>
        </p:nvSpPr>
        <p:spPr>
          <a:xfrm rot="5400000">
            <a:off x="3079418" y="3985969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258B8A-87E3-DE47-A22C-90D4904D0C8D}"/>
              </a:ext>
            </a:extLst>
          </p:cNvPr>
          <p:cNvGrpSpPr/>
          <p:nvPr/>
        </p:nvGrpSpPr>
        <p:grpSpPr>
          <a:xfrm>
            <a:off x="6766229" y="668593"/>
            <a:ext cx="3840480" cy="1200329"/>
            <a:chOff x="4132016" y="332741"/>
            <a:chExt cx="3840480" cy="120032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090FA2F-F04D-DF4A-B19F-AC966BFB112E}"/>
                </a:ext>
              </a:extLst>
            </p:cNvPr>
            <p:cNvSpPr txBox="1"/>
            <p:nvPr/>
          </p:nvSpPr>
          <p:spPr>
            <a:xfrm>
              <a:off x="4518191" y="332741"/>
              <a:ext cx="309251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High SU:</a:t>
              </a:r>
            </a:p>
            <a:p>
              <a:pPr algn="ctr"/>
              <a:r>
                <a:rPr lang="en-US" sz="2400" dirty="0"/>
                <a:t>Safety concern </a:t>
              </a:r>
            </a:p>
            <a:p>
              <a:pPr algn="ctr"/>
              <a:r>
                <a:rPr lang="en-US" sz="2400" dirty="0"/>
                <a:t>Cannot attend sessions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30BAE21-068A-C145-A1B9-3B8969656C5B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70723CB-BF45-3B43-9F94-229DD036EA8C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>
          <a:xfrm>
            <a:off x="8674277" y="2521145"/>
            <a:ext cx="0" cy="3685736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Title 1">
            <a:extLst>
              <a:ext uri="{FF2B5EF4-FFF2-40B4-BE49-F238E27FC236}">
                <a16:creationId xmlns:a16="http://schemas.microsoft.com/office/drawing/2014/main" id="{300D639E-5C04-CF42-BF94-F40F9D1A8738}"/>
              </a:ext>
            </a:extLst>
          </p:cNvPr>
          <p:cNvSpPr txBox="1">
            <a:spLocks/>
          </p:cNvSpPr>
          <p:nvPr/>
        </p:nvSpPr>
        <p:spPr>
          <a:xfrm>
            <a:off x="6741845" y="2082576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B7C427F8-ABE8-0D4F-B060-E4CA84E86542}"/>
              </a:ext>
            </a:extLst>
          </p:cNvPr>
          <p:cNvSpPr txBox="1">
            <a:spLocks/>
          </p:cNvSpPr>
          <p:nvPr/>
        </p:nvSpPr>
        <p:spPr>
          <a:xfrm>
            <a:off x="6735512" y="2644364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FADCE7E5-2DD3-EC4C-B05C-06C8C47F9566}"/>
              </a:ext>
            </a:extLst>
          </p:cNvPr>
          <p:cNvSpPr txBox="1">
            <a:spLocks/>
          </p:cNvSpPr>
          <p:nvPr/>
        </p:nvSpPr>
        <p:spPr>
          <a:xfrm>
            <a:off x="6735512" y="3231091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C4D0EF62-0F81-EB4C-94E2-4F38A6A6CACA}"/>
              </a:ext>
            </a:extLst>
          </p:cNvPr>
          <p:cNvSpPr txBox="1">
            <a:spLocks/>
          </p:cNvSpPr>
          <p:nvPr/>
        </p:nvSpPr>
        <p:spPr>
          <a:xfrm>
            <a:off x="6735512" y="3853269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 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73B7ECF7-74C8-BA45-9F3F-1944F0D128EA}"/>
              </a:ext>
            </a:extLst>
          </p:cNvPr>
          <p:cNvSpPr txBox="1">
            <a:spLocks/>
          </p:cNvSpPr>
          <p:nvPr/>
        </p:nvSpPr>
        <p:spPr>
          <a:xfrm>
            <a:off x="6741845" y="6206881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F5F9FB10-CBEE-A047-91C5-29C41F6032E1}"/>
              </a:ext>
            </a:extLst>
          </p:cNvPr>
          <p:cNvSpPr txBox="1">
            <a:spLocks/>
          </p:cNvSpPr>
          <p:nvPr/>
        </p:nvSpPr>
        <p:spPr>
          <a:xfrm rot="5400000">
            <a:off x="8858182" y="4056315"/>
            <a:ext cx="477184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12012A52-70B7-AE4C-B4CB-300092B76BF1}"/>
              </a:ext>
            </a:extLst>
          </p:cNvPr>
          <p:cNvSpPr txBox="1">
            <a:spLocks/>
          </p:cNvSpPr>
          <p:nvPr/>
        </p:nvSpPr>
        <p:spPr>
          <a:xfrm>
            <a:off x="6735512" y="4454285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CBE8E78-7B00-1E42-A69F-F878E0B10A9A}"/>
              </a:ext>
            </a:extLst>
          </p:cNvPr>
          <p:cNvSpPr txBox="1">
            <a:spLocks/>
          </p:cNvSpPr>
          <p:nvPr/>
        </p:nvSpPr>
        <p:spPr>
          <a:xfrm>
            <a:off x="6754037" y="5591577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2A169075-5A4C-B643-A564-F171E1CFBB2A}"/>
              </a:ext>
            </a:extLst>
          </p:cNvPr>
          <p:cNvSpPr txBox="1">
            <a:spLocks/>
          </p:cNvSpPr>
          <p:nvPr/>
        </p:nvSpPr>
        <p:spPr>
          <a:xfrm>
            <a:off x="6754037" y="5015787"/>
            <a:ext cx="3864864" cy="438569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 </a:t>
            </a:r>
          </a:p>
        </p:txBody>
      </p:sp>
    </p:spTree>
    <p:extLst>
      <p:ext uri="{BB962C8B-B14F-4D97-AF65-F5344CB8AC3E}">
        <p14:creationId xmlns:p14="http://schemas.microsoft.com/office/powerpoint/2010/main" val="3071325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560203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Anxiety + Trauma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D1D7857-9FA0-5D40-B485-6C998385A511}"/>
              </a:ext>
            </a:extLst>
          </p:cNvPr>
          <p:cNvGrpSpPr/>
          <p:nvPr/>
        </p:nvGrpSpPr>
        <p:grpSpPr>
          <a:xfrm>
            <a:off x="506540" y="1244327"/>
            <a:ext cx="3840480" cy="584775"/>
            <a:chOff x="4132016" y="1031099"/>
            <a:chExt cx="3840480" cy="5847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9DEBE8-3AF4-6D46-AA62-BC9693F1A8C5}"/>
                </a:ext>
              </a:extLst>
            </p:cNvPr>
            <p:cNvSpPr txBox="1"/>
            <p:nvPr/>
          </p:nvSpPr>
          <p:spPr>
            <a:xfrm>
              <a:off x="4604680" y="1031099"/>
              <a:ext cx="28951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Default (</a:t>
              </a:r>
              <a:r>
                <a:rPr lang="en-US" sz="3200" i="1" dirty="0"/>
                <a:t>trauma</a:t>
              </a:r>
              <a:r>
                <a:rPr lang="en-US" sz="3200" dirty="0"/>
                <a:t>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5A2BFDD-402C-3043-944B-9885214D5CD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E00B1-9604-5F4D-8BA4-FD6115C48462}"/>
              </a:ext>
            </a:extLst>
          </p:cNvPr>
          <p:cNvGrpSpPr/>
          <p:nvPr/>
        </p:nvGrpSpPr>
        <p:grpSpPr>
          <a:xfrm>
            <a:off x="6631825" y="558303"/>
            <a:ext cx="3840480" cy="1200329"/>
            <a:chOff x="4132016" y="332741"/>
            <a:chExt cx="3840480" cy="120032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37D6A7-1630-7142-8EDA-879E17FE9A94}"/>
                </a:ext>
              </a:extLst>
            </p:cNvPr>
            <p:cNvSpPr txBox="1"/>
            <p:nvPr/>
          </p:nvSpPr>
          <p:spPr>
            <a:xfrm>
              <a:off x="4473211" y="332741"/>
              <a:ext cx="31824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Specific Fear:</a:t>
              </a:r>
            </a:p>
            <a:p>
              <a:pPr algn="ctr"/>
              <a:r>
                <a:rPr lang="en-US" sz="2400" dirty="0"/>
                <a:t>Impairs daily functioning</a:t>
              </a:r>
            </a:p>
            <a:p>
              <a:pPr algn="ctr"/>
              <a:r>
                <a:rPr lang="en-US" sz="2400" dirty="0"/>
                <a:t>Cannot attend sessions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2FDDF5F-BC3D-5A46-8290-B9C5ABDDE67A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B8F2F9F-FFBF-7B4F-A3BC-5CFA3743F282}"/>
              </a:ext>
            </a:extLst>
          </p:cNvPr>
          <p:cNvCxnSpPr>
            <a:stCxn id="25" idx="2"/>
            <a:endCxn id="29" idx="0"/>
          </p:cNvCxnSpPr>
          <p:nvPr/>
        </p:nvCxnSpPr>
        <p:spPr>
          <a:xfrm>
            <a:off x="2395290" y="2687912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D4D34FD9-338B-344D-AEB9-08161E7F78DD}"/>
              </a:ext>
            </a:extLst>
          </p:cNvPr>
          <p:cNvSpPr txBox="1">
            <a:spLocks/>
          </p:cNvSpPr>
          <p:nvPr/>
        </p:nvSpPr>
        <p:spPr>
          <a:xfrm>
            <a:off x="462858" y="204037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F15167A-10F9-4E47-A3F1-CBFAB624F46A}"/>
              </a:ext>
            </a:extLst>
          </p:cNvPr>
          <p:cNvSpPr txBox="1">
            <a:spLocks/>
          </p:cNvSpPr>
          <p:nvPr/>
        </p:nvSpPr>
        <p:spPr>
          <a:xfrm>
            <a:off x="462858" y="30145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8A33B81-FED8-8B49-8FFC-1AE838CF745D}"/>
              </a:ext>
            </a:extLst>
          </p:cNvPr>
          <p:cNvSpPr txBox="1">
            <a:spLocks/>
          </p:cNvSpPr>
          <p:nvPr/>
        </p:nvSpPr>
        <p:spPr>
          <a:xfrm>
            <a:off x="462858" y="400827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89912A0-6161-7240-BFEE-FD21CE06BAA4}"/>
              </a:ext>
            </a:extLst>
          </p:cNvPr>
          <p:cNvSpPr txBox="1">
            <a:spLocks/>
          </p:cNvSpPr>
          <p:nvPr/>
        </p:nvSpPr>
        <p:spPr>
          <a:xfrm>
            <a:off x="462858" y="496613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05860A0-2113-E441-90CF-AC2D4D6A092A}"/>
              </a:ext>
            </a:extLst>
          </p:cNvPr>
          <p:cNvSpPr txBox="1">
            <a:spLocks/>
          </p:cNvSpPr>
          <p:nvPr/>
        </p:nvSpPr>
        <p:spPr>
          <a:xfrm>
            <a:off x="462858" y="59315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CB3FD54-ABA6-BB41-8C60-04D17AC2A55E}"/>
              </a:ext>
            </a:extLst>
          </p:cNvPr>
          <p:cNvSpPr txBox="1">
            <a:spLocks/>
          </p:cNvSpPr>
          <p:nvPr/>
        </p:nvSpPr>
        <p:spPr>
          <a:xfrm rot="5400000">
            <a:off x="2739507" y="3985971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3B1C10-DD27-254D-B30D-C8BE61F85DD5}"/>
              </a:ext>
            </a:extLst>
          </p:cNvPr>
          <p:cNvCxnSpPr>
            <a:cxnSpLocks/>
            <a:stCxn id="32" idx="2"/>
            <a:endCxn id="39" idx="0"/>
          </p:cNvCxnSpPr>
          <p:nvPr/>
        </p:nvCxnSpPr>
        <p:spPr>
          <a:xfrm>
            <a:off x="8564257" y="2478942"/>
            <a:ext cx="0" cy="357896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C2BF49FE-18C6-4742-BA73-1D239ED02B1D}"/>
              </a:ext>
            </a:extLst>
          </p:cNvPr>
          <p:cNvSpPr txBox="1">
            <a:spLocks/>
          </p:cNvSpPr>
          <p:nvPr/>
        </p:nvSpPr>
        <p:spPr>
          <a:xfrm>
            <a:off x="6631825" y="1933598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E6DB1FAF-EAB8-B643-9770-414D98DF3927}"/>
              </a:ext>
            </a:extLst>
          </p:cNvPr>
          <p:cNvSpPr txBox="1">
            <a:spLocks/>
          </p:cNvSpPr>
          <p:nvPr/>
        </p:nvSpPr>
        <p:spPr>
          <a:xfrm>
            <a:off x="6625492" y="2592391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657006AE-6B20-A44F-B0A8-F1D843C0B616}"/>
              </a:ext>
            </a:extLst>
          </p:cNvPr>
          <p:cNvSpPr txBox="1">
            <a:spLocks/>
          </p:cNvSpPr>
          <p:nvPr/>
        </p:nvSpPr>
        <p:spPr>
          <a:xfrm>
            <a:off x="6631825" y="3284247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0F8E0F4-2E19-3B4A-A1AE-43794539FB9E}"/>
              </a:ext>
            </a:extLst>
          </p:cNvPr>
          <p:cNvSpPr txBox="1">
            <a:spLocks/>
          </p:cNvSpPr>
          <p:nvPr/>
        </p:nvSpPr>
        <p:spPr>
          <a:xfrm>
            <a:off x="6625492" y="3976103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08645D6F-17CE-BC4B-889E-45AC929341F7}"/>
              </a:ext>
            </a:extLst>
          </p:cNvPr>
          <p:cNvSpPr txBox="1">
            <a:spLocks/>
          </p:cNvSpPr>
          <p:nvPr/>
        </p:nvSpPr>
        <p:spPr>
          <a:xfrm>
            <a:off x="6631825" y="6057903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08453FDF-4753-D244-87C4-791F544DD3DB}"/>
              </a:ext>
            </a:extLst>
          </p:cNvPr>
          <p:cNvSpPr txBox="1">
            <a:spLocks/>
          </p:cNvSpPr>
          <p:nvPr/>
        </p:nvSpPr>
        <p:spPr>
          <a:xfrm rot="5400000">
            <a:off x="8808440" y="3953834"/>
            <a:ext cx="4651291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9F69197-8A28-4148-815C-08582FD7D820}"/>
              </a:ext>
            </a:extLst>
          </p:cNvPr>
          <p:cNvSpPr txBox="1">
            <a:spLocks/>
          </p:cNvSpPr>
          <p:nvPr/>
        </p:nvSpPr>
        <p:spPr>
          <a:xfrm>
            <a:off x="6631825" y="4682125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FDB617F5-D13F-9840-B636-2AE58268D676}"/>
              </a:ext>
            </a:extLst>
          </p:cNvPr>
          <p:cNvSpPr txBox="1">
            <a:spLocks/>
          </p:cNvSpPr>
          <p:nvPr/>
        </p:nvSpPr>
        <p:spPr>
          <a:xfrm>
            <a:off x="6631825" y="5380734"/>
            <a:ext cx="3864864" cy="545344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388511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7" y="254106"/>
            <a:ext cx="7729728" cy="1188720"/>
          </a:xfrm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Decision Making rules</a:t>
            </a:r>
            <a:br>
              <a:rPr lang="en-US" dirty="0"/>
            </a:br>
            <a:r>
              <a:rPr lang="en-US" sz="2400" i="1" dirty="0"/>
              <a:t>Dosing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1" y="7310689"/>
            <a:ext cx="8760714" cy="285771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dirty="0"/>
              <a:t>Recommended dosing for certain components: </a:t>
            </a:r>
          </a:p>
          <a:p>
            <a:pPr lvl="1"/>
            <a:r>
              <a:rPr lang="en-US" sz="5600" dirty="0"/>
              <a:t>You will almost always have at least 2 sessions of TDM</a:t>
            </a:r>
            <a:endParaRPr lang="en-US" sz="6400" dirty="0"/>
          </a:p>
          <a:p>
            <a:pPr lvl="1"/>
            <a:r>
              <a:rPr lang="en-US" sz="5600" dirty="0"/>
              <a:t>TDW1 is typically only one session unless there are problems</a:t>
            </a:r>
            <a:endParaRPr lang="en-US" sz="6400" dirty="0"/>
          </a:p>
          <a:p>
            <a:pPr lvl="1"/>
            <a:r>
              <a:rPr lang="en-US" sz="5600" dirty="0"/>
              <a:t>TDW2 is typically more than one session</a:t>
            </a:r>
            <a:endParaRPr lang="en-US" sz="6400" dirty="0"/>
          </a:p>
          <a:p>
            <a:pPr lvl="1"/>
            <a:r>
              <a:rPr lang="en-US" sz="5600" dirty="0"/>
              <a:t>For GA and SU throughout treatment you will always be checking in at the beginning of every session these </a:t>
            </a:r>
            <a:endParaRPr lang="en-US" sz="6400" dirty="0"/>
          </a:p>
          <a:p>
            <a:pPr lvl="0"/>
            <a:r>
              <a:rPr lang="en-US" sz="6400" dirty="0"/>
              <a:t>Providers should always check HW for the components taught at the beginning of every session </a:t>
            </a:r>
          </a:p>
          <a:p>
            <a:r>
              <a:rPr lang="en-US" sz="6400" dirty="0"/>
              <a:t>but unless you are adding to it (i.e. providing the client with more information, new skills etc.) </a:t>
            </a:r>
          </a:p>
          <a:p>
            <a:r>
              <a:rPr lang="en-US" sz="6400" dirty="0"/>
              <a:t>checking homework alone is not considered adding another dose of the component. </a:t>
            </a:r>
          </a:p>
          <a:p>
            <a:pPr lvl="0"/>
            <a:r>
              <a:rPr lang="en-US" sz="6400" dirty="0"/>
              <a:t>Relaxation is only added before a basic flow if the client’s tension symptoms are high enough </a:t>
            </a:r>
          </a:p>
          <a:p>
            <a:r>
              <a:rPr lang="en-US" sz="6400" dirty="0"/>
              <a:t>that they are interfering with session or if client has sleep or somatic symptoms </a:t>
            </a:r>
          </a:p>
          <a:p>
            <a:pPr lvl="0"/>
            <a:r>
              <a:rPr lang="en-US" sz="6400" dirty="0"/>
              <a:t>Problem solving is added in for clients who report a lot of everyday </a:t>
            </a:r>
          </a:p>
          <a:p>
            <a:r>
              <a:rPr lang="en-US" sz="6400" dirty="0"/>
              <a:t>problems; this is especially true if the client has depression and reports a lot of everyday </a:t>
            </a:r>
          </a:p>
          <a:p>
            <a:r>
              <a:rPr lang="en-US" sz="6400" dirty="0"/>
              <a:t>problems. </a:t>
            </a:r>
          </a:p>
          <a:p>
            <a:pPr lvl="0"/>
            <a:r>
              <a:rPr lang="en-US" sz="6400" dirty="0"/>
              <a:t>FS is only 15/20 min should not be full session by itself this is not a full component but more of a </a:t>
            </a:r>
          </a:p>
          <a:p>
            <a:r>
              <a:rPr lang="en-US" sz="6400" dirty="0"/>
              <a:t>wrap up of session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D1A109-DDC8-E44E-BC0D-66F624543666}"/>
              </a:ext>
            </a:extLst>
          </p:cNvPr>
          <p:cNvSpPr txBox="1">
            <a:spLocks/>
          </p:cNvSpPr>
          <p:nvPr/>
        </p:nvSpPr>
        <p:spPr>
          <a:xfrm>
            <a:off x="2231137" y="189370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32017-82D1-6A4C-921D-764E17583C2C}"/>
              </a:ext>
            </a:extLst>
          </p:cNvPr>
          <p:cNvSpPr txBox="1"/>
          <p:nvPr/>
        </p:nvSpPr>
        <p:spPr>
          <a:xfrm>
            <a:off x="6281832" y="2016453"/>
            <a:ext cx="3863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Almost always at least two sessions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486064-D174-4D41-B38F-7F9606374BCA}"/>
              </a:ext>
            </a:extLst>
          </p:cNvPr>
          <p:cNvSpPr txBox="1">
            <a:spLocks/>
          </p:cNvSpPr>
          <p:nvPr/>
        </p:nvSpPr>
        <p:spPr>
          <a:xfrm>
            <a:off x="2231137" y="311453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46B6CE-E110-1141-ABEB-9ECBF2B7592E}"/>
              </a:ext>
            </a:extLst>
          </p:cNvPr>
          <p:cNvSpPr txBox="1">
            <a:spLocks/>
          </p:cNvSpPr>
          <p:nvPr/>
        </p:nvSpPr>
        <p:spPr>
          <a:xfrm>
            <a:off x="2231137" y="433535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13323-AE24-7347-A933-D0B38162C07D}"/>
              </a:ext>
            </a:extLst>
          </p:cNvPr>
          <p:cNvSpPr txBox="1"/>
          <p:nvPr/>
        </p:nvSpPr>
        <p:spPr>
          <a:xfrm>
            <a:off x="6281832" y="3206801"/>
            <a:ext cx="2834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Typically only one session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7D16D9-055A-1340-A944-FD8FA72EBAC2}"/>
              </a:ext>
            </a:extLst>
          </p:cNvPr>
          <p:cNvSpPr txBox="1"/>
          <p:nvPr/>
        </p:nvSpPr>
        <p:spPr>
          <a:xfrm>
            <a:off x="6281832" y="4505123"/>
            <a:ext cx="3477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Typically more than one session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796F1FD-5AC7-2E45-9EB9-704833656165}"/>
              </a:ext>
            </a:extLst>
          </p:cNvPr>
          <p:cNvSpPr txBox="1">
            <a:spLocks/>
          </p:cNvSpPr>
          <p:nvPr/>
        </p:nvSpPr>
        <p:spPr>
          <a:xfrm>
            <a:off x="2231137" y="554297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 and SU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426FF4-45D2-0646-961B-8AC1D5743E94}"/>
              </a:ext>
            </a:extLst>
          </p:cNvPr>
          <p:cNvSpPr txBox="1"/>
          <p:nvPr/>
        </p:nvSpPr>
        <p:spPr>
          <a:xfrm>
            <a:off x="6281832" y="5689330"/>
            <a:ext cx="4224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Always check in at beginning of session</a:t>
            </a:r>
          </a:p>
        </p:txBody>
      </p:sp>
    </p:spTree>
    <p:extLst>
      <p:ext uri="{BB962C8B-B14F-4D97-AF65-F5344CB8AC3E}">
        <p14:creationId xmlns:p14="http://schemas.microsoft.com/office/powerpoint/2010/main" val="1552085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7" y="254106"/>
            <a:ext cx="7729728" cy="1188720"/>
          </a:xfrm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Decision Making rules</a:t>
            </a:r>
            <a:br>
              <a:rPr lang="en-US" dirty="0"/>
            </a:br>
            <a:r>
              <a:rPr lang="en-US" sz="2400" i="1" dirty="0"/>
              <a:t>Homework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1" y="7310689"/>
            <a:ext cx="8760714" cy="285771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dirty="0"/>
              <a:t>Recommended dosing for certain components: </a:t>
            </a:r>
          </a:p>
          <a:p>
            <a:pPr lvl="1"/>
            <a:r>
              <a:rPr lang="en-US" sz="5600" dirty="0"/>
              <a:t>You will almost always have at least 2 sessions of TDM</a:t>
            </a:r>
            <a:endParaRPr lang="en-US" sz="6400" dirty="0"/>
          </a:p>
          <a:p>
            <a:pPr lvl="1"/>
            <a:r>
              <a:rPr lang="en-US" sz="5600" dirty="0"/>
              <a:t>TDW1 is typically only one session unless there are problems</a:t>
            </a:r>
            <a:endParaRPr lang="en-US" sz="6400" dirty="0"/>
          </a:p>
          <a:p>
            <a:pPr lvl="1"/>
            <a:r>
              <a:rPr lang="en-US" sz="5600" dirty="0"/>
              <a:t>TDW2 is typically more than one session</a:t>
            </a:r>
            <a:endParaRPr lang="en-US" sz="6400" dirty="0"/>
          </a:p>
          <a:p>
            <a:pPr lvl="1"/>
            <a:r>
              <a:rPr lang="en-US" sz="5600" dirty="0"/>
              <a:t>For GA and SU throughout treatment you will always be checking in at the beginning of every session these </a:t>
            </a:r>
            <a:endParaRPr lang="en-US" sz="6400" dirty="0"/>
          </a:p>
          <a:p>
            <a:pPr lvl="0"/>
            <a:r>
              <a:rPr lang="en-US" sz="6400" dirty="0"/>
              <a:t>Providers should always check HW for the components taught at the beginning of every session </a:t>
            </a:r>
          </a:p>
          <a:p>
            <a:r>
              <a:rPr lang="en-US" sz="6400" dirty="0"/>
              <a:t>but unless you are adding to it (i.e. providing the client with more information, new skills etc.) </a:t>
            </a:r>
          </a:p>
          <a:p>
            <a:r>
              <a:rPr lang="en-US" sz="6400" dirty="0"/>
              <a:t>checking homework alone is not considered adding another dose of the component. </a:t>
            </a:r>
          </a:p>
          <a:p>
            <a:pPr lvl="0"/>
            <a:r>
              <a:rPr lang="en-US" sz="6400" dirty="0"/>
              <a:t>Relaxation is only added before a basic flow if the client’s tension symptoms are high enough </a:t>
            </a:r>
          </a:p>
          <a:p>
            <a:r>
              <a:rPr lang="en-US" sz="6400" dirty="0"/>
              <a:t>that they are interfering with session or if client has sleep or somatic symptoms </a:t>
            </a:r>
          </a:p>
          <a:p>
            <a:pPr lvl="0"/>
            <a:r>
              <a:rPr lang="en-US" sz="6400" dirty="0"/>
              <a:t>Problem solving is added in for clients who report a lot of everyday </a:t>
            </a:r>
          </a:p>
          <a:p>
            <a:r>
              <a:rPr lang="en-US" sz="6400" dirty="0"/>
              <a:t>problems; this is especially true if the client has depression and reports a lot of everyday </a:t>
            </a:r>
          </a:p>
          <a:p>
            <a:r>
              <a:rPr lang="en-US" sz="6400" dirty="0"/>
              <a:t>problems. </a:t>
            </a:r>
          </a:p>
          <a:p>
            <a:pPr lvl="0"/>
            <a:r>
              <a:rPr lang="en-US" sz="6400" dirty="0"/>
              <a:t>FS is only 15/20 min should not be full session by itself this is not a full component but more of a </a:t>
            </a:r>
          </a:p>
          <a:p>
            <a:r>
              <a:rPr lang="en-US" sz="6400" dirty="0"/>
              <a:t>wrap up of session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9424E19-6BAA-5D48-98D3-1A6470D098E5}"/>
              </a:ext>
            </a:extLst>
          </p:cNvPr>
          <p:cNvSpPr txBox="1">
            <a:spLocks/>
          </p:cNvSpPr>
          <p:nvPr/>
        </p:nvSpPr>
        <p:spPr>
          <a:xfrm>
            <a:off x="1845485" y="2740064"/>
            <a:ext cx="3864864" cy="873557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Beginning of each session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AFFD6F-1DD1-0744-9996-D43A14F4613D}"/>
              </a:ext>
            </a:extLst>
          </p:cNvPr>
          <p:cNvSpPr txBox="1"/>
          <p:nvPr/>
        </p:nvSpPr>
        <p:spPr>
          <a:xfrm>
            <a:off x="6096000" y="2992176"/>
            <a:ext cx="4365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homework from previous component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9C7774-3520-B242-9A7F-31A94F53F925}"/>
              </a:ext>
            </a:extLst>
          </p:cNvPr>
          <p:cNvSpPr txBox="1"/>
          <p:nvPr/>
        </p:nvSpPr>
        <p:spPr>
          <a:xfrm>
            <a:off x="1960380" y="4793639"/>
            <a:ext cx="827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Note: Not considered another dose of the component unless adding new information or skills</a:t>
            </a:r>
          </a:p>
        </p:txBody>
      </p:sp>
    </p:spTree>
    <p:extLst>
      <p:ext uri="{BB962C8B-B14F-4D97-AF65-F5344CB8AC3E}">
        <p14:creationId xmlns:p14="http://schemas.microsoft.com/office/powerpoint/2010/main" val="1402520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7" y="254106"/>
            <a:ext cx="7729728" cy="1188720"/>
          </a:xfrm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Decision Making rules</a:t>
            </a:r>
            <a:br>
              <a:rPr lang="en-US" dirty="0"/>
            </a:br>
            <a:r>
              <a:rPr lang="en-US" sz="2400" i="1" dirty="0"/>
              <a:t>Add-on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1" y="7310689"/>
            <a:ext cx="8760714" cy="285771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dirty="0"/>
              <a:t>Recommended dosing for certain components: </a:t>
            </a:r>
          </a:p>
          <a:p>
            <a:pPr lvl="1"/>
            <a:r>
              <a:rPr lang="en-US" sz="5600" dirty="0"/>
              <a:t>You will almost always have at least 2 sessions of TDM</a:t>
            </a:r>
            <a:endParaRPr lang="en-US" sz="6400" dirty="0"/>
          </a:p>
          <a:p>
            <a:pPr lvl="1"/>
            <a:r>
              <a:rPr lang="en-US" sz="5600" dirty="0"/>
              <a:t>TDW1 is typically only one session unless there are problems</a:t>
            </a:r>
            <a:endParaRPr lang="en-US" sz="6400" dirty="0"/>
          </a:p>
          <a:p>
            <a:pPr lvl="1"/>
            <a:r>
              <a:rPr lang="en-US" sz="5600" dirty="0"/>
              <a:t>TDW2 is typically more than one session</a:t>
            </a:r>
            <a:endParaRPr lang="en-US" sz="6400" dirty="0"/>
          </a:p>
          <a:p>
            <a:pPr lvl="1"/>
            <a:r>
              <a:rPr lang="en-US" sz="5600" dirty="0"/>
              <a:t>For GA and SU throughout treatment you will always be checking in at the beginning of every session these </a:t>
            </a:r>
            <a:endParaRPr lang="en-US" sz="6400" dirty="0"/>
          </a:p>
          <a:p>
            <a:pPr lvl="0"/>
            <a:r>
              <a:rPr lang="en-US" sz="6400" dirty="0"/>
              <a:t>Providers should always check HW for the components taught at the beginning of every session </a:t>
            </a:r>
          </a:p>
          <a:p>
            <a:r>
              <a:rPr lang="en-US" sz="6400" dirty="0"/>
              <a:t>but unless you are adding to it (i.e. providing the client with more information, new skills etc.) </a:t>
            </a:r>
          </a:p>
          <a:p>
            <a:r>
              <a:rPr lang="en-US" sz="6400" dirty="0"/>
              <a:t>checking homework alone is not considered adding another dose of the component. </a:t>
            </a:r>
          </a:p>
          <a:p>
            <a:pPr lvl="0"/>
            <a:r>
              <a:rPr lang="en-US" sz="6400" dirty="0"/>
              <a:t>Relaxation is only added before a basic flow if the client’s tension symptoms are high enough </a:t>
            </a:r>
          </a:p>
          <a:p>
            <a:r>
              <a:rPr lang="en-US" sz="6400" dirty="0"/>
              <a:t>that they are interfering with session or if client has sleep or somatic symptoms </a:t>
            </a:r>
          </a:p>
          <a:p>
            <a:pPr lvl="0"/>
            <a:r>
              <a:rPr lang="en-US" sz="6400" dirty="0"/>
              <a:t>Problem solving is added in for clients who report a lot of everyday </a:t>
            </a:r>
          </a:p>
          <a:p>
            <a:r>
              <a:rPr lang="en-US" sz="6400" dirty="0"/>
              <a:t>problems; this is especially true if the client has depression and reports a lot of everyday </a:t>
            </a:r>
          </a:p>
          <a:p>
            <a:r>
              <a:rPr lang="en-US" sz="6400" dirty="0"/>
              <a:t>problems. </a:t>
            </a:r>
          </a:p>
          <a:p>
            <a:pPr lvl="0"/>
            <a:r>
              <a:rPr lang="en-US" sz="6400" dirty="0"/>
              <a:t>FS is only 15/20 min should not be full session by itself this is not a full component but more of a </a:t>
            </a:r>
          </a:p>
          <a:p>
            <a:r>
              <a:rPr lang="en-US" sz="6400" dirty="0"/>
              <a:t>wrap up of session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D1A109-DDC8-E44E-BC0D-66F624543666}"/>
              </a:ext>
            </a:extLst>
          </p:cNvPr>
          <p:cNvSpPr txBox="1">
            <a:spLocks/>
          </p:cNvSpPr>
          <p:nvPr/>
        </p:nvSpPr>
        <p:spPr>
          <a:xfrm>
            <a:off x="1894252" y="249527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Relaxation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32017-82D1-6A4C-921D-764E17583C2C}"/>
              </a:ext>
            </a:extLst>
          </p:cNvPr>
          <p:cNvSpPr txBox="1"/>
          <p:nvPr/>
        </p:nvSpPr>
        <p:spPr>
          <a:xfrm>
            <a:off x="5944947" y="2496487"/>
            <a:ext cx="5709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Only added if individual’s tension symptoms are interfering </a:t>
            </a:r>
          </a:p>
          <a:p>
            <a:pPr lvl="0"/>
            <a:r>
              <a:rPr lang="en-US" dirty="0"/>
              <a:t>with session or if client has sleep or somatic symptoms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486064-D174-4D41-B38F-7F9606374BCA}"/>
              </a:ext>
            </a:extLst>
          </p:cNvPr>
          <p:cNvSpPr txBox="1">
            <a:spLocks/>
          </p:cNvSpPr>
          <p:nvPr/>
        </p:nvSpPr>
        <p:spPr>
          <a:xfrm>
            <a:off x="1894252" y="3716102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PS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46B6CE-E110-1141-ABEB-9ECBF2B7592E}"/>
              </a:ext>
            </a:extLst>
          </p:cNvPr>
          <p:cNvSpPr txBox="1">
            <a:spLocks/>
          </p:cNvSpPr>
          <p:nvPr/>
        </p:nvSpPr>
        <p:spPr>
          <a:xfrm>
            <a:off x="1894252" y="4936926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13323-AE24-7347-A933-D0B38162C07D}"/>
              </a:ext>
            </a:extLst>
          </p:cNvPr>
          <p:cNvSpPr txBox="1"/>
          <p:nvPr/>
        </p:nvSpPr>
        <p:spPr>
          <a:xfrm>
            <a:off x="5944947" y="3730426"/>
            <a:ext cx="4539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Added for high score on PS or </a:t>
            </a:r>
          </a:p>
          <a:p>
            <a:pPr lvl="0"/>
            <a:r>
              <a:rPr lang="en-US" dirty="0"/>
              <a:t>If individual reports a lot of everyday problems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7D16D9-055A-1340-A944-FD8FA72EBAC2}"/>
              </a:ext>
            </a:extLst>
          </p:cNvPr>
          <p:cNvSpPr txBox="1"/>
          <p:nvPr/>
        </p:nvSpPr>
        <p:spPr>
          <a:xfrm>
            <a:off x="5944947" y="4964365"/>
            <a:ext cx="3404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Only 15-20 minutes </a:t>
            </a:r>
          </a:p>
          <a:p>
            <a:pPr lvl="0"/>
            <a:r>
              <a:rPr lang="en-US" dirty="0"/>
              <a:t>Should not be full session by itself </a:t>
            </a:r>
          </a:p>
        </p:txBody>
      </p:sp>
    </p:spTree>
    <p:extLst>
      <p:ext uri="{BB962C8B-B14F-4D97-AF65-F5344CB8AC3E}">
        <p14:creationId xmlns:p14="http://schemas.microsoft.com/office/powerpoint/2010/main" val="147087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Basic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105" y="2875547"/>
            <a:ext cx="4967759" cy="25396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Depression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Trauma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Substance Use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Anxiety </a:t>
            </a:r>
          </a:p>
        </p:txBody>
      </p:sp>
    </p:spTree>
    <p:extLst>
      <p:ext uri="{BB962C8B-B14F-4D97-AF65-F5344CB8AC3E}">
        <p14:creationId xmlns:p14="http://schemas.microsoft.com/office/powerpoint/2010/main" val="317275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6096000" y="2454803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108960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flows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781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37751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73302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933188"/>
            <a:ext cx="3840480" cy="584775"/>
            <a:chOff x="4132016" y="941419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022432" y="941419"/>
              <a:ext cx="20840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Depression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698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04349" y="3752861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1953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6096000" y="2454803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108960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flows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781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37751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73302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698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04349" y="3752861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C44642-1CC7-514C-A27F-BA0ECD5D7E73}"/>
              </a:ext>
            </a:extLst>
          </p:cNvPr>
          <p:cNvGrpSpPr/>
          <p:nvPr/>
        </p:nvGrpSpPr>
        <p:grpSpPr>
          <a:xfrm>
            <a:off x="4163568" y="926432"/>
            <a:ext cx="3840480" cy="584775"/>
            <a:chOff x="4132016" y="970135"/>
            <a:chExt cx="3840480" cy="58477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2B9DBC-B9C3-2942-8D35-3501AECA7041}"/>
                </a:ext>
              </a:extLst>
            </p:cNvPr>
            <p:cNvSpPr txBox="1"/>
            <p:nvPr/>
          </p:nvSpPr>
          <p:spPr>
            <a:xfrm>
              <a:off x="5345171" y="970135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Trauma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496322-8A2C-5048-9314-C4A9F2EAAF67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415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6096000" y="2454803"/>
            <a:ext cx="0" cy="3476765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108960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flows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644911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348255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SU2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32020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31568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787794" y="3869417"/>
            <a:ext cx="477184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C44642-1CC7-514C-A27F-BA0ECD5D7E73}"/>
              </a:ext>
            </a:extLst>
          </p:cNvPr>
          <p:cNvGrpSpPr/>
          <p:nvPr/>
        </p:nvGrpSpPr>
        <p:grpSpPr>
          <a:xfrm>
            <a:off x="4163568" y="926432"/>
            <a:ext cx="3840480" cy="584775"/>
            <a:chOff x="4132016" y="970135"/>
            <a:chExt cx="3840480" cy="58477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2B9DBC-B9C3-2942-8D35-3501AECA7041}"/>
                </a:ext>
              </a:extLst>
            </p:cNvPr>
            <p:cNvSpPr txBox="1"/>
            <p:nvPr/>
          </p:nvSpPr>
          <p:spPr>
            <a:xfrm>
              <a:off x="4767458" y="970135"/>
              <a:ext cx="25939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Substance Use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496322-8A2C-5048-9314-C4A9F2EAAF67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17CF7A4B-CB37-6A47-84D5-F37ACC59CA31}"/>
              </a:ext>
            </a:extLst>
          </p:cNvPr>
          <p:cNvSpPr txBox="1">
            <a:spLocks/>
          </p:cNvSpPr>
          <p:nvPr/>
        </p:nvSpPr>
        <p:spPr>
          <a:xfrm>
            <a:off x="4153472" y="5125887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343983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6096000" y="2454803"/>
            <a:ext cx="0" cy="3243657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108960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flows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781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63568" y="3775169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733024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698460"/>
            <a:ext cx="3864864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04349" y="3752861"/>
            <a:ext cx="4538737" cy="647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C44642-1CC7-514C-A27F-BA0ECD5D7E73}"/>
              </a:ext>
            </a:extLst>
          </p:cNvPr>
          <p:cNvGrpSpPr/>
          <p:nvPr/>
        </p:nvGrpSpPr>
        <p:grpSpPr>
          <a:xfrm>
            <a:off x="4163568" y="926432"/>
            <a:ext cx="3840480" cy="584775"/>
            <a:chOff x="4132016" y="970135"/>
            <a:chExt cx="3840480" cy="58477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2B9DBC-B9C3-2942-8D35-3501AECA7041}"/>
                </a:ext>
              </a:extLst>
            </p:cNvPr>
            <p:cNvSpPr txBox="1"/>
            <p:nvPr/>
          </p:nvSpPr>
          <p:spPr>
            <a:xfrm>
              <a:off x="5328509" y="970135"/>
              <a:ext cx="1471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Anxiety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496322-8A2C-5048-9314-C4A9F2EAAF67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49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18F-F219-8F41-9836-28E268A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1E8CB9"/>
            </a:solidFill>
          </a:ln>
        </p:spPr>
        <p:txBody>
          <a:bodyPr/>
          <a:lstStyle/>
          <a:p>
            <a:r>
              <a:rPr lang="en-US" dirty="0"/>
              <a:t>flows with Dosing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5BB2-3D6A-0145-9BF2-37D3D7F5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105" y="2875547"/>
            <a:ext cx="4967759" cy="25396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Depression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400" dirty="0"/>
              <a:t>Trauma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Substance Use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Anxiety </a:t>
            </a:r>
          </a:p>
        </p:txBody>
      </p:sp>
    </p:spTree>
    <p:extLst>
      <p:ext uri="{BB962C8B-B14F-4D97-AF65-F5344CB8AC3E}">
        <p14:creationId xmlns:p14="http://schemas.microsoft.com/office/powerpoint/2010/main" val="424237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0974AB-2570-5A4F-87B1-A8B00B95AA99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096000" y="2282909"/>
            <a:ext cx="0" cy="3625941"/>
          </a:xfrm>
          <a:prstGeom prst="straightConnector1">
            <a:avLst/>
          </a:prstGeom>
          <a:ln>
            <a:solidFill>
              <a:srgbClr val="1E8CB9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B718E2-C2FA-0F4A-82D7-396071D3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78892"/>
            <a:ext cx="3864864" cy="647540"/>
          </a:xfrm>
          <a:ln>
            <a:solidFill>
              <a:srgbClr val="1E8CB9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flow with dosing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326397-D70B-9C45-8DEA-52CF3367AB3B}"/>
              </a:ext>
            </a:extLst>
          </p:cNvPr>
          <p:cNvSpPr txBox="1">
            <a:spLocks/>
          </p:cNvSpPr>
          <p:nvPr/>
        </p:nvSpPr>
        <p:spPr>
          <a:xfrm>
            <a:off x="4163568" y="180726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EP/INTRO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9E3DD5-4A45-104C-A88F-A8CC55CA3102}"/>
              </a:ext>
            </a:extLst>
          </p:cNvPr>
          <p:cNvSpPr txBox="1">
            <a:spLocks/>
          </p:cNvSpPr>
          <p:nvPr/>
        </p:nvSpPr>
        <p:spPr>
          <a:xfrm>
            <a:off x="4163568" y="2495264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DB5F11-8EB0-2B47-8D20-9CF8D55D580C}"/>
              </a:ext>
            </a:extLst>
          </p:cNvPr>
          <p:cNvSpPr txBox="1">
            <a:spLocks/>
          </p:cNvSpPr>
          <p:nvPr/>
        </p:nvSpPr>
        <p:spPr>
          <a:xfrm>
            <a:off x="4151376" y="3208733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DF4299-126A-7440-90D7-AA9443C00647}"/>
              </a:ext>
            </a:extLst>
          </p:cNvPr>
          <p:cNvSpPr txBox="1">
            <a:spLocks/>
          </p:cNvSpPr>
          <p:nvPr/>
        </p:nvSpPr>
        <p:spPr>
          <a:xfrm>
            <a:off x="4163568" y="4573941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A02A8-F028-3744-A690-539AEEBDA136}"/>
              </a:ext>
            </a:extLst>
          </p:cNvPr>
          <p:cNvGrpSpPr/>
          <p:nvPr/>
        </p:nvGrpSpPr>
        <p:grpSpPr>
          <a:xfrm>
            <a:off x="4163568" y="1049403"/>
            <a:ext cx="3840480" cy="584775"/>
            <a:chOff x="4132016" y="1057634"/>
            <a:chExt cx="384048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EB9425-47B8-6C46-A097-2B0051B95766}"/>
                </a:ext>
              </a:extLst>
            </p:cNvPr>
            <p:cNvSpPr txBox="1"/>
            <p:nvPr/>
          </p:nvSpPr>
          <p:spPr>
            <a:xfrm>
              <a:off x="5022432" y="1057634"/>
              <a:ext cx="20840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Depression</a:t>
              </a:r>
              <a:endParaRPr lang="en-US" sz="3200" i="1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618243-BF66-EC40-AAF9-DC948A96B920}"/>
                </a:ext>
              </a:extLst>
            </p:cNvPr>
            <p:cNvCxnSpPr/>
            <p:nvPr/>
          </p:nvCxnSpPr>
          <p:spPr>
            <a:xfrm>
              <a:off x="4132016" y="1526194"/>
              <a:ext cx="3840480" cy="0"/>
            </a:xfrm>
            <a:prstGeom prst="line">
              <a:avLst/>
            </a:prstGeom>
            <a:ln>
              <a:solidFill>
                <a:srgbClr val="1E8CB9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E194674-6A5D-E24F-A4FF-DE18CD14BC82}"/>
              </a:ext>
            </a:extLst>
          </p:cNvPr>
          <p:cNvSpPr txBox="1">
            <a:spLocks/>
          </p:cNvSpPr>
          <p:nvPr/>
        </p:nvSpPr>
        <p:spPr>
          <a:xfrm>
            <a:off x="4163568" y="5908850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FS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E21F4-E033-9E4F-99F5-73AF0D37450E}"/>
              </a:ext>
            </a:extLst>
          </p:cNvPr>
          <p:cNvSpPr txBox="1">
            <a:spLocks/>
          </p:cNvSpPr>
          <p:nvPr/>
        </p:nvSpPr>
        <p:spPr>
          <a:xfrm rot="5400000">
            <a:off x="6971127" y="3858138"/>
            <a:ext cx="4577234" cy="47548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Safety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8873E-54BA-434A-A5A6-C6A566B1CEC3}"/>
              </a:ext>
            </a:extLst>
          </p:cNvPr>
          <p:cNvSpPr txBox="1">
            <a:spLocks/>
          </p:cNvSpPr>
          <p:nvPr/>
        </p:nvSpPr>
        <p:spPr>
          <a:xfrm>
            <a:off x="4151376" y="3901258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GA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0E54FE-4C37-0442-8FA3-89CD7FE70F03}"/>
              </a:ext>
            </a:extLst>
          </p:cNvPr>
          <p:cNvSpPr txBox="1">
            <a:spLocks/>
          </p:cNvSpPr>
          <p:nvPr/>
        </p:nvSpPr>
        <p:spPr>
          <a:xfrm>
            <a:off x="4163568" y="5240939"/>
            <a:ext cx="3864864" cy="47564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27432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latin typeface="Avenir Book" panose="02000503020000020003" pitchFamily="2" charset="0"/>
              </a:rPr>
              <a:t>TDW2 </a:t>
            </a:r>
          </a:p>
        </p:txBody>
      </p:sp>
    </p:spTree>
    <p:extLst>
      <p:ext uri="{BB962C8B-B14F-4D97-AF65-F5344CB8AC3E}">
        <p14:creationId xmlns:p14="http://schemas.microsoft.com/office/powerpoint/2010/main" val="14472705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{24C6FC5B-63BC-964C-BAEF-FE5A44755777}tf10001120</Template>
  <TotalTime>1296</TotalTime>
  <Words>1225</Words>
  <Application>Microsoft Office PowerPoint</Application>
  <PresentationFormat>Widescreen</PresentationFormat>
  <Paragraphs>336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Avenir Book</vt:lpstr>
      <vt:lpstr>Gill Sans MT</vt:lpstr>
      <vt:lpstr>Parcel</vt:lpstr>
      <vt:lpstr>PowerPoint Presentation</vt:lpstr>
      <vt:lpstr>CETA Elements</vt:lpstr>
      <vt:lpstr>Basic flows</vt:lpstr>
      <vt:lpstr>Basic flows</vt:lpstr>
      <vt:lpstr>Basic flows</vt:lpstr>
      <vt:lpstr>Basic flows</vt:lpstr>
      <vt:lpstr>Basic flows</vt:lpstr>
      <vt:lpstr>flows with Dosing</vt:lpstr>
      <vt:lpstr>flow with dosing</vt:lpstr>
      <vt:lpstr>Example flow with dosing</vt:lpstr>
      <vt:lpstr>flow with dosing</vt:lpstr>
      <vt:lpstr>flows with dosing</vt:lpstr>
      <vt:lpstr>flow with dosing</vt:lpstr>
      <vt:lpstr>flows with dosing</vt:lpstr>
      <vt:lpstr>flow with dosing</vt:lpstr>
      <vt:lpstr>flows with dosing</vt:lpstr>
      <vt:lpstr>Choosing primary flow</vt:lpstr>
      <vt:lpstr>Trauma + Depression</vt:lpstr>
      <vt:lpstr>Depression + Substance use</vt:lpstr>
      <vt:lpstr>Trauma + Substance use</vt:lpstr>
      <vt:lpstr>Depression + Anxiety</vt:lpstr>
      <vt:lpstr>Anxiety + Substance use</vt:lpstr>
      <vt:lpstr>Anxiety + Trauma</vt:lpstr>
      <vt:lpstr>Decision Making rules Dosing</vt:lpstr>
      <vt:lpstr>Decision Making rules Homework</vt:lpstr>
      <vt:lpstr>Decision Making rules Add-on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flow</dc:title>
  <dc:creator>Caleb Figge</dc:creator>
  <cp:lastModifiedBy>Laura Merchant</cp:lastModifiedBy>
  <cp:revision>22</cp:revision>
  <dcterms:created xsi:type="dcterms:W3CDTF">2020-06-16T19:44:14Z</dcterms:created>
  <dcterms:modified xsi:type="dcterms:W3CDTF">2020-12-30T19:19:10Z</dcterms:modified>
</cp:coreProperties>
</file>