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7" r:id="rId11"/>
    <p:sldId id="266" r:id="rId12"/>
    <p:sldId id="267" r:id="rId13"/>
    <p:sldId id="268" r:id="rId14"/>
    <p:sldId id="269" r:id="rId15"/>
    <p:sldId id="273" r:id="rId16"/>
    <p:sldId id="257" r:id="rId17"/>
    <p:sldId id="278" r:id="rId18"/>
    <p:sldId id="279" r:id="rId19"/>
    <p:sldId id="272" r:id="rId20"/>
    <p:sldId id="270" r:id="rId21"/>
    <p:sldId id="283" r:id="rId22"/>
    <p:sldId id="275" r:id="rId23"/>
    <p:sldId id="284" r:id="rId24"/>
    <p:sldId id="285" r:id="rId25"/>
    <p:sldId id="280" r:id="rId26"/>
    <p:sldId id="281" r:id="rId27"/>
    <p:sldId id="282" r:id="rId28"/>
    <p:sldId id="286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23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687AFD-9C9C-4363-A46F-9E9C012E171F}" type="datetimeFigureOut">
              <a:rPr lang="en-US"/>
              <a:pPr>
                <a:defRPr/>
              </a:pPr>
              <a:t>12/8/2009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AB59FD-76B8-40B8-83DD-367125D70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762000"/>
            <a:ext cx="18288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334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73152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46662" dir="2115817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45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tx1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69900" y="360363"/>
            <a:ext cx="8180388" cy="6124575"/>
            <a:chOff x="296" y="227"/>
            <a:chExt cx="5153" cy="3858"/>
          </a:xfrm>
        </p:grpSpPr>
        <p:grpSp>
          <p:nvGrpSpPr>
            <p:cNvPr id="1031" name="Group 13"/>
            <p:cNvGrpSpPr>
              <a:grpSpLocks/>
            </p:cNvGrpSpPr>
            <p:nvPr userDrawn="1"/>
          </p:nvGrpSpPr>
          <p:grpSpPr bwMode="auto">
            <a:xfrm>
              <a:off x="296" y="235"/>
              <a:ext cx="5153" cy="3842"/>
              <a:chOff x="296" y="235"/>
              <a:chExt cx="5153" cy="3842"/>
            </a:xfrm>
          </p:grpSpPr>
          <p:grpSp>
            <p:nvGrpSpPr>
              <p:cNvPr id="1033" name="Group 12"/>
              <p:cNvGrpSpPr>
                <a:grpSpLocks/>
              </p:cNvGrpSpPr>
              <p:nvPr userDrawn="1"/>
            </p:nvGrpSpPr>
            <p:grpSpPr bwMode="auto">
              <a:xfrm>
                <a:off x="296" y="235"/>
                <a:ext cx="5153" cy="3842"/>
                <a:chOff x="296" y="235"/>
                <a:chExt cx="5153" cy="3842"/>
              </a:xfrm>
            </p:grpSpPr>
            <p:sp>
              <p:nvSpPr>
                <p:cNvPr id="1032" name="Rectangle 8"/>
                <p:cNvSpPr>
                  <a:spLocks noChangeArrowheads="1"/>
                </p:cNvSpPr>
                <p:nvPr userDrawn="1"/>
              </p:nvSpPr>
              <p:spPr bwMode="auto">
                <a:xfrm>
                  <a:off x="296" y="235"/>
                  <a:ext cx="5153" cy="3842"/>
                </a:xfrm>
                <a:prstGeom prst="rect">
                  <a:avLst/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" name="Rectangle 9"/>
                <p:cNvSpPr>
                  <a:spLocks noChangeArrowheads="1"/>
                </p:cNvSpPr>
                <p:nvPr userDrawn="1"/>
              </p:nvSpPr>
              <p:spPr bwMode="auto">
                <a:xfrm>
                  <a:off x="576" y="447"/>
                  <a:ext cx="4600" cy="3418"/>
                </a:xfrm>
                <a:prstGeom prst="rect">
                  <a:avLst/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sp>
            <p:nvSpPr>
              <p:cNvPr id="1034" name="Line 10"/>
              <p:cNvSpPr>
                <a:spLocks noChangeShapeType="1"/>
              </p:cNvSpPr>
              <p:nvPr userDrawn="1"/>
            </p:nvSpPr>
            <p:spPr bwMode="auto">
              <a:xfrm>
                <a:off x="296" y="2160"/>
                <a:ext cx="5153" cy="0"/>
              </a:xfrm>
              <a:prstGeom prst="line">
                <a:avLst/>
              </a:prstGeom>
              <a:noFill/>
              <a:ln w="6350">
                <a:solidFill>
                  <a:schemeClr val="bg2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Arial" pitchFamily="-109" charset="0"/>
                </a:endParaRPr>
              </a:p>
            </p:txBody>
          </p:sp>
        </p:grpSp>
        <p:sp>
          <p:nvSpPr>
            <p:cNvPr id="1035" name="Line 11"/>
            <p:cNvSpPr>
              <a:spLocks noChangeShapeType="1"/>
            </p:cNvSpPr>
            <p:nvPr userDrawn="1"/>
          </p:nvSpPr>
          <p:spPr bwMode="auto">
            <a:xfrm>
              <a:off x="2895" y="227"/>
              <a:ext cx="0" cy="385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itchFamily="-109" charset="0"/>
              </a:endParaRPr>
            </a:p>
          </p:txBody>
        </p:sp>
      </p:grpSp>
      <p:pic>
        <p:nvPicPr>
          <p:cNvPr id="1030" name="Picture 14" descr="uwtv production.psd"/>
          <p:cNvPicPr>
            <a:picLocks noChangeAspect="1"/>
          </p:cNvPicPr>
          <p:nvPr/>
        </p:nvPicPr>
        <p:blipFill>
          <a:blip r:embed="rId14"/>
          <a:srcRect b="25043"/>
          <a:stretch>
            <a:fillRect/>
          </a:stretch>
        </p:blipFill>
        <p:spPr bwMode="auto">
          <a:xfrm>
            <a:off x="7180263" y="436563"/>
            <a:ext cx="14557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ＭＳ Ｐゴシック" pitchFamily="-109" charset="-128"/>
          <a:cs typeface="ＭＳ Ｐゴシック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  <a:ea typeface="ＭＳ Ｐゴシック" pitchFamily="-109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09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Evidence-Based Case Management in Child Welfare</a:t>
            </a:r>
            <a:endParaRPr lang="en-US" dirty="0"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Mark Chaffin</a:t>
            </a:r>
          </a:p>
          <a:p>
            <a:pPr>
              <a:defRPr/>
            </a:pPr>
            <a:r>
              <a:rPr lang="en-US" sz="2800" dirty="0" smtClean="0">
                <a:cs typeface="+mn-cs"/>
              </a:rPr>
              <a:t>University of Oklahoma Health Sciences Center</a:t>
            </a:r>
            <a:endParaRPr lang="en-US" sz="2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Operative Ideologies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Viewed the plan as taking a holistic family centered focus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More is better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The “underlying” problems are more important than the surface problems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“Mission creep” in services</a:t>
            </a:r>
          </a:p>
          <a:p>
            <a:pPr lvl="1">
              <a:defRPr/>
            </a:pPr>
            <a:r>
              <a:rPr lang="en-US" dirty="0" smtClean="0"/>
              <a:t>The “What about?” factor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Operative Ideologies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CFSR</a:t>
            </a:r>
          </a:p>
          <a:p>
            <a:pPr lvl="1">
              <a:defRPr/>
            </a:pPr>
            <a:r>
              <a:rPr lang="en-US" dirty="0" smtClean="0"/>
              <a:t>Emphasis on “comprehensive services”</a:t>
            </a:r>
          </a:p>
          <a:p>
            <a:pPr lvl="1">
              <a:defRPr/>
            </a:pPr>
            <a:r>
              <a:rPr lang="en-US" dirty="0" smtClean="0"/>
              <a:t>The assumption is that “the most fundamental needs of children, such as needs for nurturing, belonging and safety, cannot be addressed effectively without attending to the entire family’s needs”</a:t>
            </a:r>
          </a:p>
          <a:p>
            <a:pPr lvl="1">
              <a:defRPr/>
            </a:pPr>
            <a:r>
              <a:rPr lang="en-US" dirty="0" smtClean="0"/>
              <a:t>In short, “a program for every problem”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Operative Ideologies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Coordinated multi-provider service case management ideologies</a:t>
            </a:r>
          </a:p>
          <a:p>
            <a:pPr lvl="1">
              <a:defRPr/>
            </a:pPr>
            <a:r>
              <a:rPr lang="en-US" dirty="0" smtClean="0"/>
              <a:t>Wraparound</a:t>
            </a:r>
          </a:p>
          <a:p>
            <a:pPr lvl="1">
              <a:defRPr/>
            </a:pPr>
            <a:r>
              <a:rPr lang="en-US" dirty="0" smtClean="0"/>
              <a:t>Systems of Care</a:t>
            </a:r>
          </a:p>
          <a:p>
            <a:pPr lvl="1">
              <a:defRPr/>
            </a:pPr>
            <a:r>
              <a:rPr lang="en-US" dirty="0" smtClean="0"/>
              <a:t>FGDM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Emphasize multiple services, multiple providers  and increasing the dose of services received by improving access and buy-in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Operative Ideologies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What do we know about comprehensive multi-provider services</a:t>
            </a:r>
          </a:p>
          <a:p>
            <a:pPr lvl="1">
              <a:defRPr/>
            </a:pPr>
            <a:r>
              <a:rPr lang="en-US" dirty="0" smtClean="0"/>
              <a:t>Clearly increase the </a:t>
            </a:r>
            <a:r>
              <a:rPr lang="en-US" u="sng" dirty="0" smtClean="0"/>
              <a:t>volume</a:t>
            </a:r>
            <a:r>
              <a:rPr lang="en-US" dirty="0" smtClean="0"/>
              <a:t> or dose of services received, the dollars expended, and raise consumer engagement with services</a:t>
            </a:r>
          </a:p>
          <a:p>
            <a:pPr lvl="1">
              <a:defRPr/>
            </a:pPr>
            <a:r>
              <a:rPr lang="en-US" dirty="0" smtClean="0"/>
              <a:t>But, they do not necessarily yield better outcomes for children of families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Why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Why would a case-management approach that improves engagement and service dose not improve outcomes?</a:t>
            </a:r>
          </a:p>
          <a:p>
            <a:pPr lvl="1">
              <a:defRPr/>
            </a:pPr>
            <a:r>
              <a:rPr lang="en-US" dirty="0" smtClean="0"/>
              <a:t>Maybe the services being coordinated and managed were ineffective</a:t>
            </a:r>
          </a:p>
          <a:p>
            <a:pPr lvl="2">
              <a:defRPr/>
            </a:pPr>
            <a:r>
              <a:rPr lang="en-US" dirty="0" smtClean="0"/>
              <a:t>Widely considered</a:t>
            </a:r>
          </a:p>
          <a:p>
            <a:pPr lvl="1">
              <a:defRPr/>
            </a:pPr>
            <a:r>
              <a:rPr lang="en-US" dirty="0" smtClean="0"/>
              <a:t>Maybe stacking services (aka “poly-services”) has an associated downside</a:t>
            </a:r>
          </a:p>
          <a:p>
            <a:pPr lvl="2">
              <a:defRPr/>
            </a:pPr>
            <a:r>
              <a:rPr lang="en-US" dirty="0" smtClean="0"/>
              <a:t>Not widely considered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Untested Assumptions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“Strengths based,” “Family focused,” “Child centered”</a:t>
            </a:r>
          </a:p>
          <a:p>
            <a:pPr lvl="1">
              <a:defRPr/>
            </a:pPr>
            <a:r>
              <a:rPr lang="en-US" dirty="0" smtClean="0"/>
              <a:t>Hard to know if these really yield better outcomes because they tend to be slogans more than clear procedures. Never really evaluated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Service plans must be highly individualized</a:t>
            </a:r>
          </a:p>
          <a:p>
            <a:pPr lvl="1">
              <a:defRPr/>
            </a:pPr>
            <a:r>
              <a:rPr lang="en-US" dirty="0" smtClean="0"/>
              <a:t>This is a paradox.  It is widely believed, yet many CW service plans look alike!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EBCM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What is evidence-based case management?</a:t>
            </a:r>
          </a:p>
          <a:p>
            <a:pPr lvl="1">
              <a:defRPr/>
            </a:pPr>
            <a:r>
              <a:rPr lang="en-US" dirty="0" smtClean="0"/>
              <a:t>A concept that is a work in progress</a:t>
            </a:r>
          </a:p>
          <a:p>
            <a:pPr lvl="1">
              <a:defRPr/>
            </a:pPr>
            <a:r>
              <a:rPr lang="en-US" dirty="0" smtClean="0"/>
              <a:t>The application of what we have learned from outcome research applied to how individual service plans are developed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We will focus on psychosocial services, not all child welfare services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EBCM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What is evidence-based case management?</a:t>
            </a:r>
          </a:p>
          <a:p>
            <a:pPr lvl="1">
              <a:defRPr/>
            </a:pPr>
            <a:r>
              <a:rPr lang="en-US" dirty="0" smtClean="0"/>
              <a:t>Extends beyond favoring EBT’s over services with less support</a:t>
            </a:r>
          </a:p>
          <a:p>
            <a:pPr lvl="1">
              <a:defRPr/>
            </a:pPr>
            <a:r>
              <a:rPr lang="en-US" dirty="0" smtClean="0"/>
              <a:t>Using emerging knowledge about service benefit, dose, selection, and matching to obtain optimal child welfare outcomes efficiently and effectively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Learning From EBT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Ultimately EBT refers only the level of rigor supporting service outcomes, not service means or methods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But, there are some consistent threads that seem to run through the current crop of child welfare relevant EBT’s, and these may be relevant to case management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Both content elements and process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Why Do EBT’s Work?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cs typeface="+mn-cs"/>
              </a:rPr>
              <a:t>Poorly</a:t>
            </a:r>
            <a:r>
              <a:rPr lang="en-US" dirty="0" smtClean="0">
                <a:cs typeface="+mn-cs"/>
              </a:rPr>
              <a:t> supported points offered by EBT opponents</a:t>
            </a:r>
          </a:p>
          <a:p>
            <a:pPr lvl="1">
              <a:defRPr/>
            </a:pPr>
            <a:r>
              <a:rPr lang="en-US" dirty="0" smtClean="0"/>
              <a:t>The studies only recruited easy clients, not multi-problem families</a:t>
            </a:r>
          </a:p>
          <a:p>
            <a:pPr lvl="1">
              <a:defRPr/>
            </a:pPr>
            <a:r>
              <a:rPr lang="en-US" dirty="0" smtClean="0"/>
              <a:t>The therapists were all highly experienced expert ringers</a:t>
            </a:r>
          </a:p>
          <a:p>
            <a:pPr lvl="1">
              <a:defRPr/>
            </a:pPr>
            <a:r>
              <a:rPr lang="en-US" dirty="0" smtClean="0"/>
              <a:t>Only the developers themselves really get results</a:t>
            </a:r>
          </a:p>
          <a:p>
            <a:pPr lvl="1">
              <a:defRPr/>
            </a:pPr>
            <a:r>
              <a:rPr lang="en-US" dirty="0" smtClean="0"/>
              <a:t>EBT’s only work with non-minority clients and cultures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An Example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Family X</a:t>
            </a:r>
          </a:p>
          <a:p>
            <a:pPr lvl="1">
              <a:defRPr/>
            </a:pPr>
            <a:r>
              <a:rPr lang="en-US" dirty="0" smtClean="0"/>
              <a:t>Mother, age 34</a:t>
            </a:r>
          </a:p>
          <a:p>
            <a:pPr lvl="2">
              <a:defRPr/>
            </a:pPr>
            <a:r>
              <a:rPr lang="en-US" dirty="0" smtClean="0"/>
              <a:t>Homemaker  </a:t>
            </a:r>
          </a:p>
          <a:p>
            <a:pPr lvl="2">
              <a:defRPr/>
            </a:pPr>
            <a:r>
              <a:rPr lang="en-US" dirty="0" smtClean="0"/>
              <a:t>History of “personality disorder,” unverified</a:t>
            </a:r>
          </a:p>
          <a:p>
            <a:pPr lvl="1">
              <a:defRPr/>
            </a:pPr>
            <a:r>
              <a:rPr lang="en-US" dirty="0" smtClean="0"/>
              <a:t>Father, age 34</a:t>
            </a:r>
          </a:p>
          <a:p>
            <a:pPr lvl="2">
              <a:defRPr/>
            </a:pPr>
            <a:r>
              <a:rPr lang="en-US" dirty="0" smtClean="0"/>
              <a:t>Stable but low-income employment</a:t>
            </a:r>
          </a:p>
          <a:p>
            <a:pPr lvl="2">
              <a:defRPr/>
            </a:pPr>
            <a:r>
              <a:rPr lang="en-US" dirty="0" smtClean="0"/>
              <a:t>History of sexually abusing a sibling when he was a teenager (18 years ago)</a:t>
            </a:r>
          </a:p>
          <a:p>
            <a:pPr lvl="1">
              <a:defRPr/>
            </a:pPr>
            <a:r>
              <a:rPr lang="en-US" dirty="0" smtClean="0"/>
              <a:t>Paternal grandmother</a:t>
            </a:r>
          </a:p>
          <a:p>
            <a:pPr lvl="2">
              <a:defRPr/>
            </a:pPr>
            <a:r>
              <a:rPr lang="en-US" dirty="0" smtClean="0"/>
              <a:t>Provides substantial economic support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Short term (around 12 - 20 sessions)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Tend to use behavioral strategies</a:t>
            </a:r>
          </a:p>
          <a:p>
            <a:pPr lvl="1">
              <a:defRPr/>
            </a:pPr>
            <a:r>
              <a:rPr lang="en-US" dirty="0" smtClean="0"/>
              <a:t>Behavioral skill oriented</a:t>
            </a:r>
          </a:p>
          <a:p>
            <a:pPr lvl="1">
              <a:defRPr/>
            </a:pPr>
            <a:r>
              <a:rPr lang="en-US" dirty="0" smtClean="0"/>
              <a:t>Modeling, practice and direct feedback</a:t>
            </a:r>
          </a:p>
          <a:p>
            <a:pPr lvl="1">
              <a:defRPr/>
            </a:pPr>
            <a:r>
              <a:rPr lang="en-US" dirty="0" smtClean="0"/>
              <a:t>“In-depth” approaches </a:t>
            </a:r>
            <a:r>
              <a:rPr lang="en-US" dirty="0" smtClean="0">
                <a:sym typeface="Wingdings" pitchFamily="2" charset="2"/>
              </a:rPr>
              <a:t> often negative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cs typeface="+mn-cs"/>
              </a:rPr>
              <a:t>Structured, planned, very active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Focused more than comprehensive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Follow the K.I.S.S. principle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Elements? In fact, when you look at the elements of EBT’s, they are hardly unique or even new</a:t>
            </a:r>
          </a:p>
          <a:p>
            <a:pPr lvl="1">
              <a:defRPr/>
            </a:pPr>
            <a:r>
              <a:rPr lang="en-US" dirty="0" smtClean="0"/>
              <a:t>EBT’s may actually have </a:t>
            </a:r>
            <a:r>
              <a:rPr lang="en-US" u="sng" dirty="0" smtClean="0"/>
              <a:t>fewer, but more salient</a:t>
            </a:r>
            <a:r>
              <a:rPr lang="en-US" dirty="0" smtClean="0"/>
              <a:t> elements than usual care</a:t>
            </a:r>
          </a:p>
          <a:p>
            <a:pPr lvl="1">
              <a:defRPr/>
            </a:pPr>
            <a:r>
              <a:rPr lang="en-US" dirty="0" smtClean="0"/>
              <a:t>The elements are often shared across EBT’s (e.g. most EB parenting models)</a:t>
            </a:r>
          </a:p>
          <a:p>
            <a:pPr lvl="1">
              <a:defRPr/>
            </a:pPr>
            <a:r>
              <a:rPr lang="en-US" dirty="0" smtClean="0"/>
              <a:t>The elements are hardly novel, although they may be delivered in a far more structured and effective manner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Less is sometimes more</a:t>
            </a:r>
          </a:p>
          <a:p>
            <a:pPr lvl="1">
              <a:defRPr/>
            </a:pPr>
            <a:r>
              <a:rPr lang="en-US" dirty="0" smtClean="0"/>
              <a:t>Parenting</a:t>
            </a:r>
          </a:p>
          <a:p>
            <a:pPr lvl="1">
              <a:defRPr/>
            </a:pPr>
            <a:r>
              <a:rPr lang="en-US" dirty="0" smtClean="0"/>
              <a:t>Attachment interventions</a:t>
            </a:r>
          </a:p>
          <a:p>
            <a:pPr lvl="1">
              <a:defRPr/>
            </a:pPr>
            <a:r>
              <a:rPr lang="en-US" dirty="0" smtClean="0"/>
              <a:t>Exposure based trauma therapy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Less is sometimes just as good</a:t>
            </a:r>
          </a:p>
          <a:p>
            <a:pPr lvl="1">
              <a:defRPr/>
            </a:pPr>
            <a:r>
              <a:rPr lang="en-US" dirty="0" smtClean="0"/>
              <a:t>General dose-benefit curve, including for reunification and other CW outcomes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This doesn’t imply that zero is more, or that sufficiency isn’t required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Assessment driven</a:t>
            </a:r>
          </a:p>
          <a:p>
            <a:pPr lvl="1">
              <a:defRPr/>
            </a:pPr>
            <a:r>
              <a:rPr lang="en-US" dirty="0" err="1" smtClean="0"/>
              <a:t>Symptom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err="1" smtClean="0"/>
              <a:t>outcome</a:t>
            </a:r>
            <a:r>
              <a:rPr lang="en-US" dirty="0" smtClean="0"/>
              <a:t> match</a:t>
            </a:r>
          </a:p>
          <a:p>
            <a:pPr lvl="1">
              <a:defRPr/>
            </a:pPr>
            <a:r>
              <a:rPr lang="en-US" dirty="0" smtClean="0"/>
              <a:t>Include clients who need the outcomes that the EBT yields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Target specific intermediate factors that likely drive the ultimate outcome</a:t>
            </a:r>
          </a:p>
          <a:p>
            <a:pPr lvl="1">
              <a:defRPr/>
            </a:pPr>
            <a:r>
              <a:rPr lang="en-US" dirty="0" smtClean="0"/>
              <a:t>Established risk factors or mediators</a:t>
            </a:r>
          </a:p>
          <a:p>
            <a:pPr lvl="1">
              <a:defRPr/>
            </a:pPr>
            <a:r>
              <a:rPr lang="en-US" dirty="0" smtClean="0"/>
              <a:t>Not just a “logic model”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 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The number one hallmark of EBT’s---</a:t>
            </a:r>
          </a:p>
          <a:p>
            <a:pPr>
              <a:defRPr/>
            </a:pPr>
            <a:r>
              <a:rPr lang="en-US" u="sng" dirty="0" smtClean="0">
                <a:cs typeface="+mn-cs"/>
              </a:rPr>
              <a:t>Extensive Quality Control</a:t>
            </a:r>
          </a:p>
          <a:p>
            <a:pPr lvl="1">
              <a:defRPr/>
            </a:pPr>
            <a:r>
              <a:rPr lang="en-US" dirty="0" smtClean="0"/>
              <a:t>Must demonstrate specific competencies with the EBT</a:t>
            </a:r>
          </a:p>
          <a:p>
            <a:pPr lvl="1">
              <a:defRPr/>
            </a:pPr>
            <a:r>
              <a:rPr lang="en-US" dirty="0" smtClean="0"/>
              <a:t>Direct practice observation, feedback, skill monitoring and practitioner growth</a:t>
            </a:r>
          </a:p>
          <a:p>
            <a:pPr lvl="1">
              <a:defRPr/>
            </a:pPr>
            <a:r>
              <a:rPr lang="en-US" dirty="0" smtClean="0"/>
              <a:t>Possibly unfortunately, in psychosocial services, quality control is tending to be pursued by the “Inc-</a:t>
            </a:r>
            <a:r>
              <a:rPr lang="en-US" dirty="0" err="1" smtClean="0"/>
              <a:t>ing</a:t>
            </a:r>
            <a:r>
              <a:rPr lang="en-US" dirty="0" smtClean="0"/>
              <a:t>” of EBT’s.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To some extent, a rising tide of benefit lifts multiple boats, even those not directly targeted by the service</a:t>
            </a:r>
          </a:p>
          <a:p>
            <a:pPr lvl="1">
              <a:defRPr/>
            </a:pPr>
            <a:r>
              <a:rPr lang="en-US" dirty="0" smtClean="0"/>
              <a:t>For example, a model like PCIT which is targeted at reducing behavior problems</a:t>
            </a:r>
          </a:p>
          <a:p>
            <a:pPr lvl="2">
              <a:defRPr/>
            </a:pPr>
            <a:r>
              <a:rPr lang="en-US" dirty="0" smtClean="0"/>
              <a:t>Reduces parent-to-child violence and abuse</a:t>
            </a:r>
          </a:p>
          <a:p>
            <a:pPr lvl="2">
              <a:defRPr/>
            </a:pPr>
            <a:r>
              <a:rPr lang="en-US" dirty="0" smtClean="0"/>
              <a:t>Also improves non-treated siblings and improvements generalize to school</a:t>
            </a:r>
          </a:p>
          <a:p>
            <a:pPr lvl="2">
              <a:defRPr/>
            </a:pPr>
            <a:r>
              <a:rPr lang="en-US" dirty="0" smtClean="0"/>
              <a:t>Reduces parent depression (equal or better than randomized addition of MH services)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Cross-Cutting EBT Traits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The “rising tide” phenomenon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Study of 2100+ parents receiving home visiting services</a:t>
            </a:r>
          </a:p>
          <a:p>
            <a:pPr lvl="1">
              <a:defRPr/>
            </a:pPr>
            <a:r>
              <a:rPr lang="en-US" dirty="0" smtClean="0"/>
              <a:t>Tracked parent-child relationship, family problems, </a:t>
            </a:r>
            <a:r>
              <a:rPr lang="en-US" dirty="0" err="1" smtClean="0"/>
              <a:t>extrafamilial</a:t>
            </a:r>
            <a:r>
              <a:rPr lang="en-US" dirty="0" smtClean="0"/>
              <a:t> interpersonal conflicts, parental depression, sufficiency of basic needs, social support—many of which were not directly targeted by services</a:t>
            </a:r>
          </a:p>
          <a:p>
            <a:pPr lvl="1">
              <a:defRPr/>
            </a:pPr>
            <a:r>
              <a:rPr lang="en-US" dirty="0" smtClean="0"/>
              <a:t>Change found to be parallel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Rising Tide</a:t>
            </a:r>
            <a:endParaRPr lang="en-US" dirty="0">
              <a:cs typeface="+mj-cs"/>
            </a:endParaRPr>
          </a:p>
        </p:txBody>
      </p:sp>
      <p:grpSp>
        <p:nvGrpSpPr>
          <p:cNvPr id="40962" name="Group 48"/>
          <p:cNvGrpSpPr>
            <a:grpSpLocks/>
          </p:cNvGrpSpPr>
          <p:nvPr/>
        </p:nvGrpSpPr>
        <p:grpSpPr bwMode="auto">
          <a:xfrm>
            <a:off x="838200" y="1828800"/>
            <a:ext cx="7467600" cy="4724400"/>
            <a:chOff x="152400" y="685800"/>
            <a:chExt cx="8382000" cy="6019800"/>
          </a:xfrm>
        </p:grpSpPr>
        <p:sp>
          <p:nvSpPr>
            <p:cNvPr id="50" name="Oval 49"/>
            <p:cNvSpPr/>
            <p:nvPr/>
          </p:nvSpPr>
          <p:spPr>
            <a:xfrm>
              <a:off x="152400" y="1717419"/>
              <a:ext cx="796504" cy="56840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i="1" dirty="0">
                  <a:solidFill>
                    <a:schemeClr val="bg1"/>
                  </a:solidFill>
                </a:rPr>
                <a:t>I</a:t>
              </a:r>
              <a:endParaRPr lang="en-US" i="1" dirty="0">
                <a:solidFill>
                  <a:schemeClr val="bg1"/>
                </a:solidFill>
              </a:endParaRPr>
            </a:p>
          </p:txBody>
        </p:sp>
        <p:grpSp>
          <p:nvGrpSpPr>
            <p:cNvPr id="40964" name="Group 44"/>
            <p:cNvGrpSpPr>
              <a:grpSpLocks/>
            </p:cNvGrpSpPr>
            <p:nvPr/>
          </p:nvGrpSpPr>
          <p:grpSpPr bwMode="auto">
            <a:xfrm>
              <a:off x="551317" y="685800"/>
              <a:ext cx="7983083" cy="6019800"/>
              <a:chOff x="551317" y="685800"/>
              <a:chExt cx="7983083" cy="6019800"/>
            </a:xfrm>
          </p:grpSpPr>
          <p:sp>
            <p:nvSpPr>
              <p:cNvPr id="52" name="Rectangle 3"/>
              <p:cNvSpPr/>
              <p:nvPr/>
            </p:nvSpPr>
            <p:spPr>
              <a:xfrm>
                <a:off x="2515183" y="685800"/>
                <a:ext cx="636135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X1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106409" y="685800"/>
                <a:ext cx="637916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X2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699417" y="685800"/>
                <a:ext cx="637916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X3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229721" y="1751807"/>
                <a:ext cx="796503" cy="56840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>
                    <a:solidFill>
                      <a:schemeClr val="bg1"/>
                    </a:solidFill>
                  </a:rPr>
                  <a:t>ix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4851238" y="1751807"/>
                <a:ext cx="794722" cy="56840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>
                    <a:solidFill>
                      <a:schemeClr val="bg1"/>
                    </a:solidFill>
                  </a:rPr>
                  <a:t>sx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7" name="Straight Arrow Connector 56"/>
              <p:cNvCxnSpPr>
                <a:stCxn id="55" idx="0"/>
              </p:cNvCxnSpPr>
              <p:nvPr/>
            </p:nvCxnSpPr>
            <p:spPr>
              <a:xfrm rot="16200000" flipV="1">
                <a:off x="2935165" y="1058107"/>
                <a:ext cx="592676" cy="794722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5" idx="0"/>
                <a:endCxn id="53" idx="2"/>
              </p:cNvCxnSpPr>
              <p:nvPr/>
            </p:nvCxnSpPr>
            <p:spPr>
              <a:xfrm rot="5400000" flipH="1" flipV="1">
                <a:off x="3730777" y="1057217"/>
                <a:ext cx="592676" cy="796503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5" idx="0"/>
                <a:endCxn id="54" idx="2"/>
              </p:cNvCxnSpPr>
              <p:nvPr/>
            </p:nvCxnSpPr>
            <p:spPr>
              <a:xfrm rot="5400000" flipH="1" flipV="1">
                <a:off x="4527282" y="260713"/>
                <a:ext cx="592676" cy="2389511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6" idx="0"/>
              </p:cNvCxnSpPr>
              <p:nvPr/>
            </p:nvCxnSpPr>
            <p:spPr>
              <a:xfrm rot="16200000" flipV="1">
                <a:off x="3745032" y="248240"/>
                <a:ext cx="592676" cy="2414457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6" idx="0"/>
                <a:endCxn id="53" idx="2"/>
              </p:cNvCxnSpPr>
              <p:nvPr/>
            </p:nvCxnSpPr>
            <p:spPr>
              <a:xfrm rot="16200000" flipV="1">
                <a:off x="4540645" y="1043852"/>
                <a:ext cx="592676" cy="823232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6" idx="0"/>
                <a:endCxn id="54" idx="2"/>
              </p:cNvCxnSpPr>
              <p:nvPr/>
            </p:nvCxnSpPr>
            <p:spPr>
              <a:xfrm rot="5400000" flipH="1" flipV="1">
                <a:off x="5337149" y="1070581"/>
                <a:ext cx="592676" cy="76977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7737897" y="1717419"/>
                <a:ext cx="796503" cy="568402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>
                    <a:solidFill>
                      <a:schemeClr val="bg1"/>
                    </a:solidFill>
                  </a:rPr>
                  <a:t>S</a:t>
                </a:r>
                <a:endParaRPr lang="en-US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64" name="Straight Arrow Connector 63"/>
              <p:cNvCxnSpPr>
                <a:stCxn id="63" idx="2"/>
                <a:endCxn id="70" idx="6"/>
              </p:cNvCxnSpPr>
              <p:nvPr/>
            </p:nvCxnSpPr>
            <p:spPr>
              <a:xfrm rot="10800000" flipV="1">
                <a:off x="5635269" y="2002632"/>
                <a:ext cx="2102628" cy="230192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63" idx="2"/>
                <a:endCxn id="56" idx="6"/>
              </p:cNvCxnSpPr>
              <p:nvPr/>
            </p:nvCxnSpPr>
            <p:spPr>
              <a:xfrm rot="10800000" flipV="1">
                <a:off x="5645960" y="2002632"/>
                <a:ext cx="2091936" cy="34387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/>
              <p:cNvSpPr/>
              <p:nvPr/>
            </p:nvSpPr>
            <p:spPr>
              <a:xfrm>
                <a:off x="2502710" y="2666104"/>
                <a:ext cx="637916" cy="47535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X1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95718" y="2666104"/>
                <a:ext cx="636133" cy="47535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X2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686943" y="2666104"/>
                <a:ext cx="637916" cy="47535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X3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201210" y="4019345"/>
                <a:ext cx="794722" cy="568402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>
                    <a:solidFill>
                      <a:schemeClr val="bg1"/>
                    </a:solidFill>
                  </a:rPr>
                  <a:t>ix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2</a:t>
                </a:r>
                <a:endParaRPr lang="en-US" i="1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4838765" y="4019345"/>
                <a:ext cx="796504" cy="568402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>
                    <a:solidFill>
                      <a:schemeClr val="bg1"/>
                    </a:solidFill>
                  </a:rPr>
                  <a:t>sx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2</a:t>
                </a:r>
                <a:endParaRPr lang="en-US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71" name="Straight Arrow Connector 70"/>
              <p:cNvCxnSpPr>
                <a:stCxn id="69" idx="0"/>
                <a:endCxn id="66" idx="2"/>
              </p:cNvCxnSpPr>
              <p:nvPr/>
            </p:nvCxnSpPr>
            <p:spPr>
              <a:xfrm rot="16200000" flipV="1">
                <a:off x="2771175" y="3191951"/>
                <a:ext cx="877888" cy="776903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69" idx="0"/>
                <a:endCxn id="67" idx="2"/>
              </p:cNvCxnSpPr>
              <p:nvPr/>
            </p:nvCxnSpPr>
            <p:spPr>
              <a:xfrm rot="5400000" flipH="1" flipV="1">
                <a:off x="3566788" y="3173240"/>
                <a:ext cx="877888" cy="814323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stCxn id="69" idx="0"/>
                <a:endCxn id="68" idx="2"/>
              </p:cNvCxnSpPr>
              <p:nvPr/>
            </p:nvCxnSpPr>
            <p:spPr>
              <a:xfrm rot="5400000" flipH="1" flipV="1">
                <a:off x="4363293" y="2376736"/>
                <a:ext cx="877888" cy="2407331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>
                <a:stCxn id="70" idx="0"/>
                <a:endCxn id="66" idx="2"/>
              </p:cNvCxnSpPr>
              <p:nvPr/>
            </p:nvCxnSpPr>
            <p:spPr>
              <a:xfrm rot="16200000" flipV="1">
                <a:off x="3589953" y="2373172"/>
                <a:ext cx="877888" cy="2414459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>
                <a:stCxn id="70" idx="0"/>
                <a:endCxn id="67" idx="2"/>
              </p:cNvCxnSpPr>
              <p:nvPr/>
            </p:nvCxnSpPr>
            <p:spPr>
              <a:xfrm rot="16200000" flipV="1">
                <a:off x="4385566" y="3168785"/>
                <a:ext cx="877888" cy="823232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70" idx="0"/>
                <a:endCxn id="68" idx="2"/>
              </p:cNvCxnSpPr>
              <p:nvPr/>
            </p:nvCxnSpPr>
            <p:spPr>
              <a:xfrm rot="5400000" flipH="1" flipV="1">
                <a:off x="5182070" y="3195514"/>
                <a:ext cx="877888" cy="76977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81" idx="0"/>
                <a:endCxn id="66" idx="2"/>
              </p:cNvCxnSpPr>
              <p:nvPr/>
            </p:nvCxnSpPr>
            <p:spPr>
              <a:xfrm rot="16200000" flipV="1">
                <a:off x="2002201" y="3960925"/>
                <a:ext cx="1642499" cy="3564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50" idx="6"/>
                <a:endCxn id="69" idx="2"/>
              </p:cNvCxnSpPr>
              <p:nvPr/>
            </p:nvCxnSpPr>
            <p:spPr>
              <a:xfrm>
                <a:off x="948904" y="2002632"/>
                <a:ext cx="2252306" cy="230192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50" idx="6"/>
                <a:endCxn id="55" idx="2"/>
              </p:cNvCxnSpPr>
              <p:nvPr/>
            </p:nvCxnSpPr>
            <p:spPr>
              <a:xfrm>
                <a:off x="948904" y="2002632"/>
                <a:ext cx="2280816" cy="34387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urved Connector 79"/>
              <p:cNvCxnSpPr>
                <a:stCxn id="50" idx="0"/>
                <a:endCxn id="63" idx="0"/>
              </p:cNvCxnSpPr>
              <p:nvPr/>
            </p:nvCxnSpPr>
            <p:spPr>
              <a:xfrm rot="5400000" flipH="1" flipV="1">
                <a:off x="4344291" y="-2075330"/>
                <a:ext cx="0" cy="7585497"/>
              </a:xfrm>
              <a:prstGeom prst="curvedConnector3">
                <a:avLst>
                  <a:gd name="adj1" fmla="val 88024776"/>
                </a:avLst>
              </a:prstGeom>
              <a:ln w="25400">
                <a:solidFill>
                  <a:schemeClr val="bg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Rectangle 80"/>
              <p:cNvSpPr/>
              <p:nvPr/>
            </p:nvSpPr>
            <p:spPr>
              <a:xfrm>
                <a:off x="2508055" y="4783957"/>
                <a:ext cx="636135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X1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J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099282" y="4783957"/>
                <a:ext cx="637916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X2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J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692290" y="4783957"/>
                <a:ext cx="636133" cy="473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</a:rPr>
                  <a:t>X3</a:t>
                </a:r>
                <a:r>
                  <a:rPr lang="en-US" i="1" baseline="-25000" dirty="0">
                    <a:solidFill>
                      <a:schemeClr val="bg1"/>
                    </a:solidFill>
                  </a:rPr>
                  <a:t>J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204774" y="6137199"/>
                <a:ext cx="796503" cy="56840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 err="1">
                    <a:solidFill>
                      <a:schemeClr val="bg1"/>
                    </a:solidFill>
                  </a:rPr>
                  <a:t>ix</a:t>
                </a:r>
                <a:r>
                  <a:rPr lang="en-US" i="1" baseline="-25000" dirty="0" err="1">
                    <a:solidFill>
                      <a:schemeClr val="bg1"/>
                    </a:solidFill>
                  </a:rPr>
                  <a:t>n</a:t>
                </a:r>
                <a:endParaRPr lang="en-US" i="1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842328" y="6137199"/>
                <a:ext cx="796504" cy="56840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i="1" dirty="0" err="1">
                    <a:solidFill>
                      <a:schemeClr val="bg1"/>
                    </a:solidFill>
                  </a:rPr>
                  <a:t>sx</a:t>
                </a:r>
                <a:r>
                  <a:rPr lang="en-US" i="1" baseline="-25000" dirty="0" err="1">
                    <a:solidFill>
                      <a:schemeClr val="bg1"/>
                    </a:solidFill>
                  </a:rPr>
                  <a:t>n</a:t>
                </a:r>
                <a:endParaRPr lang="en-US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86" name="Straight Arrow Connector 85"/>
              <p:cNvCxnSpPr>
                <a:stCxn id="84" idx="0"/>
                <a:endCxn id="81" idx="2"/>
              </p:cNvCxnSpPr>
              <p:nvPr/>
            </p:nvCxnSpPr>
            <p:spPr>
              <a:xfrm rot="16200000" flipV="1">
                <a:off x="2774618" y="5307901"/>
                <a:ext cx="879911" cy="77868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84" idx="0"/>
                <a:endCxn id="82" idx="2"/>
              </p:cNvCxnSpPr>
              <p:nvPr/>
            </p:nvCxnSpPr>
            <p:spPr>
              <a:xfrm rot="5400000" flipH="1" flipV="1">
                <a:off x="3571123" y="5290082"/>
                <a:ext cx="879911" cy="814322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>
                <a:stCxn id="84" idx="0"/>
                <a:endCxn id="83" idx="2"/>
              </p:cNvCxnSpPr>
              <p:nvPr/>
            </p:nvCxnSpPr>
            <p:spPr>
              <a:xfrm rot="5400000" flipH="1" flipV="1">
                <a:off x="4367626" y="4493579"/>
                <a:ext cx="879911" cy="2407330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85" idx="0"/>
                <a:endCxn id="81" idx="2"/>
              </p:cNvCxnSpPr>
              <p:nvPr/>
            </p:nvCxnSpPr>
            <p:spPr>
              <a:xfrm rot="16200000" flipV="1">
                <a:off x="3593395" y="4489124"/>
                <a:ext cx="879911" cy="2416240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>
                <a:stCxn id="85" idx="0"/>
                <a:endCxn id="82" idx="2"/>
              </p:cNvCxnSpPr>
              <p:nvPr/>
            </p:nvCxnSpPr>
            <p:spPr>
              <a:xfrm rot="16200000" flipV="1">
                <a:off x="4389900" y="5285627"/>
                <a:ext cx="879911" cy="823232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>
                <a:stCxn id="85" idx="0"/>
                <a:endCxn id="83" idx="2"/>
              </p:cNvCxnSpPr>
              <p:nvPr/>
            </p:nvCxnSpPr>
            <p:spPr>
              <a:xfrm rot="5400000" flipH="1" flipV="1">
                <a:off x="5186403" y="5312356"/>
                <a:ext cx="879911" cy="76977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>
                <a:stCxn id="63" idx="2"/>
                <a:endCxn id="85" idx="6"/>
              </p:cNvCxnSpPr>
              <p:nvPr/>
            </p:nvCxnSpPr>
            <p:spPr>
              <a:xfrm rot="10800000" flipV="1">
                <a:off x="5638833" y="2002632"/>
                <a:ext cx="2099064" cy="441775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50" idx="6"/>
                <a:endCxn id="84" idx="2"/>
              </p:cNvCxnSpPr>
              <p:nvPr/>
            </p:nvCxnSpPr>
            <p:spPr>
              <a:xfrm>
                <a:off x="948904" y="2002632"/>
                <a:ext cx="2255870" cy="441775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EBCM Framework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Assess</a:t>
            </a:r>
          </a:p>
          <a:p>
            <a:pPr lvl="1">
              <a:defRPr/>
            </a:pPr>
            <a:r>
              <a:rPr lang="en-US" dirty="0" smtClean="0"/>
              <a:t>Clear, objective child welfare-relevant behaviors and goals</a:t>
            </a:r>
          </a:p>
          <a:p>
            <a:pPr lvl="1">
              <a:defRPr/>
            </a:pPr>
            <a:r>
              <a:rPr lang="en-US" dirty="0" smtClean="0"/>
              <a:t>But probably not “psych </a:t>
            </a:r>
            <a:r>
              <a:rPr lang="en-US" dirty="0" err="1" smtClean="0"/>
              <a:t>evals</a:t>
            </a:r>
            <a:r>
              <a:rPr lang="en-US" dirty="0" smtClean="0"/>
              <a:t>”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Prioritize</a:t>
            </a:r>
          </a:p>
          <a:p>
            <a:pPr lvl="1">
              <a:defRPr/>
            </a:pPr>
            <a:r>
              <a:rPr lang="en-US" dirty="0" smtClean="0"/>
              <a:t>Child welfare relevant priorities (child safety, child wellbeing, family wellbeing)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Triage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EBCM Framework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Match to EBT’s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Quality, not volume, is the service emphasis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Fewer cooks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Emphasis on CW purchasing pressures to create demand for EBT’s in the community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Emphasis on support services to get the EBT delivered</a:t>
            </a:r>
          </a:p>
          <a:p>
            <a:pPr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An Example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4 Children, ages newborn to 6 (oldest by prior marriage)</a:t>
            </a:r>
          </a:p>
          <a:p>
            <a:pPr lvl="1">
              <a:defRPr/>
            </a:pPr>
            <a:r>
              <a:rPr lang="en-US" dirty="0" smtClean="0"/>
              <a:t>Newborn is medically fragile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Referral to Child Welfare was made by physician because of </a:t>
            </a:r>
            <a:r>
              <a:rPr lang="en-US" u="sng" dirty="0" smtClean="0">
                <a:cs typeface="+mn-cs"/>
              </a:rPr>
              <a:t>Failure to Thrive</a:t>
            </a:r>
            <a:r>
              <a:rPr lang="en-US" dirty="0" smtClean="0">
                <a:cs typeface="+mn-cs"/>
              </a:rPr>
              <a:t> concern regarding newborn</a:t>
            </a:r>
          </a:p>
          <a:p>
            <a:pPr lvl="1">
              <a:defRPr/>
            </a:pPr>
            <a:r>
              <a:rPr lang="en-US" dirty="0" smtClean="0"/>
              <a:t>Newborn not gaining weight, mother has poor </a:t>
            </a:r>
            <a:r>
              <a:rPr lang="en-US" dirty="0" err="1" smtClean="0"/>
              <a:t>caregiving</a:t>
            </a:r>
            <a:r>
              <a:rPr lang="en-US" dirty="0" smtClean="0"/>
              <a:t> skills; medical neglect</a:t>
            </a:r>
          </a:p>
          <a:p>
            <a:pPr lvl="1">
              <a:defRPr/>
            </a:pPr>
            <a:r>
              <a:rPr lang="en-US" dirty="0" smtClean="0"/>
              <a:t>No evidence of any other maltreatment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Menu of Services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Parenting</a:t>
            </a:r>
          </a:p>
          <a:p>
            <a:pPr lvl="1">
              <a:defRPr/>
            </a:pPr>
            <a:r>
              <a:rPr lang="en-US" dirty="0" smtClean="0"/>
              <a:t>Single most common CW service (around half of all families)</a:t>
            </a:r>
          </a:p>
          <a:p>
            <a:pPr lvl="1">
              <a:defRPr/>
            </a:pPr>
            <a:r>
              <a:rPr lang="en-US" dirty="0" smtClean="0"/>
              <a:t>Little evidence of benefit with many non-EBT models</a:t>
            </a:r>
          </a:p>
          <a:p>
            <a:pPr lvl="1">
              <a:defRPr/>
            </a:pPr>
            <a:r>
              <a:rPr lang="en-US" dirty="0" smtClean="0"/>
              <a:t>But evidence of substantial effects using EBT models (e.g. PCIT studies)</a:t>
            </a:r>
          </a:p>
          <a:p>
            <a:pPr lvl="1">
              <a:defRPr/>
            </a:pPr>
            <a:r>
              <a:rPr lang="en-US" dirty="0" smtClean="0"/>
              <a:t>Focal problems:  Child behavior problems, discipline skills, parent-child relationship, parent-to-child violence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Some New PCIT Findings</a:t>
            </a:r>
            <a:endParaRPr lang="en-US" dirty="0">
              <a:cs typeface="+mj-cs"/>
            </a:endParaRP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76400"/>
            <a:ext cx="59436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Menu of Services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Home-based family preservation</a:t>
            </a:r>
          </a:p>
          <a:p>
            <a:pPr lvl="1">
              <a:defRPr/>
            </a:pPr>
            <a:r>
              <a:rPr lang="en-US" dirty="0" smtClean="0"/>
              <a:t>Also a common CW service</a:t>
            </a:r>
          </a:p>
          <a:p>
            <a:pPr lvl="1">
              <a:defRPr/>
            </a:pPr>
            <a:r>
              <a:rPr lang="en-US" dirty="0" smtClean="0"/>
              <a:t>Not a great track record of benefit to date, but not all bad either, and an area of significant ongoing scientific work</a:t>
            </a:r>
          </a:p>
          <a:p>
            <a:pPr lvl="1">
              <a:defRPr/>
            </a:pPr>
            <a:r>
              <a:rPr lang="en-US" dirty="0" smtClean="0"/>
              <a:t>Focal problems:  Preventing imminent removal, environmental neglect, health and safety problems, basic </a:t>
            </a:r>
            <a:r>
              <a:rPr lang="en-US" dirty="0" err="1" smtClean="0"/>
              <a:t>caregiving</a:t>
            </a:r>
            <a:r>
              <a:rPr lang="en-US" dirty="0" smtClean="0"/>
              <a:t> skills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Menu of Services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TF-CBT and related CBT models</a:t>
            </a:r>
          </a:p>
          <a:p>
            <a:pPr lvl="1">
              <a:defRPr/>
            </a:pPr>
            <a:r>
              <a:rPr lang="en-US" dirty="0" smtClean="0"/>
              <a:t>For </a:t>
            </a:r>
            <a:r>
              <a:rPr lang="en-US" i="1" dirty="0" smtClean="0"/>
              <a:t>internalizing</a:t>
            </a:r>
            <a:r>
              <a:rPr lang="en-US" dirty="0" smtClean="0"/>
              <a:t> child problems (PTSD, depression, etc.)</a:t>
            </a:r>
          </a:p>
          <a:p>
            <a:pPr lvl="1">
              <a:defRPr/>
            </a:pPr>
            <a:r>
              <a:rPr lang="en-US" dirty="0" smtClean="0"/>
              <a:t>Short-term, good evidence of benefit</a:t>
            </a:r>
          </a:p>
          <a:p>
            <a:pPr lvl="1">
              <a:defRPr/>
            </a:pPr>
            <a:r>
              <a:rPr lang="en-US" dirty="0" smtClean="0"/>
              <a:t>Currently, around 80% of sexually abused children are referred (compared to around 40% with a clinical level elevation); only 20% of physically abused are referred (compared to same 40% with a clinical elevation)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Treatment Resistant Cases?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What are the response trajectories among parents in CW services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Again, analysis of over 2100 parents receiving home-based CW services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Pre-treatment, post-treatment, </a:t>
            </a:r>
            <a:r>
              <a:rPr lang="en-US" dirty="0" err="1" smtClean="0">
                <a:cs typeface="+mn-cs"/>
              </a:rPr>
              <a:t>followup</a:t>
            </a:r>
            <a:endParaRPr lang="en-US" dirty="0" smtClean="0">
              <a:cs typeface="+mn-cs"/>
            </a:endParaRPr>
          </a:p>
          <a:p>
            <a:pPr>
              <a:defRPr/>
            </a:pPr>
            <a:r>
              <a:rPr lang="en-US" dirty="0" smtClean="0">
                <a:cs typeface="+mn-cs"/>
              </a:rPr>
              <a:t>Identified different services change trajectories, related to </a:t>
            </a:r>
            <a:r>
              <a:rPr lang="en-US" dirty="0" err="1" smtClean="0">
                <a:cs typeface="+mn-cs"/>
              </a:rPr>
              <a:t>chronicity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Service Response</a:t>
            </a:r>
            <a:endParaRPr lang="en-US" dirty="0">
              <a:cs typeface="+mj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90600" y="1551801"/>
            <a:ext cx="7239000" cy="4630956"/>
            <a:chOff x="533400" y="789801"/>
            <a:chExt cx="8305800" cy="5443207"/>
          </a:xfrm>
          <a:noFill/>
        </p:grpSpPr>
        <p:sp>
          <p:nvSpPr>
            <p:cNvPr id="5" name="Rectangle 4"/>
            <p:cNvSpPr/>
            <p:nvPr/>
          </p:nvSpPr>
          <p:spPr>
            <a:xfrm>
              <a:off x="148045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Ya1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680858" y="3533001"/>
              <a:ext cx="762000" cy="6096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i="1" dirty="0">
                  <a:solidFill>
                    <a:schemeClr val="bg1"/>
                  </a:solidFill>
                </a:rPr>
                <a:t>ly2</a:t>
              </a:r>
              <a:endParaRPr lang="en-US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71658" y="3533001"/>
              <a:ext cx="762000" cy="6096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i="1" dirty="0">
                  <a:solidFill>
                    <a:schemeClr val="bg1"/>
                  </a:solidFill>
                </a:rPr>
                <a:t>ly3</a:t>
              </a:r>
              <a:endParaRPr lang="en-US" sz="1000" i="1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Straight Arrow Connector 7"/>
            <p:cNvCxnSpPr>
              <a:endCxn id="5" idx="0"/>
            </p:cNvCxnSpPr>
            <p:nvPr/>
          </p:nvCxnSpPr>
          <p:spPr>
            <a:xfrm rot="5400000">
              <a:off x="1861458" y="3990201"/>
              <a:ext cx="533400" cy="83820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3437836" y="2289157"/>
              <a:ext cx="711948" cy="19542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endCxn id="6" idx="0"/>
            </p:cNvCxnSpPr>
            <p:nvPr/>
          </p:nvCxnSpPr>
          <p:spPr>
            <a:xfrm rot="5400000">
              <a:off x="4797880" y="3263579"/>
              <a:ext cx="533400" cy="544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7" idx="0"/>
            </p:cNvCxnSpPr>
            <p:nvPr/>
          </p:nvCxnSpPr>
          <p:spPr>
            <a:xfrm rot="5400000">
              <a:off x="7388680" y="3263579"/>
              <a:ext cx="533400" cy="544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7"/>
            </p:cNvCxnSpPr>
            <p:nvPr/>
          </p:nvCxnSpPr>
          <p:spPr>
            <a:xfrm rot="5400000" flipH="1" flipV="1">
              <a:off x="5990536" y="2251057"/>
              <a:ext cx="711948" cy="20304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6" idx="2"/>
            </p:cNvCxnSpPr>
            <p:nvPr/>
          </p:nvCxnSpPr>
          <p:spPr>
            <a:xfrm>
              <a:off x="2928258" y="3837801"/>
              <a:ext cx="1752600" cy="15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6"/>
              <a:endCxn id="7" idx="2"/>
            </p:cNvCxnSpPr>
            <p:nvPr/>
          </p:nvCxnSpPr>
          <p:spPr>
            <a:xfrm>
              <a:off x="5442858" y="3837801"/>
              <a:ext cx="1828800" cy="15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709058" y="4295001"/>
              <a:ext cx="228601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38058" y="3103602"/>
              <a:ext cx="1524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52658" y="3103602"/>
              <a:ext cx="1524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85458" y="3038287"/>
              <a:ext cx="3810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β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20888" y="3609201"/>
              <a:ext cx="1524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81058" y="3615231"/>
              <a:ext cx="1524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cxnSp>
          <p:nvCxnSpPr>
            <p:cNvPr id="21" name="Curved Connector 20"/>
            <p:cNvCxnSpPr/>
            <p:nvPr/>
          </p:nvCxnSpPr>
          <p:spPr>
            <a:xfrm rot="5400000" flipH="1" flipV="1">
              <a:off x="6362702" y="1094601"/>
              <a:ext cx="1588" cy="2590800"/>
            </a:xfrm>
            <a:prstGeom prst="curvedConnector3">
              <a:avLst>
                <a:gd name="adj1" fmla="val 26048938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052458" y="3027402"/>
              <a:ext cx="3810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β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46514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Yb1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601686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Yc1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685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Yd1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9505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Ya2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61114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Yb2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116286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Yc2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67145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Yd2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64028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Ya3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206344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Yb3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761516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Yc3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316688" y="4676001"/>
              <a:ext cx="457200" cy="5334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</a:rPr>
                <a:t>Yd3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Straight Arrow Connector 33"/>
            <p:cNvCxnSpPr>
              <a:endCxn id="23" idx="0"/>
            </p:cNvCxnSpPr>
            <p:nvPr/>
          </p:nvCxnSpPr>
          <p:spPr>
            <a:xfrm rot="5400000">
              <a:off x="2144486" y="4273229"/>
              <a:ext cx="533400" cy="27214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endCxn id="24" idx="0"/>
            </p:cNvCxnSpPr>
            <p:nvPr/>
          </p:nvCxnSpPr>
          <p:spPr>
            <a:xfrm rot="16200000" flipH="1">
              <a:off x="2422072" y="4267787"/>
              <a:ext cx="533400" cy="28302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25" idx="0"/>
            </p:cNvCxnSpPr>
            <p:nvPr/>
          </p:nvCxnSpPr>
          <p:spPr>
            <a:xfrm rot="16200000" flipH="1">
              <a:off x="2699658" y="3990201"/>
              <a:ext cx="533400" cy="83820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6" idx="4"/>
              <a:endCxn id="26" idx="0"/>
            </p:cNvCxnSpPr>
            <p:nvPr/>
          </p:nvCxnSpPr>
          <p:spPr>
            <a:xfrm rot="5400000">
              <a:off x="4376058" y="3990201"/>
              <a:ext cx="533400" cy="83820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" idx="4"/>
              <a:endCxn id="27" idx="0"/>
            </p:cNvCxnSpPr>
            <p:nvPr/>
          </p:nvCxnSpPr>
          <p:spPr>
            <a:xfrm rot="5400000">
              <a:off x="4659086" y="4273229"/>
              <a:ext cx="533400" cy="27214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" idx="4"/>
              <a:endCxn id="28" idx="0"/>
            </p:cNvCxnSpPr>
            <p:nvPr/>
          </p:nvCxnSpPr>
          <p:spPr>
            <a:xfrm rot="16200000" flipH="1">
              <a:off x="4936672" y="4267787"/>
              <a:ext cx="533400" cy="28302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6" idx="4"/>
              <a:endCxn id="29" idx="0"/>
            </p:cNvCxnSpPr>
            <p:nvPr/>
          </p:nvCxnSpPr>
          <p:spPr>
            <a:xfrm rot="16200000" flipH="1">
              <a:off x="5214258" y="3990201"/>
              <a:ext cx="533400" cy="83820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4"/>
              <a:endCxn id="30" idx="0"/>
            </p:cNvCxnSpPr>
            <p:nvPr/>
          </p:nvCxnSpPr>
          <p:spPr>
            <a:xfrm rot="5400000">
              <a:off x="6994073" y="4017416"/>
              <a:ext cx="533400" cy="78377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7" idx="4"/>
              <a:endCxn id="31" idx="0"/>
            </p:cNvCxnSpPr>
            <p:nvPr/>
          </p:nvCxnSpPr>
          <p:spPr>
            <a:xfrm rot="5400000">
              <a:off x="7277101" y="4300444"/>
              <a:ext cx="533400" cy="21771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7" idx="4"/>
              <a:endCxn id="32" idx="0"/>
            </p:cNvCxnSpPr>
            <p:nvPr/>
          </p:nvCxnSpPr>
          <p:spPr>
            <a:xfrm rot="16200000" flipH="1">
              <a:off x="7554687" y="4240572"/>
              <a:ext cx="533400" cy="33745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7" idx="4"/>
              <a:endCxn id="33" idx="0"/>
            </p:cNvCxnSpPr>
            <p:nvPr/>
          </p:nvCxnSpPr>
          <p:spPr>
            <a:xfrm rot="16200000" flipH="1">
              <a:off x="7832273" y="3962986"/>
              <a:ext cx="533400" cy="892630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299858" y="4290144"/>
              <a:ext cx="228601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90657" y="4322802"/>
              <a:ext cx="228601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grpSp>
          <p:nvGrpSpPr>
            <p:cNvPr id="47" name="Group 187"/>
            <p:cNvGrpSpPr/>
            <p:nvPr/>
          </p:nvGrpSpPr>
          <p:grpSpPr>
            <a:xfrm>
              <a:off x="4625062" y="2390001"/>
              <a:ext cx="861340" cy="609600"/>
              <a:chOff x="4135204" y="1828800"/>
              <a:chExt cx="861340" cy="609600"/>
            </a:xfrm>
            <a:grpFill/>
          </p:grpSpPr>
          <p:sp>
            <p:nvSpPr>
              <p:cNvPr id="104" name="Oval 103"/>
              <p:cNvSpPr/>
              <p:nvPr/>
            </p:nvSpPr>
            <p:spPr>
              <a:xfrm>
                <a:off x="4158344" y="1828800"/>
                <a:ext cx="838200" cy="6096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i="1" dirty="0">
                    <a:solidFill>
                      <a:schemeClr val="bg1"/>
                    </a:solidFill>
                  </a:rPr>
                  <a:t>∆l y1</a:t>
                </a:r>
                <a:endParaRPr lang="en-US" sz="1000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5" name="Curved Connector 173"/>
              <p:cNvCxnSpPr/>
              <p:nvPr/>
            </p:nvCxnSpPr>
            <p:spPr>
              <a:xfrm rot="16200000" flipH="1" flipV="1">
                <a:off x="4095750" y="2038350"/>
                <a:ext cx="134704" cy="55796"/>
              </a:xfrm>
              <a:prstGeom prst="curvedConnector4">
                <a:avLst>
                  <a:gd name="adj1" fmla="val -122234"/>
                  <a:gd name="adj2" fmla="val 509707"/>
                </a:avLst>
              </a:prstGeom>
              <a:grpFill/>
              <a:ln w="25400">
                <a:solidFill>
                  <a:schemeClr val="bg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89"/>
            <p:cNvGrpSpPr/>
            <p:nvPr/>
          </p:nvGrpSpPr>
          <p:grpSpPr>
            <a:xfrm>
              <a:off x="7215862" y="2390001"/>
              <a:ext cx="861340" cy="609600"/>
              <a:chOff x="6726004" y="1828800"/>
              <a:chExt cx="861340" cy="609600"/>
            </a:xfrm>
            <a:grpFill/>
          </p:grpSpPr>
          <p:sp>
            <p:nvSpPr>
              <p:cNvPr id="102" name="Oval 101"/>
              <p:cNvSpPr/>
              <p:nvPr/>
            </p:nvSpPr>
            <p:spPr>
              <a:xfrm>
                <a:off x="6749144" y="1828800"/>
                <a:ext cx="838200" cy="609600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i="1" dirty="0">
                    <a:solidFill>
                      <a:schemeClr val="bg1"/>
                    </a:solidFill>
                  </a:rPr>
                  <a:t>∆ ly2</a:t>
                </a:r>
                <a:endParaRPr lang="en-US" sz="1000" i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3" name="Curved Connector 173"/>
              <p:cNvCxnSpPr/>
              <p:nvPr/>
            </p:nvCxnSpPr>
            <p:spPr>
              <a:xfrm rot="16200000" flipH="1" flipV="1">
                <a:off x="6686550" y="2038350"/>
                <a:ext cx="134704" cy="55796"/>
              </a:xfrm>
              <a:prstGeom prst="curvedConnector4">
                <a:avLst>
                  <a:gd name="adj1" fmla="val -122234"/>
                  <a:gd name="adj2" fmla="val 509707"/>
                </a:avLst>
              </a:prstGeom>
              <a:grpFill/>
              <a:ln w="25400">
                <a:solidFill>
                  <a:schemeClr val="bg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91"/>
            <p:cNvGrpSpPr/>
            <p:nvPr/>
          </p:nvGrpSpPr>
          <p:grpSpPr>
            <a:xfrm>
              <a:off x="1556658" y="3484602"/>
              <a:ext cx="1371600" cy="657999"/>
              <a:chOff x="1066800" y="2923401"/>
              <a:chExt cx="1371600" cy="657999"/>
            </a:xfrm>
            <a:grpFill/>
          </p:grpSpPr>
          <p:grpSp>
            <p:nvGrpSpPr>
              <p:cNvPr id="98" name="Group 186"/>
              <p:cNvGrpSpPr/>
              <p:nvPr/>
            </p:nvGrpSpPr>
            <p:grpSpPr>
              <a:xfrm>
                <a:off x="1676400" y="2971800"/>
                <a:ext cx="762000" cy="609600"/>
                <a:chOff x="1676400" y="2971800"/>
                <a:chExt cx="762000" cy="609600"/>
              </a:xfrm>
              <a:grpFill/>
            </p:grpSpPr>
            <p:sp>
              <p:nvSpPr>
                <p:cNvPr id="100" name="Oval 99"/>
                <p:cNvSpPr/>
                <p:nvPr/>
              </p:nvSpPr>
              <p:spPr>
                <a:xfrm>
                  <a:off x="1676400" y="2971800"/>
                  <a:ext cx="762000" cy="60960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i="1" dirty="0">
                      <a:solidFill>
                        <a:schemeClr val="bg1"/>
                      </a:solidFill>
                    </a:rPr>
                    <a:t>ly1</a:t>
                  </a:r>
                  <a:endParaRPr lang="en-US" sz="1000" i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101" name="Curved Connector 173"/>
                <p:cNvCxnSpPr/>
                <p:nvPr/>
              </p:nvCxnSpPr>
              <p:spPr>
                <a:xfrm rot="16200000" flipH="1" flipV="1">
                  <a:off x="1636946" y="3163654"/>
                  <a:ext cx="134704" cy="55796"/>
                </a:xfrm>
                <a:prstGeom prst="curvedConnector4">
                  <a:avLst>
                    <a:gd name="adj1" fmla="val -122234"/>
                    <a:gd name="adj2" fmla="val 509707"/>
                  </a:avLst>
                </a:prstGeom>
                <a:grpFill/>
                <a:ln w="25400">
                  <a:solidFill>
                    <a:schemeClr val="bg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TextBox 98"/>
              <p:cNvSpPr txBox="1"/>
              <p:nvPr/>
            </p:nvSpPr>
            <p:spPr>
              <a:xfrm>
                <a:off x="1066800" y="2923401"/>
                <a:ext cx="457200" cy="28940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l-GR" sz="1000" dirty="0">
                    <a:solidFill>
                      <a:schemeClr val="bg1"/>
                    </a:solidFill>
                    <a:latin typeface="+mn-lt"/>
                  </a:rPr>
                  <a:t>Ф</a:t>
                </a:r>
                <a:r>
                  <a:rPr lang="en-US" sz="1000" baseline="-25000" dirty="0">
                    <a:solidFill>
                      <a:schemeClr val="bg1"/>
                    </a:solidFill>
                    <a:latin typeface="+mn-lt"/>
                  </a:rPr>
                  <a:t>1</a:t>
                </a:r>
                <a:r>
                  <a:rPr lang="en-US" sz="1000" baseline="30000" dirty="0">
                    <a:solidFill>
                      <a:schemeClr val="bg1"/>
                    </a:solidFill>
                    <a:latin typeface="+mn-lt"/>
                  </a:rPr>
                  <a:t>2</a:t>
                </a:r>
                <a:endParaRPr lang="en-US" sz="10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3842658" y="2466201"/>
              <a:ext cx="457200" cy="470288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Ф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Δ1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585858" y="2466201"/>
              <a:ext cx="457200" cy="470288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Ф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Δ2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cxnSp>
          <p:nvCxnSpPr>
            <p:cNvPr id="52" name="Curved Connector 173"/>
            <p:cNvCxnSpPr/>
            <p:nvPr/>
          </p:nvCxnSpPr>
          <p:spPr>
            <a:xfrm rot="8846222" flipH="1" flipV="1">
              <a:off x="16461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urved Connector 173"/>
            <p:cNvCxnSpPr/>
            <p:nvPr/>
          </p:nvCxnSpPr>
          <p:spPr>
            <a:xfrm rot="8846222" flipH="1" flipV="1">
              <a:off x="2244840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173"/>
            <p:cNvCxnSpPr/>
            <p:nvPr/>
          </p:nvCxnSpPr>
          <p:spPr>
            <a:xfrm rot="8846222" flipH="1" flipV="1">
              <a:off x="2778240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urved Connector 173"/>
            <p:cNvCxnSpPr/>
            <p:nvPr/>
          </p:nvCxnSpPr>
          <p:spPr>
            <a:xfrm rot="8846222" flipH="1" flipV="1">
              <a:off x="33225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urved Connector 173"/>
            <p:cNvCxnSpPr/>
            <p:nvPr/>
          </p:nvCxnSpPr>
          <p:spPr>
            <a:xfrm rot="8846222" flipH="1" flipV="1">
              <a:off x="41607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urved Connector 173"/>
            <p:cNvCxnSpPr/>
            <p:nvPr/>
          </p:nvCxnSpPr>
          <p:spPr>
            <a:xfrm rot="8846222" flipH="1" flipV="1">
              <a:off x="47703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urved Connector 173"/>
            <p:cNvCxnSpPr/>
            <p:nvPr/>
          </p:nvCxnSpPr>
          <p:spPr>
            <a:xfrm rot="8846222" flipH="1" flipV="1">
              <a:off x="53037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urved Connector 173"/>
            <p:cNvCxnSpPr/>
            <p:nvPr/>
          </p:nvCxnSpPr>
          <p:spPr>
            <a:xfrm rot="8846222" flipH="1" flipV="1">
              <a:off x="58371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urved Connector 173"/>
            <p:cNvCxnSpPr/>
            <p:nvPr/>
          </p:nvCxnSpPr>
          <p:spPr>
            <a:xfrm rot="8846222" flipH="1" flipV="1">
              <a:off x="68277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urved Connector 173"/>
            <p:cNvCxnSpPr/>
            <p:nvPr/>
          </p:nvCxnSpPr>
          <p:spPr>
            <a:xfrm rot="8846222" flipH="1" flipV="1">
              <a:off x="736112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173"/>
            <p:cNvCxnSpPr/>
            <p:nvPr/>
          </p:nvCxnSpPr>
          <p:spPr>
            <a:xfrm rot="8846222" flipH="1" flipV="1">
              <a:off x="7885686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urved Connector 173"/>
            <p:cNvCxnSpPr/>
            <p:nvPr/>
          </p:nvCxnSpPr>
          <p:spPr>
            <a:xfrm rot="8846222" flipH="1" flipV="1">
              <a:off x="8493240" y="5165067"/>
              <a:ext cx="134704" cy="55796"/>
            </a:xfrm>
            <a:prstGeom prst="curvedConnector4">
              <a:avLst>
                <a:gd name="adj1" fmla="val -122234"/>
                <a:gd name="adj2" fmla="val 509707"/>
              </a:avLst>
            </a:prstGeom>
            <a:grpFill/>
            <a:ln w="2540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1455135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a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969734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a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662058" y="5514201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a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64734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b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579334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b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217230" y="5514201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b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98134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c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67162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c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772400" y="5514201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c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175077" y="5514200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d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704116" y="5514201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d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382000" y="5514201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ψ</a:t>
              </a: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d</a:t>
              </a:r>
              <a:r>
                <a:rPr lang="en-US" sz="1000" baseline="300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090058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b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438400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c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743199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d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648200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b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996542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c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01342" y="4295001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d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249886" y="4322802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b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598228" y="4322802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c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903028" y="4322802"/>
              <a:ext cx="337458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λ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d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052458" y="1655802"/>
              <a:ext cx="457200" cy="28940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00" dirty="0">
                  <a:solidFill>
                    <a:schemeClr val="bg1"/>
                  </a:solidFill>
                  <a:latin typeface="+mn-lt"/>
                </a:rPr>
                <a:t>Ф</a:t>
              </a:r>
              <a:r>
                <a:rPr lang="en-US" sz="1000" baseline="-25000" dirty="0">
                  <a:solidFill>
                    <a:schemeClr val="bg1"/>
                  </a:solidFill>
                  <a:latin typeface="+mn-lt"/>
                </a:rPr>
                <a:t>Δ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1817914" y="789801"/>
              <a:ext cx="1447800" cy="6096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i="1" dirty="0">
                  <a:solidFill>
                    <a:schemeClr val="bg1"/>
                  </a:solidFill>
                </a:rPr>
                <a:t>Class</a:t>
              </a:r>
              <a:endParaRPr lang="en-US" sz="1000" i="1" dirty="0">
                <a:solidFill>
                  <a:schemeClr val="bg1"/>
                </a:solidFill>
              </a:endParaRPr>
            </a:p>
          </p:txBody>
        </p:sp>
        <p:cxnSp>
          <p:nvCxnSpPr>
            <p:cNvPr id="87" name="Straight Arrow Connector 86"/>
            <p:cNvCxnSpPr>
              <a:stCxn id="86" idx="4"/>
            </p:cNvCxnSpPr>
            <p:nvPr/>
          </p:nvCxnSpPr>
          <p:spPr>
            <a:xfrm rot="16200000" flipH="1">
              <a:off x="1477736" y="2463479"/>
              <a:ext cx="2133600" cy="5444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86" idx="4"/>
            </p:cNvCxnSpPr>
            <p:nvPr/>
          </p:nvCxnSpPr>
          <p:spPr>
            <a:xfrm rot="16200000" flipH="1">
              <a:off x="3309258" y="631957"/>
              <a:ext cx="990600" cy="25254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6" idx="4"/>
            </p:cNvCxnSpPr>
            <p:nvPr/>
          </p:nvCxnSpPr>
          <p:spPr>
            <a:xfrm rot="16200000" flipH="1">
              <a:off x="4604658" y="-663443"/>
              <a:ext cx="990600" cy="5116288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Group 102"/>
            <p:cNvGrpSpPr/>
            <p:nvPr/>
          </p:nvGrpSpPr>
          <p:grpSpPr>
            <a:xfrm>
              <a:off x="533400" y="816426"/>
              <a:ext cx="685800" cy="1127608"/>
              <a:chOff x="533400" y="914400"/>
              <a:chExt cx="685800" cy="1127608"/>
            </a:xfrm>
            <a:grpFill/>
          </p:grpSpPr>
          <p:sp>
            <p:nvSpPr>
              <p:cNvPr id="95" name="Rectangle 94"/>
              <p:cNvSpPr/>
              <p:nvPr/>
            </p:nvSpPr>
            <p:spPr>
              <a:xfrm>
                <a:off x="533400" y="914400"/>
                <a:ext cx="685800" cy="5334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solidFill>
                      <a:schemeClr val="bg1"/>
                    </a:solidFill>
                  </a:rPr>
                  <a:t>Prior</a:t>
                </a:r>
                <a:endParaRPr lang="en-US" sz="1000" dirty="0">
                  <a:solidFill>
                    <a:schemeClr val="bg1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solidFill>
                      <a:schemeClr val="bg1"/>
                    </a:solidFill>
                  </a:rPr>
                  <a:t>Events</a:t>
                </a:r>
              </a:p>
            </p:txBody>
          </p:sp>
          <p:cxnSp>
            <p:nvCxnSpPr>
              <p:cNvPr id="96" name="Curved Connector 173"/>
              <p:cNvCxnSpPr/>
              <p:nvPr/>
            </p:nvCxnSpPr>
            <p:spPr>
              <a:xfrm rot="8846222" flipH="1" flipV="1">
                <a:off x="820858" y="1403466"/>
                <a:ext cx="134704" cy="55796"/>
              </a:xfrm>
              <a:prstGeom prst="curvedConnector4">
                <a:avLst>
                  <a:gd name="adj1" fmla="val -122234"/>
                  <a:gd name="adj2" fmla="val 509707"/>
                </a:avLst>
              </a:prstGeom>
              <a:grpFill/>
              <a:ln w="25400">
                <a:solidFill>
                  <a:schemeClr val="bg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685800" y="1752601"/>
                <a:ext cx="457200" cy="28940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l-GR" sz="1000" dirty="0">
                    <a:solidFill>
                      <a:schemeClr val="bg1"/>
                    </a:solidFill>
                    <a:latin typeface="+mn-lt"/>
                  </a:rPr>
                  <a:t>ψ</a:t>
                </a:r>
                <a:r>
                  <a:rPr lang="en-US" sz="1000" dirty="0">
                    <a:solidFill>
                      <a:schemeClr val="bg1"/>
                    </a:solidFill>
                    <a:latin typeface="+mn-lt"/>
                  </a:rPr>
                  <a:t>p</a:t>
                </a:r>
                <a:r>
                  <a:rPr lang="en-US" sz="1000" baseline="30000" dirty="0">
                    <a:solidFill>
                      <a:schemeClr val="bg1"/>
                    </a:solidFill>
                    <a:latin typeface="+mn-lt"/>
                  </a:rPr>
                  <a:t>2</a:t>
                </a:r>
                <a:endParaRPr lang="en-US" sz="10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cxnSp>
          <p:nvCxnSpPr>
            <p:cNvPr id="91" name="Straight Arrow Connector 90"/>
            <p:cNvCxnSpPr>
              <a:stCxn id="95" idx="3"/>
              <a:endCxn id="86" idx="2"/>
            </p:cNvCxnSpPr>
            <p:nvPr/>
          </p:nvCxnSpPr>
          <p:spPr>
            <a:xfrm>
              <a:off x="1219200" y="1083126"/>
              <a:ext cx="598714" cy="11475"/>
            </a:xfrm>
            <a:prstGeom prst="straightConnector1">
              <a:avLst/>
            </a:prstGeom>
            <a:grpFill/>
            <a:ln w="25400">
              <a:solidFill>
                <a:schemeClr val="bg1"/>
              </a:solidFill>
              <a:headEnd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1817915" y="5943601"/>
              <a:ext cx="1524000" cy="28940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Baseline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343400" y="5943601"/>
              <a:ext cx="1524000" cy="28940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Post-Treatment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934200" y="5943601"/>
              <a:ext cx="1524000" cy="28940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bg1"/>
                  </a:solidFill>
                  <a:latin typeface="+mn-lt"/>
                </a:rPr>
                <a:t>Follow-Up</a:t>
              </a:r>
              <a:endParaRPr lang="en-US" sz="100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Service Response Classes</a:t>
            </a:r>
            <a:endParaRPr lang="en-US" dirty="0">
              <a:cs typeface="+mj-cs"/>
            </a:endParaRPr>
          </a:p>
        </p:txBody>
      </p:sp>
      <p:graphicFrame>
        <p:nvGraphicFramePr>
          <p:cNvPr id="50178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495800"/>
        </p:xfrm>
        <a:graphic>
          <a:graphicData uri="http://schemas.openxmlformats.org/presentationml/2006/ole">
            <p:oleObj spid="_x0000_s50178" r:id="rId3" imgW="7315834" imgH="449314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Service Response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Child welfare service planning is based on an episodic service model</a:t>
            </a:r>
          </a:p>
          <a:p>
            <a:pPr lvl="1">
              <a:defRPr/>
            </a:pPr>
            <a:r>
              <a:rPr lang="en-US" dirty="0" smtClean="0"/>
              <a:t>A case comes in</a:t>
            </a:r>
          </a:p>
          <a:p>
            <a:pPr lvl="1">
              <a:defRPr/>
            </a:pPr>
            <a:r>
              <a:rPr lang="en-US" dirty="0" smtClean="0"/>
              <a:t>Services are delivered</a:t>
            </a:r>
          </a:p>
          <a:p>
            <a:pPr lvl="1">
              <a:defRPr/>
            </a:pPr>
            <a:r>
              <a:rPr lang="en-US" dirty="0" smtClean="0"/>
              <a:t>The case exits</a:t>
            </a:r>
          </a:p>
          <a:p>
            <a:pPr lvl="1">
              <a:defRPr/>
            </a:pPr>
            <a:r>
              <a:rPr lang="en-US" dirty="0" smtClean="0"/>
              <a:t>Rinse and repeat  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Episodic services models are a mismatch with chronic, unresponsive or relapsing conditions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Chronic Cases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Unresponsive Cases</a:t>
            </a:r>
          </a:p>
          <a:p>
            <a:pPr lvl="1">
              <a:defRPr/>
            </a:pPr>
            <a:r>
              <a:rPr lang="en-US" dirty="0" smtClean="0"/>
              <a:t>By definition, do not respond much to services (so forget about throwing more services at the case)</a:t>
            </a:r>
          </a:p>
          <a:p>
            <a:pPr lvl="1">
              <a:defRPr/>
            </a:pPr>
            <a:r>
              <a:rPr lang="en-US" dirty="0" smtClean="0"/>
              <a:t>But, may be helped and more stretched-out monitoring, management, stepped-care or </a:t>
            </a:r>
            <a:r>
              <a:rPr lang="en-US" u="sng" dirty="0" smtClean="0"/>
              <a:t>harm-reduction</a:t>
            </a:r>
            <a:r>
              <a:rPr lang="en-US" dirty="0" smtClean="0"/>
              <a:t> approaches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Rapid Relapse Cases</a:t>
            </a:r>
          </a:p>
          <a:p>
            <a:pPr lvl="1">
              <a:defRPr/>
            </a:pPr>
            <a:r>
              <a:rPr lang="en-US" dirty="0" smtClean="0"/>
              <a:t>Might suggest booster approaches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Chronic Cases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Who would provide the sorts of harm-reduction, monitoring or booster services?</a:t>
            </a:r>
          </a:p>
          <a:p>
            <a:pPr lvl="1">
              <a:defRPr/>
            </a:pPr>
            <a:r>
              <a:rPr lang="en-US" dirty="0" smtClean="0"/>
              <a:t>Probably not child welfare—too married to the episodic service model</a:t>
            </a:r>
          </a:p>
          <a:p>
            <a:pPr lvl="1">
              <a:defRPr/>
            </a:pPr>
            <a:r>
              <a:rPr lang="en-US" dirty="0" smtClean="0"/>
              <a:t>Primary care, schools, community services programs, prevention networks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How would they engage clients?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Who would pay for it?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Here is the Service Plan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Mother will attend parenting class to learn child discipline skills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Father will enroll in, and pay for,  3-years of sex offender counseling with polygraph monitoring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Mother will attend non-offending group program for wives of sex offenders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Here is the Service Plan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Mother is to demonstrate that she is not dependent on her husband’s mother so that she is not tied to a sex offender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Individual play therapy for two older children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All children placed in foster care until compliance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Here is the Service Plan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Marital counseling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Open-ended individual psychotherapy for mother to “deal with her early trauma issues”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Counseling for mother “to clarify what she was thinking when she decided to bring this man (i.e. a sex offender) into her life”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Here’s the Service Plan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Mother mandated to take psychotropic medication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Father not allowed to be around children unsupervised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Termination of parental rights being considered—non-compliance </a:t>
            </a:r>
          </a:p>
          <a:p>
            <a:pPr lvl="1">
              <a:defRPr/>
            </a:pPr>
            <a:r>
              <a:rPr lang="en-US" dirty="0" smtClean="0"/>
              <a:t>Mother states “CW is trying to break up my marriage” interpreted as FTP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What Went Wrong Here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Failure to prioritize and match</a:t>
            </a:r>
          </a:p>
          <a:p>
            <a:pPr lvl="1">
              <a:defRPr/>
            </a:pPr>
            <a:r>
              <a:rPr lang="en-US" dirty="0" smtClean="0"/>
              <a:t>What is the focus here?—failure to thrive and </a:t>
            </a:r>
            <a:r>
              <a:rPr lang="en-US" dirty="0" err="1" smtClean="0"/>
              <a:t>caregiving</a:t>
            </a:r>
            <a:r>
              <a:rPr lang="en-US" dirty="0" smtClean="0"/>
              <a:t> skills/resources, or “everything”</a:t>
            </a:r>
          </a:p>
          <a:p>
            <a:pPr lvl="1">
              <a:defRPr/>
            </a:pPr>
            <a:r>
              <a:rPr lang="en-US" dirty="0" smtClean="0"/>
              <a:t>Too many services (16+ hrs. / week)</a:t>
            </a:r>
          </a:p>
          <a:p>
            <a:pPr lvl="1">
              <a:defRPr/>
            </a:pPr>
            <a:r>
              <a:rPr lang="en-US" dirty="0" smtClean="0"/>
              <a:t>The wrong services</a:t>
            </a:r>
          </a:p>
          <a:p>
            <a:pPr lvl="1">
              <a:defRPr/>
            </a:pPr>
            <a:r>
              <a:rPr lang="en-US" dirty="0" smtClean="0"/>
              <a:t>Intrusion into personal non-CW concerns</a:t>
            </a:r>
          </a:p>
          <a:p>
            <a:pPr lvl="1">
              <a:defRPr/>
            </a:pPr>
            <a:r>
              <a:rPr lang="en-US" dirty="0" smtClean="0"/>
              <a:t>None of the services are evidence-based</a:t>
            </a:r>
          </a:p>
          <a:p>
            <a:pPr>
              <a:buFontTx/>
              <a:buNone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Who Made This Plan?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A CW worker and supervisor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 CASA worker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 judge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What are some possible sources for their reasoning</a:t>
            </a:r>
          </a:p>
          <a:p>
            <a:pPr lvl="1">
              <a:defRPr/>
            </a:pPr>
            <a:r>
              <a:rPr lang="en-US" dirty="0" smtClean="0"/>
              <a:t>Defensive practice?</a:t>
            </a:r>
          </a:p>
          <a:p>
            <a:pPr lvl="1">
              <a:defRPr/>
            </a:pPr>
            <a:r>
              <a:rPr lang="en-US" dirty="0" smtClean="0"/>
              <a:t>Current standard</a:t>
            </a:r>
          </a:p>
          <a:p>
            <a:pPr lvl="1">
              <a:defRPr/>
            </a:pPr>
            <a:r>
              <a:rPr lang="en-US" dirty="0" smtClean="0"/>
              <a:t>A set of general operative ideologies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V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UWTV powerpoint template</Template>
  <TotalTime>499</TotalTime>
  <Words>1467</Words>
  <Application>Microsoft Office PowerPoint</Application>
  <PresentationFormat>On-screen Show (4:3)</PresentationFormat>
  <Paragraphs>222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ＭＳ Ｐゴシック</vt:lpstr>
      <vt:lpstr>Calibri</vt:lpstr>
      <vt:lpstr>Wingdings</vt:lpstr>
      <vt:lpstr>UWTV powerpoint template</vt:lpstr>
      <vt:lpstr>Microsoft Excel Chart</vt:lpstr>
      <vt:lpstr>Evidence-Based Case Management in Child Welfare</vt:lpstr>
      <vt:lpstr>An Example</vt:lpstr>
      <vt:lpstr>An Example</vt:lpstr>
      <vt:lpstr>Here is the Service Plan</vt:lpstr>
      <vt:lpstr>Here is the Service Plan</vt:lpstr>
      <vt:lpstr>Here is the Service Plan</vt:lpstr>
      <vt:lpstr>Here’s the Service Plan</vt:lpstr>
      <vt:lpstr>What Went Wrong Here</vt:lpstr>
      <vt:lpstr>Who Made This Plan?</vt:lpstr>
      <vt:lpstr>Operative Ideologies</vt:lpstr>
      <vt:lpstr>Operative Ideologies</vt:lpstr>
      <vt:lpstr>Operative Ideologies</vt:lpstr>
      <vt:lpstr>Operative Ideologies</vt:lpstr>
      <vt:lpstr>Why</vt:lpstr>
      <vt:lpstr>Untested Assumptions</vt:lpstr>
      <vt:lpstr>EBCM</vt:lpstr>
      <vt:lpstr>EBCM</vt:lpstr>
      <vt:lpstr>Learning From EBT</vt:lpstr>
      <vt:lpstr>Why Do EBT’s Work?</vt:lpstr>
      <vt:lpstr>Cross-Cutting EBT Traits</vt:lpstr>
      <vt:lpstr>Cross-Cutting EBT Traits</vt:lpstr>
      <vt:lpstr>Cross-Cutting EBT Traits</vt:lpstr>
      <vt:lpstr>Cross-Cutting EBT Traits</vt:lpstr>
      <vt:lpstr>Cross Cutting EBT Traits</vt:lpstr>
      <vt:lpstr>Cross-Cutting EBT Traits</vt:lpstr>
      <vt:lpstr>Cross-Cutting EBT Traits</vt:lpstr>
      <vt:lpstr>Rising Tide</vt:lpstr>
      <vt:lpstr>EBCM Framework</vt:lpstr>
      <vt:lpstr>EBCM Framework</vt:lpstr>
      <vt:lpstr>Menu of Services</vt:lpstr>
      <vt:lpstr>Some New PCIT Findings</vt:lpstr>
      <vt:lpstr>Menu of Services</vt:lpstr>
      <vt:lpstr>Menu of Services</vt:lpstr>
      <vt:lpstr>Treatment Resistant Cases?</vt:lpstr>
      <vt:lpstr>Service Response</vt:lpstr>
      <vt:lpstr>Service Response Classes</vt:lpstr>
      <vt:lpstr>Service Response</vt:lpstr>
      <vt:lpstr>Chronic Cases</vt:lpstr>
      <vt:lpstr>Chronic Cases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Case Management in Child Welfare</dc:title>
  <dc:creator>mjc</dc:creator>
  <cp:lastModifiedBy>Jacky Hoang</cp:lastModifiedBy>
  <cp:revision>55</cp:revision>
  <dcterms:created xsi:type="dcterms:W3CDTF">2009-12-05T16:47:13Z</dcterms:created>
  <dcterms:modified xsi:type="dcterms:W3CDTF">2009-12-08T15:58:42Z</dcterms:modified>
</cp:coreProperties>
</file>