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theme/themeOverride1.xml" ContentType="application/vnd.openxmlformats-officedocument.themeOverr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charts/chart7.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drawings/drawing1.xml" ContentType="application/vnd.openxmlformats-officedocument.drawingml.chartshape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notesSlides/notesSlide17.xml" ContentType="application/vnd.openxmlformats-officedocument.presentationml.notesSlide+xml"/>
  <Default Extension="emf" ContentType="image/x-emf"/>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Default Extension="package" ContentType="application/vnd.openxmlformats-officedocument.package"/>
  <Override PartName="/ppt/notesSlides/notesSlide22.xml" ContentType="application/vnd.openxmlformats-officedocument.presentationml.notesSlide+xml"/>
  <Override PartName="/ppt/charts/chart8.xml" ContentType="application/vnd.openxmlformats-officedocument.drawingml.chart+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charts/chart6.xml" ContentType="application/vnd.openxmlformats-officedocument.drawingml.chart+xml"/>
  <Override PartName="/ppt/notesSlides/notesSlide31.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charts/chart9.xml" ContentType="application/vnd.openxmlformats-officedocument.drawingml.chart+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8" r:id="rId1"/>
    <p:sldMasterId id="2147483690" r:id="rId2"/>
    <p:sldMasterId id="2147483703" r:id="rId3"/>
  </p:sldMasterIdLst>
  <p:notesMasterIdLst>
    <p:notesMasterId r:id="rId50"/>
  </p:notesMasterIdLst>
  <p:handoutMasterIdLst>
    <p:handoutMasterId r:id="rId51"/>
  </p:handoutMasterIdLst>
  <p:sldIdLst>
    <p:sldId id="297" r:id="rId4"/>
    <p:sldId id="360" r:id="rId5"/>
    <p:sldId id="303" r:id="rId6"/>
    <p:sldId id="315" r:id="rId7"/>
    <p:sldId id="364" r:id="rId8"/>
    <p:sldId id="362" r:id="rId9"/>
    <p:sldId id="339" r:id="rId10"/>
    <p:sldId id="340" r:id="rId11"/>
    <p:sldId id="341" r:id="rId12"/>
    <p:sldId id="304" r:id="rId13"/>
    <p:sldId id="361" r:id="rId14"/>
    <p:sldId id="344" r:id="rId15"/>
    <p:sldId id="345" r:id="rId16"/>
    <p:sldId id="346" r:id="rId17"/>
    <p:sldId id="347" r:id="rId18"/>
    <p:sldId id="348" r:id="rId19"/>
    <p:sldId id="365" r:id="rId20"/>
    <p:sldId id="370" r:id="rId21"/>
    <p:sldId id="371" r:id="rId22"/>
    <p:sldId id="366" r:id="rId23"/>
    <p:sldId id="367" r:id="rId24"/>
    <p:sldId id="369" r:id="rId25"/>
    <p:sldId id="375" r:id="rId26"/>
    <p:sldId id="384" r:id="rId27"/>
    <p:sldId id="377" r:id="rId28"/>
    <p:sldId id="378" r:id="rId29"/>
    <p:sldId id="385" r:id="rId30"/>
    <p:sldId id="379" r:id="rId31"/>
    <p:sldId id="386" r:id="rId32"/>
    <p:sldId id="359" r:id="rId33"/>
    <p:sldId id="374" r:id="rId34"/>
    <p:sldId id="372" r:id="rId35"/>
    <p:sldId id="373" r:id="rId36"/>
    <p:sldId id="327" r:id="rId37"/>
    <p:sldId id="349" r:id="rId38"/>
    <p:sldId id="350" r:id="rId39"/>
    <p:sldId id="351" r:id="rId40"/>
    <p:sldId id="353" r:id="rId41"/>
    <p:sldId id="354" r:id="rId42"/>
    <p:sldId id="355" r:id="rId43"/>
    <p:sldId id="356" r:id="rId44"/>
    <p:sldId id="388" r:id="rId45"/>
    <p:sldId id="389" r:id="rId46"/>
    <p:sldId id="311" r:id="rId47"/>
    <p:sldId id="387" r:id="rId48"/>
    <p:sldId id="337" r:id="rId4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DB8D"/>
    <a:srgbClr val="B2B2B2"/>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83158" autoAdjust="0"/>
  </p:normalViewPr>
  <p:slideViewPr>
    <p:cSldViewPr snapToObjects="1">
      <p:cViewPr>
        <p:scale>
          <a:sx n="75" d="100"/>
          <a:sy n="75" d="100"/>
        </p:scale>
        <p:origin x="-78"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53" d="100"/>
          <a:sy n="53" d="100"/>
        </p:scale>
        <p:origin x="-1770" y="-90"/>
      </p:cViewPr>
      <p:guideLst>
        <p:guide orient="horz" pos="2928"/>
        <p:guide pos="2208"/>
      </p:guideLst>
    </p:cSldViewPr>
  </p:notesViewPr>
  <p:gridSpacing cx="39327138" cy="3932713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handoutMaster" Target="handoutMasters/handoutMaster1.xml"/><Relationship Id="rId3" Type="http://schemas.openxmlformats.org/officeDocument/2006/relationships/slideMaster" Target="slideMasters/slideMaster3.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Office_Excel_2007_Workbook1.package"/><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bing\Data\WSIPP%20Common\Reports%20In%20Progress\Social%20Services\Racial%20Disproportionality%20Phase%202\analysis\Disproportionality%20trends.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bing\Data\WSIPP%20Common\Reports%20In%20Progress\Social%20Services\Racial%20Disproportionality%20Phase%202\analysis\Disproportionality%20trends.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bing\Data\WSIPP%20Common\Reports%20In%20Progress\Social%20Services\Racial%20Disproportionality%20Phase%202\analysis\Disproportionality%20trends.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bing\Data\WSIPP%20Common\Reports%20In%20Progress\Social%20Services\Racial%20Disproportionality%20Phase%202\analysis\Disproportionality%20trends.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bing\Data\WSIPP%20Common\Reports%20In%20Progress\Social%20Services\Racial%20Disproportionality%20Phase%202\analysis\Disproportionality%20trends.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bing\Data\WSIPP%20Common\Reports%20In%20Progress\Social%20Services\Racial%20Disproportionality%20Phase%202\analysis\Disproportionality%20trends.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bing\Data\WSIPP%20Common\Reports%20In%20Progress\Social%20Services\Racial%20Disproportionality%20Phase%202\analysis\Disproportionality%20trends_temp.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bing\Data\WSIPP%20Common\Reports%20In%20Progress\Social%20Services\Racial%20Disproportionality%20Phase%202\analysis\Disproportionality%20trends_temp.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2953825216292458"/>
          <c:y val="0.13995488845144419"/>
          <c:w val="0.85194322931855881"/>
          <c:h val="0.60574618602362262"/>
        </c:manualLayout>
      </c:layout>
      <c:barChart>
        <c:barDir val="col"/>
        <c:grouping val="clustered"/>
        <c:ser>
          <c:idx val="0"/>
          <c:order val="0"/>
          <c:tx>
            <c:strRef>
              <c:f>Sheet1!$B$1</c:f>
              <c:strCache>
                <c:ptCount val="1"/>
                <c:pt idx="0">
                  <c:v>American Indian</c:v>
                </c:pt>
              </c:strCache>
            </c:strRef>
          </c:tx>
          <c:cat>
            <c:strRef>
              <c:f>Sheet1!$A$2:$A$7</c:f>
              <c:strCache>
                <c:ptCount val="6"/>
                <c:pt idx="0">
                  <c:v>Placement</c:v>
                </c:pt>
                <c:pt idx="1">
                  <c:v>Court Case</c:v>
                </c:pt>
                <c:pt idx="2">
                  <c:v>Dependent</c:v>
                </c:pt>
                <c:pt idx="3">
                  <c:v>Termination Petition</c:v>
                </c:pt>
                <c:pt idx="4">
                  <c:v>Termination </c:v>
                </c:pt>
                <c:pt idx="5">
                  <c:v>Adoption</c:v>
                </c:pt>
              </c:strCache>
            </c:strRef>
          </c:cat>
          <c:val>
            <c:numRef>
              <c:f>Sheet1!$B$2:$B$7</c:f>
              <c:numCache>
                <c:formatCode>0%</c:formatCode>
                <c:ptCount val="6"/>
                <c:pt idx="0">
                  <c:v>1</c:v>
                </c:pt>
                <c:pt idx="1">
                  <c:v>0.7435385247071159</c:v>
                </c:pt>
                <c:pt idx="2">
                  <c:v>0.72488980038216277</c:v>
                </c:pt>
                <c:pt idx="3">
                  <c:v>0.22348581280932944</c:v>
                </c:pt>
                <c:pt idx="4">
                  <c:v>0.21547951041922817</c:v>
                </c:pt>
                <c:pt idx="5">
                  <c:v>0.10229574130470807</c:v>
                </c:pt>
              </c:numCache>
            </c:numRef>
          </c:val>
        </c:ser>
        <c:ser>
          <c:idx val="1"/>
          <c:order val="1"/>
          <c:tx>
            <c:strRef>
              <c:f>Sheet1!$C$1</c:f>
              <c:strCache>
                <c:ptCount val="1"/>
                <c:pt idx="0">
                  <c:v>Black</c:v>
                </c:pt>
              </c:strCache>
            </c:strRef>
          </c:tx>
          <c:spPr>
            <a:solidFill>
              <a:schemeClr val="accent6">
                <a:lumMod val="20000"/>
                <a:lumOff val="80000"/>
              </a:schemeClr>
            </a:solidFill>
            <a:ln>
              <a:solidFill>
                <a:schemeClr val="tx1">
                  <a:lumMod val="50000"/>
                  <a:lumOff val="50000"/>
                </a:schemeClr>
              </a:solidFill>
            </a:ln>
          </c:spPr>
          <c:cat>
            <c:strRef>
              <c:f>Sheet1!$A$2:$A$7</c:f>
              <c:strCache>
                <c:ptCount val="6"/>
                <c:pt idx="0">
                  <c:v>Placement</c:v>
                </c:pt>
                <c:pt idx="1">
                  <c:v>Court Case</c:v>
                </c:pt>
                <c:pt idx="2">
                  <c:v>Dependent</c:v>
                </c:pt>
                <c:pt idx="3">
                  <c:v>Termination Petition</c:v>
                </c:pt>
                <c:pt idx="4">
                  <c:v>Termination </c:v>
                </c:pt>
                <c:pt idx="5">
                  <c:v>Adoption</c:v>
                </c:pt>
              </c:strCache>
            </c:strRef>
          </c:cat>
          <c:val>
            <c:numRef>
              <c:f>Sheet1!$C$2:$C$7</c:f>
              <c:numCache>
                <c:formatCode>0%</c:formatCode>
                <c:ptCount val="6"/>
                <c:pt idx="0">
                  <c:v>1</c:v>
                </c:pt>
                <c:pt idx="1">
                  <c:v>0.63101378926075358</c:v>
                </c:pt>
                <c:pt idx="2">
                  <c:v>0.63089421292513836</c:v>
                </c:pt>
                <c:pt idx="3">
                  <c:v>0.47212772634066585</c:v>
                </c:pt>
                <c:pt idx="4">
                  <c:v>0.46019969951904977</c:v>
                </c:pt>
                <c:pt idx="5">
                  <c:v>0.24288939561019351</c:v>
                </c:pt>
              </c:numCache>
            </c:numRef>
          </c:val>
        </c:ser>
        <c:ser>
          <c:idx val="2"/>
          <c:order val="2"/>
          <c:tx>
            <c:strRef>
              <c:f>Sheet1!$D$1</c:f>
              <c:strCache>
                <c:ptCount val="1"/>
                <c:pt idx="0">
                  <c:v>Asian</c:v>
                </c:pt>
              </c:strCache>
            </c:strRef>
          </c:tx>
          <c:cat>
            <c:strRef>
              <c:f>Sheet1!$A$2:$A$7</c:f>
              <c:strCache>
                <c:ptCount val="6"/>
                <c:pt idx="0">
                  <c:v>Placement</c:v>
                </c:pt>
                <c:pt idx="1">
                  <c:v>Court Case</c:v>
                </c:pt>
                <c:pt idx="2">
                  <c:v>Dependent</c:v>
                </c:pt>
                <c:pt idx="3">
                  <c:v>Termination Petition</c:v>
                </c:pt>
                <c:pt idx="4">
                  <c:v>Termination </c:v>
                </c:pt>
                <c:pt idx="5">
                  <c:v>Adoption</c:v>
                </c:pt>
              </c:strCache>
            </c:strRef>
          </c:cat>
          <c:val>
            <c:numRef>
              <c:f>Sheet1!$D$2:$D$7</c:f>
              <c:numCache>
                <c:formatCode>0%</c:formatCode>
                <c:ptCount val="6"/>
                <c:pt idx="0">
                  <c:v>1</c:v>
                </c:pt>
                <c:pt idx="1">
                  <c:v>0.61939409129994283</c:v>
                </c:pt>
                <c:pt idx="2">
                  <c:v>0.61927671688277464</c:v>
                </c:pt>
                <c:pt idx="3">
                  <c:v>0.36076492319929987</c:v>
                </c:pt>
                <c:pt idx="4">
                  <c:v>0.38246731432021758</c:v>
                </c:pt>
                <c:pt idx="5">
                  <c:v>0.23550673920866785</c:v>
                </c:pt>
              </c:numCache>
            </c:numRef>
          </c:val>
        </c:ser>
        <c:ser>
          <c:idx val="3"/>
          <c:order val="3"/>
          <c:tx>
            <c:strRef>
              <c:f>Sheet1!$E$1</c:f>
              <c:strCache>
                <c:ptCount val="1"/>
                <c:pt idx="0">
                  <c:v>Hispanic</c:v>
                </c:pt>
              </c:strCache>
            </c:strRef>
          </c:tx>
          <c:spPr>
            <a:solidFill>
              <a:schemeClr val="accent2">
                <a:lumMod val="60000"/>
                <a:lumOff val="40000"/>
              </a:schemeClr>
            </a:solidFill>
          </c:spPr>
          <c:cat>
            <c:strRef>
              <c:f>Sheet1!$A$2:$A$7</c:f>
              <c:strCache>
                <c:ptCount val="6"/>
                <c:pt idx="0">
                  <c:v>Placement</c:v>
                </c:pt>
                <c:pt idx="1">
                  <c:v>Court Case</c:v>
                </c:pt>
                <c:pt idx="2">
                  <c:v>Dependent</c:v>
                </c:pt>
                <c:pt idx="3">
                  <c:v>Termination Petition</c:v>
                </c:pt>
                <c:pt idx="4">
                  <c:v>Termination </c:v>
                </c:pt>
                <c:pt idx="5">
                  <c:v>Adoption</c:v>
                </c:pt>
              </c:strCache>
            </c:strRef>
          </c:cat>
          <c:val>
            <c:numRef>
              <c:f>Sheet1!$E$2:$E$7</c:f>
              <c:numCache>
                <c:formatCode>0%</c:formatCode>
                <c:ptCount val="6"/>
                <c:pt idx="0">
                  <c:v>1</c:v>
                </c:pt>
                <c:pt idx="1">
                  <c:v>0.67552433930894307</c:v>
                </c:pt>
                <c:pt idx="2">
                  <c:v>0.67206925277017004</c:v>
                </c:pt>
                <c:pt idx="3">
                  <c:v>0.36358748272592434</c:v>
                </c:pt>
                <c:pt idx="4">
                  <c:v>0.36158547819353898</c:v>
                </c:pt>
                <c:pt idx="5">
                  <c:v>0.20571244730251084</c:v>
                </c:pt>
              </c:numCache>
            </c:numRef>
          </c:val>
        </c:ser>
        <c:ser>
          <c:idx val="4"/>
          <c:order val="4"/>
          <c:tx>
            <c:strRef>
              <c:f>Sheet1!$F$1</c:f>
              <c:strCache>
                <c:ptCount val="1"/>
                <c:pt idx="0">
                  <c:v>White</c:v>
                </c:pt>
              </c:strCache>
            </c:strRef>
          </c:tx>
          <c:cat>
            <c:strRef>
              <c:f>Sheet1!$A$2:$A$7</c:f>
              <c:strCache>
                <c:ptCount val="6"/>
                <c:pt idx="0">
                  <c:v>Placement</c:v>
                </c:pt>
                <c:pt idx="1">
                  <c:v>Court Case</c:v>
                </c:pt>
                <c:pt idx="2">
                  <c:v>Dependent</c:v>
                </c:pt>
                <c:pt idx="3">
                  <c:v>Termination Petition</c:v>
                </c:pt>
                <c:pt idx="4">
                  <c:v>Termination </c:v>
                </c:pt>
                <c:pt idx="5">
                  <c:v>Adoption</c:v>
                </c:pt>
              </c:strCache>
            </c:strRef>
          </c:cat>
          <c:val>
            <c:numRef>
              <c:f>Sheet1!$F$2:$F$7</c:f>
              <c:numCache>
                <c:formatCode>0%</c:formatCode>
                <c:ptCount val="6"/>
                <c:pt idx="0">
                  <c:v>1</c:v>
                </c:pt>
                <c:pt idx="1">
                  <c:v>0.71685152181577894</c:v>
                </c:pt>
                <c:pt idx="2">
                  <c:v>0.71309955582734952</c:v>
                </c:pt>
                <c:pt idx="3">
                  <c:v>0.40208361016511257</c:v>
                </c:pt>
                <c:pt idx="4">
                  <c:v>0.38545835537569872</c:v>
                </c:pt>
                <c:pt idx="5">
                  <c:v>0.25384865477496082</c:v>
                </c:pt>
              </c:numCache>
            </c:numRef>
          </c:val>
        </c:ser>
        <c:ser>
          <c:idx val="5"/>
          <c:order val="5"/>
          <c:tx>
            <c:strRef>
              <c:f>Sheet1!$G$1</c:f>
              <c:strCache>
                <c:ptCount val="1"/>
                <c:pt idx="0">
                  <c:v>All races</c:v>
                </c:pt>
              </c:strCache>
            </c:strRef>
          </c:tx>
          <c:spPr>
            <a:solidFill>
              <a:schemeClr val="bg2">
                <a:lumMod val="90000"/>
              </a:schemeClr>
            </a:solidFill>
            <a:ln>
              <a:solidFill>
                <a:schemeClr val="tx1">
                  <a:lumMod val="50000"/>
                  <a:lumOff val="50000"/>
                </a:schemeClr>
              </a:solidFill>
            </a:ln>
          </c:spPr>
          <c:cat>
            <c:strRef>
              <c:f>Sheet1!$A$2:$A$7</c:f>
              <c:strCache>
                <c:ptCount val="6"/>
                <c:pt idx="0">
                  <c:v>Placement</c:v>
                </c:pt>
                <c:pt idx="1">
                  <c:v>Court Case</c:v>
                </c:pt>
                <c:pt idx="2">
                  <c:v>Dependent</c:v>
                </c:pt>
                <c:pt idx="3">
                  <c:v>Termination Petition</c:v>
                </c:pt>
                <c:pt idx="4">
                  <c:v>Termination </c:v>
                </c:pt>
                <c:pt idx="5">
                  <c:v>Adoption</c:v>
                </c:pt>
              </c:strCache>
            </c:strRef>
          </c:cat>
          <c:val>
            <c:numRef>
              <c:f>Sheet1!$G$2:$G$7</c:f>
              <c:numCache>
                <c:formatCode>0%</c:formatCode>
                <c:ptCount val="6"/>
                <c:pt idx="0">
                  <c:v>1</c:v>
                </c:pt>
                <c:pt idx="1">
                  <c:v>0.70278246205733552</c:v>
                </c:pt>
                <c:pt idx="2">
                  <c:v>0.69751264755480624</c:v>
                </c:pt>
                <c:pt idx="3">
                  <c:v>0.37672465506898623</c:v>
                </c:pt>
                <c:pt idx="4">
                  <c:v>0.36472705458908211</c:v>
                </c:pt>
                <c:pt idx="5">
                  <c:v>0.22405518896220761</c:v>
                </c:pt>
              </c:numCache>
            </c:numRef>
          </c:val>
        </c:ser>
        <c:axId val="48369024"/>
        <c:axId val="39629952"/>
      </c:barChart>
      <c:catAx>
        <c:axId val="48369024"/>
        <c:scaling>
          <c:orientation val="minMax"/>
        </c:scaling>
        <c:axPos val="b"/>
        <c:numFmt formatCode="General" sourceLinked="1"/>
        <c:tickLblPos val="nextTo"/>
        <c:crossAx val="39629952"/>
        <c:crosses val="autoZero"/>
        <c:auto val="1"/>
        <c:lblAlgn val="ctr"/>
        <c:lblOffset val="100"/>
      </c:catAx>
      <c:valAx>
        <c:axId val="39629952"/>
        <c:scaling>
          <c:orientation val="minMax"/>
          <c:max val="1"/>
        </c:scaling>
        <c:axPos val="l"/>
        <c:majorGridlines/>
        <c:title>
          <c:tx>
            <c:rich>
              <a:bodyPr/>
              <a:lstStyle/>
              <a:p>
                <a:pPr>
                  <a:defRPr sz="1800" b="0" i="0" u="none" strike="noStrike" baseline="0">
                    <a:solidFill>
                      <a:srgbClr val="000000"/>
                    </a:solidFill>
                    <a:latin typeface="Calibri"/>
                    <a:ea typeface="Calibri"/>
                    <a:cs typeface="Calibri"/>
                  </a:defRPr>
                </a:pPr>
                <a:r>
                  <a:t>Percent of Children</a:t>
                </a:r>
              </a:p>
            </c:rich>
          </c:tx>
          <c:layout>
            <c:manualLayout>
              <c:xMode val="edge"/>
              <c:yMode val="edge"/>
              <c:x val="1.5432087382519809E-3"/>
              <c:y val="0.23327707542533282"/>
            </c:manualLayout>
          </c:layout>
        </c:title>
        <c:numFmt formatCode="0%" sourceLinked="1"/>
        <c:tickLblPos val="nextTo"/>
        <c:crossAx val="48369024"/>
        <c:crosses val="autoZero"/>
        <c:crossBetween val="between"/>
        <c:majorUnit val="0.2"/>
      </c:valAx>
    </c:plotArea>
    <c:legend>
      <c:legendPos val="t"/>
    </c:legend>
    <c:plotVisOnly val="1"/>
    <c:dispBlanksAs val="gap"/>
  </c:chart>
  <c:txPr>
    <a:bodyPr/>
    <a:lstStyle/>
    <a:p>
      <a:pPr>
        <a:defRPr sz="1800"/>
      </a:pPr>
      <a:endParaRPr lang="en-US"/>
    </a:p>
  </c:txPr>
  <c:externalData r:id="rId2"/>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400"/>
            </a:pPr>
            <a:r>
              <a:rPr lang="en-US" sz="2400" baseline="0"/>
              <a:t>Indian  Children</a:t>
            </a:r>
            <a:endParaRPr lang="en-US" sz="2400"/>
          </a:p>
        </c:rich>
      </c:tx>
    </c:title>
    <c:plotArea>
      <c:layout/>
      <c:lineChart>
        <c:grouping val="standard"/>
        <c:ser>
          <c:idx val="0"/>
          <c:order val="0"/>
          <c:tx>
            <c:strRef>
              <c:f>'Disp After Referral'!$E$4</c:f>
              <c:strCache>
                <c:ptCount val="1"/>
                <c:pt idx="0">
                  <c:v>2007</c:v>
                </c:pt>
              </c:strCache>
            </c:strRef>
          </c:tx>
          <c:spPr>
            <a:ln w="50800">
              <a:solidFill>
                <a:schemeClr val="accent4">
                  <a:lumMod val="60000"/>
                  <a:lumOff val="40000"/>
                </a:schemeClr>
              </a:solidFill>
            </a:ln>
          </c:spPr>
          <c:marker>
            <c:symbol val="x"/>
            <c:size val="10"/>
            <c:spPr>
              <a:ln>
                <a:solidFill>
                  <a:schemeClr val="accent4">
                    <a:lumMod val="60000"/>
                    <a:lumOff val="40000"/>
                  </a:schemeClr>
                </a:solidFill>
              </a:ln>
            </c:spPr>
          </c:marker>
          <c:cat>
            <c:strRef>
              <c:f>'Disp After Referral'!$A$5:$A$9</c:f>
              <c:strCache>
                <c:ptCount val="5"/>
                <c:pt idx="0">
                  <c:v>Referrals</c:v>
                </c:pt>
                <c:pt idx="1">
                  <c:v>Accepted</c:v>
                </c:pt>
                <c:pt idx="2">
                  <c:v>Initial 
High-risk</c:v>
                </c:pt>
                <c:pt idx="3">
                  <c:v>Placed</c:v>
                </c:pt>
                <c:pt idx="4">
                  <c:v>Over 
60 days</c:v>
                </c:pt>
              </c:strCache>
            </c:strRef>
          </c:cat>
          <c:val>
            <c:numRef>
              <c:f>'Disp After Referral'!$E$5:$E$9</c:f>
              <c:numCache>
                <c:formatCode>0.00</c:formatCode>
                <c:ptCount val="5"/>
                <c:pt idx="0" formatCode="General">
                  <c:v>1</c:v>
                </c:pt>
                <c:pt idx="1">
                  <c:v>1.1357434612849979</c:v>
                </c:pt>
                <c:pt idx="2">
                  <c:v>1.1401108511644695</c:v>
                </c:pt>
                <c:pt idx="3">
                  <c:v>1.4370286088946254</c:v>
                </c:pt>
                <c:pt idx="4">
                  <c:v>1.359706844260353</c:v>
                </c:pt>
              </c:numCache>
            </c:numRef>
          </c:val>
        </c:ser>
        <c:ser>
          <c:idx val="1"/>
          <c:order val="1"/>
          <c:tx>
            <c:strRef>
              <c:f>'Disp After Referral'!$F$4</c:f>
              <c:strCache>
                <c:ptCount val="1"/>
                <c:pt idx="0">
                  <c:v>2008</c:v>
                </c:pt>
              </c:strCache>
            </c:strRef>
          </c:tx>
          <c:spPr>
            <a:ln w="50800">
              <a:solidFill>
                <a:schemeClr val="accent5"/>
              </a:solidFill>
            </a:ln>
          </c:spPr>
          <c:marker>
            <c:symbol val="star"/>
            <c:size val="10"/>
            <c:spPr>
              <a:noFill/>
              <a:ln>
                <a:solidFill>
                  <a:schemeClr val="accent5"/>
                </a:solidFill>
              </a:ln>
            </c:spPr>
          </c:marker>
          <c:cat>
            <c:strRef>
              <c:f>'Disp After Referral'!$A$5:$A$9</c:f>
              <c:strCache>
                <c:ptCount val="5"/>
                <c:pt idx="0">
                  <c:v>Referrals</c:v>
                </c:pt>
                <c:pt idx="1">
                  <c:v>Accepted</c:v>
                </c:pt>
                <c:pt idx="2">
                  <c:v>Initial 
High-risk</c:v>
                </c:pt>
                <c:pt idx="3">
                  <c:v>Placed</c:v>
                </c:pt>
                <c:pt idx="4">
                  <c:v>Over 
60 days</c:v>
                </c:pt>
              </c:strCache>
            </c:strRef>
          </c:cat>
          <c:val>
            <c:numRef>
              <c:f>'Disp After Referral'!$F$5:$F$9</c:f>
              <c:numCache>
                <c:formatCode>0.00</c:formatCode>
                <c:ptCount val="5"/>
                <c:pt idx="0" formatCode="General">
                  <c:v>1</c:v>
                </c:pt>
                <c:pt idx="1">
                  <c:v>1.1076875540452928</c:v>
                </c:pt>
                <c:pt idx="2">
                  <c:v>1.1109005085726733</c:v>
                </c:pt>
                <c:pt idx="3">
                  <c:v>1.3662207809472409</c:v>
                </c:pt>
                <c:pt idx="4">
                  <c:v>1.3289234454098668</c:v>
                </c:pt>
              </c:numCache>
            </c:numRef>
          </c:val>
        </c:ser>
        <c:ser>
          <c:idx val="2"/>
          <c:order val="2"/>
          <c:tx>
            <c:strRef>
              <c:f>'Disp After Referral'!$G$4</c:f>
              <c:strCache>
                <c:ptCount val="1"/>
                <c:pt idx="0">
                  <c:v>White</c:v>
                </c:pt>
              </c:strCache>
            </c:strRef>
          </c:tx>
          <c:spPr>
            <a:ln w="19050">
              <a:solidFill>
                <a:srgbClr val="C00000"/>
              </a:solidFill>
            </a:ln>
          </c:spPr>
          <c:marker>
            <c:symbol val="none"/>
          </c:marker>
          <c:cat>
            <c:strRef>
              <c:f>'Disp After Referral'!$A$5:$A$9</c:f>
              <c:strCache>
                <c:ptCount val="5"/>
                <c:pt idx="0">
                  <c:v>Referrals</c:v>
                </c:pt>
                <c:pt idx="1">
                  <c:v>Accepted</c:v>
                </c:pt>
                <c:pt idx="2">
                  <c:v>Initial 
High-risk</c:v>
                </c:pt>
                <c:pt idx="3">
                  <c:v>Placed</c:v>
                </c:pt>
                <c:pt idx="4">
                  <c:v>Over 
60 days</c:v>
                </c:pt>
              </c:strCache>
            </c:strRef>
          </c:cat>
          <c:val>
            <c:numRef>
              <c:f>'Disp After Referral'!$G$5:$G$9</c:f>
              <c:numCache>
                <c:formatCode>0.00</c:formatCode>
                <c:ptCount val="5"/>
                <c:pt idx="0" formatCode="General">
                  <c:v>1</c:v>
                </c:pt>
                <c:pt idx="1">
                  <c:v>1</c:v>
                </c:pt>
                <c:pt idx="2">
                  <c:v>1</c:v>
                </c:pt>
                <c:pt idx="3">
                  <c:v>1</c:v>
                </c:pt>
                <c:pt idx="4">
                  <c:v>1</c:v>
                </c:pt>
              </c:numCache>
            </c:numRef>
          </c:val>
        </c:ser>
        <c:marker val="1"/>
        <c:axId val="43028864"/>
        <c:axId val="43030400"/>
      </c:lineChart>
      <c:catAx>
        <c:axId val="43028864"/>
        <c:scaling>
          <c:orientation val="minMax"/>
        </c:scaling>
        <c:axPos val="b"/>
        <c:numFmt formatCode="General" sourceLinked="1"/>
        <c:tickLblPos val="nextTo"/>
        <c:txPr>
          <a:bodyPr/>
          <a:lstStyle/>
          <a:p>
            <a:pPr>
              <a:defRPr sz="1400"/>
            </a:pPr>
            <a:endParaRPr lang="en-US"/>
          </a:p>
        </c:txPr>
        <c:crossAx val="43030400"/>
        <c:crosses val="autoZero"/>
        <c:auto val="1"/>
        <c:lblAlgn val="ctr"/>
        <c:lblOffset val="100"/>
      </c:catAx>
      <c:valAx>
        <c:axId val="43030400"/>
        <c:scaling>
          <c:orientation val="minMax"/>
          <c:max val="1.6"/>
          <c:min val="0.8"/>
        </c:scaling>
        <c:axPos val="l"/>
        <c:majorGridlines/>
        <c:title>
          <c:tx>
            <c:rich>
              <a:bodyPr rot="-5400000" vert="horz"/>
              <a:lstStyle/>
              <a:p>
                <a:pPr>
                  <a:defRPr sz="1500"/>
                </a:pPr>
                <a:r>
                  <a:rPr lang="en-US" sz="1500"/>
                  <a:t>Disproportionality Index After Referral </a:t>
                </a:r>
              </a:p>
            </c:rich>
          </c:tx>
          <c:layout>
            <c:manualLayout>
              <c:xMode val="edge"/>
              <c:yMode val="edge"/>
              <c:x val="2.8042559208847021E-2"/>
              <c:y val="0.16129765558966219"/>
            </c:manualLayout>
          </c:layout>
        </c:title>
        <c:numFmt formatCode="General" sourceLinked="1"/>
        <c:tickLblPos val="nextTo"/>
        <c:txPr>
          <a:bodyPr/>
          <a:lstStyle/>
          <a:p>
            <a:pPr>
              <a:defRPr sz="1400"/>
            </a:pPr>
            <a:endParaRPr lang="en-US"/>
          </a:p>
        </c:txPr>
        <c:crossAx val="43028864"/>
        <c:crosses val="autoZero"/>
        <c:crossBetween val="between"/>
        <c:majorUnit val="0.1"/>
      </c:valAx>
    </c:plotArea>
    <c:legend>
      <c:legendPos val="r"/>
      <c:txPr>
        <a:bodyPr/>
        <a:lstStyle/>
        <a:p>
          <a:pPr>
            <a:defRPr sz="1400"/>
          </a:pPr>
          <a:endParaRPr lang="en-US"/>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400"/>
            </a:pPr>
            <a:r>
              <a:rPr lang="en-US" sz="2400" baseline="0"/>
              <a:t>Black  Children</a:t>
            </a:r>
            <a:endParaRPr lang="en-US" sz="2400"/>
          </a:p>
        </c:rich>
      </c:tx>
    </c:title>
    <c:plotArea>
      <c:layout/>
      <c:lineChart>
        <c:grouping val="standard"/>
        <c:ser>
          <c:idx val="0"/>
          <c:order val="0"/>
          <c:tx>
            <c:strRef>
              <c:f>'Disp After Referral'!$E$20</c:f>
              <c:strCache>
                <c:ptCount val="1"/>
                <c:pt idx="0">
                  <c:v>2007</c:v>
                </c:pt>
              </c:strCache>
            </c:strRef>
          </c:tx>
          <c:spPr>
            <a:ln w="50800">
              <a:solidFill>
                <a:schemeClr val="accent4">
                  <a:lumMod val="60000"/>
                  <a:lumOff val="40000"/>
                </a:schemeClr>
              </a:solidFill>
            </a:ln>
          </c:spPr>
          <c:marker>
            <c:symbol val="x"/>
            <c:size val="10"/>
            <c:spPr>
              <a:ln>
                <a:solidFill>
                  <a:schemeClr val="accent4">
                    <a:lumMod val="60000"/>
                    <a:lumOff val="40000"/>
                  </a:schemeClr>
                </a:solidFill>
              </a:ln>
            </c:spPr>
          </c:marker>
          <c:cat>
            <c:strRef>
              <c:f>'Disp After Referral'!$A$21:$A$25</c:f>
              <c:strCache>
                <c:ptCount val="5"/>
                <c:pt idx="0">
                  <c:v>Referrals</c:v>
                </c:pt>
                <c:pt idx="1">
                  <c:v>Accepted</c:v>
                </c:pt>
                <c:pt idx="2">
                  <c:v>Initial 
High-risk</c:v>
                </c:pt>
                <c:pt idx="3">
                  <c:v>Placed</c:v>
                </c:pt>
                <c:pt idx="4">
                  <c:v>Over 
60 days</c:v>
                </c:pt>
              </c:strCache>
            </c:strRef>
          </c:cat>
          <c:val>
            <c:numRef>
              <c:f>'Disp After Referral'!$E$21:$E$25</c:f>
              <c:numCache>
                <c:formatCode>General</c:formatCode>
                <c:ptCount val="5"/>
                <c:pt idx="0">
                  <c:v>1</c:v>
                </c:pt>
                <c:pt idx="1">
                  <c:v>1.1425747315705461</c:v>
                </c:pt>
                <c:pt idx="2">
                  <c:v>1.1542392881241057</c:v>
                </c:pt>
                <c:pt idx="3">
                  <c:v>1.1422658515253141</c:v>
                </c:pt>
                <c:pt idx="4">
                  <c:v>1.0539680004258098</c:v>
                </c:pt>
              </c:numCache>
            </c:numRef>
          </c:val>
        </c:ser>
        <c:ser>
          <c:idx val="1"/>
          <c:order val="1"/>
          <c:tx>
            <c:strRef>
              <c:f>'Disp After Referral'!$F$20</c:f>
              <c:strCache>
                <c:ptCount val="1"/>
                <c:pt idx="0">
                  <c:v>2008</c:v>
                </c:pt>
              </c:strCache>
            </c:strRef>
          </c:tx>
          <c:spPr>
            <a:ln w="50800">
              <a:solidFill>
                <a:schemeClr val="accent5"/>
              </a:solidFill>
            </a:ln>
          </c:spPr>
          <c:marker>
            <c:symbol val="star"/>
            <c:size val="10"/>
            <c:spPr>
              <a:noFill/>
              <a:ln>
                <a:solidFill>
                  <a:schemeClr val="accent5"/>
                </a:solidFill>
              </a:ln>
            </c:spPr>
          </c:marker>
          <c:cat>
            <c:strRef>
              <c:f>'Disp After Referral'!$A$21:$A$25</c:f>
              <c:strCache>
                <c:ptCount val="5"/>
                <c:pt idx="0">
                  <c:v>Referrals</c:v>
                </c:pt>
                <c:pt idx="1">
                  <c:v>Accepted</c:v>
                </c:pt>
                <c:pt idx="2">
                  <c:v>Initial 
High-risk</c:v>
                </c:pt>
                <c:pt idx="3">
                  <c:v>Placed</c:v>
                </c:pt>
                <c:pt idx="4">
                  <c:v>Over 
60 days</c:v>
                </c:pt>
              </c:strCache>
            </c:strRef>
          </c:cat>
          <c:val>
            <c:numRef>
              <c:f>'Disp After Referral'!$F$21:$F$25</c:f>
              <c:numCache>
                <c:formatCode>General</c:formatCode>
                <c:ptCount val="5"/>
                <c:pt idx="0">
                  <c:v>1</c:v>
                </c:pt>
                <c:pt idx="1">
                  <c:v>1.1109724246120505</c:v>
                </c:pt>
                <c:pt idx="2">
                  <c:v>1.12175213622419</c:v>
                </c:pt>
                <c:pt idx="3">
                  <c:v>1.5837248227913512</c:v>
                </c:pt>
                <c:pt idx="4">
                  <c:v>1.5496008818044058</c:v>
                </c:pt>
              </c:numCache>
            </c:numRef>
          </c:val>
        </c:ser>
        <c:ser>
          <c:idx val="2"/>
          <c:order val="2"/>
          <c:tx>
            <c:strRef>
              <c:f>'Disp After Referral'!$G$20</c:f>
              <c:strCache>
                <c:ptCount val="1"/>
                <c:pt idx="0">
                  <c:v>White</c:v>
                </c:pt>
              </c:strCache>
            </c:strRef>
          </c:tx>
          <c:spPr>
            <a:ln w="19050">
              <a:solidFill>
                <a:srgbClr val="C00000"/>
              </a:solidFill>
            </a:ln>
          </c:spPr>
          <c:marker>
            <c:symbol val="none"/>
          </c:marker>
          <c:cat>
            <c:strRef>
              <c:f>'Disp After Referral'!$A$21:$A$25</c:f>
              <c:strCache>
                <c:ptCount val="5"/>
                <c:pt idx="0">
                  <c:v>Referrals</c:v>
                </c:pt>
                <c:pt idx="1">
                  <c:v>Accepted</c:v>
                </c:pt>
                <c:pt idx="2">
                  <c:v>Initial 
High-risk</c:v>
                </c:pt>
                <c:pt idx="3">
                  <c:v>Placed</c:v>
                </c:pt>
                <c:pt idx="4">
                  <c:v>Over 
60 days</c:v>
                </c:pt>
              </c:strCache>
            </c:strRef>
          </c:cat>
          <c:val>
            <c:numRef>
              <c:f>'Disp After Referral'!$G$21:$G$25</c:f>
              <c:numCache>
                <c:formatCode>0.00</c:formatCode>
                <c:ptCount val="5"/>
                <c:pt idx="0" formatCode="General">
                  <c:v>1</c:v>
                </c:pt>
                <c:pt idx="1">
                  <c:v>1</c:v>
                </c:pt>
                <c:pt idx="2">
                  <c:v>1</c:v>
                </c:pt>
                <c:pt idx="3">
                  <c:v>1</c:v>
                </c:pt>
                <c:pt idx="4">
                  <c:v>1</c:v>
                </c:pt>
              </c:numCache>
            </c:numRef>
          </c:val>
        </c:ser>
        <c:marker val="1"/>
        <c:axId val="43104128"/>
        <c:axId val="43057152"/>
      </c:lineChart>
      <c:catAx>
        <c:axId val="43104128"/>
        <c:scaling>
          <c:orientation val="minMax"/>
        </c:scaling>
        <c:axPos val="b"/>
        <c:numFmt formatCode="General" sourceLinked="1"/>
        <c:tickLblPos val="nextTo"/>
        <c:txPr>
          <a:bodyPr/>
          <a:lstStyle/>
          <a:p>
            <a:pPr>
              <a:defRPr sz="1400"/>
            </a:pPr>
            <a:endParaRPr lang="en-US"/>
          </a:p>
        </c:txPr>
        <c:crossAx val="43057152"/>
        <c:crosses val="autoZero"/>
        <c:auto val="1"/>
        <c:lblAlgn val="ctr"/>
        <c:lblOffset val="100"/>
      </c:catAx>
      <c:valAx>
        <c:axId val="43057152"/>
        <c:scaling>
          <c:orientation val="minMax"/>
          <c:max val="1.6"/>
          <c:min val="0.8"/>
        </c:scaling>
        <c:axPos val="l"/>
        <c:majorGridlines/>
        <c:title>
          <c:tx>
            <c:rich>
              <a:bodyPr rot="-5400000" vert="horz"/>
              <a:lstStyle/>
              <a:p>
                <a:pPr>
                  <a:defRPr sz="1500"/>
                </a:pPr>
                <a:r>
                  <a:rPr lang="en-US" sz="1500" dirty="0"/>
                  <a:t>Disproportionality Index After </a:t>
                </a:r>
                <a:r>
                  <a:rPr lang="en-US" sz="1500" dirty="0" smtClean="0"/>
                  <a:t>Referral </a:t>
                </a:r>
                <a:endParaRPr lang="en-US" sz="1500" dirty="0"/>
              </a:p>
            </c:rich>
          </c:tx>
          <c:layout>
            <c:manualLayout>
              <c:xMode val="edge"/>
              <c:yMode val="edge"/>
              <c:x val="2.1115629655353751E-2"/>
              <c:y val="0.13166666666666665"/>
            </c:manualLayout>
          </c:layout>
        </c:title>
        <c:numFmt formatCode="General" sourceLinked="1"/>
        <c:tickLblPos val="nextTo"/>
        <c:txPr>
          <a:bodyPr/>
          <a:lstStyle/>
          <a:p>
            <a:pPr>
              <a:defRPr sz="1400"/>
            </a:pPr>
            <a:endParaRPr lang="en-US"/>
          </a:p>
        </c:txPr>
        <c:crossAx val="43104128"/>
        <c:crosses val="autoZero"/>
        <c:crossBetween val="between"/>
        <c:majorUnit val="0.1"/>
      </c:valAx>
    </c:plotArea>
    <c:legend>
      <c:legendPos val="r"/>
      <c:txPr>
        <a:bodyPr/>
        <a:lstStyle/>
        <a:p>
          <a:pPr>
            <a:defRPr sz="1400"/>
          </a:pPr>
          <a:endParaRPr lang="en-US"/>
        </a:p>
      </c:txPr>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400"/>
            </a:pPr>
            <a:r>
              <a:rPr lang="en-US" sz="2400"/>
              <a:t>Indian</a:t>
            </a:r>
            <a:r>
              <a:rPr lang="en-US" sz="2400" baseline="0"/>
              <a:t>  Children</a:t>
            </a:r>
            <a:endParaRPr lang="en-US" sz="2400"/>
          </a:p>
        </c:rich>
      </c:tx>
    </c:title>
    <c:plotArea>
      <c:layout>
        <c:manualLayout>
          <c:layoutTarget val="inner"/>
          <c:xMode val="edge"/>
          <c:yMode val="edge"/>
          <c:x val="0.10039249558090962"/>
          <c:y val="0.12603531003937021"/>
          <c:w val="0.7609510418340566"/>
          <c:h val="0.71988065944882063"/>
        </c:manualLayout>
      </c:layout>
      <c:lineChart>
        <c:grouping val="standard"/>
        <c:ser>
          <c:idx val="0"/>
          <c:order val="0"/>
          <c:tx>
            <c:strRef>
              <c:f>'Disp After Referral'!$B$4</c:f>
              <c:strCache>
                <c:ptCount val="1"/>
                <c:pt idx="0">
                  <c:v>2004</c:v>
                </c:pt>
              </c:strCache>
            </c:strRef>
          </c:tx>
          <c:spPr>
            <a:ln w="50800"/>
          </c:spPr>
          <c:marker>
            <c:symbol val="diamond"/>
            <c:size val="10"/>
          </c:marker>
          <c:cat>
            <c:strRef>
              <c:f>'Disp After Referral'!$A$5:$A$9</c:f>
              <c:strCache>
                <c:ptCount val="5"/>
                <c:pt idx="0">
                  <c:v>Referrals</c:v>
                </c:pt>
                <c:pt idx="1">
                  <c:v>Accepted</c:v>
                </c:pt>
                <c:pt idx="2">
                  <c:v>Initial 
High-risk</c:v>
                </c:pt>
                <c:pt idx="3">
                  <c:v>Placed</c:v>
                </c:pt>
                <c:pt idx="4">
                  <c:v>Over 
60 days</c:v>
                </c:pt>
              </c:strCache>
            </c:strRef>
          </c:cat>
          <c:val>
            <c:numRef>
              <c:f>'Disp After Referral'!$B$5:$B$9</c:f>
              <c:numCache>
                <c:formatCode>0.00</c:formatCode>
                <c:ptCount val="5"/>
                <c:pt idx="0" formatCode="General">
                  <c:v>1</c:v>
                </c:pt>
                <c:pt idx="1">
                  <c:v>1.0237169457282191</c:v>
                </c:pt>
                <c:pt idx="2">
                  <c:v>1.0724209577720818</c:v>
                </c:pt>
                <c:pt idx="3">
                  <c:v>1.4775829530298974</c:v>
                </c:pt>
                <c:pt idx="4">
                  <c:v>1.5376239229457185</c:v>
                </c:pt>
              </c:numCache>
            </c:numRef>
          </c:val>
        </c:ser>
        <c:ser>
          <c:idx val="1"/>
          <c:order val="1"/>
          <c:tx>
            <c:strRef>
              <c:f>'Disp After Referral'!$C$4</c:f>
              <c:strCache>
                <c:ptCount val="1"/>
                <c:pt idx="0">
                  <c:v>2005</c:v>
                </c:pt>
              </c:strCache>
            </c:strRef>
          </c:tx>
          <c:spPr>
            <a:ln w="50800"/>
          </c:spPr>
          <c:marker>
            <c:symbol val="square"/>
            <c:size val="10"/>
          </c:marker>
          <c:cat>
            <c:strRef>
              <c:f>'Disp After Referral'!$A$5:$A$9</c:f>
              <c:strCache>
                <c:ptCount val="5"/>
                <c:pt idx="0">
                  <c:v>Referrals</c:v>
                </c:pt>
                <c:pt idx="1">
                  <c:v>Accepted</c:v>
                </c:pt>
                <c:pt idx="2">
                  <c:v>Initial 
High-risk</c:v>
                </c:pt>
                <c:pt idx="3">
                  <c:v>Placed</c:v>
                </c:pt>
                <c:pt idx="4">
                  <c:v>Over 
60 days</c:v>
                </c:pt>
              </c:strCache>
            </c:strRef>
          </c:cat>
          <c:val>
            <c:numRef>
              <c:f>'Disp After Referral'!$C$5:$C$9</c:f>
              <c:numCache>
                <c:formatCode>0.00</c:formatCode>
                <c:ptCount val="5"/>
                <c:pt idx="0" formatCode="General">
                  <c:v>1</c:v>
                </c:pt>
                <c:pt idx="1">
                  <c:v>1.0632637004965915</c:v>
                </c:pt>
                <c:pt idx="2">
                  <c:v>1.1197858358836881</c:v>
                </c:pt>
                <c:pt idx="3">
                  <c:v>1.3739282986435684</c:v>
                </c:pt>
                <c:pt idx="4">
                  <c:v>1.3213050833589874</c:v>
                </c:pt>
              </c:numCache>
            </c:numRef>
          </c:val>
        </c:ser>
        <c:ser>
          <c:idx val="2"/>
          <c:order val="2"/>
          <c:tx>
            <c:strRef>
              <c:f>'Disp After Referral'!$D$4</c:f>
              <c:strCache>
                <c:ptCount val="1"/>
                <c:pt idx="0">
                  <c:v>2006</c:v>
                </c:pt>
              </c:strCache>
            </c:strRef>
          </c:tx>
          <c:spPr>
            <a:ln w="50800"/>
          </c:spPr>
          <c:marker>
            <c:symbol val="triangle"/>
            <c:size val="11"/>
          </c:marker>
          <c:cat>
            <c:strRef>
              <c:f>'Disp After Referral'!$A$5:$A$9</c:f>
              <c:strCache>
                <c:ptCount val="5"/>
                <c:pt idx="0">
                  <c:v>Referrals</c:v>
                </c:pt>
                <c:pt idx="1">
                  <c:v>Accepted</c:v>
                </c:pt>
                <c:pt idx="2">
                  <c:v>Initial 
High-risk</c:v>
                </c:pt>
                <c:pt idx="3">
                  <c:v>Placed</c:v>
                </c:pt>
                <c:pt idx="4">
                  <c:v>Over 
60 days</c:v>
                </c:pt>
              </c:strCache>
            </c:strRef>
          </c:cat>
          <c:val>
            <c:numRef>
              <c:f>'Disp After Referral'!$D$5:$D$9</c:f>
              <c:numCache>
                <c:formatCode>0.00</c:formatCode>
                <c:ptCount val="5"/>
                <c:pt idx="0">
                  <c:v>1</c:v>
                </c:pt>
                <c:pt idx="1">
                  <c:v>1.1133388397332193</c:v>
                </c:pt>
                <c:pt idx="2">
                  <c:v>1.1179266670554167</c:v>
                </c:pt>
                <c:pt idx="3">
                  <c:v>1.4659584213062717</c:v>
                </c:pt>
                <c:pt idx="4">
                  <c:v>1.5641821562914688</c:v>
                </c:pt>
              </c:numCache>
            </c:numRef>
          </c:val>
        </c:ser>
        <c:ser>
          <c:idx val="3"/>
          <c:order val="3"/>
          <c:tx>
            <c:strRef>
              <c:f>'Disp After Referral'!$E$4</c:f>
              <c:strCache>
                <c:ptCount val="1"/>
                <c:pt idx="0">
                  <c:v>2007</c:v>
                </c:pt>
              </c:strCache>
            </c:strRef>
          </c:tx>
          <c:spPr>
            <a:ln w="50800"/>
          </c:spPr>
          <c:marker>
            <c:symbol val="x"/>
            <c:size val="10"/>
          </c:marker>
          <c:cat>
            <c:strRef>
              <c:f>'Disp After Referral'!$A$5:$A$9</c:f>
              <c:strCache>
                <c:ptCount val="5"/>
                <c:pt idx="0">
                  <c:v>Referrals</c:v>
                </c:pt>
                <c:pt idx="1">
                  <c:v>Accepted</c:v>
                </c:pt>
                <c:pt idx="2">
                  <c:v>Initial 
High-risk</c:v>
                </c:pt>
                <c:pt idx="3">
                  <c:v>Placed</c:v>
                </c:pt>
                <c:pt idx="4">
                  <c:v>Over 
60 days</c:v>
                </c:pt>
              </c:strCache>
            </c:strRef>
          </c:cat>
          <c:val>
            <c:numRef>
              <c:f>'Disp After Referral'!$E$5:$E$9</c:f>
              <c:numCache>
                <c:formatCode>0.00</c:formatCode>
                <c:ptCount val="5"/>
                <c:pt idx="0" formatCode="General">
                  <c:v>1</c:v>
                </c:pt>
                <c:pt idx="1">
                  <c:v>1.1357434612849979</c:v>
                </c:pt>
                <c:pt idx="2">
                  <c:v>1.1401108511644695</c:v>
                </c:pt>
                <c:pt idx="3">
                  <c:v>1.4370286088946254</c:v>
                </c:pt>
                <c:pt idx="4">
                  <c:v>1.359706844260353</c:v>
                </c:pt>
              </c:numCache>
            </c:numRef>
          </c:val>
        </c:ser>
        <c:ser>
          <c:idx val="4"/>
          <c:order val="4"/>
          <c:tx>
            <c:strRef>
              <c:f>'Disp After Referral'!$F$4</c:f>
              <c:strCache>
                <c:ptCount val="1"/>
                <c:pt idx="0">
                  <c:v>2008</c:v>
                </c:pt>
              </c:strCache>
            </c:strRef>
          </c:tx>
          <c:marker>
            <c:symbol val="star"/>
            <c:size val="10"/>
          </c:marker>
          <c:cat>
            <c:strRef>
              <c:f>'Disp After Referral'!$A$5:$A$9</c:f>
              <c:strCache>
                <c:ptCount val="5"/>
                <c:pt idx="0">
                  <c:v>Referrals</c:v>
                </c:pt>
                <c:pt idx="1">
                  <c:v>Accepted</c:v>
                </c:pt>
                <c:pt idx="2">
                  <c:v>Initial 
High-risk</c:v>
                </c:pt>
                <c:pt idx="3">
                  <c:v>Placed</c:v>
                </c:pt>
                <c:pt idx="4">
                  <c:v>Over 
60 days</c:v>
                </c:pt>
              </c:strCache>
            </c:strRef>
          </c:cat>
          <c:val>
            <c:numRef>
              <c:f>'Disp After Referral'!$F$5:$F$9</c:f>
              <c:numCache>
                <c:formatCode>0.00</c:formatCode>
                <c:ptCount val="5"/>
                <c:pt idx="0" formatCode="General">
                  <c:v>1</c:v>
                </c:pt>
                <c:pt idx="1">
                  <c:v>1.1076875540452928</c:v>
                </c:pt>
                <c:pt idx="2">
                  <c:v>1.1109005085726733</c:v>
                </c:pt>
                <c:pt idx="3">
                  <c:v>1.3662207809472409</c:v>
                </c:pt>
                <c:pt idx="4">
                  <c:v>1.3289234454098668</c:v>
                </c:pt>
              </c:numCache>
            </c:numRef>
          </c:val>
        </c:ser>
        <c:ser>
          <c:idx val="5"/>
          <c:order val="5"/>
          <c:tx>
            <c:strRef>
              <c:f>'Disp After Referral'!$G$4</c:f>
              <c:strCache>
                <c:ptCount val="1"/>
                <c:pt idx="0">
                  <c:v>White</c:v>
                </c:pt>
              </c:strCache>
            </c:strRef>
          </c:tx>
          <c:spPr>
            <a:ln w="19050">
              <a:solidFill>
                <a:srgbClr val="C00000"/>
              </a:solidFill>
            </a:ln>
          </c:spPr>
          <c:marker>
            <c:symbol val="none"/>
          </c:marker>
          <c:cat>
            <c:strRef>
              <c:f>'Disp After Referral'!$A$5:$A$9</c:f>
              <c:strCache>
                <c:ptCount val="5"/>
                <c:pt idx="0">
                  <c:v>Referrals</c:v>
                </c:pt>
                <c:pt idx="1">
                  <c:v>Accepted</c:v>
                </c:pt>
                <c:pt idx="2">
                  <c:v>Initial 
High-risk</c:v>
                </c:pt>
                <c:pt idx="3">
                  <c:v>Placed</c:v>
                </c:pt>
                <c:pt idx="4">
                  <c:v>Over 
60 days</c:v>
                </c:pt>
              </c:strCache>
            </c:strRef>
          </c:cat>
          <c:val>
            <c:numRef>
              <c:f>'Disp After Referral'!$G$5:$G$9</c:f>
              <c:numCache>
                <c:formatCode>0.00</c:formatCode>
                <c:ptCount val="5"/>
                <c:pt idx="0" formatCode="General">
                  <c:v>1</c:v>
                </c:pt>
                <c:pt idx="1">
                  <c:v>1</c:v>
                </c:pt>
                <c:pt idx="2">
                  <c:v>1</c:v>
                </c:pt>
                <c:pt idx="3">
                  <c:v>1</c:v>
                </c:pt>
                <c:pt idx="4">
                  <c:v>1</c:v>
                </c:pt>
              </c:numCache>
            </c:numRef>
          </c:val>
        </c:ser>
        <c:marker val="1"/>
        <c:axId val="43190528"/>
        <c:axId val="43196416"/>
      </c:lineChart>
      <c:catAx>
        <c:axId val="43190528"/>
        <c:scaling>
          <c:orientation val="minMax"/>
        </c:scaling>
        <c:axPos val="b"/>
        <c:numFmt formatCode="General" sourceLinked="1"/>
        <c:tickLblPos val="nextTo"/>
        <c:txPr>
          <a:bodyPr/>
          <a:lstStyle/>
          <a:p>
            <a:pPr>
              <a:defRPr sz="1400"/>
            </a:pPr>
            <a:endParaRPr lang="en-US"/>
          </a:p>
        </c:txPr>
        <c:crossAx val="43196416"/>
        <c:crosses val="autoZero"/>
        <c:auto val="1"/>
        <c:lblAlgn val="ctr"/>
        <c:lblOffset val="100"/>
      </c:catAx>
      <c:valAx>
        <c:axId val="43196416"/>
        <c:scaling>
          <c:orientation val="minMax"/>
          <c:max val="1.6"/>
          <c:min val="0.8"/>
        </c:scaling>
        <c:axPos val="l"/>
        <c:majorGridlines/>
        <c:title>
          <c:tx>
            <c:rich>
              <a:bodyPr rot="-5400000" vert="horz"/>
              <a:lstStyle/>
              <a:p>
                <a:pPr>
                  <a:defRPr sz="1500"/>
                </a:pPr>
                <a:r>
                  <a:rPr lang="en-US" sz="1500"/>
                  <a:t>Disproportionality Index After Referral</a:t>
                </a:r>
              </a:p>
            </c:rich>
          </c:tx>
          <c:layout>
            <c:manualLayout>
              <c:xMode val="edge"/>
              <c:yMode val="edge"/>
              <c:x val="1.14100915956934E-2"/>
              <c:y val="0.21245406824146995"/>
            </c:manualLayout>
          </c:layout>
        </c:title>
        <c:numFmt formatCode="General" sourceLinked="1"/>
        <c:tickLblPos val="nextTo"/>
        <c:txPr>
          <a:bodyPr/>
          <a:lstStyle/>
          <a:p>
            <a:pPr>
              <a:defRPr sz="1500"/>
            </a:pPr>
            <a:endParaRPr lang="en-US"/>
          </a:p>
        </c:txPr>
        <c:crossAx val="43190528"/>
        <c:crosses val="autoZero"/>
        <c:crossBetween val="between"/>
      </c:valAx>
    </c:plotArea>
    <c:legend>
      <c:legendPos val="r"/>
      <c:txPr>
        <a:bodyPr/>
        <a:lstStyle/>
        <a:p>
          <a:pPr>
            <a:defRPr sz="1400"/>
          </a:pPr>
          <a:endParaRPr lang="en-US"/>
        </a:p>
      </c:txPr>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400"/>
            </a:pPr>
            <a:r>
              <a:rPr lang="en-US" sz="2400"/>
              <a:t>Black Children</a:t>
            </a:r>
          </a:p>
        </c:rich>
      </c:tx>
    </c:title>
    <c:plotArea>
      <c:layout>
        <c:manualLayout>
          <c:layoutTarget val="inner"/>
          <c:xMode val="edge"/>
          <c:yMode val="edge"/>
          <c:x val="0.12225788740693129"/>
          <c:y val="9.7842900685801371E-2"/>
          <c:w val="0.74838728492271656"/>
          <c:h val="0.70945326390652796"/>
        </c:manualLayout>
      </c:layout>
      <c:lineChart>
        <c:grouping val="standard"/>
        <c:ser>
          <c:idx val="0"/>
          <c:order val="0"/>
          <c:tx>
            <c:strRef>
              <c:f>'Disp After Referral'!$B$20</c:f>
              <c:strCache>
                <c:ptCount val="1"/>
                <c:pt idx="0">
                  <c:v>2004</c:v>
                </c:pt>
              </c:strCache>
            </c:strRef>
          </c:tx>
          <c:spPr>
            <a:ln w="50800"/>
          </c:spPr>
          <c:marker>
            <c:symbol val="diamond"/>
            <c:size val="10"/>
          </c:marker>
          <c:cat>
            <c:strRef>
              <c:f>'Disp After Referral'!$A$21:$A$25</c:f>
              <c:strCache>
                <c:ptCount val="5"/>
                <c:pt idx="0">
                  <c:v>Referrals</c:v>
                </c:pt>
                <c:pt idx="1">
                  <c:v>Accepted</c:v>
                </c:pt>
                <c:pt idx="2">
                  <c:v>Initial 
High-risk</c:v>
                </c:pt>
                <c:pt idx="3">
                  <c:v>Placed</c:v>
                </c:pt>
                <c:pt idx="4">
                  <c:v>Over 
60 days</c:v>
                </c:pt>
              </c:strCache>
            </c:strRef>
          </c:cat>
          <c:val>
            <c:numRef>
              <c:f>'Disp After Referral'!$B$21:$B$25</c:f>
              <c:numCache>
                <c:formatCode>0.00</c:formatCode>
                <c:ptCount val="5"/>
                <c:pt idx="0">
                  <c:v>1</c:v>
                </c:pt>
                <c:pt idx="1">
                  <c:v>1.0439741598868875</c:v>
                </c:pt>
                <c:pt idx="2">
                  <c:v>1.0778979947070293</c:v>
                </c:pt>
                <c:pt idx="3">
                  <c:v>1.4339571713262322</c:v>
                </c:pt>
                <c:pt idx="4">
                  <c:v>1.572499994353286</c:v>
                </c:pt>
              </c:numCache>
            </c:numRef>
          </c:val>
        </c:ser>
        <c:ser>
          <c:idx val="1"/>
          <c:order val="1"/>
          <c:tx>
            <c:strRef>
              <c:f>'Disp After Referral'!$C$20</c:f>
              <c:strCache>
                <c:ptCount val="1"/>
                <c:pt idx="0">
                  <c:v>2005</c:v>
                </c:pt>
              </c:strCache>
            </c:strRef>
          </c:tx>
          <c:spPr>
            <a:ln w="50800"/>
          </c:spPr>
          <c:marker>
            <c:symbol val="square"/>
            <c:size val="10"/>
          </c:marker>
          <c:cat>
            <c:strRef>
              <c:f>'Disp After Referral'!$A$21:$A$25</c:f>
              <c:strCache>
                <c:ptCount val="5"/>
                <c:pt idx="0">
                  <c:v>Referrals</c:v>
                </c:pt>
                <c:pt idx="1">
                  <c:v>Accepted</c:v>
                </c:pt>
                <c:pt idx="2">
                  <c:v>Initial 
High-risk</c:v>
                </c:pt>
                <c:pt idx="3">
                  <c:v>Placed</c:v>
                </c:pt>
                <c:pt idx="4">
                  <c:v>Over 
60 days</c:v>
                </c:pt>
              </c:strCache>
            </c:strRef>
          </c:cat>
          <c:val>
            <c:numRef>
              <c:f>'Disp After Referral'!$C$21:$C$25</c:f>
              <c:numCache>
                <c:formatCode>0.00</c:formatCode>
                <c:ptCount val="5"/>
                <c:pt idx="0">
                  <c:v>1</c:v>
                </c:pt>
                <c:pt idx="1">
                  <c:v>1.0297476301809898</c:v>
                </c:pt>
                <c:pt idx="2">
                  <c:v>1.052831897353895</c:v>
                </c:pt>
                <c:pt idx="3">
                  <c:v>0.99537262517117531</c:v>
                </c:pt>
                <c:pt idx="4">
                  <c:v>0.86422753149498865</c:v>
                </c:pt>
              </c:numCache>
            </c:numRef>
          </c:val>
        </c:ser>
        <c:ser>
          <c:idx val="2"/>
          <c:order val="2"/>
          <c:tx>
            <c:strRef>
              <c:f>'Disp After Referral'!$D$20</c:f>
              <c:strCache>
                <c:ptCount val="1"/>
                <c:pt idx="0">
                  <c:v>2006</c:v>
                </c:pt>
              </c:strCache>
            </c:strRef>
          </c:tx>
          <c:spPr>
            <a:ln w="50800"/>
          </c:spPr>
          <c:marker>
            <c:symbol val="triangle"/>
            <c:size val="10"/>
          </c:marker>
          <c:cat>
            <c:strRef>
              <c:f>'Disp After Referral'!$A$21:$A$25</c:f>
              <c:strCache>
                <c:ptCount val="5"/>
                <c:pt idx="0">
                  <c:v>Referrals</c:v>
                </c:pt>
                <c:pt idx="1">
                  <c:v>Accepted</c:v>
                </c:pt>
                <c:pt idx="2">
                  <c:v>Initial 
High-risk</c:v>
                </c:pt>
                <c:pt idx="3">
                  <c:v>Placed</c:v>
                </c:pt>
                <c:pt idx="4">
                  <c:v>Over 
60 days</c:v>
                </c:pt>
              </c:strCache>
            </c:strRef>
          </c:cat>
          <c:val>
            <c:numRef>
              <c:f>'Disp After Referral'!$D$21:$D$25</c:f>
              <c:numCache>
                <c:formatCode>General</c:formatCode>
                <c:ptCount val="5"/>
                <c:pt idx="0">
                  <c:v>1</c:v>
                </c:pt>
                <c:pt idx="1">
                  <c:v>1.1273069896678871</c:v>
                </c:pt>
                <c:pt idx="2">
                  <c:v>1.1356297531307058</c:v>
                </c:pt>
                <c:pt idx="3">
                  <c:v>1.3424601867752641</c:v>
                </c:pt>
                <c:pt idx="4">
                  <c:v>1.3992253282172835</c:v>
                </c:pt>
              </c:numCache>
            </c:numRef>
          </c:val>
        </c:ser>
        <c:ser>
          <c:idx val="3"/>
          <c:order val="3"/>
          <c:tx>
            <c:strRef>
              <c:f>'Disp After Referral'!$E$20</c:f>
              <c:strCache>
                <c:ptCount val="1"/>
                <c:pt idx="0">
                  <c:v>2007</c:v>
                </c:pt>
              </c:strCache>
            </c:strRef>
          </c:tx>
          <c:spPr>
            <a:ln w="50800"/>
          </c:spPr>
          <c:marker>
            <c:symbol val="x"/>
            <c:size val="10"/>
          </c:marker>
          <c:cat>
            <c:strRef>
              <c:f>'Disp After Referral'!$A$21:$A$25</c:f>
              <c:strCache>
                <c:ptCount val="5"/>
                <c:pt idx="0">
                  <c:v>Referrals</c:v>
                </c:pt>
                <c:pt idx="1">
                  <c:v>Accepted</c:v>
                </c:pt>
                <c:pt idx="2">
                  <c:v>Initial 
High-risk</c:v>
                </c:pt>
                <c:pt idx="3">
                  <c:v>Placed</c:v>
                </c:pt>
                <c:pt idx="4">
                  <c:v>Over 
60 days</c:v>
                </c:pt>
              </c:strCache>
            </c:strRef>
          </c:cat>
          <c:val>
            <c:numRef>
              <c:f>'Disp After Referral'!$E$21:$E$25</c:f>
              <c:numCache>
                <c:formatCode>General</c:formatCode>
                <c:ptCount val="5"/>
                <c:pt idx="0">
                  <c:v>1</c:v>
                </c:pt>
                <c:pt idx="1">
                  <c:v>1.1425747315705461</c:v>
                </c:pt>
                <c:pt idx="2">
                  <c:v>1.1542392881241057</c:v>
                </c:pt>
                <c:pt idx="3">
                  <c:v>1.1422658515253141</c:v>
                </c:pt>
                <c:pt idx="4">
                  <c:v>1.0539680004258098</c:v>
                </c:pt>
              </c:numCache>
            </c:numRef>
          </c:val>
        </c:ser>
        <c:ser>
          <c:idx val="4"/>
          <c:order val="4"/>
          <c:tx>
            <c:strRef>
              <c:f>'Disp After Referral'!$F$20</c:f>
              <c:strCache>
                <c:ptCount val="1"/>
                <c:pt idx="0">
                  <c:v>2008</c:v>
                </c:pt>
              </c:strCache>
            </c:strRef>
          </c:tx>
          <c:spPr>
            <a:ln w="50800"/>
          </c:spPr>
          <c:cat>
            <c:strRef>
              <c:f>'Disp After Referral'!$A$21:$A$25</c:f>
              <c:strCache>
                <c:ptCount val="5"/>
                <c:pt idx="0">
                  <c:v>Referrals</c:v>
                </c:pt>
                <c:pt idx="1">
                  <c:v>Accepted</c:v>
                </c:pt>
                <c:pt idx="2">
                  <c:v>Initial 
High-risk</c:v>
                </c:pt>
                <c:pt idx="3">
                  <c:v>Placed</c:v>
                </c:pt>
                <c:pt idx="4">
                  <c:v>Over 
60 days</c:v>
                </c:pt>
              </c:strCache>
            </c:strRef>
          </c:cat>
          <c:val>
            <c:numRef>
              <c:f>'Disp After Referral'!$F$21:$F$25</c:f>
              <c:numCache>
                <c:formatCode>General</c:formatCode>
                <c:ptCount val="5"/>
                <c:pt idx="0">
                  <c:v>1</c:v>
                </c:pt>
                <c:pt idx="1">
                  <c:v>1.1109724246120505</c:v>
                </c:pt>
                <c:pt idx="2">
                  <c:v>1.12175213622419</c:v>
                </c:pt>
                <c:pt idx="3">
                  <c:v>1.5837248227913512</c:v>
                </c:pt>
                <c:pt idx="4">
                  <c:v>1.5496008818044058</c:v>
                </c:pt>
              </c:numCache>
            </c:numRef>
          </c:val>
        </c:ser>
        <c:ser>
          <c:idx val="5"/>
          <c:order val="5"/>
          <c:tx>
            <c:strRef>
              <c:f>'Disp After Referral'!$G$20</c:f>
              <c:strCache>
                <c:ptCount val="1"/>
                <c:pt idx="0">
                  <c:v>White</c:v>
                </c:pt>
              </c:strCache>
            </c:strRef>
          </c:tx>
          <c:spPr>
            <a:ln w="19050">
              <a:solidFill>
                <a:srgbClr val="C00000"/>
              </a:solidFill>
            </a:ln>
          </c:spPr>
          <c:marker>
            <c:symbol val="none"/>
          </c:marker>
          <c:cat>
            <c:strRef>
              <c:f>'Disp After Referral'!$A$21:$A$25</c:f>
              <c:strCache>
                <c:ptCount val="5"/>
                <c:pt idx="0">
                  <c:v>Referrals</c:v>
                </c:pt>
                <c:pt idx="1">
                  <c:v>Accepted</c:v>
                </c:pt>
                <c:pt idx="2">
                  <c:v>Initial 
High-risk</c:v>
                </c:pt>
                <c:pt idx="3">
                  <c:v>Placed</c:v>
                </c:pt>
                <c:pt idx="4">
                  <c:v>Over 
60 days</c:v>
                </c:pt>
              </c:strCache>
            </c:strRef>
          </c:cat>
          <c:val>
            <c:numRef>
              <c:f>'Disp After Referral'!$G$21:$G$25</c:f>
              <c:numCache>
                <c:formatCode>0.00</c:formatCode>
                <c:ptCount val="5"/>
                <c:pt idx="0" formatCode="General">
                  <c:v>1</c:v>
                </c:pt>
                <c:pt idx="1">
                  <c:v>1</c:v>
                </c:pt>
                <c:pt idx="2">
                  <c:v>1</c:v>
                </c:pt>
                <c:pt idx="3">
                  <c:v>1</c:v>
                </c:pt>
                <c:pt idx="4">
                  <c:v>1</c:v>
                </c:pt>
              </c:numCache>
            </c:numRef>
          </c:val>
        </c:ser>
        <c:marker val="1"/>
        <c:axId val="43228160"/>
        <c:axId val="43238144"/>
      </c:lineChart>
      <c:catAx>
        <c:axId val="43228160"/>
        <c:scaling>
          <c:orientation val="minMax"/>
        </c:scaling>
        <c:axPos val="b"/>
        <c:numFmt formatCode="General" sourceLinked="1"/>
        <c:tickLblPos val="nextTo"/>
        <c:txPr>
          <a:bodyPr/>
          <a:lstStyle/>
          <a:p>
            <a:pPr>
              <a:defRPr sz="1400"/>
            </a:pPr>
            <a:endParaRPr lang="en-US"/>
          </a:p>
        </c:txPr>
        <c:crossAx val="43238144"/>
        <c:crosses val="autoZero"/>
        <c:auto val="1"/>
        <c:lblAlgn val="ctr"/>
        <c:lblOffset val="100"/>
      </c:catAx>
      <c:valAx>
        <c:axId val="43238144"/>
        <c:scaling>
          <c:orientation val="minMax"/>
          <c:max val="1.6"/>
          <c:min val="0.8"/>
        </c:scaling>
        <c:axPos val="l"/>
        <c:majorGridlines/>
        <c:title>
          <c:tx>
            <c:rich>
              <a:bodyPr rot="-5400000" vert="horz"/>
              <a:lstStyle/>
              <a:p>
                <a:pPr>
                  <a:defRPr sz="1400"/>
                </a:pPr>
                <a:r>
                  <a:rPr lang="en-US" sz="1500" dirty="0"/>
                  <a:t>Disproportionality</a:t>
                </a:r>
                <a:r>
                  <a:rPr lang="en-US" sz="1400" baseline="0" dirty="0"/>
                  <a:t> </a:t>
                </a:r>
                <a:r>
                  <a:rPr lang="en-US" sz="1400" baseline="0" dirty="0" smtClean="0"/>
                  <a:t>Index </a:t>
                </a:r>
                <a:r>
                  <a:rPr lang="en-US" sz="1400" baseline="0" dirty="0"/>
                  <a:t>After </a:t>
                </a:r>
                <a:r>
                  <a:rPr lang="en-US" sz="1400" baseline="0" dirty="0" smtClean="0"/>
                  <a:t>Referral</a:t>
                </a:r>
                <a:endParaRPr lang="en-US" sz="1400" dirty="0"/>
              </a:p>
            </c:rich>
          </c:tx>
          <c:layout>
            <c:manualLayout>
              <c:xMode val="edge"/>
              <c:yMode val="edge"/>
              <c:x val="1.5895066688092561E-2"/>
              <c:y val="0.14686436372872749"/>
            </c:manualLayout>
          </c:layout>
        </c:title>
        <c:numFmt formatCode="0.00" sourceLinked="1"/>
        <c:tickLblPos val="nextTo"/>
        <c:txPr>
          <a:bodyPr/>
          <a:lstStyle/>
          <a:p>
            <a:pPr>
              <a:defRPr sz="1400"/>
            </a:pPr>
            <a:endParaRPr lang="en-US"/>
          </a:p>
        </c:txPr>
        <c:crossAx val="43228160"/>
        <c:crosses val="autoZero"/>
        <c:crossBetween val="between"/>
      </c:valAx>
    </c:plotArea>
    <c:legend>
      <c:legendPos val="r"/>
      <c:txPr>
        <a:bodyPr/>
        <a:lstStyle/>
        <a:p>
          <a:pPr>
            <a:defRPr sz="1400"/>
          </a:pPr>
          <a:endParaRPr lang="en-US"/>
        </a:p>
      </c:txPr>
    </c:legend>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400"/>
            </a:pPr>
            <a:r>
              <a:rPr lang="en-US" sz="2400"/>
              <a:t>Asian Children</a:t>
            </a:r>
          </a:p>
        </c:rich>
      </c:tx>
    </c:title>
    <c:plotArea>
      <c:layout/>
      <c:lineChart>
        <c:grouping val="standard"/>
        <c:ser>
          <c:idx val="0"/>
          <c:order val="0"/>
          <c:tx>
            <c:strRef>
              <c:f>'Disp After Referral'!$B$32</c:f>
              <c:strCache>
                <c:ptCount val="1"/>
                <c:pt idx="0">
                  <c:v>2004</c:v>
                </c:pt>
              </c:strCache>
            </c:strRef>
          </c:tx>
          <c:spPr>
            <a:ln w="50800"/>
          </c:spPr>
          <c:cat>
            <c:strRef>
              <c:f>'Disp After Referral'!$A$33:$A$37</c:f>
              <c:strCache>
                <c:ptCount val="5"/>
                <c:pt idx="0">
                  <c:v>Referrals</c:v>
                </c:pt>
                <c:pt idx="1">
                  <c:v>Accepted</c:v>
                </c:pt>
                <c:pt idx="2">
                  <c:v>Initial 
High-risk</c:v>
                </c:pt>
                <c:pt idx="3">
                  <c:v>Placed</c:v>
                </c:pt>
                <c:pt idx="4">
                  <c:v>Over 
60 days</c:v>
                </c:pt>
              </c:strCache>
            </c:strRef>
          </c:cat>
          <c:val>
            <c:numRef>
              <c:f>'Disp After Referral'!$B$33:$B$37</c:f>
              <c:numCache>
                <c:formatCode>0.00</c:formatCode>
                <c:ptCount val="5"/>
                <c:pt idx="0">
                  <c:v>1</c:v>
                </c:pt>
                <c:pt idx="1">
                  <c:v>1.0239026762356378</c:v>
                </c:pt>
                <c:pt idx="2">
                  <c:v>1.0525019769546462</c:v>
                </c:pt>
                <c:pt idx="3">
                  <c:v>1.0618390690042738</c:v>
                </c:pt>
                <c:pt idx="4">
                  <c:v>0.77950405289311986</c:v>
                </c:pt>
              </c:numCache>
            </c:numRef>
          </c:val>
        </c:ser>
        <c:ser>
          <c:idx val="1"/>
          <c:order val="1"/>
          <c:tx>
            <c:strRef>
              <c:f>'Disp After Referral'!$C$32</c:f>
              <c:strCache>
                <c:ptCount val="1"/>
                <c:pt idx="0">
                  <c:v>2005</c:v>
                </c:pt>
              </c:strCache>
            </c:strRef>
          </c:tx>
          <c:spPr>
            <a:ln w="50800"/>
          </c:spPr>
          <c:cat>
            <c:strRef>
              <c:f>'Disp After Referral'!$A$33:$A$37</c:f>
              <c:strCache>
                <c:ptCount val="5"/>
                <c:pt idx="0">
                  <c:v>Referrals</c:v>
                </c:pt>
                <c:pt idx="1">
                  <c:v>Accepted</c:v>
                </c:pt>
                <c:pt idx="2">
                  <c:v>Initial 
High-risk</c:v>
                </c:pt>
                <c:pt idx="3">
                  <c:v>Placed</c:v>
                </c:pt>
                <c:pt idx="4">
                  <c:v>Over 
60 days</c:v>
                </c:pt>
              </c:strCache>
            </c:strRef>
          </c:cat>
          <c:val>
            <c:numRef>
              <c:f>'Disp After Referral'!$C$33:$C$37</c:f>
              <c:numCache>
                <c:formatCode>0.00</c:formatCode>
                <c:ptCount val="5"/>
                <c:pt idx="0">
                  <c:v>1</c:v>
                </c:pt>
                <c:pt idx="1">
                  <c:v>0.98382912083239227</c:v>
                </c:pt>
                <c:pt idx="2">
                  <c:v>0.97951345649968424</c:v>
                </c:pt>
                <c:pt idx="3">
                  <c:v>0.61135537646717952</c:v>
                </c:pt>
                <c:pt idx="4">
                  <c:v>0.48418562027256246</c:v>
                </c:pt>
              </c:numCache>
            </c:numRef>
          </c:val>
        </c:ser>
        <c:ser>
          <c:idx val="2"/>
          <c:order val="2"/>
          <c:tx>
            <c:strRef>
              <c:f>'Disp After Referral'!$D$32</c:f>
              <c:strCache>
                <c:ptCount val="1"/>
                <c:pt idx="0">
                  <c:v>2006</c:v>
                </c:pt>
              </c:strCache>
            </c:strRef>
          </c:tx>
          <c:spPr>
            <a:ln w="50800"/>
          </c:spPr>
          <c:cat>
            <c:strRef>
              <c:f>'Disp After Referral'!$A$33:$A$37</c:f>
              <c:strCache>
                <c:ptCount val="5"/>
                <c:pt idx="0">
                  <c:v>Referrals</c:v>
                </c:pt>
                <c:pt idx="1">
                  <c:v>Accepted</c:v>
                </c:pt>
                <c:pt idx="2">
                  <c:v>Initial 
High-risk</c:v>
                </c:pt>
                <c:pt idx="3">
                  <c:v>Placed</c:v>
                </c:pt>
                <c:pt idx="4">
                  <c:v>Over 
60 days</c:v>
                </c:pt>
              </c:strCache>
            </c:strRef>
          </c:cat>
          <c:val>
            <c:numRef>
              <c:f>'Disp After Referral'!$D$33:$D$37</c:f>
              <c:numCache>
                <c:formatCode>General</c:formatCode>
                <c:ptCount val="5"/>
                <c:pt idx="0">
                  <c:v>1</c:v>
                </c:pt>
                <c:pt idx="1">
                  <c:v>1.0809308103674835</c:v>
                </c:pt>
                <c:pt idx="2">
                  <c:v>1.0898034557183338</c:v>
                </c:pt>
                <c:pt idx="3">
                  <c:v>0.73350100249752348</c:v>
                </c:pt>
                <c:pt idx="4">
                  <c:v>0.74175189794756435</c:v>
                </c:pt>
              </c:numCache>
            </c:numRef>
          </c:val>
        </c:ser>
        <c:ser>
          <c:idx val="3"/>
          <c:order val="3"/>
          <c:tx>
            <c:strRef>
              <c:f>'Disp After Referral'!$E$32</c:f>
              <c:strCache>
                <c:ptCount val="1"/>
                <c:pt idx="0">
                  <c:v>2007</c:v>
                </c:pt>
              </c:strCache>
            </c:strRef>
          </c:tx>
          <c:spPr>
            <a:ln w="50800"/>
          </c:spPr>
          <c:cat>
            <c:strRef>
              <c:f>'Disp After Referral'!$A$33:$A$37</c:f>
              <c:strCache>
                <c:ptCount val="5"/>
                <c:pt idx="0">
                  <c:v>Referrals</c:v>
                </c:pt>
                <c:pt idx="1">
                  <c:v>Accepted</c:v>
                </c:pt>
                <c:pt idx="2">
                  <c:v>Initial 
High-risk</c:v>
                </c:pt>
                <c:pt idx="3">
                  <c:v>Placed</c:v>
                </c:pt>
                <c:pt idx="4">
                  <c:v>Over 
60 days</c:v>
                </c:pt>
              </c:strCache>
            </c:strRef>
          </c:cat>
          <c:val>
            <c:numRef>
              <c:f>'Disp After Referral'!$E$33:$E$37</c:f>
              <c:numCache>
                <c:formatCode>General</c:formatCode>
                <c:ptCount val="5"/>
                <c:pt idx="0">
                  <c:v>1</c:v>
                </c:pt>
                <c:pt idx="1">
                  <c:v>1.0740022298328724</c:v>
                </c:pt>
                <c:pt idx="2">
                  <c:v>1.085144692392958</c:v>
                </c:pt>
                <c:pt idx="3">
                  <c:v>1.0022009594694636</c:v>
                </c:pt>
                <c:pt idx="4">
                  <c:v>0.84321903688929689</c:v>
                </c:pt>
              </c:numCache>
            </c:numRef>
          </c:val>
        </c:ser>
        <c:ser>
          <c:idx val="4"/>
          <c:order val="4"/>
          <c:tx>
            <c:strRef>
              <c:f>'Disp After Referral'!$F$32</c:f>
              <c:strCache>
                <c:ptCount val="1"/>
                <c:pt idx="0">
                  <c:v>2008</c:v>
                </c:pt>
              </c:strCache>
            </c:strRef>
          </c:tx>
          <c:spPr>
            <a:ln w="50800"/>
          </c:spPr>
          <c:cat>
            <c:strRef>
              <c:f>'Disp After Referral'!$A$33:$A$37</c:f>
              <c:strCache>
                <c:ptCount val="5"/>
                <c:pt idx="0">
                  <c:v>Referrals</c:v>
                </c:pt>
                <c:pt idx="1">
                  <c:v>Accepted</c:v>
                </c:pt>
                <c:pt idx="2">
                  <c:v>Initial 
High-risk</c:v>
                </c:pt>
                <c:pt idx="3">
                  <c:v>Placed</c:v>
                </c:pt>
                <c:pt idx="4">
                  <c:v>Over 
60 days</c:v>
                </c:pt>
              </c:strCache>
            </c:strRef>
          </c:cat>
          <c:val>
            <c:numRef>
              <c:f>'Disp After Referral'!$F$33:$F$37</c:f>
              <c:numCache>
                <c:formatCode>General</c:formatCode>
                <c:ptCount val="5"/>
                <c:pt idx="0">
                  <c:v>1</c:v>
                </c:pt>
                <c:pt idx="1">
                  <c:v>1.1062375971944254</c:v>
                </c:pt>
                <c:pt idx="2">
                  <c:v>1.1176132995518124</c:v>
                </c:pt>
                <c:pt idx="3">
                  <c:v>0.88141909695606757</c:v>
                </c:pt>
                <c:pt idx="4">
                  <c:v>0.6502769952452051</c:v>
                </c:pt>
              </c:numCache>
            </c:numRef>
          </c:val>
        </c:ser>
        <c:ser>
          <c:idx val="5"/>
          <c:order val="5"/>
          <c:tx>
            <c:strRef>
              <c:f>'Disp After Referral'!$G$32</c:f>
              <c:strCache>
                <c:ptCount val="1"/>
                <c:pt idx="0">
                  <c:v>White</c:v>
                </c:pt>
              </c:strCache>
            </c:strRef>
          </c:tx>
          <c:spPr>
            <a:ln w="19050">
              <a:solidFill>
                <a:srgbClr val="C00000"/>
              </a:solidFill>
            </a:ln>
          </c:spPr>
          <c:marker>
            <c:symbol val="none"/>
          </c:marker>
          <c:cat>
            <c:strRef>
              <c:f>'Disp After Referral'!$A$33:$A$37</c:f>
              <c:strCache>
                <c:ptCount val="5"/>
                <c:pt idx="0">
                  <c:v>Referrals</c:v>
                </c:pt>
                <c:pt idx="1">
                  <c:v>Accepted</c:v>
                </c:pt>
                <c:pt idx="2">
                  <c:v>Initial 
High-risk</c:v>
                </c:pt>
                <c:pt idx="3">
                  <c:v>Placed</c:v>
                </c:pt>
                <c:pt idx="4">
                  <c:v>Over 
60 days</c:v>
                </c:pt>
              </c:strCache>
            </c:strRef>
          </c:cat>
          <c:val>
            <c:numRef>
              <c:f>'Disp After Referral'!$G$33:$G$37</c:f>
              <c:numCache>
                <c:formatCode>0.00</c:formatCode>
                <c:ptCount val="5"/>
                <c:pt idx="0" formatCode="General">
                  <c:v>1</c:v>
                </c:pt>
                <c:pt idx="1">
                  <c:v>1</c:v>
                </c:pt>
                <c:pt idx="2">
                  <c:v>1</c:v>
                </c:pt>
                <c:pt idx="3">
                  <c:v>1</c:v>
                </c:pt>
                <c:pt idx="4">
                  <c:v>1</c:v>
                </c:pt>
              </c:numCache>
            </c:numRef>
          </c:val>
        </c:ser>
        <c:marker val="1"/>
        <c:axId val="43278336"/>
        <c:axId val="43279872"/>
      </c:lineChart>
      <c:catAx>
        <c:axId val="43278336"/>
        <c:scaling>
          <c:orientation val="minMax"/>
        </c:scaling>
        <c:axPos val="b"/>
        <c:numFmt formatCode="General" sourceLinked="1"/>
        <c:tickLblPos val="nextTo"/>
        <c:txPr>
          <a:bodyPr/>
          <a:lstStyle/>
          <a:p>
            <a:pPr>
              <a:defRPr sz="1400"/>
            </a:pPr>
            <a:endParaRPr lang="en-US"/>
          </a:p>
        </c:txPr>
        <c:crossAx val="43279872"/>
        <c:crosses val="autoZero"/>
        <c:auto val="1"/>
        <c:lblAlgn val="ctr"/>
        <c:lblOffset val="100"/>
      </c:catAx>
      <c:valAx>
        <c:axId val="43279872"/>
        <c:scaling>
          <c:orientation val="minMax"/>
          <c:max val="1.6"/>
          <c:min val="0.2"/>
        </c:scaling>
        <c:axPos val="l"/>
        <c:majorGridlines/>
        <c:title>
          <c:tx>
            <c:rich>
              <a:bodyPr rot="-5400000" vert="horz"/>
              <a:lstStyle/>
              <a:p>
                <a:pPr>
                  <a:defRPr sz="1500"/>
                </a:pPr>
                <a:r>
                  <a:rPr lang="en-US" sz="1500" dirty="0"/>
                  <a:t>Disproportionality</a:t>
                </a:r>
                <a:r>
                  <a:rPr lang="en-US" sz="1500" baseline="0" dirty="0"/>
                  <a:t> </a:t>
                </a:r>
                <a:r>
                  <a:rPr lang="en-US" sz="1500" baseline="0" dirty="0" smtClean="0"/>
                  <a:t>Index </a:t>
                </a:r>
                <a:r>
                  <a:rPr lang="en-US" sz="1500" baseline="0" dirty="0"/>
                  <a:t>After </a:t>
                </a:r>
                <a:r>
                  <a:rPr lang="en-US" sz="1500" baseline="0" dirty="0" smtClean="0"/>
                  <a:t>Referral</a:t>
                </a:r>
                <a:endParaRPr lang="en-US" sz="1500" dirty="0"/>
              </a:p>
            </c:rich>
          </c:tx>
          <c:layout>
            <c:manualLayout>
              <c:xMode val="edge"/>
              <c:yMode val="edge"/>
              <c:x val="2.8694368366997604E-2"/>
              <c:y val="0.17684101987251594"/>
            </c:manualLayout>
          </c:layout>
        </c:title>
        <c:numFmt formatCode="0.00" sourceLinked="1"/>
        <c:tickLblPos val="nextTo"/>
        <c:txPr>
          <a:bodyPr/>
          <a:lstStyle/>
          <a:p>
            <a:pPr>
              <a:defRPr sz="1300"/>
            </a:pPr>
            <a:endParaRPr lang="en-US"/>
          </a:p>
        </c:txPr>
        <c:crossAx val="43278336"/>
        <c:crosses val="autoZero"/>
        <c:crossBetween val="between"/>
        <c:majorUnit val="0.2"/>
      </c:valAx>
    </c:plotArea>
    <c:legend>
      <c:legendPos val="r"/>
      <c:txPr>
        <a:bodyPr/>
        <a:lstStyle/>
        <a:p>
          <a:pPr>
            <a:defRPr sz="1400"/>
          </a:pPr>
          <a:endParaRPr lang="en-US"/>
        </a:p>
      </c:txPr>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400"/>
            </a:pPr>
            <a:r>
              <a:rPr lang="en-US" sz="2400"/>
              <a:t>Hispanic Children</a:t>
            </a:r>
          </a:p>
        </c:rich>
      </c:tx>
    </c:title>
    <c:plotArea>
      <c:layout/>
      <c:lineChart>
        <c:grouping val="standard"/>
        <c:ser>
          <c:idx val="0"/>
          <c:order val="0"/>
          <c:tx>
            <c:strRef>
              <c:f>'Disp After Referral'!$B$46</c:f>
              <c:strCache>
                <c:ptCount val="1"/>
                <c:pt idx="0">
                  <c:v>2004</c:v>
                </c:pt>
              </c:strCache>
            </c:strRef>
          </c:tx>
          <c:spPr>
            <a:ln w="50800"/>
          </c:spPr>
          <c:marker>
            <c:symbol val="diamond"/>
            <c:size val="10"/>
          </c:marker>
          <c:cat>
            <c:strRef>
              <c:f>'Disp After Referral'!$A$47:$A$51</c:f>
              <c:strCache>
                <c:ptCount val="5"/>
                <c:pt idx="0">
                  <c:v>Referrals</c:v>
                </c:pt>
                <c:pt idx="1">
                  <c:v>Accepted</c:v>
                </c:pt>
                <c:pt idx="2">
                  <c:v>Initial 
High-risk</c:v>
                </c:pt>
                <c:pt idx="3">
                  <c:v>Placed</c:v>
                </c:pt>
                <c:pt idx="4">
                  <c:v>Over 
60 days</c:v>
                </c:pt>
              </c:strCache>
            </c:strRef>
          </c:cat>
          <c:val>
            <c:numRef>
              <c:f>'Disp After Referral'!$B$47:$B$51</c:f>
              <c:numCache>
                <c:formatCode>0.00</c:formatCode>
                <c:ptCount val="5"/>
                <c:pt idx="0">
                  <c:v>1</c:v>
                </c:pt>
                <c:pt idx="1">
                  <c:v>0.95982666524516702</c:v>
                </c:pt>
                <c:pt idx="2">
                  <c:v>1.0012071299621981</c:v>
                </c:pt>
                <c:pt idx="3">
                  <c:v>1.1345195107851431</c:v>
                </c:pt>
                <c:pt idx="4">
                  <c:v>1.1426079494480696</c:v>
                </c:pt>
              </c:numCache>
            </c:numRef>
          </c:val>
        </c:ser>
        <c:ser>
          <c:idx val="1"/>
          <c:order val="1"/>
          <c:tx>
            <c:strRef>
              <c:f>'Disp After Referral'!$C$46</c:f>
              <c:strCache>
                <c:ptCount val="1"/>
                <c:pt idx="0">
                  <c:v>2005</c:v>
                </c:pt>
              </c:strCache>
            </c:strRef>
          </c:tx>
          <c:spPr>
            <a:ln w="50800"/>
          </c:spPr>
          <c:marker>
            <c:symbol val="square"/>
            <c:size val="10"/>
          </c:marker>
          <c:cat>
            <c:strRef>
              <c:f>'Disp After Referral'!$A$47:$A$51</c:f>
              <c:strCache>
                <c:ptCount val="5"/>
                <c:pt idx="0">
                  <c:v>Referrals</c:v>
                </c:pt>
                <c:pt idx="1">
                  <c:v>Accepted</c:v>
                </c:pt>
                <c:pt idx="2">
                  <c:v>Initial 
High-risk</c:v>
                </c:pt>
                <c:pt idx="3">
                  <c:v>Placed</c:v>
                </c:pt>
                <c:pt idx="4">
                  <c:v>Over 
60 days</c:v>
                </c:pt>
              </c:strCache>
            </c:strRef>
          </c:cat>
          <c:val>
            <c:numRef>
              <c:f>'Disp After Referral'!$C$47:$C$51</c:f>
              <c:numCache>
                <c:formatCode>0.00</c:formatCode>
                <c:ptCount val="5"/>
                <c:pt idx="0">
                  <c:v>1</c:v>
                </c:pt>
                <c:pt idx="1">
                  <c:v>0.94279994702891645</c:v>
                </c:pt>
                <c:pt idx="2">
                  <c:v>0.98659831294753653</c:v>
                </c:pt>
                <c:pt idx="3">
                  <c:v>0.9335548453957172</c:v>
                </c:pt>
                <c:pt idx="4">
                  <c:v>0.79032790492957761</c:v>
                </c:pt>
              </c:numCache>
            </c:numRef>
          </c:val>
        </c:ser>
        <c:ser>
          <c:idx val="2"/>
          <c:order val="2"/>
          <c:tx>
            <c:strRef>
              <c:f>'Disp After Referral'!$D$46</c:f>
              <c:strCache>
                <c:ptCount val="1"/>
                <c:pt idx="0">
                  <c:v>2006</c:v>
                </c:pt>
              </c:strCache>
            </c:strRef>
          </c:tx>
          <c:spPr>
            <a:ln w="50800"/>
          </c:spPr>
          <c:cat>
            <c:strRef>
              <c:f>'Disp After Referral'!$A$47:$A$51</c:f>
              <c:strCache>
                <c:ptCount val="5"/>
                <c:pt idx="0">
                  <c:v>Referrals</c:v>
                </c:pt>
                <c:pt idx="1">
                  <c:v>Accepted</c:v>
                </c:pt>
                <c:pt idx="2">
                  <c:v>Initial 
High-risk</c:v>
                </c:pt>
                <c:pt idx="3">
                  <c:v>Placed</c:v>
                </c:pt>
                <c:pt idx="4">
                  <c:v>Over 
60 days</c:v>
                </c:pt>
              </c:strCache>
            </c:strRef>
          </c:cat>
          <c:val>
            <c:numRef>
              <c:f>'Disp After Referral'!$D$47:$D$51</c:f>
              <c:numCache>
                <c:formatCode>General</c:formatCode>
                <c:ptCount val="5"/>
                <c:pt idx="0">
                  <c:v>1</c:v>
                </c:pt>
                <c:pt idx="1">
                  <c:v>1.0481041515770724</c:v>
                </c:pt>
                <c:pt idx="2">
                  <c:v>1.0553065306984957</c:v>
                </c:pt>
                <c:pt idx="3">
                  <c:v>1.0726197518556047</c:v>
                </c:pt>
                <c:pt idx="4">
                  <c:v>1.0112658044686333</c:v>
                </c:pt>
              </c:numCache>
            </c:numRef>
          </c:val>
        </c:ser>
        <c:ser>
          <c:idx val="3"/>
          <c:order val="3"/>
          <c:tx>
            <c:strRef>
              <c:f>'Disp After Referral'!$E$46</c:f>
              <c:strCache>
                <c:ptCount val="1"/>
                <c:pt idx="0">
                  <c:v>2007</c:v>
                </c:pt>
              </c:strCache>
            </c:strRef>
          </c:tx>
          <c:spPr>
            <a:ln w="50800"/>
          </c:spPr>
          <c:marker>
            <c:symbol val="x"/>
            <c:size val="10"/>
          </c:marker>
          <c:cat>
            <c:strRef>
              <c:f>'Disp After Referral'!$A$47:$A$51</c:f>
              <c:strCache>
                <c:ptCount val="5"/>
                <c:pt idx="0">
                  <c:v>Referrals</c:v>
                </c:pt>
                <c:pt idx="1">
                  <c:v>Accepted</c:v>
                </c:pt>
                <c:pt idx="2">
                  <c:v>Initial 
High-risk</c:v>
                </c:pt>
                <c:pt idx="3">
                  <c:v>Placed</c:v>
                </c:pt>
                <c:pt idx="4">
                  <c:v>Over 
60 days</c:v>
                </c:pt>
              </c:strCache>
            </c:strRef>
          </c:cat>
          <c:val>
            <c:numRef>
              <c:f>'Disp After Referral'!$E$47:$E$51</c:f>
              <c:numCache>
                <c:formatCode>General</c:formatCode>
                <c:ptCount val="5"/>
                <c:pt idx="0">
                  <c:v>1</c:v>
                </c:pt>
                <c:pt idx="1">
                  <c:v>1.0406050369655859</c:v>
                </c:pt>
                <c:pt idx="2">
                  <c:v>1.0500813353154386</c:v>
                </c:pt>
                <c:pt idx="3">
                  <c:v>0.97428624488542959</c:v>
                </c:pt>
                <c:pt idx="4">
                  <c:v>0.9124044768955959</c:v>
                </c:pt>
              </c:numCache>
            </c:numRef>
          </c:val>
        </c:ser>
        <c:ser>
          <c:idx val="4"/>
          <c:order val="4"/>
          <c:tx>
            <c:strRef>
              <c:f>'Disp After Referral'!$F$46</c:f>
              <c:strCache>
                <c:ptCount val="1"/>
                <c:pt idx="0">
                  <c:v>2008</c:v>
                </c:pt>
              </c:strCache>
            </c:strRef>
          </c:tx>
          <c:spPr>
            <a:ln w="50800"/>
          </c:spPr>
          <c:marker>
            <c:symbol val="star"/>
            <c:size val="10"/>
          </c:marker>
          <c:cat>
            <c:strRef>
              <c:f>'Disp After Referral'!$A$47:$A$51</c:f>
              <c:strCache>
                <c:ptCount val="5"/>
                <c:pt idx="0">
                  <c:v>Referrals</c:v>
                </c:pt>
                <c:pt idx="1">
                  <c:v>Accepted</c:v>
                </c:pt>
                <c:pt idx="2">
                  <c:v>Initial 
High-risk</c:v>
                </c:pt>
                <c:pt idx="3">
                  <c:v>Placed</c:v>
                </c:pt>
                <c:pt idx="4">
                  <c:v>Over 
60 days</c:v>
                </c:pt>
              </c:strCache>
            </c:strRef>
          </c:cat>
          <c:val>
            <c:numRef>
              <c:f>'Disp After Referral'!$F$47:$F$51</c:f>
              <c:numCache>
                <c:formatCode>General</c:formatCode>
                <c:ptCount val="5"/>
                <c:pt idx="0">
                  <c:v>1</c:v>
                </c:pt>
                <c:pt idx="1">
                  <c:v>1.0322945206917675</c:v>
                </c:pt>
                <c:pt idx="2">
                  <c:v>1.0454458429896978</c:v>
                </c:pt>
                <c:pt idx="3">
                  <c:v>0.91949715122098807</c:v>
                </c:pt>
                <c:pt idx="4">
                  <c:v>0.84062311951814805</c:v>
                </c:pt>
              </c:numCache>
            </c:numRef>
          </c:val>
        </c:ser>
        <c:ser>
          <c:idx val="5"/>
          <c:order val="5"/>
          <c:tx>
            <c:strRef>
              <c:f>'Disp After Referral'!$G$46</c:f>
              <c:strCache>
                <c:ptCount val="1"/>
                <c:pt idx="0">
                  <c:v>White</c:v>
                </c:pt>
              </c:strCache>
            </c:strRef>
          </c:tx>
          <c:spPr>
            <a:ln w="19050">
              <a:solidFill>
                <a:srgbClr val="C00000"/>
              </a:solidFill>
            </a:ln>
          </c:spPr>
          <c:marker>
            <c:symbol val="none"/>
          </c:marker>
          <c:cat>
            <c:strRef>
              <c:f>'Disp After Referral'!$A$47:$A$51</c:f>
              <c:strCache>
                <c:ptCount val="5"/>
                <c:pt idx="0">
                  <c:v>Referrals</c:v>
                </c:pt>
                <c:pt idx="1">
                  <c:v>Accepted</c:v>
                </c:pt>
                <c:pt idx="2">
                  <c:v>Initial 
High-risk</c:v>
                </c:pt>
                <c:pt idx="3">
                  <c:v>Placed</c:v>
                </c:pt>
                <c:pt idx="4">
                  <c:v>Over 
60 days</c:v>
                </c:pt>
              </c:strCache>
            </c:strRef>
          </c:cat>
          <c:val>
            <c:numRef>
              <c:f>'Disp After Referral'!$G$47:$G$51</c:f>
              <c:numCache>
                <c:formatCode>0.00</c:formatCode>
                <c:ptCount val="5"/>
                <c:pt idx="0" formatCode="General">
                  <c:v>1</c:v>
                </c:pt>
                <c:pt idx="1">
                  <c:v>1</c:v>
                </c:pt>
                <c:pt idx="2">
                  <c:v>1</c:v>
                </c:pt>
                <c:pt idx="3">
                  <c:v>1</c:v>
                </c:pt>
                <c:pt idx="4">
                  <c:v>1</c:v>
                </c:pt>
              </c:numCache>
            </c:numRef>
          </c:val>
        </c:ser>
        <c:marker val="1"/>
        <c:axId val="43336064"/>
        <c:axId val="43337600"/>
      </c:lineChart>
      <c:catAx>
        <c:axId val="43336064"/>
        <c:scaling>
          <c:orientation val="minMax"/>
        </c:scaling>
        <c:axPos val="b"/>
        <c:numFmt formatCode="General" sourceLinked="1"/>
        <c:tickLblPos val="nextTo"/>
        <c:txPr>
          <a:bodyPr/>
          <a:lstStyle/>
          <a:p>
            <a:pPr>
              <a:defRPr sz="1400"/>
            </a:pPr>
            <a:endParaRPr lang="en-US"/>
          </a:p>
        </c:txPr>
        <c:crossAx val="43337600"/>
        <c:crosses val="autoZero"/>
        <c:auto val="1"/>
        <c:lblAlgn val="ctr"/>
        <c:lblOffset val="100"/>
      </c:catAx>
      <c:valAx>
        <c:axId val="43337600"/>
        <c:scaling>
          <c:orientation val="minMax"/>
          <c:max val="1.6"/>
          <c:min val="0.2"/>
        </c:scaling>
        <c:axPos val="l"/>
        <c:majorGridlines/>
        <c:title>
          <c:tx>
            <c:rich>
              <a:bodyPr rot="-5400000" vert="horz"/>
              <a:lstStyle/>
              <a:p>
                <a:pPr>
                  <a:defRPr sz="1500"/>
                </a:pPr>
                <a:r>
                  <a:rPr lang="en-US" sz="1500" dirty="0"/>
                  <a:t>Disproportionality</a:t>
                </a:r>
                <a:r>
                  <a:rPr lang="en-US" sz="1500" baseline="0" dirty="0"/>
                  <a:t> </a:t>
                </a:r>
                <a:r>
                  <a:rPr lang="en-US" sz="1500" baseline="0" dirty="0" smtClean="0"/>
                  <a:t>Index </a:t>
                </a:r>
                <a:r>
                  <a:rPr lang="en-US" sz="1500" baseline="0" dirty="0"/>
                  <a:t>After </a:t>
                </a:r>
                <a:r>
                  <a:rPr lang="en-US" sz="1500" baseline="0" dirty="0" smtClean="0"/>
                  <a:t>Referral</a:t>
                </a:r>
                <a:endParaRPr lang="en-US" sz="1500" dirty="0"/>
              </a:p>
            </c:rich>
          </c:tx>
          <c:layout>
            <c:manualLayout>
              <c:xMode val="edge"/>
              <c:yMode val="edge"/>
              <c:x val="2.4180746937882764E-2"/>
              <c:y val="0.15869247594050745"/>
            </c:manualLayout>
          </c:layout>
        </c:title>
        <c:numFmt formatCode="0.00" sourceLinked="1"/>
        <c:tickLblPos val="nextTo"/>
        <c:txPr>
          <a:bodyPr/>
          <a:lstStyle/>
          <a:p>
            <a:pPr>
              <a:defRPr sz="1400"/>
            </a:pPr>
            <a:endParaRPr lang="en-US"/>
          </a:p>
        </c:txPr>
        <c:crossAx val="43336064"/>
        <c:crosses val="autoZero"/>
        <c:crossBetween val="between"/>
        <c:majorUnit val="0.2"/>
      </c:valAx>
    </c:plotArea>
    <c:legend>
      <c:legendPos val="r"/>
      <c:txPr>
        <a:bodyPr/>
        <a:lstStyle/>
        <a:p>
          <a:pPr>
            <a:defRPr sz="1400"/>
          </a:pPr>
          <a:endParaRPr lang="en-US"/>
        </a:p>
      </c:txPr>
    </c:legend>
    <c:plotVisOnly val="1"/>
  </c:chart>
  <c:spPr>
    <a:ln w="44450"/>
  </c:sp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400"/>
            </a:pPr>
            <a:r>
              <a:rPr lang="en-US" sz="2400"/>
              <a:t>Indian Children</a:t>
            </a:r>
          </a:p>
        </c:rich>
      </c:tx>
    </c:title>
    <c:plotArea>
      <c:layout>
        <c:manualLayout>
          <c:layoutTarget val="inner"/>
          <c:xMode val="edge"/>
          <c:yMode val="edge"/>
          <c:x val="9.9259213692038495E-2"/>
          <c:y val="0.11247311827956989"/>
          <c:w val="0.75919564741907486"/>
          <c:h val="0.70427885022436765"/>
        </c:manualLayout>
      </c:layout>
      <c:lineChart>
        <c:grouping val="standard"/>
        <c:ser>
          <c:idx val="0"/>
          <c:order val="0"/>
          <c:tx>
            <c:strRef>
              <c:f>'Overall Disp'!$B$4</c:f>
              <c:strCache>
                <c:ptCount val="1"/>
                <c:pt idx="0">
                  <c:v>2004</c:v>
                </c:pt>
              </c:strCache>
            </c:strRef>
          </c:tx>
          <c:spPr>
            <a:ln w="50800"/>
          </c:spPr>
          <c:cat>
            <c:strRef>
              <c:f>'Overall Disp'!$A$5:$A$9</c:f>
              <c:strCache>
                <c:ptCount val="5"/>
                <c:pt idx="0">
                  <c:v>Referrals</c:v>
                </c:pt>
                <c:pt idx="1">
                  <c:v>Accepted</c:v>
                </c:pt>
                <c:pt idx="2">
                  <c:v>Initial 
High-risk</c:v>
                </c:pt>
                <c:pt idx="3">
                  <c:v>Placed</c:v>
                </c:pt>
                <c:pt idx="4">
                  <c:v>Over 
60 days</c:v>
                </c:pt>
              </c:strCache>
            </c:strRef>
          </c:cat>
          <c:val>
            <c:numRef>
              <c:f>'Overall Disp'!$B$5:$B$9</c:f>
              <c:numCache>
                <c:formatCode>0.00</c:formatCode>
                <c:ptCount val="5"/>
                <c:pt idx="0" formatCode="General">
                  <c:v>3.1995385105217014</c:v>
                </c:pt>
                <c:pt idx="1">
                  <c:v>3.2754217917311004</c:v>
                </c:pt>
                <c:pt idx="2">
                  <c:v>3.4312521538823377</c:v>
                </c:pt>
                <c:pt idx="3">
                  <c:v>4.7275835607095162</c:v>
                </c:pt>
                <c:pt idx="4">
                  <c:v>4.9196869561642789</c:v>
                </c:pt>
              </c:numCache>
            </c:numRef>
          </c:val>
        </c:ser>
        <c:ser>
          <c:idx val="1"/>
          <c:order val="1"/>
          <c:tx>
            <c:strRef>
              <c:f>'Overall Disp'!$C$4</c:f>
              <c:strCache>
                <c:ptCount val="1"/>
                <c:pt idx="0">
                  <c:v>2005</c:v>
                </c:pt>
              </c:strCache>
            </c:strRef>
          </c:tx>
          <c:spPr>
            <a:ln w="50800"/>
          </c:spPr>
          <c:marker>
            <c:symbol val="square"/>
            <c:size val="10"/>
          </c:marker>
          <c:cat>
            <c:strRef>
              <c:f>'Overall Disp'!$A$5:$A$9</c:f>
              <c:strCache>
                <c:ptCount val="5"/>
                <c:pt idx="0">
                  <c:v>Referrals</c:v>
                </c:pt>
                <c:pt idx="1">
                  <c:v>Accepted</c:v>
                </c:pt>
                <c:pt idx="2">
                  <c:v>Initial 
High-risk</c:v>
                </c:pt>
                <c:pt idx="3">
                  <c:v>Placed</c:v>
                </c:pt>
                <c:pt idx="4">
                  <c:v>Over 
60 days</c:v>
                </c:pt>
              </c:strCache>
            </c:strRef>
          </c:cat>
          <c:val>
            <c:numRef>
              <c:f>'Overall Disp'!$C$5:$C$9</c:f>
              <c:numCache>
                <c:formatCode>0.00</c:formatCode>
                <c:ptCount val="5"/>
                <c:pt idx="0" formatCode="General">
                  <c:v>3.1285199507012402</c:v>
                </c:pt>
                <c:pt idx="1">
                  <c:v>3.3264416998600033</c:v>
                </c:pt>
                <c:pt idx="2">
                  <c:v>3.5032723280747797</c:v>
                </c:pt>
                <c:pt idx="3">
                  <c:v>4.2983620931394464</c:v>
                </c:pt>
                <c:pt idx="4">
                  <c:v>4.133729314251573</c:v>
                </c:pt>
              </c:numCache>
            </c:numRef>
          </c:val>
        </c:ser>
        <c:ser>
          <c:idx val="2"/>
          <c:order val="2"/>
          <c:tx>
            <c:strRef>
              <c:f>'Overall Disp'!$D$4</c:f>
              <c:strCache>
                <c:ptCount val="1"/>
                <c:pt idx="0">
                  <c:v>2006</c:v>
                </c:pt>
              </c:strCache>
            </c:strRef>
          </c:tx>
          <c:spPr>
            <a:ln w="50800"/>
          </c:spPr>
          <c:marker>
            <c:symbol val="triangle"/>
            <c:size val="10"/>
          </c:marker>
          <c:cat>
            <c:strRef>
              <c:f>'Overall Disp'!$A$5:$A$9</c:f>
              <c:strCache>
                <c:ptCount val="5"/>
                <c:pt idx="0">
                  <c:v>Referrals</c:v>
                </c:pt>
                <c:pt idx="1">
                  <c:v>Accepted</c:v>
                </c:pt>
                <c:pt idx="2">
                  <c:v>Initial 
High-risk</c:v>
                </c:pt>
                <c:pt idx="3">
                  <c:v>Placed</c:v>
                </c:pt>
                <c:pt idx="4">
                  <c:v>Over 
60 days</c:v>
                </c:pt>
              </c:strCache>
            </c:strRef>
          </c:cat>
          <c:val>
            <c:numRef>
              <c:f>'Overall Disp'!$D$5:$D$9</c:f>
              <c:numCache>
                <c:formatCode>0.00</c:formatCode>
                <c:ptCount val="5"/>
                <c:pt idx="0">
                  <c:v>2.6712602742882137</c:v>
                </c:pt>
                <c:pt idx="1">
                  <c:v>2.9740178144014697</c:v>
                </c:pt>
                <c:pt idx="2">
                  <c:v>2.9862730952725798</c:v>
                </c:pt>
                <c:pt idx="3">
                  <c:v>3.9159564945936829</c:v>
                </c:pt>
                <c:pt idx="4">
                  <c:v>4.1783376558518714</c:v>
                </c:pt>
              </c:numCache>
            </c:numRef>
          </c:val>
        </c:ser>
        <c:ser>
          <c:idx val="3"/>
          <c:order val="3"/>
          <c:tx>
            <c:strRef>
              <c:f>'Overall Disp'!$E$4</c:f>
              <c:strCache>
                <c:ptCount val="1"/>
                <c:pt idx="0">
                  <c:v>2007</c:v>
                </c:pt>
              </c:strCache>
            </c:strRef>
          </c:tx>
          <c:spPr>
            <a:ln w="50800"/>
          </c:spPr>
          <c:marker>
            <c:symbol val="x"/>
            <c:size val="10"/>
          </c:marker>
          <c:cat>
            <c:strRef>
              <c:f>'Overall Disp'!$A$5:$A$9</c:f>
              <c:strCache>
                <c:ptCount val="5"/>
                <c:pt idx="0">
                  <c:v>Referrals</c:v>
                </c:pt>
                <c:pt idx="1">
                  <c:v>Accepted</c:v>
                </c:pt>
                <c:pt idx="2">
                  <c:v>Initial 
High-risk</c:v>
                </c:pt>
                <c:pt idx="3">
                  <c:v>Placed</c:v>
                </c:pt>
                <c:pt idx="4">
                  <c:v>Over 
60 days</c:v>
                </c:pt>
              </c:strCache>
            </c:strRef>
          </c:cat>
          <c:val>
            <c:numRef>
              <c:f>'Overall Disp'!$E$5:$E$9</c:f>
              <c:numCache>
                <c:formatCode>0.00</c:formatCode>
                <c:ptCount val="5"/>
                <c:pt idx="0" formatCode="General">
                  <c:v>2.9224916812608277</c:v>
                </c:pt>
                <c:pt idx="1">
                  <c:v>3.3192008176517867</c:v>
                </c:pt>
                <c:pt idx="2">
                  <c:v>3.3319644782433637</c:v>
                </c:pt>
                <c:pt idx="3">
                  <c:v>4.1997041552283827</c:v>
                </c:pt>
                <c:pt idx="4" formatCode="General">
                  <c:v>3.9737319413043051</c:v>
                </c:pt>
              </c:numCache>
            </c:numRef>
          </c:val>
        </c:ser>
        <c:ser>
          <c:idx val="4"/>
          <c:order val="4"/>
          <c:tx>
            <c:strRef>
              <c:f>'Overall Disp'!$F$4</c:f>
              <c:strCache>
                <c:ptCount val="1"/>
                <c:pt idx="0">
                  <c:v>2008</c:v>
                </c:pt>
              </c:strCache>
            </c:strRef>
          </c:tx>
          <c:spPr>
            <a:ln w="50800"/>
          </c:spPr>
          <c:cat>
            <c:strRef>
              <c:f>'Overall Disp'!$A$5:$A$9</c:f>
              <c:strCache>
                <c:ptCount val="5"/>
                <c:pt idx="0">
                  <c:v>Referrals</c:v>
                </c:pt>
                <c:pt idx="1">
                  <c:v>Accepted</c:v>
                </c:pt>
                <c:pt idx="2">
                  <c:v>Initial 
High-risk</c:v>
                </c:pt>
                <c:pt idx="3">
                  <c:v>Placed</c:v>
                </c:pt>
                <c:pt idx="4">
                  <c:v>Over 
60 days</c:v>
                </c:pt>
              </c:strCache>
            </c:strRef>
          </c:cat>
          <c:val>
            <c:numRef>
              <c:f>'Overall Disp'!$F$5:$F$9</c:f>
              <c:numCache>
                <c:formatCode>0.00</c:formatCode>
                <c:ptCount val="5"/>
                <c:pt idx="0" formatCode="General">
                  <c:v>2.6486971589847985</c:v>
                </c:pt>
                <c:pt idx="1">
                  <c:v>2.9339288774425691</c:v>
                </c:pt>
                <c:pt idx="2">
                  <c:v>2.9424390209711984</c:v>
                </c:pt>
                <c:pt idx="3">
                  <c:v>3.6187051010409386</c:v>
                </c:pt>
                <c:pt idx="4" formatCode="General">
                  <c:v>3.519915754365404</c:v>
                </c:pt>
              </c:numCache>
            </c:numRef>
          </c:val>
        </c:ser>
        <c:ser>
          <c:idx val="5"/>
          <c:order val="5"/>
          <c:tx>
            <c:strRef>
              <c:f>'Overall Disp'!$G$4</c:f>
              <c:strCache>
                <c:ptCount val="1"/>
                <c:pt idx="0">
                  <c:v>White</c:v>
                </c:pt>
              </c:strCache>
            </c:strRef>
          </c:tx>
          <c:spPr>
            <a:ln w="19050">
              <a:solidFill>
                <a:srgbClr val="C00000"/>
              </a:solidFill>
            </a:ln>
          </c:spPr>
          <c:marker>
            <c:symbol val="none"/>
          </c:marker>
          <c:cat>
            <c:strRef>
              <c:f>'Overall Disp'!$A$5:$A$9</c:f>
              <c:strCache>
                <c:ptCount val="5"/>
                <c:pt idx="0">
                  <c:v>Referrals</c:v>
                </c:pt>
                <c:pt idx="1">
                  <c:v>Accepted</c:v>
                </c:pt>
                <c:pt idx="2">
                  <c:v>Initial 
High-risk</c:v>
                </c:pt>
                <c:pt idx="3">
                  <c:v>Placed</c:v>
                </c:pt>
                <c:pt idx="4">
                  <c:v>Over 
60 days</c:v>
                </c:pt>
              </c:strCache>
            </c:strRef>
          </c:cat>
          <c:val>
            <c:numRef>
              <c:f>'Overall Disp'!$G$5:$G$9</c:f>
              <c:numCache>
                <c:formatCode>0.00</c:formatCode>
                <c:ptCount val="5"/>
                <c:pt idx="0" formatCode="General">
                  <c:v>1</c:v>
                </c:pt>
                <c:pt idx="1">
                  <c:v>1</c:v>
                </c:pt>
                <c:pt idx="2">
                  <c:v>1</c:v>
                </c:pt>
                <c:pt idx="3">
                  <c:v>1</c:v>
                </c:pt>
                <c:pt idx="4">
                  <c:v>1</c:v>
                </c:pt>
              </c:numCache>
            </c:numRef>
          </c:val>
        </c:ser>
        <c:marker val="1"/>
        <c:axId val="43480192"/>
        <c:axId val="43481728"/>
      </c:lineChart>
      <c:catAx>
        <c:axId val="43480192"/>
        <c:scaling>
          <c:orientation val="minMax"/>
        </c:scaling>
        <c:axPos val="b"/>
        <c:numFmt formatCode="General" sourceLinked="1"/>
        <c:tickLblPos val="nextTo"/>
        <c:txPr>
          <a:bodyPr/>
          <a:lstStyle/>
          <a:p>
            <a:pPr>
              <a:defRPr sz="1400"/>
            </a:pPr>
            <a:endParaRPr lang="en-US"/>
          </a:p>
        </c:txPr>
        <c:crossAx val="43481728"/>
        <c:crosses val="autoZero"/>
        <c:auto val="1"/>
        <c:lblAlgn val="ctr"/>
        <c:lblOffset val="100"/>
      </c:catAx>
      <c:valAx>
        <c:axId val="43481728"/>
        <c:scaling>
          <c:orientation val="minMax"/>
          <c:min val="0"/>
        </c:scaling>
        <c:axPos val="l"/>
        <c:majorGridlines/>
        <c:title>
          <c:tx>
            <c:rich>
              <a:bodyPr rot="-5400000" vert="horz"/>
              <a:lstStyle/>
              <a:p>
                <a:pPr>
                  <a:defRPr sz="1500"/>
                </a:pPr>
                <a:r>
                  <a:rPr lang="en-US" sz="1500"/>
                  <a:t>Disproportionality</a:t>
                </a:r>
                <a:r>
                  <a:rPr lang="en-US" sz="1500" baseline="0"/>
                  <a:t> Index</a:t>
                </a:r>
                <a:endParaRPr lang="en-US" sz="1500"/>
              </a:p>
            </c:rich>
          </c:tx>
          <c:layout>
            <c:manualLayout>
              <c:xMode val="edge"/>
              <c:yMode val="edge"/>
              <c:x val="2.3243930446194272E-2"/>
              <c:y val="0.20488506477012974"/>
            </c:manualLayout>
          </c:layout>
        </c:title>
        <c:numFmt formatCode="General" sourceLinked="1"/>
        <c:tickLblPos val="nextTo"/>
        <c:txPr>
          <a:bodyPr/>
          <a:lstStyle/>
          <a:p>
            <a:pPr>
              <a:defRPr sz="1400"/>
            </a:pPr>
            <a:endParaRPr lang="en-US"/>
          </a:p>
        </c:txPr>
        <c:crossAx val="43480192"/>
        <c:crosses val="autoZero"/>
        <c:crossBetween val="between"/>
      </c:valAx>
    </c:plotArea>
    <c:legend>
      <c:legendPos val="r"/>
      <c:txPr>
        <a:bodyPr/>
        <a:lstStyle/>
        <a:p>
          <a:pPr>
            <a:defRPr sz="1400"/>
          </a:pPr>
          <a:endParaRPr lang="en-US"/>
        </a:p>
      </c:txPr>
    </c:legend>
    <c:plotVisOnly val="1"/>
    <c:dispBlanksAs val="gap"/>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400"/>
            </a:pPr>
            <a:r>
              <a:rPr lang="en-US" sz="2400"/>
              <a:t>Black Children</a:t>
            </a:r>
          </a:p>
        </c:rich>
      </c:tx>
    </c:title>
    <c:plotArea>
      <c:layout/>
      <c:lineChart>
        <c:grouping val="standard"/>
        <c:ser>
          <c:idx val="0"/>
          <c:order val="0"/>
          <c:tx>
            <c:strRef>
              <c:f>'Overall Disp'!$B$20</c:f>
              <c:strCache>
                <c:ptCount val="1"/>
                <c:pt idx="0">
                  <c:v>2004</c:v>
                </c:pt>
              </c:strCache>
            </c:strRef>
          </c:tx>
          <c:spPr>
            <a:ln w="50800"/>
          </c:spPr>
          <c:cat>
            <c:strRef>
              <c:f>'Overall Disp'!$A$21:$A$25</c:f>
              <c:strCache>
                <c:ptCount val="5"/>
                <c:pt idx="0">
                  <c:v>Referrals</c:v>
                </c:pt>
                <c:pt idx="1">
                  <c:v>Accepted</c:v>
                </c:pt>
                <c:pt idx="2">
                  <c:v>Initial 
High-risk</c:v>
                </c:pt>
                <c:pt idx="3">
                  <c:v>Placed</c:v>
                </c:pt>
                <c:pt idx="4">
                  <c:v>Over 
60 days</c:v>
                </c:pt>
              </c:strCache>
            </c:strRef>
          </c:cat>
          <c:val>
            <c:numRef>
              <c:f>'Overall Disp'!$B$21:$B$25</c:f>
              <c:numCache>
                <c:formatCode>0.00</c:formatCode>
                <c:ptCount val="5"/>
                <c:pt idx="0">
                  <c:v>1.9816041008788001</c:v>
                </c:pt>
                <c:pt idx="1">
                  <c:v>2.0687434764433572</c:v>
                </c:pt>
                <c:pt idx="2">
                  <c:v>2.1359670866404845</c:v>
                </c:pt>
                <c:pt idx="3">
                  <c:v>2.8415354111846147</c:v>
                </c:pt>
                <c:pt idx="4">
                  <c:v>3.1160724374423587</c:v>
                </c:pt>
              </c:numCache>
            </c:numRef>
          </c:val>
        </c:ser>
        <c:ser>
          <c:idx val="1"/>
          <c:order val="1"/>
          <c:tx>
            <c:strRef>
              <c:f>'Overall Disp'!$C$20</c:f>
              <c:strCache>
                <c:ptCount val="1"/>
                <c:pt idx="0">
                  <c:v>2005</c:v>
                </c:pt>
              </c:strCache>
            </c:strRef>
          </c:tx>
          <c:spPr>
            <a:ln w="50800"/>
          </c:spPr>
          <c:marker>
            <c:symbol val="square"/>
            <c:size val="10"/>
          </c:marker>
          <c:cat>
            <c:strRef>
              <c:f>'Overall Disp'!$A$21:$A$25</c:f>
              <c:strCache>
                <c:ptCount val="5"/>
                <c:pt idx="0">
                  <c:v>Referrals</c:v>
                </c:pt>
                <c:pt idx="1">
                  <c:v>Accepted</c:v>
                </c:pt>
                <c:pt idx="2">
                  <c:v>Initial 
High-risk</c:v>
                </c:pt>
                <c:pt idx="3">
                  <c:v>Placed</c:v>
                </c:pt>
                <c:pt idx="4">
                  <c:v>Over 
60 days</c:v>
                </c:pt>
              </c:strCache>
            </c:strRef>
          </c:cat>
          <c:val>
            <c:numRef>
              <c:f>'Overall Disp'!$C$21:$C$25</c:f>
              <c:numCache>
                <c:formatCode>0.00</c:formatCode>
                <c:ptCount val="5"/>
                <c:pt idx="0">
                  <c:v>2.0209585505174612</c:v>
                </c:pt>
                <c:pt idx="1">
                  <c:v>2.0810772780893645</c:v>
                </c:pt>
                <c:pt idx="2">
                  <c:v>2.1277296252148754</c:v>
                </c:pt>
                <c:pt idx="3">
                  <c:v>2.0116068177906867</c:v>
                </c:pt>
                <c:pt idx="4">
                  <c:v>1.7465680193673858</c:v>
                </c:pt>
              </c:numCache>
            </c:numRef>
          </c:val>
        </c:ser>
        <c:ser>
          <c:idx val="2"/>
          <c:order val="2"/>
          <c:tx>
            <c:strRef>
              <c:f>'Overall Disp'!$D$20</c:f>
              <c:strCache>
                <c:ptCount val="1"/>
                <c:pt idx="0">
                  <c:v>2006</c:v>
                </c:pt>
              </c:strCache>
            </c:strRef>
          </c:tx>
          <c:spPr>
            <a:ln w="50800"/>
          </c:spPr>
          <c:marker>
            <c:symbol val="triangle"/>
            <c:size val="10"/>
          </c:marker>
          <c:cat>
            <c:strRef>
              <c:f>'Overall Disp'!$A$21:$A$25</c:f>
              <c:strCache>
                <c:ptCount val="5"/>
                <c:pt idx="0">
                  <c:v>Referrals</c:v>
                </c:pt>
                <c:pt idx="1">
                  <c:v>Accepted</c:v>
                </c:pt>
                <c:pt idx="2">
                  <c:v>Initial 
High-risk</c:v>
                </c:pt>
                <c:pt idx="3">
                  <c:v>Placed</c:v>
                </c:pt>
                <c:pt idx="4">
                  <c:v>Over 
60 days</c:v>
                </c:pt>
              </c:strCache>
            </c:strRef>
          </c:cat>
          <c:val>
            <c:numRef>
              <c:f>'Overall Disp'!$D$21:$D$25</c:f>
              <c:numCache>
                <c:formatCode>General</c:formatCode>
                <c:ptCount val="5"/>
                <c:pt idx="0">
                  <c:v>1.7604644478371552</c:v>
                </c:pt>
                <c:pt idx="1">
                  <c:v>1.9845838771086501</c:v>
                </c:pt>
                <c:pt idx="2">
                  <c:v>1.9992358062927043</c:v>
                </c:pt>
                <c:pt idx="3">
                  <c:v>2.3633534314546827</c:v>
                </c:pt>
                <c:pt idx="4">
                  <c:v>2.46328644483981</c:v>
                </c:pt>
              </c:numCache>
            </c:numRef>
          </c:val>
        </c:ser>
        <c:ser>
          <c:idx val="3"/>
          <c:order val="3"/>
          <c:tx>
            <c:strRef>
              <c:f>'Overall Disp'!$E$20</c:f>
              <c:strCache>
                <c:ptCount val="1"/>
                <c:pt idx="0">
                  <c:v>2007</c:v>
                </c:pt>
              </c:strCache>
            </c:strRef>
          </c:tx>
          <c:spPr>
            <a:ln w="50800"/>
          </c:spPr>
          <c:marker>
            <c:symbol val="x"/>
            <c:size val="10"/>
          </c:marker>
          <c:cat>
            <c:strRef>
              <c:f>'Overall Disp'!$A$21:$A$25</c:f>
              <c:strCache>
                <c:ptCount val="5"/>
                <c:pt idx="0">
                  <c:v>Referrals</c:v>
                </c:pt>
                <c:pt idx="1">
                  <c:v>Accepted</c:v>
                </c:pt>
                <c:pt idx="2">
                  <c:v>Initial 
High-risk</c:v>
                </c:pt>
                <c:pt idx="3">
                  <c:v>Placed</c:v>
                </c:pt>
                <c:pt idx="4">
                  <c:v>Over 
60 days</c:v>
                </c:pt>
              </c:strCache>
            </c:strRef>
          </c:cat>
          <c:val>
            <c:numRef>
              <c:f>'Overall Disp'!$E$21:$E$25</c:f>
              <c:numCache>
                <c:formatCode>General</c:formatCode>
                <c:ptCount val="5"/>
                <c:pt idx="0">
                  <c:v>1.7021499379497589</c:v>
                </c:pt>
                <c:pt idx="1">
                  <c:v>1.9448335084457702</c:v>
                </c:pt>
                <c:pt idx="2">
                  <c:v>1.9646883326596281</c:v>
                </c:pt>
                <c:pt idx="3">
                  <c:v>1.9443077482959401</c:v>
                </c:pt>
                <c:pt idx="4">
                  <c:v>1.794011566525828</c:v>
                </c:pt>
              </c:numCache>
            </c:numRef>
          </c:val>
        </c:ser>
        <c:ser>
          <c:idx val="4"/>
          <c:order val="4"/>
          <c:tx>
            <c:strRef>
              <c:f>'Overall Disp'!$F$20</c:f>
              <c:strCache>
                <c:ptCount val="1"/>
                <c:pt idx="0">
                  <c:v>2008</c:v>
                </c:pt>
              </c:strCache>
            </c:strRef>
          </c:tx>
          <c:spPr>
            <a:ln w="50800">
              <a:solidFill>
                <a:srgbClr val="4BACC6"/>
              </a:solidFill>
            </a:ln>
          </c:spPr>
          <c:marker>
            <c:symbol val="star"/>
            <c:size val="10"/>
            <c:spPr>
              <a:ln>
                <a:solidFill>
                  <a:schemeClr val="accent5">
                    <a:lumMod val="60000"/>
                    <a:lumOff val="40000"/>
                  </a:schemeClr>
                </a:solidFill>
              </a:ln>
            </c:spPr>
          </c:marker>
          <c:cat>
            <c:strRef>
              <c:f>'Overall Disp'!$A$21:$A$25</c:f>
              <c:strCache>
                <c:ptCount val="5"/>
                <c:pt idx="0">
                  <c:v>Referrals</c:v>
                </c:pt>
                <c:pt idx="1">
                  <c:v>Accepted</c:v>
                </c:pt>
                <c:pt idx="2">
                  <c:v>Initial 
High-risk</c:v>
                </c:pt>
                <c:pt idx="3">
                  <c:v>Placed</c:v>
                </c:pt>
                <c:pt idx="4">
                  <c:v>Over 
60 days</c:v>
                </c:pt>
              </c:strCache>
            </c:strRef>
          </c:cat>
          <c:val>
            <c:numRef>
              <c:f>'Overall Disp'!$F$21:$F$25</c:f>
              <c:numCache>
                <c:formatCode>General</c:formatCode>
                <c:ptCount val="5"/>
                <c:pt idx="0">
                  <c:v>1.8250402608368761</c:v>
                </c:pt>
                <c:pt idx="1">
                  <c:v>2.0275694035965421</c:v>
                </c:pt>
                <c:pt idx="2">
                  <c:v>2.0472428112889172</c:v>
                </c:pt>
                <c:pt idx="3">
                  <c:v>2.890361563680961</c:v>
                </c:pt>
                <c:pt idx="4">
                  <c:v>2.8280839975213672</c:v>
                </c:pt>
              </c:numCache>
            </c:numRef>
          </c:val>
        </c:ser>
        <c:ser>
          <c:idx val="5"/>
          <c:order val="5"/>
          <c:tx>
            <c:strRef>
              <c:f>'Overall Disp'!$G$20</c:f>
              <c:strCache>
                <c:ptCount val="1"/>
                <c:pt idx="0">
                  <c:v>White</c:v>
                </c:pt>
              </c:strCache>
            </c:strRef>
          </c:tx>
          <c:spPr>
            <a:ln w="19050">
              <a:solidFill>
                <a:srgbClr val="C00000"/>
              </a:solidFill>
            </a:ln>
          </c:spPr>
          <c:marker>
            <c:symbol val="none"/>
          </c:marker>
          <c:cat>
            <c:strRef>
              <c:f>'Overall Disp'!$A$21:$A$25</c:f>
              <c:strCache>
                <c:ptCount val="5"/>
                <c:pt idx="0">
                  <c:v>Referrals</c:v>
                </c:pt>
                <c:pt idx="1">
                  <c:v>Accepted</c:v>
                </c:pt>
                <c:pt idx="2">
                  <c:v>Initial 
High-risk</c:v>
                </c:pt>
                <c:pt idx="3">
                  <c:v>Placed</c:v>
                </c:pt>
                <c:pt idx="4">
                  <c:v>Over 
60 days</c:v>
                </c:pt>
              </c:strCache>
            </c:strRef>
          </c:cat>
          <c:val>
            <c:numRef>
              <c:f>'Overall Disp'!$G$21:$G$25</c:f>
              <c:numCache>
                <c:formatCode>0.00</c:formatCode>
                <c:ptCount val="5"/>
                <c:pt idx="0" formatCode="General">
                  <c:v>1</c:v>
                </c:pt>
                <c:pt idx="1">
                  <c:v>1</c:v>
                </c:pt>
                <c:pt idx="2">
                  <c:v>1</c:v>
                </c:pt>
                <c:pt idx="3">
                  <c:v>1</c:v>
                </c:pt>
                <c:pt idx="4">
                  <c:v>1</c:v>
                </c:pt>
              </c:numCache>
            </c:numRef>
          </c:val>
        </c:ser>
        <c:marker val="1"/>
        <c:axId val="43546112"/>
        <c:axId val="43547648"/>
      </c:lineChart>
      <c:catAx>
        <c:axId val="43546112"/>
        <c:scaling>
          <c:orientation val="minMax"/>
        </c:scaling>
        <c:axPos val="b"/>
        <c:numFmt formatCode="General" sourceLinked="1"/>
        <c:tickLblPos val="nextTo"/>
        <c:txPr>
          <a:bodyPr/>
          <a:lstStyle/>
          <a:p>
            <a:pPr>
              <a:defRPr sz="1400"/>
            </a:pPr>
            <a:endParaRPr lang="en-US"/>
          </a:p>
        </c:txPr>
        <c:crossAx val="43547648"/>
        <c:crosses val="autoZero"/>
        <c:auto val="1"/>
        <c:lblAlgn val="ctr"/>
        <c:lblOffset val="100"/>
      </c:catAx>
      <c:valAx>
        <c:axId val="43547648"/>
        <c:scaling>
          <c:orientation val="minMax"/>
          <c:min val="0"/>
        </c:scaling>
        <c:axPos val="l"/>
        <c:majorGridlines/>
        <c:title>
          <c:tx>
            <c:rich>
              <a:bodyPr rot="-5400000" vert="horz"/>
              <a:lstStyle/>
              <a:p>
                <a:pPr>
                  <a:defRPr sz="1500"/>
                </a:pPr>
                <a:r>
                  <a:rPr lang="en-US" sz="1500"/>
                  <a:t>Disproportionality</a:t>
                </a:r>
                <a:r>
                  <a:rPr lang="en-US" sz="1500" baseline="0"/>
                  <a:t> Index</a:t>
                </a:r>
                <a:endParaRPr lang="en-US" sz="1500"/>
              </a:p>
            </c:rich>
          </c:tx>
        </c:title>
        <c:numFmt formatCode="0.00" sourceLinked="1"/>
        <c:tickLblPos val="nextTo"/>
        <c:txPr>
          <a:bodyPr/>
          <a:lstStyle/>
          <a:p>
            <a:pPr>
              <a:defRPr sz="1400"/>
            </a:pPr>
            <a:endParaRPr lang="en-US"/>
          </a:p>
        </c:txPr>
        <c:crossAx val="43546112"/>
        <c:crosses val="autoZero"/>
        <c:crossBetween val="between"/>
      </c:valAx>
    </c:plotArea>
    <c:legend>
      <c:legendPos val="r"/>
      <c:txPr>
        <a:bodyPr/>
        <a:lstStyle/>
        <a:p>
          <a:pPr>
            <a:defRPr sz="1400"/>
          </a:pPr>
          <a:endParaRPr lang="en-US"/>
        </a:p>
      </c:txPr>
    </c:legend>
    <c:plotVisOnly val="1"/>
    <c:dispBlanksAs val="gap"/>
  </c:chart>
  <c:externalData r:id="rId1"/>
</c:chartSpace>
</file>

<file path=ppt/drawings/drawing1.xml><?xml version="1.0" encoding="utf-8"?>
<c:userShapes xmlns:c="http://schemas.openxmlformats.org/drawingml/2006/chart">
  <cdr:relSizeAnchor xmlns:cdr="http://schemas.openxmlformats.org/drawingml/2006/chartDrawing">
    <cdr:from>
      <cdr:x>0.27778</cdr:x>
      <cdr:y>0.33672</cdr:y>
    </cdr:from>
    <cdr:to>
      <cdr:x>0.30556</cdr:x>
      <cdr:y>0.3704</cdr:y>
    </cdr:to>
    <cdr:sp macro="" textlink="">
      <cdr:nvSpPr>
        <cdr:cNvPr id="2" name="TextBox 1"/>
        <cdr:cNvSpPr txBox="1"/>
      </cdr:nvSpPr>
      <cdr:spPr>
        <a:xfrm xmlns:a="http://schemas.openxmlformats.org/drawingml/2006/main">
          <a:off x="2286000" y="1524000"/>
          <a:ext cx="228600" cy="152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smtClean="0"/>
            </a:lvl1pPr>
          </a:lstStyle>
          <a:p>
            <a:pPr>
              <a:defRPr/>
            </a:pPr>
            <a:fld id="{5DBAF690-DB7F-4050-9482-BD4CF2E17745}" type="datetimeFigureOut">
              <a:rPr lang="en-US"/>
              <a:pPr>
                <a:defRPr/>
              </a:pPr>
              <a:t>4/16/2010</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smtClean="0"/>
            </a:lvl1pPr>
          </a:lstStyle>
          <a:p>
            <a:pPr>
              <a:defRPr/>
            </a:pPr>
            <a:fld id="{675217C3-2463-4C4D-8F28-A5CCFA2184F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3A297BBE-F29C-4980-82DF-2154CC23C7FC}" type="datetimeFigureOut">
              <a:rPr lang="en-US"/>
              <a:pPr>
                <a:defRPr/>
              </a:pPr>
              <a:t>4/16/2010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C650DB6F-F083-48E4-A7D7-7392F7161A0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31FC0A88-717D-4F59-8581-52A44F870932}"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3982C709-8966-4643-B71C-6979943C2816}" type="slidenum">
              <a:rPr lang="en-US" smtClean="0"/>
              <a:pPr>
                <a:defRPr/>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14057444-3672-4DFF-B2F7-B5B492C8F6AF}" type="slidenum">
              <a:rPr lang="en-US" smtClean="0"/>
              <a:pPr>
                <a:defRPr/>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2A9FCFA7-C434-492D-B7B7-52E0D220EA41}" type="slidenum">
              <a:rPr lang="en-US" smtClean="0"/>
              <a:pPr>
                <a:defRPr/>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25182494-064B-453F-9083-F79910383479}" type="slidenum">
              <a:rPr lang="en-US" smtClean="0"/>
              <a:pPr>
                <a:defRPr/>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EF0E462F-C34B-4FE0-B878-F455C6EC82B0}" type="slidenum">
              <a:rPr lang="en-US" smtClean="0"/>
              <a:pPr>
                <a:defRPr/>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63636B1-F540-417D-B4F0-E9D47BE32C3C}" type="slidenum">
              <a:rPr lang="en-US"/>
              <a:pPr>
                <a:defRPr/>
              </a:pPr>
              <a:t>17</a:t>
            </a:fld>
            <a:endParaRPr lang="en-US"/>
          </a:p>
        </p:txBody>
      </p:sp>
      <p:sp>
        <p:nvSpPr>
          <p:cNvPr id="73730" name="Rectangle 2"/>
          <p:cNvSpPr>
            <a:spLocks noGrp="1" noRot="1" noChangeAspect="1" noChangeArrowheads="1" noTextEdit="1"/>
          </p:cNvSpPr>
          <p:nvPr>
            <p:ph type="sldImg"/>
          </p:nvPr>
        </p:nvSpPr>
        <p:spPr bwMode="auto">
          <a:xfrm>
            <a:off x="1135063" y="685800"/>
            <a:ext cx="4678362" cy="3509963"/>
          </a:xfrm>
          <a:noFill/>
          <a:ln>
            <a:solidFill>
              <a:srgbClr val="000000"/>
            </a:solidFill>
            <a:miter lim="800000"/>
            <a:headEnd/>
            <a:tailEnd/>
          </a:ln>
        </p:spPr>
      </p:sp>
      <p:sp>
        <p:nvSpPr>
          <p:cNvPr id="73731" name="Rectangle 3"/>
          <p:cNvSpPr>
            <a:spLocks noGrp="1" noChangeArrowheads="1"/>
          </p:cNvSpPr>
          <p:nvPr>
            <p:ph type="body" idx="1"/>
          </p:nvPr>
        </p:nvSpPr>
        <p:spPr bwMode="auto">
          <a:xfrm>
            <a:off x="917575" y="4424363"/>
            <a:ext cx="5195888" cy="4198937"/>
          </a:xfrm>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p:cNvSpPr>
          <p:nvPr>
            <p:ph type="sldImg"/>
          </p:nvPr>
        </p:nvSpPr>
        <p:spPr bwMode="auto">
          <a:noFill/>
          <a:ln>
            <a:solidFill>
              <a:srgbClr val="000000"/>
            </a:solidFill>
            <a:miter lim="800000"/>
            <a:headEnd/>
            <a:tailEnd/>
          </a:ln>
        </p:spPr>
      </p:sp>
      <p:sp>
        <p:nvSpPr>
          <p:cNvPr id="8192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64087EDF-0D13-4F36-9486-354715462898}" type="slidenum">
              <a:rPr lang="en-US" smtClean="0"/>
              <a:pPr>
                <a:defRPr/>
              </a:pPr>
              <a:t>24</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77E4EE80-1732-4E19-91BA-93F8D5312C06}" type="slidenum">
              <a:rPr lang="en-US"/>
              <a:pPr>
                <a:defRPr/>
              </a:pPr>
              <a:t>25</a:t>
            </a:fld>
            <a:endParaRPr lang="en-US"/>
          </a:p>
        </p:txBody>
      </p:sp>
      <p:sp>
        <p:nvSpPr>
          <p:cNvPr id="83970" name="Rectangle 2"/>
          <p:cNvSpPr>
            <a:spLocks noGrp="1" noRot="1" noChangeAspect="1" noChangeArrowheads="1" noTextEdit="1"/>
          </p:cNvSpPr>
          <p:nvPr>
            <p:ph type="sldImg"/>
          </p:nvPr>
        </p:nvSpPr>
        <p:spPr bwMode="auto">
          <a:xfrm>
            <a:off x="1135063" y="685800"/>
            <a:ext cx="4678362" cy="3509963"/>
          </a:xfrm>
          <a:noFill/>
          <a:ln>
            <a:solidFill>
              <a:srgbClr val="000000"/>
            </a:solidFill>
            <a:miter lim="800000"/>
            <a:headEnd/>
            <a:tailEnd/>
          </a:ln>
        </p:spPr>
      </p:sp>
      <p:sp>
        <p:nvSpPr>
          <p:cNvPr id="83971" name="Rectangle 3"/>
          <p:cNvSpPr>
            <a:spLocks noGrp="1" noChangeArrowheads="1"/>
          </p:cNvSpPr>
          <p:nvPr>
            <p:ph type="body" idx="1"/>
          </p:nvPr>
        </p:nvSpPr>
        <p:spPr bwMode="auto">
          <a:xfrm>
            <a:off x="917575" y="4424363"/>
            <a:ext cx="5195888" cy="4198937"/>
          </a:xfrm>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0914916B-6BCB-430E-A3CD-A08014C1F389}" type="slidenum">
              <a:rPr lang="en-US"/>
              <a:pPr>
                <a:defRPr/>
              </a:pPr>
              <a:t>26</a:t>
            </a:fld>
            <a:endParaRPr lang="en-US"/>
          </a:p>
        </p:txBody>
      </p:sp>
      <p:sp>
        <p:nvSpPr>
          <p:cNvPr id="86018" name="Rectangle 2"/>
          <p:cNvSpPr>
            <a:spLocks noGrp="1" noRot="1" noChangeAspect="1" noChangeArrowheads="1" noTextEdit="1"/>
          </p:cNvSpPr>
          <p:nvPr>
            <p:ph type="sldImg"/>
          </p:nvPr>
        </p:nvSpPr>
        <p:spPr bwMode="auto">
          <a:xfrm>
            <a:off x="1135063" y="685800"/>
            <a:ext cx="4678362" cy="3509963"/>
          </a:xfrm>
          <a:noFill/>
          <a:ln>
            <a:solidFill>
              <a:srgbClr val="000000"/>
            </a:solidFill>
            <a:miter lim="800000"/>
            <a:headEnd/>
            <a:tailEnd/>
          </a:ln>
        </p:spPr>
      </p:sp>
      <p:sp>
        <p:nvSpPr>
          <p:cNvPr id="86019" name="Rectangle 3"/>
          <p:cNvSpPr>
            <a:spLocks noGrp="1" noChangeArrowheads="1"/>
          </p:cNvSpPr>
          <p:nvPr>
            <p:ph type="body" idx="1"/>
          </p:nvPr>
        </p:nvSpPr>
        <p:spPr bwMode="auto">
          <a:xfrm>
            <a:off x="917575" y="4424363"/>
            <a:ext cx="5195888" cy="4198937"/>
          </a:xfrm>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422F006-4801-4E4E-9472-AB625749995F}" type="slidenum">
              <a:rPr lang="en-US"/>
              <a:pPr>
                <a:defRPr/>
              </a:pPr>
              <a:t>27</a:t>
            </a:fld>
            <a:endParaRPr lang="en-US"/>
          </a:p>
        </p:txBody>
      </p:sp>
      <p:sp>
        <p:nvSpPr>
          <p:cNvPr id="88066" name="Rectangle 2"/>
          <p:cNvSpPr>
            <a:spLocks noGrp="1" noRot="1" noChangeAspect="1" noChangeArrowheads="1" noTextEdit="1"/>
          </p:cNvSpPr>
          <p:nvPr>
            <p:ph type="sldImg"/>
          </p:nvPr>
        </p:nvSpPr>
        <p:spPr bwMode="auto">
          <a:xfrm>
            <a:off x="1135063" y="685800"/>
            <a:ext cx="4678362" cy="3509963"/>
          </a:xfrm>
          <a:noFill/>
          <a:ln>
            <a:solidFill>
              <a:srgbClr val="000000"/>
            </a:solidFill>
            <a:miter lim="800000"/>
            <a:headEnd/>
            <a:tailEnd/>
          </a:ln>
        </p:spPr>
      </p:sp>
      <p:sp>
        <p:nvSpPr>
          <p:cNvPr id="88067" name="Rectangle 3"/>
          <p:cNvSpPr>
            <a:spLocks noGrp="1" noChangeArrowheads="1"/>
          </p:cNvSpPr>
          <p:nvPr>
            <p:ph type="body" idx="1"/>
          </p:nvPr>
        </p:nvSpPr>
        <p:spPr bwMode="auto">
          <a:xfrm>
            <a:off x="917575" y="4424363"/>
            <a:ext cx="5195888" cy="4198937"/>
          </a:xfrm>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4B03E13C-A2D7-42AE-8A59-04AB8F284607}" type="slidenum">
              <a:rPr lang="en-US" smtClean="0"/>
              <a:pPr>
                <a:defRPr/>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6EDB6269-A315-4A8E-ACA1-6F95FFBEC43C}" type="slidenum">
              <a:rPr lang="en-US"/>
              <a:pPr>
                <a:defRPr/>
              </a:pPr>
              <a:t>28</a:t>
            </a:fld>
            <a:endParaRPr lang="en-US"/>
          </a:p>
        </p:txBody>
      </p:sp>
      <p:sp>
        <p:nvSpPr>
          <p:cNvPr id="90114" name="Rectangle 2"/>
          <p:cNvSpPr>
            <a:spLocks noGrp="1" noRot="1" noChangeAspect="1" noChangeArrowheads="1" noTextEdit="1"/>
          </p:cNvSpPr>
          <p:nvPr>
            <p:ph type="sldImg"/>
          </p:nvPr>
        </p:nvSpPr>
        <p:spPr bwMode="auto">
          <a:xfrm>
            <a:off x="1135063" y="685800"/>
            <a:ext cx="4678362" cy="3509963"/>
          </a:xfrm>
          <a:noFill/>
          <a:ln>
            <a:solidFill>
              <a:srgbClr val="000000"/>
            </a:solidFill>
            <a:miter lim="800000"/>
            <a:headEnd/>
            <a:tailEnd/>
          </a:ln>
        </p:spPr>
      </p:sp>
      <p:sp>
        <p:nvSpPr>
          <p:cNvPr id="90115" name="Rectangle 3"/>
          <p:cNvSpPr>
            <a:spLocks noGrp="1" noChangeArrowheads="1"/>
          </p:cNvSpPr>
          <p:nvPr>
            <p:ph type="body" idx="1"/>
          </p:nvPr>
        </p:nvSpPr>
        <p:spPr bwMode="auto">
          <a:xfrm>
            <a:off x="917575" y="4424363"/>
            <a:ext cx="5195888" cy="4198937"/>
          </a:xfrm>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B50BDEC-C50B-4016-83C8-0328A813828B}" type="slidenum">
              <a:rPr lang="en-US"/>
              <a:pPr>
                <a:defRPr/>
              </a:pPr>
              <a:t>29</a:t>
            </a:fld>
            <a:endParaRPr lang="en-US"/>
          </a:p>
        </p:txBody>
      </p:sp>
      <p:sp>
        <p:nvSpPr>
          <p:cNvPr id="92162" name="Rectangle 2"/>
          <p:cNvSpPr>
            <a:spLocks noGrp="1" noRot="1" noChangeAspect="1" noChangeArrowheads="1" noTextEdit="1"/>
          </p:cNvSpPr>
          <p:nvPr>
            <p:ph type="sldImg"/>
          </p:nvPr>
        </p:nvSpPr>
        <p:spPr bwMode="auto">
          <a:xfrm>
            <a:off x="1135063" y="685800"/>
            <a:ext cx="4678362" cy="3509963"/>
          </a:xfrm>
          <a:noFill/>
          <a:ln>
            <a:solidFill>
              <a:srgbClr val="000000"/>
            </a:solidFill>
            <a:miter lim="800000"/>
            <a:headEnd/>
            <a:tailEnd/>
          </a:ln>
        </p:spPr>
      </p:sp>
      <p:sp>
        <p:nvSpPr>
          <p:cNvPr id="92163" name="Rectangle 3"/>
          <p:cNvSpPr>
            <a:spLocks noGrp="1" noChangeArrowheads="1"/>
          </p:cNvSpPr>
          <p:nvPr>
            <p:ph type="body" idx="1"/>
          </p:nvPr>
        </p:nvSpPr>
        <p:spPr bwMode="auto">
          <a:xfrm>
            <a:off x="917575" y="4424363"/>
            <a:ext cx="5195888" cy="4198937"/>
          </a:xfrm>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bwMode="auto">
          <a:noFill/>
          <a:ln>
            <a:solidFill>
              <a:srgbClr val="000000"/>
            </a:solidFill>
            <a:miter lim="800000"/>
            <a:headEnd/>
            <a:tailEnd/>
          </a:ln>
        </p:spPr>
      </p:sp>
      <p:sp>
        <p:nvSpPr>
          <p:cNvPr id="9421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5DFAA5FB-9697-428E-BE6C-8F7CF0CB0790}" type="slidenum">
              <a:rPr lang="en-US" smtClean="0"/>
              <a:pPr>
                <a:defRPr/>
              </a:pPr>
              <a:t>30</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p:cNvSpPr>
            <a:spLocks noGrp="1" noRot="1" noChangeAspect="1" noTextEdit="1"/>
          </p:cNvSpPr>
          <p:nvPr>
            <p:ph type="sldImg"/>
          </p:nvPr>
        </p:nvSpPr>
        <p:spPr bwMode="auto">
          <a:noFill/>
          <a:ln>
            <a:solidFill>
              <a:srgbClr val="000000"/>
            </a:solidFill>
            <a:miter lim="800000"/>
            <a:headEnd/>
            <a:tailEnd/>
          </a:ln>
        </p:spPr>
      </p:sp>
      <p:sp>
        <p:nvSpPr>
          <p:cNvPr id="962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84B7897B-8A89-40E3-8154-C94A4B75F9E3}" type="slidenum">
              <a:rPr lang="en-US" smtClean="0"/>
              <a:pPr>
                <a:defRPr/>
              </a:pPr>
              <a:t>31</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Image Placeholder 1"/>
          <p:cNvSpPr>
            <a:spLocks noGrp="1" noRot="1" noChangeAspect="1" noTextEdit="1"/>
          </p:cNvSpPr>
          <p:nvPr>
            <p:ph type="sldImg"/>
          </p:nvPr>
        </p:nvSpPr>
        <p:spPr bwMode="auto">
          <a:noFill/>
          <a:ln>
            <a:solidFill>
              <a:srgbClr val="000000"/>
            </a:solidFill>
            <a:miter lim="800000"/>
            <a:headEnd/>
            <a:tailEnd/>
          </a:ln>
        </p:spPr>
      </p:sp>
      <p:sp>
        <p:nvSpPr>
          <p:cNvPr id="983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EB0A4022-0577-48DD-99A2-87D8BABB9BD8}" type="slidenum">
              <a:rPr lang="en-US" smtClean="0"/>
              <a:pPr>
                <a:defRPr/>
              </a:pPr>
              <a:t>32</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Slide Image Placeholder 1"/>
          <p:cNvSpPr>
            <a:spLocks noGrp="1" noRot="1" noChangeAspect="1" noTextEdit="1"/>
          </p:cNvSpPr>
          <p:nvPr>
            <p:ph type="sldImg"/>
          </p:nvPr>
        </p:nvSpPr>
        <p:spPr bwMode="auto">
          <a:noFill/>
          <a:ln>
            <a:solidFill>
              <a:srgbClr val="000000"/>
            </a:solidFill>
            <a:miter lim="800000"/>
            <a:headEnd/>
            <a:tailEnd/>
          </a:ln>
        </p:spPr>
      </p:sp>
      <p:sp>
        <p:nvSpPr>
          <p:cNvPr id="1003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8C276176-A54A-4B9C-977A-94E3E1B7D162}" type="slidenum">
              <a:rPr lang="en-US" smtClean="0"/>
              <a:pPr>
                <a:defRPr/>
              </a:pPr>
              <a:t>33</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34A717F8-68B6-4E12-BCD4-72E27781513F}" type="slidenum">
              <a:rPr lang="en-US" smtClean="0"/>
              <a:pPr>
                <a:defRPr/>
              </a:pPr>
              <a:t>34</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7D5600E5-86F6-4F6A-BC94-D98E3C56B5A1}" type="slidenum">
              <a:rPr lang="en-US" smtClean="0"/>
              <a:pPr>
                <a:defRPr/>
              </a:pPr>
              <a:t>35</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30BD7A4-FA52-4299-81F4-558943949E74}" type="slidenum">
              <a:rPr lang="en-US" smtClean="0"/>
              <a:pPr>
                <a:defRPr/>
              </a:pPr>
              <a:t>36</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p:cNvSpPr>
            <a:spLocks noGrp="1" noRot="1" noChangeAspect="1" noTextEdit="1"/>
          </p:cNvSpPr>
          <p:nvPr>
            <p:ph type="sldImg"/>
          </p:nvPr>
        </p:nvSpPr>
        <p:spPr bwMode="auto">
          <a:noFill/>
          <a:ln>
            <a:solidFill>
              <a:srgbClr val="000000"/>
            </a:solidFill>
            <a:miter lim="800000"/>
            <a:headEnd/>
            <a:tailEnd/>
          </a:ln>
        </p:spPr>
      </p:sp>
      <p:sp>
        <p:nvSpPr>
          <p:cNvPr id="1085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5A743DA2-EDB6-44BA-BFB6-4A18BF090E83}" type="slidenum">
              <a:rPr lang="en-US" smtClean="0"/>
              <a:pPr>
                <a:defRPr/>
              </a:pPr>
              <a:t>37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E8910C61-91E1-4837-AD58-7700499AB44C}" type="slidenum">
              <a:rPr lang="en-US" smtClean="0"/>
              <a:pPr>
                <a:defRPr/>
              </a:pPr>
              <a:t>4</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55DAA2BE-44F6-42F9-A827-71C88148879F}" type="slidenum">
              <a:rPr lang="en-US" smtClean="0"/>
              <a:pPr>
                <a:defRPr/>
              </a:pPr>
              <a:t>38</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D8E76CCE-5030-407F-A5BE-8A63C711E1A7}" type="slidenum">
              <a:rPr lang="en-US" smtClean="0"/>
              <a:pPr>
                <a:defRPr/>
              </a:pPr>
              <a:t>39</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This is the overall disproportionality index for Indian children.</a:t>
            </a:r>
          </a:p>
        </p:txBody>
      </p:sp>
      <p:sp>
        <p:nvSpPr>
          <p:cNvPr id="4" name="Slide Number Placeholder 3"/>
          <p:cNvSpPr>
            <a:spLocks noGrp="1"/>
          </p:cNvSpPr>
          <p:nvPr>
            <p:ph type="sldNum" sz="quarter" idx="5"/>
          </p:nvPr>
        </p:nvSpPr>
        <p:spPr/>
        <p:txBody>
          <a:bodyPr/>
          <a:lstStyle/>
          <a:p>
            <a:pPr>
              <a:defRPr/>
            </a:pPr>
            <a:fld id="{CDF9A11A-B1F2-4E95-A647-AE12BA8BD0FC}" type="slidenum">
              <a:rPr lang="en-US" smtClean="0"/>
              <a:pPr>
                <a:defRPr/>
              </a:pPr>
              <a:t>40</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Slide Image Placeholder 1"/>
          <p:cNvSpPr>
            <a:spLocks noGrp="1" noRot="1" noChangeAspect="1" noTextEdit="1"/>
          </p:cNvSpPr>
          <p:nvPr>
            <p:ph type="sldImg"/>
          </p:nvPr>
        </p:nvSpPr>
        <p:spPr bwMode="auto">
          <a:noFill/>
          <a:ln>
            <a:solidFill>
              <a:srgbClr val="000000"/>
            </a:solidFill>
            <a:miter lim="800000"/>
            <a:headEnd/>
            <a:tailEnd/>
          </a:ln>
        </p:spPr>
      </p:sp>
      <p:sp>
        <p:nvSpPr>
          <p:cNvPr id="1167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This is the overall disproportionality index for Black children.  At the point of referral, we see considerable disproportionality in all five years.</a:t>
            </a:r>
          </a:p>
        </p:txBody>
      </p:sp>
      <p:sp>
        <p:nvSpPr>
          <p:cNvPr id="4" name="Slide Number Placeholder 3"/>
          <p:cNvSpPr>
            <a:spLocks noGrp="1"/>
          </p:cNvSpPr>
          <p:nvPr>
            <p:ph type="sldNum" sz="quarter" idx="5"/>
          </p:nvPr>
        </p:nvSpPr>
        <p:spPr/>
        <p:txBody>
          <a:bodyPr/>
          <a:lstStyle/>
          <a:p>
            <a:pPr>
              <a:defRPr/>
            </a:pPr>
            <a:fld id="{57F58F0F-6CC9-48ED-9E63-96FFE4DB3DDF}" type="slidenum">
              <a:rPr lang="en-US" smtClean="0"/>
              <a:pPr>
                <a:defRPr/>
              </a:pPr>
              <a:t>41</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Slide Image Placeholder 1"/>
          <p:cNvSpPr>
            <a:spLocks noGrp="1" noRot="1" noChangeAspect="1"/>
          </p:cNvSpPr>
          <p:nvPr>
            <p:ph type="sldImg"/>
          </p:nvPr>
        </p:nvSpPr>
        <p:spPr bwMode="auto">
          <a:noFill/>
          <a:ln>
            <a:solidFill>
              <a:srgbClr val="000000"/>
            </a:solidFill>
            <a:miter lim="800000"/>
            <a:headEnd/>
            <a:tailEnd/>
          </a:ln>
        </p:spPr>
      </p:sp>
      <p:sp>
        <p:nvSpPr>
          <p:cNvPr id="118786"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Because the pattern for 2007 was “odd”, in the first analysis, I included referrals for 2006 as well as 2007 and 2008.  Controlling for all known case characteristics, overall, we see no effect of SDM on placement rates for “all children”.  However, SDM is associated with significantly greater likelihood of placement for Black children.</a:t>
            </a:r>
          </a:p>
        </p:txBody>
      </p:sp>
      <p:sp>
        <p:nvSpPr>
          <p:cNvPr id="4" name="Slide Number Placeholder 3"/>
          <p:cNvSpPr>
            <a:spLocks noGrp="1"/>
          </p:cNvSpPr>
          <p:nvPr>
            <p:ph type="sldNum" sz="quarter" idx="5"/>
          </p:nvPr>
        </p:nvSpPr>
        <p:spPr/>
        <p:txBody>
          <a:bodyPr/>
          <a:lstStyle/>
          <a:p>
            <a:pPr>
              <a:defRPr/>
            </a:pPr>
            <a:fld id="{BEE444C9-1EA9-4578-9962-F91ACC9BFB42}" type="slidenum">
              <a:rPr lang="en-US" smtClean="0"/>
              <a:pPr>
                <a:defRPr/>
              </a:pPr>
              <a:t>42</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bwMode="auto">
          <a:noFill/>
          <a:ln>
            <a:solidFill>
              <a:srgbClr val="000000"/>
            </a:solidFill>
            <a:miter lim="800000"/>
            <a:headEnd/>
            <a:tailEnd/>
          </a:ln>
        </p:spPr>
      </p:sp>
      <p:sp>
        <p:nvSpPr>
          <p:cNvPr id="120834"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A second analysis, omitting 2007, revealed a similar pattern.  Looking at all children, there was no significant affect of SDM on placement.  However, Black children were significantly more likely to be placed were more likely to be placed after implementation of SDM.</a:t>
            </a:r>
          </a:p>
        </p:txBody>
      </p:sp>
      <p:sp>
        <p:nvSpPr>
          <p:cNvPr id="4" name="Slide Number Placeholder 3"/>
          <p:cNvSpPr>
            <a:spLocks noGrp="1"/>
          </p:cNvSpPr>
          <p:nvPr>
            <p:ph type="sldNum" sz="quarter" idx="5"/>
          </p:nvPr>
        </p:nvSpPr>
        <p:spPr/>
        <p:txBody>
          <a:bodyPr/>
          <a:lstStyle/>
          <a:p>
            <a:pPr>
              <a:defRPr/>
            </a:pPr>
            <a:fld id="{3630C04F-A843-4FFC-8B9D-063E3B186468}" type="slidenum">
              <a:rPr lang="en-US" smtClean="0"/>
              <a:pPr>
                <a:defRPr/>
              </a:pPr>
              <a:t>43</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Slide Image Placeholder 1"/>
          <p:cNvSpPr>
            <a:spLocks noGrp="1" noRot="1" noChangeAspect="1" noTextEdit="1"/>
          </p:cNvSpPr>
          <p:nvPr>
            <p:ph type="sldImg"/>
          </p:nvPr>
        </p:nvSpPr>
        <p:spPr bwMode="auto">
          <a:noFill/>
          <a:ln>
            <a:solidFill>
              <a:srgbClr val="000000"/>
            </a:solidFill>
            <a:miter lim="800000"/>
            <a:headEnd/>
            <a:tailEnd/>
          </a:ln>
        </p:spPr>
      </p:sp>
      <p:sp>
        <p:nvSpPr>
          <p:cNvPr id="1228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8E98A4CB-44BA-42E8-ACFD-BCE22F1E338E}" type="slidenum">
              <a:rPr lang="en-US" smtClean="0"/>
              <a:pPr>
                <a:defRPr/>
              </a:pPr>
              <a:t>44</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Slide Image Placeholder 1"/>
          <p:cNvSpPr>
            <a:spLocks noGrp="1" noRot="1" noChangeAspect="1" noTextEdit="1"/>
          </p:cNvSpPr>
          <p:nvPr>
            <p:ph type="sldImg"/>
          </p:nvPr>
        </p:nvSpPr>
        <p:spPr bwMode="auto">
          <a:noFill/>
          <a:ln>
            <a:solidFill>
              <a:srgbClr val="000000"/>
            </a:solidFill>
            <a:miter lim="800000"/>
            <a:headEnd/>
            <a:tailEnd/>
          </a:ln>
        </p:spPr>
      </p:sp>
      <p:sp>
        <p:nvSpPr>
          <p:cNvPr id="1249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4F149B2B-4B2A-493C-A86C-F7ABD0354B3A}" type="slidenum">
              <a:rPr lang="en-US" smtClean="0"/>
              <a:pPr>
                <a:defRPr/>
              </a:pPr>
              <a:t>45</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Slide Image Placeholder 1"/>
          <p:cNvSpPr>
            <a:spLocks noGrp="1" noRot="1" noChangeAspect="1"/>
          </p:cNvSpPr>
          <p:nvPr>
            <p:ph type="sldImg"/>
          </p:nvPr>
        </p:nvSpPr>
        <p:spPr bwMode="auto">
          <a:noFill/>
          <a:ln>
            <a:solidFill>
              <a:srgbClr val="000000"/>
            </a:solidFill>
            <a:miter lim="800000"/>
            <a:headEnd/>
            <a:tailEnd/>
          </a:ln>
        </p:spPr>
      </p:sp>
      <p:sp>
        <p:nvSpPr>
          <p:cNvPr id="12697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E46805B2-3425-47AA-84C1-A6247034CE61}" type="slidenum">
              <a:rPr lang="en-US" smtClean="0"/>
              <a:pPr>
                <a:defRPr/>
              </a:pPr>
              <a:t>46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0A4DF51A-3BA3-4741-BC46-E9CA8209F53D}" type="slidenum">
              <a:rPr lang="en-US" smtClean="0"/>
              <a:pPr>
                <a:defRPr/>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939E016D-7B4C-4FCA-B8BB-B2E18A63B307}" type="slidenum">
              <a:rPr lang="en-US" smtClean="0"/>
              <a:pPr>
                <a:defRPr/>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EE05C537-B7BF-4DF7-8D66-77708FE74EB1}" type="slidenum">
              <a:rPr lang="en-US" smtClean="0"/>
              <a:pPr>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80A137A7-842E-4435-96BE-C4C1B686B70E}"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noTextEdi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17139111-4038-40DD-9F1B-A254DE3EDEC9}"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D34C4EB8-9D7B-4A77-A724-5A947BA69D03}"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smtClean="0"/>
            </a:lvl1pPr>
          </a:lstStyle>
          <a:p>
            <a:pPr>
              <a:defRPr/>
            </a:pPr>
            <a:fld id="{E584AA9A-1FAE-4C0A-87FD-1ECF3691D99C}"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dirty="0"/>
            </a:lvl1pPr>
          </a:lstStyle>
          <a:p>
            <a:pPr>
              <a:defRPr/>
            </a:pP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B9DAC6C-A3AC-4764-B4A0-B15F414739B5}"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6861B9C-B702-4040-8FFF-816D6F20F3F9}"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F389096-7F97-497A-8CB3-421F4B2C61C8}"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6B3D762-9C04-4D35-8094-8879DED46091}"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489" y="274544"/>
            <a:ext cx="8229023"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489" y="1599640"/>
            <a:ext cx="8229023" cy="4527176"/>
          </a:xfrm>
        </p:spPr>
        <p:txBody>
          <a:bodyPr/>
          <a:lstStyle/>
          <a:p>
            <a:pPr lvl="0"/>
            <a:endParaRPr lang="en-US" noProof="0"/>
          </a:p>
        </p:txBody>
      </p:sp>
      <p:sp>
        <p:nvSpPr>
          <p:cNvPr id="4" name="Date Placeholder 3"/>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pPr>
              <a:defRPr/>
            </a:pPr>
            <a:fld id="{CB8F1984-DFD2-44D8-8F75-F347EA84BF1C}"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312D290-612B-4FD7-BD09-D64A9A55104E}"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CE5FDF-92D0-4CDA-B6C2-4D8065DDE4B3}"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0BF1871-8248-4754-9F4A-9559146702AE}"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3E52EC1-6713-44BD-8D82-C440B68C7F8C}" type="slidenum">
              <a:rPr lang="en-US"/>
              <a:pPr>
                <a:defRPr/>
              </a:pPr>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442C82E-1070-465F-85D3-19D46843EF79}"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3AACCE-FC25-4A82-8BED-BBE4FE0C70A4}" type="slidenum">
              <a:rPr lang="en-US"/>
              <a:pPr>
                <a:defRPr/>
              </a:pPr>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EE48513-73D2-4BC6-B81E-7CEBB7997B4D}" type="datetime1">
              <a:rPr lang="en-US"/>
              <a:pPr>
                <a:defRPr/>
              </a:pPr>
              <a:t>4/16/2010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C27BEB8-6AA7-418A-9A77-49FC71313B38}" type="slidenum">
              <a:rPr lang="en-US"/>
              <a:pPr>
                <a:defRPr/>
              </a:pPr>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A4B4DEB-CA61-47CC-8F1C-295014FEBF86}" type="datetime1">
              <a:rPr lang="en-US"/>
              <a:pPr>
                <a:defRPr/>
              </a:pPr>
              <a:t>4/16/2010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DC62EAB-D4A1-4918-998A-06D446ED4950}" type="slidenum">
              <a:rPr lang="en-US"/>
              <a:pPr>
                <a:defRPr/>
              </a:pPr>
              <a:t>‹#›</a:t>
            </a:fld>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DC2F094-F6EE-45D8-8E2D-65156C357301}" type="datetime1">
              <a:rPr lang="en-US"/>
              <a:pPr>
                <a:defRPr/>
              </a:pPr>
              <a:t>4/16/2010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439854D-B815-4B4C-A901-952409FAC658}" type="slidenum">
              <a:rPr lang="en-US"/>
              <a:pPr>
                <a:defRPr/>
              </a:pPr>
              <a:t>‹#›</a:t>
            </a:fld>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E84626F-B400-4359-B967-BDAA8C3BC0F5}" type="datetime1">
              <a:rPr lang="en-US"/>
              <a:pPr>
                <a:defRPr/>
              </a:pPr>
              <a:t>4/16/2010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BD84B44-F6C2-4E6D-9CE2-5BEA097225AA}"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smtClean="0"/>
            </a:lvl1pPr>
          </a:lstStyle>
          <a:p>
            <a:pPr>
              <a:defRPr/>
            </a:pPr>
            <a:fld id="{40A43BA2-DF80-462C-9A52-442E25DF7704}"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dirty="0" smtClean="0"/>
            </a:lvl1pPr>
          </a:lstStyle>
          <a:p>
            <a:pPr>
              <a:defRPr/>
            </a:pPr>
            <a:endParaRPr lang="en-US"/>
          </a:p>
          <a:p>
            <a:pPr>
              <a:defRPr/>
            </a:pPr>
            <a:fld id="{76E34A54-8789-40D5-9A16-131B8A5A84CA}" type="slidenum">
              <a:rPr lang="en-US"/>
              <a:pPr>
                <a:defRPr/>
              </a:pPr>
              <a:t>‹#›</a:t>
            </a:fld>
            <a:endParaRPr lang="en-US"/>
          </a:p>
        </p:txBody>
      </p:sp>
    </p:spTree>
  </p:cSld>
  <p:clrMapOvr>
    <a:masterClrMapping/>
  </p:clrMapOv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C110B31-BB05-437D-A0B9-9ACB26E55DED}" type="datetime1">
              <a:rPr lang="en-US"/>
              <a:pPr>
                <a:defRPr/>
              </a:pPr>
              <a:t>4/16/2010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1E5A30-99F8-461A-94EB-FEDD3B670653}" type="slidenum">
              <a:rPr lang="en-US"/>
              <a:pPr>
                <a:defRPr/>
              </a:pPr>
              <a:t>‹#›</a:t>
            </a:fld>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A9584D1-2C67-42A1-8565-7A459236DD41}" type="datetime1">
              <a:rPr lang="en-US"/>
              <a:pPr>
                <a:defRPr/>
              </a:pPr>
              <a:t>4/16/2010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9A21B55-4482-449B-B6BE-69D2B50F9B4A}" type="slidenum">
              <a:rPr lang="en-US"/>
              <a:pPr>
                <a:defRPr/>
              </a:pPr>
              <a:t>‹#›</a:t>
            </a:fld>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9CA2E1D-150F-402E-9B5F-83F5149C3D99}"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5C854D0-8D24-4F5B-817A-5B5999B50E0C}" type="slidenum">
              <a:rPr lang="en-US"/>
              <a:pPr>
                <a:defRPr/>
              </a:pPr>
              <a:t>‹#›</a:t>
            </a:fld>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C2E2277-EDFE-48A0-A8E0-81657251DEB6}"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6FB868A-3129-4ABF-AF1B-6A9A244F598A}" type="slidenum">
              <a:rPr lang="en-US"/>
              <a:pPr>
                <a:defRPr/>
              </a:pPr>
              <a:t>‹#›</a:t>
            </a:fld>
            <a:endParaRPr lang="en-US"/>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FFAD261-3011-4912-A2B0-3E8D3C6952E4}" type="datetime1">
              <a:rPr lang="en-US"/>
              <a:pPr>
                <a:defRPr/>
              </a:pPr>
              <a:t>4/16/2010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B7DD31A-7D8E-42BD-97CA-72E3A77C8444}" type="slidenum">
              <a:rPr lang="en-US"/>
              <a:pPr>
                <a:defRPr/>
              </a:pPr>
              <a:t>‹#›</a:t>
            </a:fld>
            <a:endParaRPr lang="en-US"/>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7E58F39-CA23-49DD-847B-671DDA7CC625}"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92481B-FAC6-46D0-A2E9-35D87183CA36}" type="slidenum">
              <a:rPr lang="en-US"/>
              <a:pPr>
                <a:defRPr/>
              </a:pPr>
              <a:t>‹#›</a:t>
            </a:fld>
            <a:endParaRPr lang="en-US"/>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C1D247F-F8EC-4765-B003-8C4D40156CD8}"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CAA2CAA-2779-4632-8969-8640E0B34E41}" type="slidenum">
              <a:rPr lang="en-US"/>
              <a:pPr>
                <a:defRPr/>
              </a:pPr>
              <a:t>‹#›</a:t>
            </a:fld>
            <a:endParaRPr lang="en-US"/>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BB08D88-8172-43DF-A4DC-6E89BAEE7BDC}"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AE95A5-BC62-4164-81CC-C3140A040A6E}" type="slidenum">
              <a:rPr lang="en-US"/>
              <a:pPr>
                <a:defRPr/>
              </a:pPr>
              <a:t>‹#›</a:t>
            </a:fld>
            <a:endParaRPr lang="en-US"/>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ABC630E-1E37-45D3-8A20-372626877214}" type="datetime1">
              <a:rPr lang="en-US"/>
              <a:pPr>
                <a:defRPr/>
              </a:pPr>
              <a:t>4/16/2010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CECDA7D-DD0E-4D1C-A532-D3537648581B}" type="slidenum">
              <a:rPr lang="en-US"/>
              <a:pPr>
                <a:defRPr/>
              </a:pPr>
              <a:t>‹#›</a:t>
            </a:fld>
            <a:endParaRPr lang="en-US"/>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772BD78-A727-42F4-B5CF-7218E28D3708}" type="datetime1">
              <a:rPr lang="en-US"/>
              <a:pPr>
                <a:defRPr/>
              </a:pPr>
              <a:t>4/16/2010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FD0CEF-8645-4799-9866-1179C0649A30}"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smtClean="0"/>
            </a:lvl1pPr>
          </a:lstStyle>
          <a:p>
            <a:pPr>
              <a:defRPr/>
            </a:pPr>
            <a:fld id="{93FE1B58-51E3-4862-B2BB-167D15A999D6}"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dirty="0" smtClean="0"/>
            </a:lvl1pPr>
          </a:lstStyle>
          <a:p>
            <a:pPr>
              <a:defRPr/>
            </a:pPr>
            <a:r>
              <a:rPr lang="en-US"/>
              <a:t># of 23</a:t>
            </a:r>
            <a:endParaRPr lang="en-US"/>
          </a:p>
        </p:txBody>
      </p:sp>
    </p:spTree>
  </p:cSld>
  <p:clrMapOvr>
    <a:masterClrMapping/>
  </p:clrMapOvr>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749AF32-82A4-4661-8B85-96F3BC416D4A}" type="datetime1">
              <a:rPr lang="en-US"/>
              <a:pPr>
                <a:defRPr/>
              </a:pPr>
              <a:t>4/16/2010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33E1AE0-4A28-4F32-BB72-6639EA8B681B}" type="slidenum">
              <a:rPr lang="en-US"/>
              <a:pPr>
                <a:defRPr/>
              </a:pPr>
              <a:t>‹#›</a:t>
            </a:fld>
            <a:endParaRPr lang="en-US"/>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B81B56C-DC78-4317-AD2E-8DE96E8659B9}" type="datetime1">
              <a:rPr lang="en-US"/>
              <a:pPr>
                <a:defRPr/>
              </a:pPr>
              <a:t>4/16/2010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FE16FCC-97E2-4BC6-9BE1-0A0EC2FB309A}" type="slidenum">
              <a:rPr lang="en-US"/>
              <a:pPr>
                <a:defRPr/>
              </a:pPr>
              <a:t>‹#›</a:t>
            </a:fld>
            <a:endParaRPr lang="en-US"/>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8BC727-699A-4DB5-8143-7D769B887B87}" type="datetime1">
              <a:rPr lang="en-US"/>
              <a:pPr>
                <a:defRPr/>
              </a:pPr>
              <a:t>4/16/2010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3242D66-4E29-4621-8DCF-55CE07C9CF21}" type="slidenum">
              <a:rPr lang="en-US"/>
              <a:pPr>
                <a:defRPr/>
              </a:pPr>
              <a:t>‹#›</a:t>
            </a:fld>
            <a:endParaRPr lang="en-US"/>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82BEE4B-F461-4E58-BAAB-5234E0C3881C}" type="datetime1">
              <a:rPr lang="en-US"/>
              <a:pPr>
                <a:defRPr/>
              </a:pPr>
              <a:t>4/16/2010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BF645A2-2A01-4F76-A0A4-87B13801218C}" type="slidenum">
              <a:rPr lang="en-US"/>
              <a:pPr>
                <a:defRPr/>
              </a:pPr>
              <a:t>‹#›</a:t>
            </a:fld>
            <a:endParaRPr lang="en-US"/>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DC466BF-CA17-4064-904D-3F60E46227FF}"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5ECCF4-2F6A-4686-AD97-459BA8966757}" type="slidenum">
              <a:rPr lang="en-US"/>
              <a:pPr>
                <a:defRPr/>
              </a:pPr>
              <a:t>‹#›</a:t>
            </a:fld>
            <a:endParaRPr lang="en-US"/>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A1951F2-460B-4362-ABEF-3AA134674FCF}" type="datetime1">
              <a:rPr lang="en-US"/>
              <a:pPr>
                <a:defRPr/>
              </a:pPr>
              <a:t>4/16/2010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0D2242-12A4-4C57-A994-7E8CB4BDBD3F}"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AF814D8-14C3-4CB0-88B3-43FE3E58C73B}" type="datetime1">
              <a:rPr lang="en-US"/>
              <a:pPr>
                <a:defRPr/>
              </a:pPr>
              <a:t>4/16/2010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9AC31D2-FD01-4918-A5AF-41F9BD710625}"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86E4DCD-7B6A-49A9-A4DD-D8F4C94BEA9E}" type="datetime1">
              <a:rPr lang="en-US"/>
              <a:pPr>
                <a:defRPr/>
              </a:pPr>
              <a:t>4/16/2010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87BFD39-B9EA-4AF0-BC5F-8C7B2674FF87}"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smtClean="0"/>
            </a:lvl1pPr>
          </a:lstStyle>
          <a:p>
            <a:pPr>
              <a:defRPr/>
            </a:pPr>
            <a:fld id="{24432B0F-55D2-458A-8DDB-6279C600F3B8}" type="datetime1">
              <a:rPr lang="en-US"/>
              <a:pPr>
                <a:defRPr/>
              </a:pPr>
              <a:t>4/16/2010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smtClean="0"/>
            </a:lvl1pPr>
          </a:lstStyle>
          <a:p>
            <a:pPr>
              <a:defRPr/>
            </a:pPr>
            <a:fld id="{805C23DF-57DA-4659-8077-995AE8FC9BC5}" type="slidenum">
              <a:rPr lang="en-US"/>
              <a:pPr>
                <a:defRPr/>
              </a:pPr>
              <a:t>‹#›</a:t>
            </a:fld>
            <a:r>
              <a:rPr lang="en-US" dirty="0"/>
              <a:t> of 15</a:t>
            </a:r>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4065DBA-7956-4BB8-BEEE-982D6BEAC01D}" type="datetime1">
              <a:rPr lang="en-US"/>
              <a:pPr>
                <a:defRPr/>
              </a:pPr>
              <a:t>4/16/2010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F7DA142-6465-4B3B-91D6-5087AB25D50E}"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74FAF13-0A3D-4BFC-8C24-CF3BB458F286}" type="datetime1">
              <a:rPr lang="en-US"/>
              <a:pPr>
                <a:defRPr/>
              </a:pPr>
              <a:t>4/16/2010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DFADA0A-E471-4858-9D5A-7E1FBA3AFE7D}"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D20495B-EDD5-4571-A317-9FC6C1836149}" type="datetime1">
              <a:rPr lang="en-US"/>
              <a:pPr>
                <a:defRPr/>
              </a:pPr>
              <a:t>4/16/2010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6901E25-8581-4E33-A4BF-FB2E81E13F8C}"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46E46B5C-E5BE-47F7-B210-111261162C35}" type="datetime1">
              <a:rPr lang="en-US"/>
              <a:pPr>
                <a:defRPr/>
              </a:pPr>
              <a:t>4/16/2010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38E54AD-114F-4AA6-8AFA-8EFBB708E8B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15" r:id="rId4"/>
    <p:sldLayoutId id="2147483714" r:id="rId5"/>
    <p:sldLayoutId id="2147483742" r:id="rId6"/>
    <p:sldLayoutId id="2147483713" r:id="rId7"/>
    <p:sldLayoutId id="2147483712" r:id="rId8"/>
    <p:sldLayoutId id="2147483711" r:id="rId9"/>
    <p:sldLayoutId id="2147483710" r:id="rId10"/>
    <p:sldLayoutId id="2147483709" r:id="rId11"/>
    <p:sldLayoutId id="2147483743" r:id="rId12"/>
  </p:sldLayoutIdLst>
  <p:transition/>
  <p:timing>
    <p:tnLst>
      <p:par>
        <p:cTn id="1" dur="indefinite" restart="never" nodeType="tmRoot"/>
      </p:par>
    </p:tnLst>
  </p:timing>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33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2FD6AC98-FB7D-4518-ADCF-E0CC37216608}" type="datetime1">
              <a:rPr lang="en-US"/>
              <a:pPr>
                <a:defRPr/>
              </a:pPr>
              <a:t>4/16/2010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B6547DE9-14E0-4BE1-87AA-E3D535533BF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7" r:id="rId1"/>
    <p:sldLayoutId id="2147483726" r:id="rId2"/>
    <p:sldLayoutId id="2147483725" r:id="rId3"/>
    <p:sldLayoutId id="2147483724" r:id="rId4"/>
    <p:sldLayoutId id="2147483723" r:id="rId5"/>
    <p:sldLayoutId id="2147483722" r:id="rId6"/>
    <p:sldLayoutId id="2147483721" r:id="rId7"/>
    <p:sldLayoutId id="2147483720" r:id="rId8"/>
    <p:sldLayoutId id="2147483719" r:id="rId9"/>
    <p:sldLayoutId id="2147483718" r:id="rId10"/>
    <p:sldLayoutId id="2147483717" r:id="rId11"/>
    <p:sldLayoutId id="2147483716" r:id="rId12"/>
  </p:sldLayoutIdLst>
  <p:transition/>
  <p:hf sldNum="0"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76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76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1606C1DA-95D1-4693-A392-4D37CFB95212}" type="datetime1">
              <a:rPr lang="en-US"/>
              <a:pPr>
                <a:defRPr/>
              </a:pPr>
              <a:t>4/16/2010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C5960822-15F4-4355-A477-1922B7E79F6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8" r:id="rId1"/>
    <p:sldLayoutId id="2147483737" r:id="rId2"/>
    <p:sldLayoutId id="2147483736" r:id="rId3"/>
    <p:sldLayoutId id="2147483735" r:id="rId4"/>
    <p:sldLayoutId id="2147483734" r:id="rId5"/>
    <p:sldLayoutId id="2147483733" r:id="rId6"/>
    <p:sldLayoutId id="2147483732" r:id="rId7"/>
    <p:sldLayoutId id="2147483731" r:id="rId8"/>
    <p:sldLayoutId id="2147483730" r:id="rId9"/>
    <p:sldLayoutId id="2147483729" r:id="rId10"/>
    <p:sldLayoutId id="2147483728" r:id="rId11"/>
  </p:sldLayoutIdLst>
  <p:transition/>
  <p:hf sldNum="0"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3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541338" y="609600"/>
            <a:ext cx="8061325" cy="5943600"/>
          </a:xfrm>
          <a:prstGeom prst="rect">
            <a:avLst/>
          </a:prstGeom>
        </p:spPr>
        <p:txBody>
          <a:bodyPr>
            <a:normAutofit fontScale="92500" lnSpcReduction="20000"/>
          </a:bodyPr>
          <a:lstStyle/>
          <a:p>
            <a:pPr marL="342900" indent="-342900" algn="ctr" fontAlgn="auto">
              <a:spcBef>
                <a:spcPct val="20000"/>
              </a:spcBef>
              <a:spcAft>
                <a:spcPts val="0"/>
              </a:spcAft>
              <a:buFont typeface="Wingdings 2"/>
              <a:buNone/>
              <a:defRPr/>
            </a:pPr>
            <a:endParaRPr lang="en-US" sz="3600" b="1" dirty="0">
              <a:latin typeface="+mn-lt"/>
            </a:endParaRPr>
          </a:p>
          <a:p>
            <a:pPr marL="342900" indent="-342900" algn="ctr" fontAlgn="auto">
              <a:spcBef>
                <a:spcPct val="20000"/>
              </a:spcBef>
              <a:spcAft>
                <a:spcPts val="0"/>
              </a:spcAft>
              <a:buFont typeface="Wingdings 2"/>
              <a:buNone/>
              <a:defRPr/>
            </a:pPr>
            <a:r>
              <a:rPr lang="en-US" sz="4400" b="1" dirty="0">
                <a:solidFill>
                  <a:schemeClr val="accent1"/>
                </a:solidFill>
                <a:latin typeface="+mn-lt"/>
              </a:rPr>
              <a:t>Racial Disproportionality in Washington’s Child Welfare System:</a:t>
            </a:r>
          </a:p>
          <a:p>
            <a:pPr marL="342900" indent="-342900" algn="ctr" fontAlgn="auto">
              <a:spcBef>
                <a:spcPct val="20000"/>
              </a:spcBef>
              <a:spcAft>
                <a:spcPts val="0"/>
              </a:spcAft>
              <a:buFont typeface="Wingdings 2"/>
              <a:buNone/>
              <a:defRPr/>
            </a:pPr>
            <a:r>
              <a:rPr lang="en-US" sz="4400" b="1" dirty="0">
                <a:solidFill>
                  <a:schemeClr val="accent1"/>
                </a:solidFill>
                <a:latin typeface="+mn-lt"/>
              </a:rPr>
              <a:t>An Update</a:t>
            </a:r>
          </a:p>
          <a:p>
            <a:pPr marL="342900" indent="-342900" algn="ctr" fontAlgn="auto">
              <a:spcBef>
                <a:spcPct val="20000"/>
              </a:spcBef>
              <a:spcAft>
                <a:spcPts val="0"/>
              </a:spcAft>
              <a:buFont typeface="Wingdings 2"/>
              <a:buNone/>
              <a:defRPr/>
            </a:pPr>
            <a:endParaRPr lang="en-US" sz="2400" b="1" i="1" dirty="0">
              <a:solidFill>
                <a:schemeClr val="accent2"/>
              </a:solidFill>
              <a:latin typeface="+mn-lt"/>
            </a:endParaRPr>
          </a:p>
          <a:p>
            <a:pPr marL="342900" indent="-342900" algn="ctr" fontAlgn="auto">
              <a:spcBef>
                <a:spcPct val="20000"/>
              </a:spcBef>
              <a:spcAft>
                <a:spcPts val="0"/>
              </a:spcAft>
              <a:buFont typeface="Wingdings 2"/>
              <a:buNone/>
              <a:defRPr/>
            </a:pPr>
            <a:endParaRPr lang="en-US" sz="2400" b="1" i="1" dirty="0">
              <a:solidFill>
                <a:schemeClr val="accent2"/>
              </a:solidFill>
              <a:latin typeface="+mn-lt"/>
            </a:endParaRPr>
          </a:p>
          <a:p>
            <a:pPr marL="342900" indent="-342900" algn="ctr" fontAlgn="auto">
              <a:spcBef>
                <a:spcPct val="20000"/>
              </a:spcBef>
              <a:spcAft>
                <a:spcPts val="0"/>
              </a:spcAft>
              <a:buFont typeface="Wingdings 2"/>
              <a:buNone/>
              <a:defRPr/>
            </a:pPr>
            <a:r>
              <a:rPr lang="en-US" sz="3200" b="1" i="1" dirty="0">
                <a:solidFill>
                  <a:schemeClr val="tx1">
                    <a:lumMod val="50000"/>
                    <a:lumOff val="50000"/>
                  </a:schemeClr>
                </a:solidFill>
                <a:latin typeface="+mn-lt"/>
              </a:rPr>
              <a:t>FCAP Seminar</a:t>
            </a:r>
          </a:p>
          <a:p>
            <a:pPr marL="342900" indent="-342900" algn="ctr" fontAlgn="auto">
              <a:spcBef>
                <a:spcPct val="20000"/>
              </a:spcBef>
              <a:spcAft>
                <a:spcPts val="0"/>
              </a:spcAft>
              <a:defRPr/>
            </a:pPr>
            <a:r>
              <a:rPr lang="en-US" sz="2400" b="1" dirty="0">
                <a:solidFill>
                  <a:schemeClr val="tx1">
                    <a:lumMod val="50000"/>
                    <a:lumOff val="50000"/>
                  </a:schemeClr>
                </a:solidFill>
                <a:latin typeface="+mn-lt"/>
              </a:rPr>
              <a:t>April 14, 2010</a:t>
            </a:r>
          </a:p>
          <a:p>
            <a:pPr marL="342900" indent="-342900" algn="ctr" fontAlgn="auto">
              <a:spcBef>
                <a:spcPct val="20000"/>
              </a:spcBef>
              <a:spcAft>
                <a:spcPts val="0"/>
              </a:spcAft>
              <a:buFont typeface="Wingdings 2"/>
              <a:buNone/>
              <a:defRPr/>
            </a:pPr>
            <a:endParaRPr lang="en-US" sz="2400" b="1" i="1" dirty="0">
              <a:solidFill>
                <a:srgbClr val="0070C0"/>
              </a:solidFill>
              <a:latin typeface="+mn-lt"/>
            </a:endParaRPr>
          </a:p>
          <a:p>
            <a:pPr marL="342900" indent="-342900" algn="ctr" fontAlgn="auto">
              <a:spcBef>
                <a:spcPct val="20000"/>
              </a:spcBef>
              <a:spcAft>
                <a:spcPts val="0"/>
              </a:spcAft>
              <a:buFont typeface="Wingdings 2"/>
              <a:buNone/>
              <a:defRPr/>
            </a:pPr>
            <a:r>
              <a:rPr lang="en-US" sz="2400" b="1" i="1" dirty="0">
                <a:solidFill>
                  <a:srgbClr val="0070C0"/>
                </a:solidFill>
                <a:latin typeface="+mn-lt"/>
              </a:rPr>
              <a:t>Marna Miller, Ph.D.</a:t>
            </a:r>
          </a:p>
          <a:p>
            <a:pPr marL="342900" indent="-342900" algn="ctr" fontAlgn="auto">
              <a:spcBef>
                <a:spcPct val="20000"/>
              </a:spcBef>
              <a:spcAft>
                <a:spcPts val="0"/>
              </a:spcAft>
              <a:buFont typeface="Wingdings 2"/>
              <a:buNone/>
              <a:defRPr/>
            </a:pPr>
            <a:r>
              <a:rPr lang="en-US" sz="2400" b="1" i="1" dirty="0">
                <a:solidFill>
                  <a:srgbClr val="0070C0"/>
                </a:solidFill>
                <a:latin typeface="+mn-lt"/>
              </a:rPr>
              <a:t>Washington State Institute for Public Policy</a:t>
            </a:r>
          </a:p>
          <a:p>
            <a:pPr marL="342900" indent="-342900" algn="ctr" fontAlgn="auto">
              <a:spcBef>
                <a:spcPct val="20000"/>
              </a:spcBef>
              <a:spcAft>
                <a:spcPts val="0"/>
              </a:spcAft>
              <a:buFont typeface="Wingdings 2"/>
              <a:buNone/>
              <a:defRPr/>
            </a:pPr>
            <a:r>
              <a:rPr lang="en-US" sz="2400" b="1" i="1" dirty="0">
                <a:solidFill>
                  <a:srgbClr val="0070C0"/>
                </a:solidFill>
                <a:latin typeface="+mn-lt"/>
              </a:rPr>
              <a:t>www.wsipp.wa.gov</a:t>
            </a:r>
          </a:p>
          <a:p>
            <a:pPr marL="342900" indent="-342900" fontAlgn="auto">
              <a:spcBef>
                <a:spcPct val="20000"/>
              </a:spcBef>
              <a:spcAft>
                <a:spcPts val="0"/>
              </a:spcAft>
              <a:buFont typeface="Wingdings 2"/>
              <a:buNone/>
              <a:defRPr/>
            </a:pPr>
            <a:endParaRPr lang="en-US" sz="3200" b="1" dirty="0">
              <a:solidFill>
                <a:schemeClr val="accent2"/>
              </a:solidFill>
              <a:latin typeface="+mn-lt"/>
            </a:endParaRPr>
          </a:p>
          <a:p>
            <a:pPr marL="342900" indent="-342900" fontAlgn="auto">
              <a:spcBef>
                <a:spcPct val="20000"/>
              </a:spcBef>
              <a:spcAft>
                <a:spcPts val="0"/>
              </a:spcAft>
              <a:buFont typeface="Wingdings 2"/>
              <a:buNone/>
              <a:defRPr/>
            </a:pPr>
            <a:endParaRPr lang="en-US" sz="3200" b="1" dirty="0">
              <a:solidFill>
                <a:schemeClr val="accent2"/>
              </a:solidFill>
              <a:latin typeface="+mn-l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rtlCol="0">
            <a:normAutofit fontScale="90000"/>
          </a:bodyPr>
          <a:lstStyle/>
          <a:p>
            <a:pPr marL="484632"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Defining Race</a:t>
            </a:r>
            <a:br>
              <a:rPr lang="en-US" b="1" dirty="0" smtClean="0">
                <a:solidFill>
                  <a:schemeClr val="accent1">
                    <a:tint val="83000"/>
                    <a:satMod val="150000"/>
                  </a:schemeClr>
                </a:solidFill>
              </a:rPr>
            </a:br>
            <a:endParaRPr lang="en-US" b="1" dirty="0">
              <a:solidFill>
                <a:schemeClr val="accent1">
                  <a:tint val="83000"/>
                  <a:satMod val="150000"/>
                </a:schemeClr>
              </a:solidFill>
            </a:endParaRPr>
          </a:p>
        </p:txBody>
      </p:sp>
      <p:sp>
        <p:nvSpPr>
          <p:cNvPr id="16386" name="Content Placeholder 2"/>
          <p:cNvSpPr>
            <a:spLocks noGrp="1"/>
          </p:cNvSpPr>
          <p:nvPr>
            <p:ph idx="1"/>
          </p:nvPr>
        </p:nvSpPr>
        <p:spPr>
          <a:xfrm>
            <a:off x="457200" y="1143000"/>
            <a:ext cx="8229600" cy="4983163"/>
          </a:xfrm>
        </p:spPr>
        <p:txBody>
          <a:bodyPr/>
          <a:lstStyle/>
          <a:p>
            <a:pPr eaLnBrk="1" hangingPunct="1">
              <a:spcBef>
                <a:spcPts val="600"/>
              </a:spcBef>
              <a:buSzPct val="110000"/>
              <a:buFont typeface="Arial" charset="0"/>
              <a:buNone/>
              <a:defRPr/>
            </a:pPr>
            <a:r>
              <a:rPr lang="en-US" sz="3000" dirty="0" smtClean="0"/>
              <a:t>WSRDAC specified the hierarchical rules for classifying multi-racial/ethnic children.</a:t>
            </a:r>
          </a:p>
          <a:p>
            <a:pPr eaLnBrk="1" hangingPunct="1">
              <a:spcBef>
                <a:spcPts val="600"/>
              </a:spcBef>
              <a:buSzPct val="110000"/>
              <a:buFont typeface="Arial" charset="0"/>
              <a:buNone/>
              <a:defRPr/>
            </a:pPr>
            <a:r>
              <a:rPr lang="en-US" sz="3000" u="sng" dirty="0" smtClean="0"/>
              <a:t>American Indian</a:t>
            </a:r>
            <a:r>
              <a:rPr lang="en-US" sz="3000" dirty="0" smtClean="0"/>
              <a:t>: Any Indian heritage</a:t>
            </a:r>
          </a:p>
          <a:p>
            <a:pPr eaLnBrk="1" hangingPunct="1">
              <a:spcBef>
                <a:spcPts val="600"/>
              </a:spcBef>
              <a:buSzPct val="110000"/>
              <a:buFont typeface="Arial" charset="0"/>
              <a:buNone/>
              <a:defRPr/>
            </a:pPr>
            <a:r>
              <a:rPr lang="en-US" sz="3000" u="sng" dirty="0" smtClean="0"/>
              <a:t>Black</a:t>
            </a:r>
            <a:r>
              <a:rPr lang="en-US" sz="3000" dirty="0" smtClean="0"/>
              <a:t>:	  Any non-Indian Black heritage</a:t>
            </a:r>
          </a:p>
          <a:p>
            <a:pPr eaLnBrk="1" hangingPunct="1">
              <a:spcBef>
                <a:spcPts val="600"/>
              </a:spcBef>
              <a:buSzPct val="110000"/>
              <a:buFont typeface="Arial" charset="0"/>
              <a:buNone/>
              <a:defRPr/>
            </a:pPr>
            <a:r>
              <a:rPr lang="en-US" sz="3000" u="sng" dirty="0" smtClean="0"/>
              <a:t>Asian</a:t>
            </a:r>
            <a:r>
              <a:rPr lang="en-US" sz="3000" dirty="0" smtClean="0"/>
              <a:t>:  Any non-Indian, non-Black Asian/Pacific Islander heritage</a:t>
            </a:r>
          </a:p>
          <a:p>
            <a:pPr eaLnBrk="1" hangingPunct="1">
              <a:spcBef>
                <a:spcPts val="600"/>
              </a:spcBef>
              <a:buSzPct val="110000"/>
              <a:buFont typeface="Arial" charset="0"/>
              <a:buNone/>
              <a:defRPr/>
            </a:pPr>
            <a:r>
              <a:rPr lang="en-US" sz="3000" u="sng" dirty="0" smtClean="0"/>
              <a:t>Hispanic</a:t>
            </a:r>
            <a:r>
              <a:rPr lang="en-US" sz="3000" dirty="0" smtClean="0"/>
              <a:t>: Hispanic heritage, not in any of the other racial groups</a:t>
            </a:r>
          </a:p>
          <a:p>
            <a:pPr eaLnBrk="1" hangingPunct="1">
              <a:spcBef>
                <a:spcPts val="600"/>
              </a:spcBef>
              <a:buSzPct val="110000"/>
              <a:buFont typeface="Arial" charset="0"/>
              <a:buNone/>
              <a:defRPr/>
            </a:pPr>
            <a:r>
              <a:rPr lang="en-US" sz="3000" u="sng" dirty="0" smtClean="0"/>
              <a:t>White</a:t>
            </a:r>
            <a:r>
              <a:rPr lang="en-US" sz="3000" dirty="0" smtClean="0"/>
              <a:t>: Non-Hispanic, White only</a:t>
            </a:r>
          </a:p>
          <a:p>
            <a:pPr eaLnBrk="1" hangingPunct="1">
              <a:spcBef>
                <a:spcPts val="600"/>
              </a:spcBef>
              <a:buSzPct val="110000"/>
              <a:buFont typeface="Arial" charset="0"/>
              <a:buNone/>
              <a:defRPr/>
            </a:pPr>
            <a:endParaRPr lang="en-US" sz="2600" dirty="0" smtClean="0"/>
          </a:p>
          <a:p>
            <a:pPr marL="514350" indent="-514350" eaLnBrk="1" hangingPunct="1">
              <a:spcBef>
                <a:spcPts val="600"/>
              </a:spcBef>
              <a:buSzPct val="110000"/>
              <a:buFont typeface="Arial" pitchFamily="34" charset="0"/>
              <a:buChar char="•"/>
              <a:defRPr/>
            </a:pPr>
            <a:endParaRPr lang="en-US" sz="2600" dirty="0" smtClean="0"/>
          </a:p>
          <a:p>
            <a:pPr lvl="1" eaLnBrk="1" hangingPunct="1">
              <a:spcBef>
                <a:spcPts val="600"/>
              </a:spcBef>
              <a:buSzPct val="110000"/>
              <a:buFont typeface="Arial" charset="0"/>
              <a:buNone/>
              <a:defRPr/>
            </a:pPr>
            <a:endParaRPr lang="en-US" sz="2600" dirty="0" smtClean="0"/>
          </a:p>
          <a:p>
            <a:pPr eaLnBrk="1" hangingPunct="1">
              <a:spcBef>
                <a:spcPts val="600"/>
              </a:spcBef>
              <a:buSzPct val="110000"/>
              <a:buFont typeface="Arial" pitchFamily="34" charset="0"/>
              <a:buChar char="•"/>
              <a:defRPr/>
            </a:pPr>
            <a:endParaRPr lang="en-US" sz="3000" dirty="0" smtClean="0"/>
          </a:p>
          <a:p>
            <a:pPr eaLnBrk="1" hangingPunct="1">
              <a:spcBef>
                <a:spcPts val="600"/>
              </a:spcBef>
              <a:buSzPct val="110000"/>
              <a:buFont typeface="Arial" pitchFamily="34" charset="0"/>
              <a:buChar char="•"/>
              <a:defRPr/>
            </a:pPr>
            <a:endParaRPr lang="en-US" sz="3000" dirty="0" smtClean="0"/>
          </a:p>
          <a:p>
            <a:pPr eaLnBrk="1" hangingPunct="1">
              <a:spcBef>
                <a:spcPts val="600"/>
              </a:spcBef>
              <a:buSzPct val="110000"/>
              <a:buFont typeface="Arial" charset="0"/>
              <a:buNone/>
              <a:defRPr/>
            </a:pPr>
            <a:endParaRPr lang="en-US" sz="2600" i="1" dirty="0" smtClean="0"/>
          </a:p>
          <a:p>
            <a:pPr eaLnBrk="1" hangingPunct="1">
              <a:spcBef>
                <a:spcPts val="600"/>
              </a:spcBef>
              <a:buSzPct val="110000"/>
              <a:defRPr/>
            </a:pPr>
            <a:endParaRPr lang="en-US" sz="2600" dirty="0" smtClean="0"/>
          </a:p>
          <a:p>
            <a:pPr eaLnBrk="1" hangingPunct="1">
              <a:spcBef>
                <a:spcPts val="1200"/>
              </a:spcBef>
              <a:buSzPct val="110000"/>
              <a:defRPr/>
            </a:pPr>
            <a:endParaRPr lang="en-US" sz="2600" dirty="0" smtClean="0"/>
          </a:p>
          <a:p>
            <a:pPr eaLnBrk="1" hangingPunct="1">
              <a:spcBef>
                <a:spcPts val="1200"/>
              </a:spcBef>
              <a:buSzPct val="110000"/>
              <a:defRPr/>
            </a:pPr>
            <a:endParaRPr lang="en-US" sz="26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blinds(horizontal)">
                                      <p:cBhvr>
                                        <p:cTn id="7" dur="500"/>
                                        <p:tgtEl>
                                          <p:spTgt spid="16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386">
                                            <p:txEl>
                                              <p:pRg st="1" end="1"/>
                                            </p:txEl>
                                          </p:spTgt>
                                        </p:tgtEl>
                                        <p:attrNameLst>
                                          <p:attrName>style.visibility</p:attrName>
                                        </p:attrNameLst>
                                      </p:cBhvr>
                                      <p:to>
                                        <p:strVal val="visible"/>
                                      </p:to>
                                    </p:set>
                                    <p:animEffect transition="in" filter="blinds(horizontal)">
                                      <p:cBhvr>
                                        <p:cTn id="12" dur="500"/>
                                        <p:tgtEl>
                                          <p:spTgt spid="1638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6386">
                                            <p:txEl>
                                              <p:pRg st="2" end="2"/>
                                            </p:txEl>
                                          </p:spTgt>
                                        </p:tgtEl>
                                        <p:attrNameLst>
                                          <p:attrName>style.visibility</p:attrName>
                                        </p:attrNameLst>
                                      </p:cBhvr>
                                      <p:to>
                                        <p:strVal val="visible"/>
                                      </p:to>
                                    </p:set>
                                    <p:animEffect transition="in" filter="blinds(horizontal)">
                                      <p:cBhvr>
                                        <p:cTn id="17" dur="500"/>
                                        <p:tgtEl>
                                          <p:spTgt spid="1638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6386">
                                            <p:txEl>
                                              <p:pRg st="3" end="3"/>
                                            </p:txEl>
                                          </p:spTgt>
                                        </p:tgtEl>
                                        <p:attrNameLst>
                                          <p:attrName>style.visibility</p:attrName>
                                        </p:attrNameLst>
                                      </p:cBhvr>
                                      <p:to>
                                        <p:strVal val="visible"/>
                                      </p:to>
                                    </p:set>
                                    <p:animEffect transition="in" filter="blinds(horizontal)">
                                      <p:cBhvr>
                                        <p:cTn id="22" dur="500"/>
                                        <p:tgtEl>
                                          <p:spTgt spid="1638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6386">
                                            <p:txEl>
                                              <p:pRg st="4" end="4"/>
                                            </p:txEl>
                                          </p:spTgt>
                                        </p:tgtEl>
                                        <p:attrNameLst>
                                          <p:attrName>style.visibility</p:attrName>
                                        </p:attrNameLst>
                                      </p:cBhvr>
                                      <p:to>
                                        <p:strVal val="visible"/>
                                      </p:to>
                                    </p:set>
                                    <p:animEffect transition="in" filter="blinds(horizontal)">
                                      <p:cBhvr>
                                        <p:cTn id="27" dur="500"/>
                                        <p:tgtEl>
                                          <p:spTgt spid="1638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6386">
                                            <p:txEl>
                                              <p:pRg st="5" end="5"/>
                                            </p:txEl>
                                          </p:spTgt>
                                        </p:tgtEl>
                                        <p:attrNameLst>
                                          <p:attrName>style.visibility</p:attrName>
                                        </p:attrNameLst>
                                      </p:cBhvr>
                                      <p:to>
                                        <p:strVal val="visible"/>
                                      </p:to>
                                    </p:set>
                                    <p:animEffect transition="in" filter="blinds(horizontal)">
                                      <p:cBhvr>
                                        <p:cTn id="32" dur="500"/>
                                        <p:tgtEl>
                                          <p:spTgt spid="1638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ChangeArrowheads="1"/>
          </p:cNvSpPr>
          <p:nvPr/>
        </p:nvSpPr>
        <p:spPr bwMode="auto">
          <a:xfrm>
            <a:off x="1120775" y="1454150"/>
            <a:ext cx="6894513" cy="4921250"/>
          </a:xfrm>
          <a:prstGeom prst="rect">
            <a:avLst/>
          </a:prstGeom>
          <a:solidFill>
            <a:srgbClr val="FFFFFF"/>
          </a:solidFill>
          <a:ln w="9525" algn="ctr">
            <a:noFill/>
            <a:miter lim="800000"/>
            <a:headEnd/>
            <a:tailEnd/>
          </a:ln>
        </p:spPr>
        <p:txBody>
          <a:bodyPr wrap="none" lIns="82058" tIns="41029" rIns="82058" bIns="41029" anchor="ctr"/>
          <a:lstStyle/>
          <a:p>
            <a:pPr algn="ctr"/>
            <a:endParaRPr lang="en-US"/>
          </a:p>
          <a:p>
            <a:pPr algn="ctr"/>
            <a:endParaRPr lang="en-US" sz="1600"/>
          </a:p>
        </p:txBody>
      </p:sp>
      <p:sp>
        <p:nvSpPr>
          <p:cNvPr id="689155" name="Rectangle 3"/>
          <p:cNvSpPr>
            <a:spLocks noGrp="1" noChangeArrowheads="1"/>
          </p:cNvSpPr>
          <p:nvPr>
            <p:ph type="title"/>
          </p:nvPr>
        </p:nvSpPr>
        <p:spPr/>
        <p:txBody>
          <a:bodyPr/>
          <a:lstStyle/>
          <a:p>
            <a:pPr eaLnBrk="1" hangingPunct="1">
              <a:defRPr/>
            </a:pPr>
            <a:r>
              <a:rPr lang="en-US" sz="2800" b="1" dirty="0">
                <a:solidFill>
                  <a:schemeClr val="tx2">
                    <a:lumMod val="60000"/>
                    <a:lumOff val="40000"/>
                  </a:schemeClr>
                </a:solidFill>
              </a:rPr>
              <a:t>Decision Points In Child Protective Services</a:t>
            </a:r>
            <a:br>
              <a:rPr lang="en-US" sz="2800" b="1" dirty="0">
                <a:solidFill>
                  <a:schemeClr val="tx2">
                    <a:lumMod val="60000"/>
                    <a:lumOff val="40000"/>
                  </a:schemeClr>
                </a:solidFill>
              </a:rPr>
            </a:br>
            <a:r>
              <a:rPr lang="en-US" sz="2800" b="1" dirty="0">
                <a:solidFill>
                  <a:schemeClr val="tx2">
                    <a:lumMod val="60000"/>
                    <a:lumOff val="40000"/>
                  </a:schemeClr>
                </a:solidFill>
              </a:rPr>
              <a:t>And Time in Care, 2004 Cohort</a:t>
            </a:r>
          </a:p>
        </p:txBody>
      </p:sp>
      <p:sp>
        <p:nvSpPr>
          <p:cNvPr id="61443" name="Rectangle 5"/>
          <p:cNvSpPr>
            <a:spLocks noChangeArrowheads="1"/>
          </p:cNvSpPr>
          <p:nvPr/>
        </p:nvSpPr>
        <p:spPr bwMode="auto">
          <a:xfrm>
            <a:off x="2884488" y="1568450"/>
            <a:ext cx="47625" cy="231775"/>
          </a:xfrm>
          <a:prstGeom prst="rect">
            <a:avLst/>
          </a:prstGeom>
          <a:noFill/>
          <a:ln w="9525">
            <a:noFill/>
            <a:miter lim="800000"/>
            <a:headEnd/>
            <a:tailEnd/>
          </a:ln>
        </p:spPr>
        <p:txBody>
          <a:bodyPr wrap="none" lIns="0" tIns="0" rIns="0" bIns="0">
            <a:spAutoFit/>
          </a:bodyPr>
          <a:lstStyle/>
          <a:p>
            <a:pPr algn="ctr"/>
            <a:r>
              <a:rPr lang="en-US" sz="1500">
                <a:solidFill>
                  <a:srgbClr val="000000"/>
                </a:solidFill>
                <a:latin typeface="Times New Roman" pitchFamily="18" charset="0"/>
              </a:rPr>
              <a:t> </a:t>
            </a:r>
            <a:endParaRPr lang="en-US"/>
          </a:p>
        </p:txBody>
      </p:sp>
      <p:sp>
        <p:nvSpPr>
          <p:cNvPr id="61444" name="Rectangle 6"/>
          <p:cNvSpPr>
            <a:spLocks noChangeArrowheads="1"/>
          </p:cNvSpPr>
          <p:nvPr/>
        </p:nvSpPr>
        <p:spPr bwMode="auto">
          <a:xfrm>
            <a:off x="2871788" y="1566863"/>
            <a:ext cx="3492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latin typeface="Times New Roman" pitchFamily="18" charset="0"/>
              </a:rPr>
              <a:t> </a:t>
            </a:r>
            <a:endParaRPr lang="en-US"/>
          </a:p>
        </p:txBody>
      </p:sp>
      <p:sp>
        <p:nvSpPr>
          <p:cNvPr id="689592" name="Rectangle 440"/>
          <p:cNvSpPr>
            <a:spLocks noChangeArrowheads="1"/>
          </p:cNvSpPr>
          <p:nvPr/>
        </p:nvSpPr>
        <p:spPr bwMode="auto">
          <a:xfrm>
            <a:off x="3878263" y="1697038"/>
            <a:ext cx="1431925" cy="527050"/>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r>
              <a:rPr lang="en-US" sz="1400"/>
              <a:t>Referral to CPS</a:t>
            </a:r>
          </a:p>
        </p:txBody>
      </p:sp>
      <p:sp>
        <p:nvSpPr>
          <p:cNvPr id="689593" name="Rectangle 441"/>
          <p:cNvSpPr>
            <a:spLocks noChangeArrowheads="1"/>
          </p:cNvSpPr>
          <p:nvPr/>
        </p:nvSpPr>
        <p:spPr bwMode="auto">
          <a:xfrm>
            <a:off x="3889375" y="2476500"/>
            <a:ext cx="1420813" cy="515938"/>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spcBef>
                <a:spcPct val="50000"/>
              </a:spcBef>
            </a:pPr>
            <a:endParaRPr lang="en-US" sz="1400"/>
          </a:p>
          <a:p>
            <a:pPr algn="ctr">
              <a:spcBef>
                <a:spcPct val="50000"/>
              </a:spcBef>
            </a:pPr>
            <a:r>
              <a:rPr lang="en-US" sz="1400"/>
              <a:t>Accepted</a:t>
            </a:r>
          </a:p>
          <a:p>
            <a:pPr algn="ctr"/>
            <a:endParaRPr lang="en-US"/>
          </a:p>
        </p:txBody>
      </p:sp>
      <p:sp>
        <p:nvSpPr>
          <p:cNvPr id="689594" name="Rectangle 442"/>
          <p:cNvSpPr>
            <a:spLocks noChangeArrowheads="1"/>
          </p:cNvSpPr>
          <p:nvPr/>
        </p:nvSpPr>
        <p:spPr bwMode="auto">
          <a:xfrm>
            <a:off x="3913188" y="3257550"/>
            <a:ext cx="1408112" cy="493713"/>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spcBef>
                <a:spcPct val="50000"/>
              </a:spcBef>
            </a:pPr>
            <a:endParaRPr lang="en-US" sz="1400"/>
          </a:p>
          <a:p>
            <a:pPr algn="ctr">
              <a:spcBef>
                <a:spcPct val="50000"/>
              </a:spcBef>
            </a:pPr>
            <a:r>
              <a:rPr lang="en-US" sz="1400"/>
              <a:t>Initial High Risk</a:t>
            </a:r>
          </a:p>
          <a:p>
            <a:pPr algn="ctr"/>
            <a:endParaRPr lang="en-US"/>
          </a:p>
        </p:txBody>
      </p:sp>
      <p:sp>
        <p:nvSpPr>
          <p:cNvPr id="689595" name="Rectangle 443"/>
          <p:cNvSpPr>
            <a:spLocks noChangeArrowheads="1"/>
          </p:cNvSpPr>
          <p:nvPr/>
        </p:nvSpPr>
        <p:spPr bwMode="auto">
          <a:xfrm>
            <a:off x="3924300" y="4019550"/>
            <a:ext cx="1419225" cy="515938"/>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r>
              <a:rPr lang="en-US" sz="1400"/>
              <a:t>Removed From</a:t>
            </a:r>
          </a:p>
          <a:p>
            <a:pPr algn="ctr"/>
            <a:r>
              <a:rPr lang="en-US" sz="1400"/>
              <a:t> Home</a:t>
            </a:r>
          </a:p>
        </p:txBody>
      </p:sp>
      <p:sp>
        <p:nvSpPr>
          <p:cNvPr id="689596" name="Rectangle 444"/>
          <p:cNvSpPr>
            <a:spLocks noChangeArrowheads="1"/>
          </p:cNvSpPr>
          <p:nvPr/>
        </p:nvSpPr>
        <p:spPr bwMode="auto">
          <a:xfrm>
            <a:off x="3924300" y="4794250"/>
            <a:ext cx="1419225" cy="515938"/>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r>
              <a:rPr lang="en-US" sz="1400"/>
              <a:t>Over 60 Days</a:t>
            </a:r>
          </a:p>
        </p:txBody>
      </p:sp>
      <p:sp>
        <p:nvSpPr>
          <p:cNvPr id="689597" name="Rectangle 445"/>
          <p:cNvSpPr>
            <a:spLocks noChangeArrowheads="1"/>
          </p:cNvSpPr>
          <p:nvPr/>
        </p:nvSpPr>
        <p:spPr bwMode="auto">
          <a:xfrm>
            <a:off x="3959225" y="5580063"/>
            <a:ext cx="1373188" cy="549275"/>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spcBef>
                <a:spcPct val="50000"/>
              </a:spcBef>
            </a:pPr>
            <a:endParaRPr lang="en-US" sz="1400"/>
          </a:p>
          <a:p>
            <a:pPr algn="ctr">
              <a:spcBef>
                <a:spcPct val="50000"/>
              </a:spcBef>
            </a:pPr>
            <a:r>
              <a:rPr lang="en-US" sz="1400"/>
              <a:t>Over Two Years</a:t>
            </a:r>
          </a:p>
          <a:p>
            <a:pPr algn="ctr"/>
            <a:endParaRPr lang="en-US"/>
          </a:p>
        </p:txBody>
      </p:sp>
      <p:sp>
        <p:nvSpPr>
          <p:cNvPr id="61451" name="Line 446"/>
          <p:cNvSpPr>
            <a:spLocks noChangeShapeType="1"/>
          </p:cNvSpPr>
          <p:nvPr/>
        </p:nvSpPr>
        <p:spPr bwMode="auto">
          <a:xfrm>
            <a:off x="3127375" y="2216150"/>
            <a:ext cx="0" cy="255588"/>
          </a:xfrm>
          <a:prstGeom prst="line">
            <a:avLst/>
          </a:prstGeom>
          <a:noFill/>
          <a:ln w="9525">
            <a:noFill/>
            <a:round/>
            <a:headEnd/>
            <a:tailEnd type="triangle" w="med" len="med"/>
          </a:ln>
        </p:spPr>
        <p:txBody>
          <a:bodyPr wrap="none" lIns="82058" tIns="41029" rIns="82058" bIns="41029" anchor="ctr"/>
          <a:lstStyle/>
          <a:p>
            <a:endParaRPr lang="en-US"/>
          </a:p>
        </p:txBody>
      </p:sp>
      <p:sp>
        <p:nvSpPr>
          <p:cNvPr id="689599" name="Line 447"/>
          <p:cNvSpPr>
            <a:spLocks noChangeShapeType="1"/>
          </p:cNvSpPr>
          <p:nvPr/>
        </p:nvSpPr>
        <p:spPr bwMode="auto">
          <a:xfrm>
            <a:off x="4594225" y="2216150"/>
            <a:ext cx="0" cy="255588"/>
          </a:xfrm>
          <a:prstGeom prst="line">
            <a:avLst/>
          </a:prstGeom>
          <a:noFill/>
          <a:ln w="9525">
            <a:solidFill>
              <a:schemeClr val="tx1"/>
            </a:solidFill>
            <a:round/>
            <a:headEnd/>
            <a:tailEnd type="triangle" w="med" len="med"/>
          </a:ln>
        </p:spPr>
        <p:txBody>
          <a:bodyPr wrap="none" lIns="82058" tIns="41029" rIns="82058" bIns="41029" anchor="ctr"/>
          <a:lstStyle/>
          <a:p>
            <a:endParaRPr lang="en-US"/>
          </a:p>
        </p:txBody>
      </p:sp>
      <p:sp>
        <p:nvSpPr>
          <p:cNvPr id="689601" name="Line 449"/>
          <p:cNvSpPr>
            <a:spLocks noChangeShapeType="1"/>
          </p:cNvSpPr>
          <p:nvPr/>
        </p:nvSpPr>
        <p:spPr bwMode="auto">
          <a:xfrm>
            <a:off x="4597400" y="3748088"/>
            <a:ext cx="0" cy="257175"/>
          </a:xfrm>
          <a:prstGeom prst="line">
            <a:avLst/>
          </a:prstGeom>
          <a:noFill/>
          <a:ln w="9525">
            <a:solidFill>
              <a:schemeClr val="tx1"/>
            </a:solidFill>
            <a:round/>
            <a:headEnd/>
            <a:tailEnd type="triangle" w="med" len="med"/>
          </a:ln>
        </p:spPr>
        <p:txBody>
          <a:bodyPr wrap="none" lIns="82058" tIns="41029" rIns="82058" bIns="41029" anchor="ctr"/>
          <a:lstStyle/>
          <a:p>
            <a:endParaRPr lang="en-US"/>
          </a:p>
        </p:txBody>
      </p:sp>
      <p:sp>
        <p:nvSpPr>
          <p:cNvPr id="689602" name="Line 450"/>
          <p:cNvSpPr>
            <a:spLocks noChangeShapeType="1"/>
          </p:cNvSpPr>
          <p:nvPr/>
        </p:nvSpPr>
        <p:spPr bwMode="auto">
          <a:xfrm>
            <a:off x="4619625" y="4538663"/>
            <a:ext cx="0" cy="255587"/>
          </a:xfrm>
          <a:prstGeom prst="line">
            <a:avLst/>
          </a:prstGeom>
          <a:noFill/>
          <a:ln w="9525">
            <a:solidFill>
              <a:schemeClr val="tx1"/>
            </a:solidFill>
            <a:round/>
            <a:headEnd/>
            <a:tailEnd type="triangle" w="med" len="med"/>
          </a:ln>
        </p:spPr>
        <p:txBody>
          <a:bodyPr wrap="none" lIns="82058" tIns="41029" rIns="82058" bIns="41029" anchor="ctr"/>
          <a:lstStyle/>
          <a:p>
            <a:endParaRPr lang="en-US"/>
          </a:p>
        </p:txBody>
      </p:sp>
      <p:sp>
        <p:nvSpPr>
          <p:cNvPr id="689603" name="Line 451"/>
          <p:cNvSpPr>
            <a:spLocks noChangeShapeType="1"/>
          </p:cNvSpPr>
          <p:nvPr/>
        </p:nvSpPr>
        <p:spPr bwMode="auto">
          <a:xfrm>
            <a:off x="4641850" y="5316538"/>
            <a:ext cx="0" cy="255587"/>
          </a:xfrm>
          <a:prstGeom prst="line">
            <a:avLst/>
          </a:prstGeom>
          <a:noFill/>
          <a:ln w="9525">
            <a:solidFill>
              <a:schemeClr val="tx1"/>
            </a:solidFill>
            <a:round/>
            <a:headEnd/>
            <a:tailEnd type="triangle" w="med" len="med"/>
          </a:ln>
        </p:spPr>
        <p:txBody>
          <a:bodyPr wrap="none" lIns="82058" tIns="41029" rIns="82058" bIns="41029" anchor="ctr"/>
          <a:lstStyle/>
          <a:p>
            <a:endParaRPr lang="en-US"/>
          </a:p>
        </p:txBody>
      </p:sp>
      <p:sp>
        <p:nvSpPr>
          <p:cNvPr id="689604" name="Line 452"/>
          <p:cNvSpPr>
            <a:spLocks noChangeShapeType="1"/>
          </p:cNvSpPr>
          <p:nvPr/>
        </p:nvSpPr>
        <p:spPr bwMode="auto">
          <a:xfrm>
            <a:off x="4606925" y="3000375"/>
            <a:ext cx="0" cy="255588"/>
          </a:xfrm>
          <a:prstGeom prst="line">
            <a:avLst/>
          </a:prstGeom>
          <a:noFill/>
          <a:ln w="9525">
            <a:solidFill>
              <a:schemeClr val="tx1"/>
            </a:solidFill>
            <a:round/>
            <a:headEnd/>
            <a:tailEnd type="triangle" w="med" len="med"/>
          </a:ln>
        </p:spPr>
        <p:txBody>
          <a:bodyPr wrap="none" lIns="82058" tIns="41029" rIns="82058" bIns="41029" anchor="ctr"/>
          <a:lstStyle/>
          <a:p>
            <a:endParaRPr lang="en-US"/>
          </a:p>
        </p:txBody>
      </p:sp>
      <p:sp>
        <p:nvSpPr>
          <p:cNvPr id="689605" name="Text Box 453"/>
          <p:cNvSpPr txBox="1">
            <a:spLocks noChangeArrowheads="1"/>
          </p:cNvSpPr>
          <p:nvPr/>
        </p:nvSpPr>
        <p:spPr bwMode="auto">
          <a:xfrm>
            <a:off x="2882900" y="1817688"/>
            <a:ext cx="831850" cy="330200"/>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58,005</a:t>
            </a:r>
          </a:p>
        </p:txBody>
      </p:sp>
      <p:sp>
        <p:nvSpPr>
          <p:cNvPr id="689606" name="Text Box 454"/>
          <p:cNvSpPr txBox="1">
            <a:spLocks noChangeArrowheads="1"/>
          </p:cNvSpPr>
          <p:nvPr/>
        </p:nvSpPr>
        <p:spPr bwMode="auto">
          <a:xfrm>
            <a:off x="2905125" y="2582863"/>
            <a:ext cx="831850" cy="328612"/>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43,423</a:t>
            </a:r>
          </a:p>
        </p:txBody>
      </p:sp>
      <p:sp>
        <p:nvSpPr>
          <p:cNvPr id="689607" name="Text Box 455"/>
          <p:cNvSpPr txBox="1">
            <a:spLocks noChangeArrowheads="1"/>
          </p:cNvSpPr>
          <p:nvPr/>
        </p:nvSpPr>
        <p:spPr bwMode="auto">
          <a:xfrm>
            <a:off x="2943225" y="3375025"/>
            <a:ext cx="830263" cy="328613"/>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35,474</a:t>
            </a:r>
          </a:p>
        </p:txBody>
      </p:sp>
      <p:sp>
        <p:nvSpPr>
          <p:cNvPr id="689608" name="Text Box 456"/>
          <p:cNvSpPr txBox="1">
            <a:spLocks noChangeArrowheads="1"/>
          </p:cNvSpPr>
          <p:nvPr/>
        </p:nvSpPr>
        <p:spPr bwMode="auto">
          <a:xfrm>
            <a:off x="2976563" y="4089400"/>
            <a:ext cx="831850" cy="328613"/>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 4,744</a:t>
            </a:r>
          </a:p>
        </p:txBody>
      </p:sp>
      <p:sp>
        <p:nvSpPr>
          <p:cNvPr id="689609" name="Text Box 457"/>
          <p:cNvSpPr txBox="1">
            <a:spLocks noChangeArrowheads="1"/>
          </p:cNvSpPr>
          <p:nvPr/>
        </p:nvSpPr>
        <p:spPr bwMode="auto">
          <a:xfrm>
            <a:off x="3011488" y="4852988"/>
            <a:ext cx="831850" cy="330200"/>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 3,194</a:t>
            </a:r>
          </a:p>
        </p:txBody>
      </p:sp>
      <p:sp>
        <p:nvSpPr>
          <p:cNvPr id="689610" name="Text Box 458"/>
          <p:cNvSpPr txBox="1">
            <a:spLocks noChangeArrowheads="1"/>
          </p:cNvSpPr>
          <p:nvPr/>
        </p:nvSpPr>
        <p:spPr bwMode="auto">
          <a:xfrm>
            <a:off x="3033713" y="5630863"/>
            <a:ext cx="831850" cy="328612"/>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 1,476</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89592"/>
                                        </p:tgtEl>
                                        <p:attrNameLst>
                                          <p:attrName>style.visibility</p:attrName>
                                        </p:attrNameLst>
                                      </p:cBhvr>
                                      <p:to>
                                        <p:strVal val="visible"/>
                                      </p:to>
                                    </p:set>
                                    <p:animEffect transition="in" filter="fade">
                                      <p:cBhvr>
                                        <p:cTn id="7" dur="1000"/>
                                        <p:tgtEl>
                                          <p:spTgt spid="68959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89605"/>
                                        </p:tgtEl>
                                        <p:attrNameLst>
                                          <p:attrName>style.visibility</p:attrName>
                                        </p:attrNameLst>
                                      </p:cBhvr>
                                      <p:to>
                                        <p:strVal val="visible"/>
                                      </p:to>
                                    </p:set>
                                    <p:animEffect transition="in" filter="fade">
                                      <p:cBhvr>
                                        <p:cTn id="10" dur="2000"/>
                                        <p:tgtEl>
                                          <p:spTgt spid="689605"/>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9599"/>
                                        </p:tgtEl>
                                        <p:attrNameLst>
                                          <p:attrName>style.visibility</p:attrName>
                                        </p:attrNameLst>
                                      </p:cBhvr>
                                      <p:to>
                                        <p:strVal val="visible"/>
                                      </p:to>
                                    </p:set>
                                  </p:childTnLst>
                                </p:cTn>
                              </p:par>
                              <p:par>
                                <p:cTn id="15" presetID="10" presetClass="entr" presetSubtype="0" fill="hold" grpId="0" nodeType="withEffect">
                                  <p:stCondLst>
                                    <p:cond delay="0"/>
                                  </p:stCondLst>
                                  <p:childTnLst>
                                    <p:set>
                                      <p:cBhvr>
                                        <p:cTn id="16" dur="1" fill="hold">
                                          <p:stCondLst>
                                            <p:cond delay="0"/>
                                          </p:stCondLst>
                                        </p:cTn>
                                        <p:tgtEl>
                                          <p:spTgt spid="689593"/>
                                        </p:tgtEl>
                                        <p:attrNameLst>
                                          <p:attrName>style.visibility</p:attrName>
                                        </p:attrNameLst>
                                      </p:cBhvr>
                                      <p:to>
                                        <p:strVal val="visible"/>
                                      </p:to>
                                    </p:set>
                                    <p:animEffect transition="in" filter="fade">
                                      <p:cBhvr>
                                        <p:cTn id="17" dur="1000"/>
                                        <p:tgtEl>
                                          <p:spTgt spid="689593"/>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689606"/>
                                        </p:tgtEl>
                                        <p:attrNameLst>
                                          <p:attrName>style.visibility</p:attrName>
                                        </p:attrNameLst>
                                      </p:cBhvr>
                                      <p:to>
                                        <p:strVal val="visible"/>
                                      </p:to>
                                    </p:set>
                                    <p:animEffect transition="in" filter="fade">
                                      <p:cBhvr>
                                        <p:cTn id="20" dur="1000"/>
                                        <p:tgtEl>
                                          <p:spTgt spid="689606"/>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89604"/>
                                        </p:tgtEl>
                                        <p:attrNameLst>
                                          <p:attrName>style.visibility</p:attrName>
                                        </p:attrNameLst>
                                      </p:cBhvr>
                                      <p:to>
                                        <p:strVal val="visible"/>
                                      </p:to>
                                    </p:set>
                                  </p:childTnLst>
                                </p:cTn>
                              </p:par>
                              <p:par>
                                <p:cTn id="25" presetID="10" presetClass="entr" presetSubtype="0" fill="hold" grpId="0" nodeType="withEffect">
                                  <p:stCondLst>
                                    <p:cond delay="0"/>
                                  </p:stCondLst>
                                  <p:childTnLst>
                                    <p:set>
                                      <p:cBhvr>
                                        <p:cTn id="26" dur="1" fill="hold">
                                          <p:stCondLst>
                                            <p:cond delay="0"/>
                                          </p:stCondLst>
                                        </p:cTn>
                                        <p:tgtEl>
                                          <p:spTgt spid="689594"/>
                                        </p:tgtEl>
                                        <p:attrNameLst>
                                          <p:attrName>style.visibility</p:attrName>
                                        </p:attrNameLst>
                                      </p:cBhvr>
                                      <p:to>
                                        <p:strVal val="visible"/>
                                      </p:to>
                                    </p:set>
                                    <p:animEffect transition="in" filter="fade">
                                      <p:cBhvr>
                                        <p:cTn id="27" dur="1000"/>
                                        <p:tgtEl>
                                          <p:spTgt spid="689594"/>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689607"/>
                                        </p:tgtEl>
                                        <p:attrNameLst>
                                          <p:attrName>style.visibility</p:attrName>
                                        </p:attrNameLst>
                                      </p:cBhvr>
                                      <p:to>
                                        <p:strVal val="visible"/>
                                      </p:to>
                                    </p:set>
                                    <p:animEffect transition="in" filter="fade">
                                      <p:cBhvr>
                                        <p:cTn id="30" dur="1000"/>
                                        <p:tgtEl>
                                          <p:spTgt spid="68960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89601"/>
                                        </p:tgtEl>
                                        <p:attrNameLst>
                                          <p:attrName>style.visibility</p:attrName>
                                        </p:attrNameLst>
                                      </p:cBhvr>
                                      <p:to>
                                        <p:strVal val="visible"/>
                                      </p:to>
                                    </p:set>
                                  </p:childTnLst>
                                </p:cTn>
                              </p:par>
                              <p:par>
                                <p:cTn id="35" presetID="10" presetClass="entr" presetSubtype="0" fill="hold" grpId="0" nodeType="withEffect">
                                  <p:stCondLst>
                                    <p:cond delay="0"/>
                                  </p:stCondLst>
                                  <p:childTnLst>
                                    <p:set>
                                      <p:cBhvr>
                                        <p:cTn id="36" dur="1" fill="hold">
                                          <p:stCondLst>
                                            <p:cond delay="0"/>
                                          </p:stCondLst>
                                        </p:cTn>
                                        <p:tgtEl>
                                          <p:spTgt spid="689595"/>
                                        </p:tgtEl>
                                        <p:attrNameLst>
                                          <p:attrName>style.visibility</p:attrName>
                                        </p:attrNameLst>
                                      </p:cBhvr>
                                      <p:to>
                                        <p:strVal val="visible"/>
                                      </p:to>
                                    </p:set>
                                    <p:animEffect transition="in" filter="fade">
                                      <p:cBhvr>
                                        <p:cTn id="37" dur="1000"/>
                                        <p:tgtEl>
                                          <p:spTgt spid="689595"/>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89608"/>
                                        </p:tgtEl>
                                        <p:attrNameLst>
                                          <p:attrName>style.visibility</p:attrName>
                                        </p:attrNameLst>
                                      </p:cBhvr>
                                      <p:to>
                                        <p:strVal val="visible"/>
                                      </p:to>
                                    </p:set>
                                    <p:animEffect transition="in" filter="fade">
                                      <p:cBhvr>
                                        <p:cTn id="40" dur="1000"/>
                                        <p:tgtEl>
                                          <p:spTgt spid="689608"/>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89602"/>
                                        </p:tgtEl>
                                        <p:attrNameLst>
                                          <p:attrName>style.visibility</p:attrName>
                                        </p:attrNameLst>
                                      </p:cBhvr>
                                      <p:to>
                                        <p:strVal val="visible"/>
                                      </p:to>
                                    </p:set>
                                  </p:childTnLst>
                                </p:cTn>
                              </p:par>
                              <p:par>
                                <p:cTn id="45" presetID="10" presetClass="entr" presetSubtype="0" fill="hold" grpId="0" nodeType="withEffect">
                                  <p:stCondLst>
                                    <p:cond delay="0"/>
                                  </p:stCondLst>
                                  <p:childTnLst>
                                    <p:set>
                                      <p:cBhvr>
                                        <p:cTn id="46" dur="1" fill="hold">
                                          <p:stCondLst>
                                            <p:cond delay="0"/>
                                          </p:stCondLst>
                                        </p:cTn>
                                        <p:tgtEl>
                                          <p:spTgt spid="689596"/>
                                        </p:tgtEl>
                                        <p:attrNameLst>
                                          <p:attrName>style.visibility</p:attrName>
                                        </p:attrNameLst>
                                      </p:cBhvr>
                                      <p:to>
                                        <p:strVal val="visible"/>
                                      </p:to>
                                    </p:set>
                                    <p:animEffect transition="in" filter="fade">
                                      <p:cBhvr>
                                        <p:cTn id="47" dur="1000"/>
                                        <p:tgtEl>
                                          <p:spTgt spid="689596"/>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689609"/>
                                        </p:tgtEl>
                                        <p:attrNameLst>
                                          <p:attrName>style.visibility</p:attrName>
                                        </p:attrNameLst>
                                      </p:cBhvr>
                                      <p:to>
                                        <p:strVal val="visible"/>
                                      </p:to>
                                    </p:set>
                                    <p:animEffect transition="in" filter="fade">
                                      <p:cBhvr>
                                        <p:cTn id="50" dur="1000"/>
                                        <p:tgtEl>
                                          <p:spTgt spid="689609"/>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8960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689597"/>
                                        </p:tgtEl>
                                        <p:attrNameLst>
                                          <p:attrName>style.visibility</p:attrName>
                                        </p:attrNameLst>
                                      </p:cBhvr>
                                      <p:to>
                                        <p:strVal val="visible"/>
                                      </p:to>
                                    </p:set>
                                  </p:childTnLst>
                                </p:cTn>
                              </p:par>
                              <p:par>
                                <p:cTn id="57" presetID="10" presetClass="entr" presetSubtype="0" fill="hold" grpId="0" nodeType="withEffect">
                                  <p:stCondLst>
                                    <p:cond delay="0"/>
                                  </p:stCondLst>
                                  <p:childTnLst>
                                    <p:set>
                                      <p:cBhvr>
                                        <p:cTn id="58" dur="1" fill="hold">
                                          <p:stCondLst>
                                            <p:cond delay="0"/>
                                          </p:stCondLst>
                                        </p:cTn>
                                        <p:tgtEl>
                                          <p:spTgt spid="689610"/>
                                        </p:tgtEl>
                                        <p:attrNameLst>
                                          <p:attrName>style.visibility</p:attrName>
                                        </p:attrNameLst>
                                      </p:cBhvr>
                                      <p:to>
                                        <p:strVal val="visible"/>
                                      </p:to>
                                    </p:set>
                                    <p:animEffect transition="in" filter="fade">
                                      <p:cBhvr>
                                        <p:cTn id="59" dur="1000"/>
                                        <p:tgtEl>
                                          <p:spTgt spid="689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9592" grpId="0" animBg="1"/>
      <p:bldP spid="689593" grpId="0" animBg="1"/>
      <p:bldP spid="689594" grpId="0" animBg="1"/>
      <p:bldP spid="689595" grpId="0" animBg="1"/>
      <p:bldP spid="689596" grpId="0" animBg="1"/>
      <p:bldP spid="689597" grpId="0" animBg="1"/>
      <p:bldP spid="689599" grpId="0" animBg="1"/>
      <p:bldP spid="689601" grpId="0" animBg="1"/>
      <p:bldP spid="689602" grpId="0" animBg="1"/>
      <p:bldP spid="689603" grpId="0" animBg="1"/>
      <p:bldP spid="689604" grpId="0" animBg="1"/>
      <p:bldP spid="689605" grpId="0"/>
      <p:bldP spid="689606" grpId="0"/>
      <p:bldP spid="689607" grpId="0"/>
      <p:bldP spid="689608" grpId="0"/>
      <p:bldP spid="689609" grpId="0"/>
      <p:bldP spid="6896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4"/>
          <p:cNvSpPr>
            <a:spLocks noGrp="1" noChangeArrowheads="1"/>
          </p:cNvSpPr>
          <p:nvPr>
            <p:ph type="title"/>
          </p:nvPr>
        </p:nvSpPr>
        <p:spPr>
          <a:xfrm>
            <a:off x="457200" y="274638"/>
            <a:ext cx="8229600" cy="868362"/>
          </a:xfrm>
        </p:spPr>
        <p:txBody>
          <a:bodyPr/>
          <a:lstStyle/>
          <a:p>
            <a:pPr eaLnBrk="1" hangingPunct="1"/>
            <a:r>
              <a:rPr lang="en-US" sz="4000" smtClean="0"/>
              <a:t/>
            </a:r>
            <a:br>
              <a:rPr lang="en-US" sz="4000" smtClean="0"/>
            </a:br>
            <a:endParaRPr lang="en-US" sz="4000" smtClean="0"/>
          </a:p>
        </p:txBody>
      </p:sp>
      <p:sp>
        <p:nvSpPr>
          <p:cNvPr id="62466" name="AutoShape 97"/>
          <p:cNvSpPr>
            <a:spLocks noChangeAspect="1" noChangeArrowheads="1" noTextEdit="1"/>
          </p:cNvSpPr>
          <p:nvPr/>
        </p:nvSpPr>
        <p:spPr bwMode="auto">
          <a:xfrm>
            <a:off x="1235075" y="1382713"/>
            <a:ext cx="7148513" cy="4492625"/>
          </a:xfrm>
          <a:prstGeom prst="rect">
            <a:avLst/>
          </a:prstGeom>
          <a:noFill/>
          <a:ln w="9525">
            <a:noFill/>
            <a:miter lim="800000"/>
            <a:headEnd/>
            <a:tailEnd/>
          </a:ln>
        </p:spPr>
        <p:txBody>
          <a:bodyPr lIns="82058" tIns="41029" rIns="82058" bIns="41029"/>
          <a:lstStyle/>
          <a:p>
            <a:endParaRPr lang="en-US"/>
          </a:p>
        </p:txBody>
      </p:sp>
      <p:sp>
        <p:nvSpPr>
          <p:cNvPr id="62467" name="Rectangle 99"/>
          <p:cNvSpPr>
            <a:spLocks noChangeArrowheads="1"/>
          </p:cNvSpPr>
          <p:nvPr/>
        </p:nvSpPr>
        <p:spPr bwMode="auto">
          <a:xfrm>
            <a:off x="1295400" y="1441450"/>
            <a:ext cx="7027863" cy="4387850"/>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62468" name="Line 100"/>
          <p:cNvSpPr>
            <a:spLocks noChangeShapeType="1"/>
          </p:cNvSpPr>
          <p:nvPr/>
        </p:nvSpPr>
        <p:spPr bwMode="auto">
          <a:xfrm>
            <a:off x="1835150" y="4840288"/>
            <a:ext cx="6416675" cy="0"/>
          </a:xfrm>
          <a:prstGeom prst="line">
            <a:avLst/>
          </a:prstGeom>
          <a:noFill/>
          <a:ln w="0">
            <a:solidFill>
              <a:srgbClr val="969696"/>
            </a:solidFill>
            <a:round/>
            <a:headEnd/>
            <a:tailEnd/>
          </a:ln>
        </p:spPr>
        <p:txBody>
          <a:bodyPr lIns="82058" tIns="41029" rIns="82058" bIns="41029"/>
          <a:lstStyle/>
          <a:p>
            <a:endParaRPr lang="en-US"/>
          </a:p>
        </p:txBody>
      </p:sp>
      <p:sp>
        <p:nvSpPr>
          <p:cNvPr id="62469" name="Line 101"/>
          <p:cNvSpPr>
            <a:spLocks noChangeShapeType="1"/>
          </p:cNvSpPr>
          <p:nvPr/>
        </p:nvSpPr>
        <p:spPr bwMode="auto">
          <a:xfrm>
            <a:off x="1835150" y="4364038"/>
            <a:ext cx="6416675" cy="0"/>
          </a:xfrm>
          <a:prstGeom prst="line">
            <a:avLst/>
          </a:prstGeom>
          <a:noFill/>
          <a:ln w="0">
            <a:solidFill>
              <a:srgbClr val="969696"/>
            </a:solidFill>
            <a:round/>
            <a:headEnd/>
            <a:tailEnd/>
          </a:ln>
        </p:spPr>
        <p:txBody>
          <a:bodyPr lIns="82058" tIns="41029" rIns="82058" bIns="41029"/>
          <a:lstStyle/>
          <a:p>
            <a:endParaRPr lang="en-US"/>
          </a:p>
        </p:txBody>
      </p:sp>
      <p:sp>
        <p:nvSpPr>
          <p:cNvPr id="62470" name="Line 102"/>
          <p:cNvSpPr>
            <a:spLocks noChangeShapeType="1"/>
          </p:cNvSpPr>
          <p:nvPr/>
        </p:nvSpPr>
        <p:spPr bwMode="auto">
          <a:xfrm>
            <a:off x="1835150" y="3875088"/>
            <a:ext cx="6416675" cy="0"/>
          </a:xfrm>
          <a:prstGeom prst="line">
            <a:avLst/>
          </a:prstGeom>
          <a:noFill/>
          <a:ln w="0">
            <a:solidFill>
              <a:srgbClr val="969696"/>
            </a:solidFill>
            <a:round/>
            <a:headEnd/>
            <a:tailEnd/>
          </a:ln>
        </p:spPr>
        <p:txBody>
          <a:bodyPr lIns="82058" tIns="41029" rIns="82058" bIns="41029"/>
          <a:lstStyle/>
          <a:p>
            <a:endParaRPr lang="en-US"/>
          </a:p>
        </p:txBody>
      </p:sp>
      <p:sp>
        <p:nvSpPr>
          <p:cNvPr id="62471" name="Line 103"/>
          <p:cNvSpPr>
            <a:spLocks noChangeShapeType="1"/>
          </p:cNvSpPr>
          <p:nvPr/>
        </p:nvSpPr>
        <p:spPr bwMode="auto">
          <a:xfrm>
            <a:off x="1835150" y="3397250"/>
            <a:ext cx="6416675" cy="0"/>
          </a:xfrm>
          <a:prstGeom prst="line">
            <a:avLst/>
          </a:prstGeom>
          <a:noFill/>
          <a:ln w="0">
            <a:solidFill>
              <a:srgbClr val="969696"/>
            </a:solidFill>
            <a:round/>
            <a:headEnd/>
            <a:tailEnd/>
          </a:ln>
        </p:spPr>
        <p:txBody>
          <a:bodyPr lIns="82058" tIns="41029" rIns="82058" bIns="41029"/>
          <a:lstStyle/>
          <a:p>
            <a:endParaRPr lang="en-US"/>
          </a:p>
        </p:txBody>
      </p:sp>
      <p:sp>
        <p:nvSpPr>
          <p:cNvPr id="62472" name="Line 104"/>
          <p:cNvSpPr>
            <a:spLocks noChangeShapeType="1"/>
          </p:cNvSpPr>
          <p:nvPr/>
        </p:nvSpPr>
        <p:spPr bwMode="auto">
          <a:xfrm>
            <a:off x="1835150" y="2908300"/>
            <a:ext cx="6416675" cy="0"/>
          </a:xfrm>
          <a:prstGeom prst="line">
            <a:avLst/>
          </a:prstGeom>
          <a:noFill/>
          <a:ln w="0">
            <a:solidFill>
              <a:srgbClr val="969696"/>
            </a:solidFill>
            <a:round/>
            <a:headEnd/>
            <a:tailEnd/>
          </a:ln>
        </p:spPr>
        <p:txBody>
          <a:bodyPr lIns="82058" tIns="41029" rIns="82058" bIns="41029"/>
          <a:lstStyle/>
          <a:p>
            <a:endParaRPr lang="en-US"/>
          </a:p>
        </p:txBody>
      </p:sp>
      <p:sp>
        <p:nvSpPr>
          <p:cNvPr id="62473" name="Line 105"/>
          <p:cNvSpPr>
            <a:spLocks noChangeShapeType="1"/>
          </p:cNvSpPr>
          <p:nvPr/>
        </p:nvSpPr>
        <p:spPr bwMode="auto">
          <a:xfrm>
            <a:off x="1835150" y="2430463"/>
            <a:ext cx="6416675" cy="0"/>
          </a:xfrm>
          <a:prstGeom prst="line">
            <a:avLst/>
          </a:prstGeom>
          <a:noFill/>
          <a:ln w="0">
            <a:solidFill>
              <a:srgbClr val="969696"/>
            </a:solidFill>
            <a:round/>
            <a:headEnd/>
            <a:tailEnd/>
          </a:ln>
        </p:spPr>
        <p:txBody>
          <a:bodyPr lIns="82058" tIns="41029" rIns="82058" bIns="41029"/>
          <a:lstStyle/>
          <a:p>
            <a:endParaRPr lang="en-US"/>
          </a:p>
        </p:txBody>
      </p:sp>
      <p:sp>
        <p:nvSpPr>
          <p:cNvPr id="62474" name="Line 106"/>
          <p:cNvSpPr>
            <a:spLocks noChangeShapeType="1"/>
          </p:cNvSpPr>
          <p:nvPr/>
        </p:nvSpPr>
        <p:spPr bwMode="auto">
          <a:xfrm>
            <a:off x="1835150" y="1941513"/>
            <a:ext cx="6416675" cy="0"/>
          </a:xfrm>
          <a:prstGeom prst="line">
            <a:avLst/>
          </a:prstGeom>
          <a:noFill/>
          <a:ln w="0">
            <a:solidFill>
              <a:srgbClr val="969696"/>
            </a:solidFill>
            <a:round/>
            <a:headEnd/>
            <a:tailEnd/>
          </a:ln>
        </p:spPr>
        <p:txBody>
          <a:bodyPr lIns="82058" tIns="41029" rIns="82058" bIns="41029"/>
          <a:lstStyle/>
          <a:p>
            <a:endParaRPr lang="en-US"/>
          </a:p>
        </p:txBody>
      </p:sp>
      <p:sp>
        <p:nvSpPr>
          <p:cNvPr id="62475" name="Line 107"/>
          <p:cNvSpPr>
            <a:spLocks noChangeShapeType="1"/>
          </p:cNvSpPr>
          <p:nvPr/>
        </p:nvSpPr>
        <p:spPr bwMode="auto">
          <a:xfrm>
            <a:off x="1835150" y="1941513"/>
            <a:ext cx="0" cy="3386137"/>
          </a:xfrm>
          <a:prstGeom prst="line">
            <a:avLst/>
          </a:prstGeom>
          <a:noFill/>
          <a:ln w="0">
            <a:solidFill>
              <a:srgbClr val="000000"/>
            </a:solidFill>
            <a:round/>
            <a:headEnd/>
            <a:tailEnd/>
          </a:ln>
        </p:spPr>
        <p:txBody>
          <a:bodyPr lIns="82058" tIns="41029" rIns="82058" bIns="41029"/>
          <a:lstStyle/>
          <a:p>
            <a:endParaRPr lang="en-US"/>
          </a:p>
        </p:txBody>
      </p:sp>
      <p:sp>
        <p:nvSpPr>
          <p:cNvPr id="62476" name="Line 108"/>
          <p:cNvSpPr>
            <a:spLocks noChangeShapeType="1"/>
          </p:cNvSpPr>
          <p:nvPr/>
        </p:nvSpPr>
        <p:spPr bwMode="auto">
          <a:xfrm>
            <a:off x="1785938" y="5327650"/>
            <a:ext cx="49212" cy="0"/>
          </a:xfrm>
          <a:prstGeom prst="line">
            <a:avLst/>
          </a:prstGeom>
          <a:noFill/>
          <a:ln w="0">
            <a:solidFill>
              <a:srgbClr val="000000"/>
            </a:solidFill>
            <a:round/>
            <a:headEnd/>
            <a:tailEnd/>
          </a:ln>
        </p:spPr>
        <p:txBody>
          <a:bodyPr lIns="82058" tIns="41029" rIns="82058" bIns="41029"/>
          <a:lstStyle/>
          <a:p>
            <a:endParaRPr lang="en-US"/>
          </a:p>
        </p:txBody>
      </p:sp>
      <p:sp>
        <p:nvSpPr>
          <p:cNvPr id="62477" name="Line 109"/>
          <p:cNvSpPr>
            <a:spLocks noChangeShapeType="1"/>
          </p:cNvSpPr>
          <p:nvPr/>
        </p:nvSpPr>
        <p:spPr bwMode="auto">
          <a:xfrm>
            <a:off x="1785938" y="4840288"/>
            <a:ext cx="49212" cy="0"/>
          </a:xfrm>
          <a:prstGeom prst="line">
            <a:avLst/>
          </a:prstGeom>
          <a:noFill/>
          <a:ln w="0">
            <a:solidFill>
              <a:srgbClr val="000000"/>
            </a:solidFill>
            <a:round/>
            <a:headEnd/>
            <a:tailEnd/>
          </a:ln>
        </p:spPr>
        <p:txBody>
          <a:bodyPr lIns="82058" tIns="41029" rIns="82058" bIns="41029"/>
          <a:lstStyle/>
          <a:p>
            <a:endParaRPr lang="en-US"/>
          </a:p>
        </p:txBody>
      </p:sp>
      <p:sp>
        <p:nvSpPr>
          <p:cNvPr id="62478" name="Line 110"/>
          <p:cNvSpPr>
            <a:spLocks noChangeShapeType="1"/>
          </p:cNvSpPr>
          <p:nvPr/>
        </p:nvSpPr>
        <p:spPr bwMode="auto">
          <a:xfrm>
            <a:off x="1785938" y="4364038"/>
            <a:ext cx="49212" cy="0"/>
          </a:xfrm>
          <a:prstGeom prst="line">
            <a:avLst/>
          </a:prstGeom>
          <a:noFill/>
          <a:ln w="0">
            <a:solidFill>
              <a:srgbClr val="000000"/>
            </a:solidFill>
            <a:round/>
            <a:headEnd/>
            <a:tailEnd/>
          </a:ln>
        </p:spPr>
        <p:txBody>
          <a:bodyPr lIns="82058" tIns="41029" rIns="82058" bIns="41029"/>
          <a:lstStyle/>
          <a:p>
            <a:endParaRPr lang="en-US"/>
          </a:p>
        </p:txBody>
      </p:sp>
      <p:sp>
        <p:nvSpPr>
          <p:cNvPr id="62479" name="Line 111"/>
          <p:cNvSpPr>
            <a:spLocks noChangeShapeType="1"/>
          </p:cNvSpPr>
          <p:nvPr/>
        </p:nvSpPr>
        <p:spPr bwMode="auto">
          <a:xfrm>
            <a:off x="1785938" y="3875088"/>
            <a:ext cx="49212" cy="0"/>
          </a:xfrm>
          <a:prstGeom prst="line">
            <a:avLst/>
          </a:prstGeom>
          <a:noFill/>
          <a:ln w="0">
            <a:solidFill>
              <a:srgbClr val="000000"/>
            </a:solidFill>
            <a:round/>
            <a:headEnd/>
            <a:tailEnd/>
          </a:ln>
        </p:spPr>
        <p:txBody>
          <a:bodyPr lIns="82058" tIns="41029" rIns="82058" bIns="41029"/>
          <a:lstStyle/>
          <a:p>
            <a:endParaRPr lang="en-US"/>
          </a:p>
        </p:txBody>
      </p:sp>
      <p:sp>
        <p:nvSpPr>
          <p:cNvPr id="62480" name="Line 112"/>
          <p:cNvSpPr>
            <a:spLocks noChangeShapeType="1"/>
          </p:cNvSpPr>
          <p:nvPr/>
        </p:nvSpPr>
        <p:spPr bwMode="auto">
          <a:xfrm>
            <a:off x="1785938" y="3397250"/>
            <a:ext cx="49212" cy="0"/>
          </a:xfrm>
          <a:prstGeom prst="line">
            <a:avLst/>
          </a:prstGeom>
          <a:noFill/>
          <a:ln w="0">
            <a:solidFill>
              <a:srgbClr val="000000"/>
            </a:solidFill>
            <a:round/>
            <a:headEnd/>
            <a:tailEnd/>
          </a:ln>
        </p:spPr>
        <p:txBody>
          <a:bodyPr lIns="82058" tIns="41029" rIns="82058" bIns="41029"/>
          <a:lstStyle/>
          <a:p>
            <a:endParaRPr lang="en-US"/>
          </a:p>
        </p:txBody>
      </p:sp>
      <p:sp>
        <p:nvSpPr>
          <p:cNvPr id="62481" name="Line 113"/>
          <p:cNvSpPr>
            <a:spLocks noChangeShapeType="1"/>
          </p:cNvSpPr>
          <p:nvPr/>
        </p:nvSpPr>
        <p:spPr bwMode="auto">
          <a:xfrm>
            <a:off x="1785938" y="2908300"/>
            <a:ext cx="49212" cy="0"/>
          </a:xfrm>
          <a:prstGeom prst="line">
            <a:avLst/>
          </a:prstGeom>
          <a:noFill/>
          <a:ln w="0">
            <a:solidFill>
              <a:srgbClr val="000000"/>
            </a:solidFill>
            <a:round/>
            <a:headEnd/>
            <a:tailEnd/>
          </a:ln>
        </p:spPr>
        <p:txBody>
          <a:bodyPr lIns="82058" tIns="41029" rIns="82058" bIns="41029"/>
          <a:lstStyle/>
          <a:p>
            <a:endParaRPr lang="en-US"/>
          </a:p>
        </p:txBody>
      </p:sp>
      <p:sp>
        <p:nvSpPr>
          <p:cNvPr id="62482" name="Line 114"/>
          <p:cNvSpPr>
            <a:spLocks noChangeShapeType="1"/>
          </p:cNvSpPr>
          <p:nvPr/>
        </p:nvSpPr>
        <p:spPr bwMode="auto">
          <a:xfrm>
            <a:off x="1785938" y="2430463"/>
            <a:ext cx="49212" cy="0"/>
          </a:xfrm>
          <a:prstGeom prst="line">
            <a:avLst/>
          </a:prstGeom>
          <a:noFill/>
          <a:ln w="0">
            <a:solidFill>
              <a:srgbClr val="000000"/>
            </a:solidFill>
            <a:round/>
            <a:headEnd/>
            <a:tailEnd/>
          </a:ln>
        </p:spPr>
        <p:txBody>
          <a:bodyPr lIns="82058" tIns="41029" rIns="82058" bIns="41029"/>
          <a:lstStyle/>
          <a:p>
            <a:endParaRPr lang="en-US"/>
          </a:p>
        </p:txBody>
      </p:sp>
      <p:sp>
        <p:nvSpPr>
          <p:cNvPr id="62483" name="Line 115"/>
          <p:cNvSpPr>
            <a:spLocks noChangeShapeType="1"/>
          </p:cNvSpPr>
          <p:nvPr/>
        </p:nvSpPr>
        <p:spPr bwMode="auto">
          <a:xfrm>
            <a:off x="1785938" y="1941513"/>
            <a:ext cx="49212" cy="0"/>
          </a:xfrm>
          <a:prstGeom prst="line">
            <a:avLst/>
          </a:prstGeom>
          <a:noFill/>
          <a:ln w="0">
            <a:solidFill>
              <a:srgbClr val="000000"/>
            </a:solidFill>
            <a:round/>
            <a:headEnd/>
            <a:tailEnd/>
          </a:ln>
        </p:spPr>
        <p:txBody>
          <a:bodyPr lIns="82058" tIns="41029" rIns="82058" bIns="41029"/>
          <a:lstStyle/>
          <a:p>
            <a:endParaRPr lang="en-US"/>
          </a:p>
        </p:txBody>
      </p:sp>
      <p:sp>
        <p:nvSpPr>
          <p:cNvPr id="62484" name="Line 116"/>
          <p:cNvSpPr>
            <a:spLocks noChangeShapeType="1"/>
          </p:cNvSpPr>
          <p:nvPr/>
        </p:nvSpPr>
        <p:spPr bwMode="auto">
          <a:xfrm>
            <a:off x="1835150" y="5327650"/>
            <a:ext cx="6416675" cy="0"/>
          </a:xfrm>
          <a:prstGeom prst="line">
            <a:avLst/>
          </a:prstGeom>
          <a:noFill/>
          <a:ln w="0">
            <a:solidFill>
              <a:srgbClr val="000000"/>
            </a:solidFill>
            <a:round/>
            <a:headEnd/>
            <a:tailEnd/>
          </a:ln>
        </p:spPr>
        <p:txBody>
          <a:bodyPr lIns="82058" tIns="41029" rIns="82058" bIns="41029"/>
          <a:lstStyle/>
          <a:p>
            <a:endParaRPr lang="en-US"/>
          </a:p>
        </p:txBody>
      </p:sp>
      <p:sp>
        <p:nvSpPr>
          <p:cNvPr id="62485" name="Line 117"/>
          <p:cNvSpPr>
            <a:spLocks noChangeShapeType="1"/>
          </p:cNvSpPr>
          <p:nvPr/>
        </p:nvSpPr>
        <p:spPr bwMode="auto">
          <a:xfrm flipV="1">
            <a:off x="1835150" y="5327650"/>
            <a:ext cx="0" cy="36513"/>
          </a:xfrm>
          <a:prstGeom prst="line">
            <a:avLst/>
          </a:prstGeom>
          <a:noFill/>
          <a:ln w="0">
            <a:solidFill>
              <a:srgbClr val="000000"/>
            </a:solidFill>
            <a:round/>
            <a:headEnd/>
            <a:tailEnd/>
          </a:ln>
        </p:spPr>
        <p:txBody>
          <a:bodyPr lIns="82058" tIns="41029" rIns="82058" bIns="41029"/>
          <a:lstStyle/>
          <a:p>
            <a:endParaRPr lang="en-US"/>
          </a:p>
        </p:txBody>
      </p:sp>
      <p:sp>
        <p:nvSpPr>
          <p:cNvPr id="62486" name="Line 118"/>
          <p:cNvSpPr>
            <a:spLocks noChangeShapeType="1"/>
          </p:cNvSpPr>
          <p:nvPr/>
        </p:nvSpPr>
        <p:spPr bwMode="auto">
          <a:xfrm flipV="1">
            <a:off x="2901950" y="5327650"/>
            <a:ext cx="0" cy="36513"/>
          </a:xfrm>
          <a:prstGeom prst="line">
            <a:avLst/>
          </a:prstGeom>
          <a:noFill/>
          <a:ln w="0">
            <a:solidFill>
              <a:srgbClr val="000000"/>
            </a:solidFill>
            <a:round/>
            <a:headEnd/>
            <a:tailEnd/>
          </a:ln>
        </p:spPr>
        <p:txBody>
          <a:bodyPr lIns="82058" tIns="41029" rIns="82058" bIns="41029"/>
          <a:lstStyle/>
          <a:p>
            <a:endParaRPr lang="en-US"/>
          </a:p>
        </p:txBody>
      </p:sp>
      <p:sp>
        <p:nvSpPr>
          <p:cNvPr id="62487" name="Line 119"/>
          <p:cNvSpPr>
            <a:spLocks noChangeShapeType="1"/>
          </p:cNvSpPr>
          <p:nvPr/>
        </p:nvSpPr>
        <p:spPr bwMode="auto">
          <a:xfrm flipV="1">
            <a:off x="3970338" y="5327650"/>
            <a:ext cx="0" cy="36513"/>
          </a:xfrm>
          <a:prstGeom prst="line">
            <a:avLst/>
          </a:prstGeom>
          <a:noFill/>
          <a:ln w="0">
            <a:solidFill>
              <a:srgbClr val="000000"/>
            </a:solidFill>
            <a:round/>
            <a:headEnd/>
            <a:tailEnd/>
          </a:ln>
        </p:spPr>
        <p:txBody>
          <a:bodyPr lIns="82058" tIns="41029" rIns="82058" bIns="41029"/>
          <a:lstStyle/>
          <a:p>
            <a:endParaRPr lang="en-US"/>
          </a:p>
        </p:txBody>
      </p:sp>
      <p:sp>
        <p:nvSpPr>
          <p:cNvPr id="62488" name="Line 120"/>
          <p:cNvSpPr>
            <a:spLocks noChangeShapeType="1"/>
          </p:cNvSpPr>
          <p:nvPr/>
        </p:nvSpPr>
        <p:spPr bwMode="auto">
          <a:xfrm flipV="1">
            <a:off x="5049838" y="5327650"/>
            <a:ext cx="0" cy="36513"/>
          </a:xfrm>
          <a:prstGeom prst="line">
            <a:avLst/>
          </a:prstGeom>
          <a:noFill/>
          <a:ln w="0">
            <a:solidFill>
              <a:srgbClr val="000000"/>
            </a:solidFill>
            <a:round/>
            <a:headEnd/>
            <a:tailEnd/>
          </a:ln>
        </p:spPr>
        <p:txBody>
          <a:bodyPr lIns="82058" tIns="41029" rIns="82058" bIns="41029"/>
          <a:lstStyle/>
          <a:p>
            <a:endParaRPr lang="en-US"/>
          </a:p>
        </p:txBody>
      </p:sp>
      <p:sp>
        <p:nvSpPr>
          <p:cNvPr id="62489" name="Line 121"/>
          <p:cNvSpPr>
            <a:spLocks noChangeShapeType="1"/>
          </p:cNvSpPr>
          <p:nvPr/>
        </p:nvSpPr>
        <p:spPr bwMode="auto">
          <a:xfrm flipV="1">
            <a:off x="6116638" y="5327650"/>
            <a:ext cx="0" cy="36513"/>
          </a:xfrm>
          <a:prstGeom prst="line">
            <a:avLst/>
          </a:prstGeom>
          <a:noFill/>
          <a:ln w="0">
            <a:solidFill>
              <a:srgbClr val="000000"/>
            </a:solidFill>
            <a:round/>
            <a:headEnd/>
            <a:tailEnd/>
          </a:ln>
        </p:spPr>
        <p:txBody>
          <a:bodyPr lIns="82058" tIns="41029" rIns="82058" bIns="41029"/>
          <a:lstStyle/>
          <a:p>
            <a:endParaRPr lang="en-US"/>
          </a:p>
        </p:txBody>
      </p:sp>
      <p:sp>
        <p:nvSpPr>
          <p:cNvPr id="62490" name="Line 122"/>
          <p:cNvSpPr>
            <a:spLocks noChangeShapeType="1"/>
          </p:cNvSpPr>
          <p:nvPr/>
        </p:nvSpPr>
        <p:spPr bwMode="auto">
          <a:xfrm flipV="1">
            <a:off x="7183438" y="5327650"/>
            <a:ext cx="0" cy="36513"/>
          </a:xfrm>
          <a:prstGeom prst="line">
            <a:avLst/>
          </a:prstGeom>
          <a:noFill/>
          <a:ln w="0">
            <a:solidFill>
              <a:srgbClr val="000000"/>
            </a:solidFill>
            <a:round/>
            <a:headEnd/>
            <a:tailEnd/>
          </a:ln>
        </p:spPr>
        <p:txBody>
          <a:bodyPr lIns="82058" tIns="41029" rIns="82058" bIns="41029"/>
          <a:lstStyle/>
          <a:p>
            <a:endParaRPr lang="en-US"/>
          </a:p>
        </p:txBody>
      </p:sp>
      <p:sp>
        <p:nvSpPr>
          <p:cNvPr id="62491" name="Line 123"/>
          <p:cNvSpPr>
            <a:spLocks noChangeShapeType="1"/>
          </p:cNvSpPr>
          <p:nvPr/>
        </p:nvSpPr>
        <p:spPr bwMode="auto">
          <a:xfrm flipV="1">
            <a:off x="8251825" y="5327650"/>
            <a:ext cx="0" cy="36513"/>
          </a:xfrm>
          <a:prstGeom prst="line">
            <a:avLst/>
          </a:prstGeom>
          <a:noFill/>
          <a:ln w="0">
            <a:solidFill>
              <a:srgbClr val="000000"/>
            </a:solidFill>
            <a:round/>
            <a:headEnd/>
            <a:tailEnd/>
          </a:ln>
        </p:spPr>
        <p:txBody>
          <a:bodyPr lIns="82058" tIns="41029" rIns="82058" bIns="41029"/>
          <a:lstStyle/>
          <a:p>
            <a:endParaRPr lang="en-US"/>
          </a:p>
        </p:txBody>
      </p:sp>
      <p:sp>
        <p:nvSpPr>
          <p:cNvPr id="685180" name="Freeform 124"/>
          <p:cNvSpPr>
            <a:spLocks/>
          </p:cNvSpPr>
          <p:nvPr/>
        </p:nvSpPr>
        <p:spPr bwMode="auto">
          <a:xfrm>
            <a:off x="2373313" y="2290763"/>
            <a:ext cx="5338762" cy="1630362"/>
          </a:xfrm>
          <a:custGeom>
            <a:avLst/>
            <a:gdLst>
              <a:gd name="T0" fmla="*/ 0 w 445"/>
              <a:gd name="T1" fmla="*/ 140 h 140"/>
              <a:gd name="T2" fmla="*/ 89 w 445"/>
              <a:gd name="T3" fmla="*/ 134 h 140"/>
              <a:gd name="T4" fmla="*/ 178 w 445"/>
              <a:gd name="T5" fmla="*/ 123 h 140"/>
              <a:gd name="T6" fmla="*/ 267 w 445"/>
              <a:gd name="T7" fmla="*/ 71 h 140"/>
              <a:gd name="T8" fmla="*/ 356 w 445"/>
              <a:gd name="T9" fmla="*/ 55 h 140"/>
              <a:gd name="T10" fmla="*/ 445 w 445"/>
              <a:gd name="T11" fmla="*/ 0 h 140"/>
              <a:gd name="T12" fmla="*/ 0 60000 65536"/>
              <a:gd name="T13" fmla="*/ 0 60000 65536"/>
              <a:gd name="T14" fmla="*/ 0 60000 65536"/>
              <a:gd name="T15" fmla="*/ 0 60000 65536"/>
              <a:gd name="T16" fmla="*/ 0 60000 65536"/>
              <a:gd name="T17" fmla="*/ 0 60000 65536"/>
              <a:gd name="T18" fmla="*/ 0 w 445"/>
              <a:gd name="T19" fmla="*/ 0 h 140"/>
              <a:gd name="T20" fmla="*/ 445 w 445"/>
              <a:gd name="T21" fmla="*/ 140 h 140"/>
            </a:gdLst>
            <a:ahLst/>
            <a:cxnLst>
              <a:cxn ang="T12">
                <a:pos x="T0" y="T1"/>
              </a:cxn>
              <a:cxn ang="T13">
                <a:pos x="T2" y="T3"/>
              </a:cxn>
              <a:cxn ang="T14">
                <a:pos x="T4" y="T5"/>
              </a:cxn>
              <a:cxn ang="T15">
                <a:pos x="T6" y="T7"/>
              </a:cxn>
              <a:cxn ang="T16">
                <a:pos x="T8" y="T9"/>
              </a:cxn>
              <a:cxn ang="T17">
                <a:pos x="T10" y="T11"/>
              </a:cxn>
            </a:cxnLst>
            <a:rect l="T18" t="T19" r="T20" b="T21"/>
            <a:pathLst>
              <a:path w="445" h="140">
                <a:moveTo>
                  <a:pt x="0" y="140"/>
                </a:moveTo>
                <a:lnTo>
                  <a:pt x="89" y="134"/>
                </a:lnTo>
                <a:lnTo>
                  <a:pt x="178" y="123"/>
                </a:lnTo>
                <a:lnTo>
                  <a:pt x="267" y="71"/>
                </a:lnTo>
                <a:lnTo>
                  <a:pt x="356" y="55"/>
                </a:lnTo>
                <a:lnTo>
                  <a:pt x="445" y="0"/>
                </a:lnTo>
              </a:path>
            </a:pathLst>
          </a:custGeom>
          <a:noFill/>
          <a:ln w="39688">
            <a:solidFill>
              <a:srgbClr val="000080"/>
            </a:solidFill>
            <a:round/>
            <a:headEnd/>
            <a:tailEnd/>
          </a:ln>
        </p:spPr>
        <p:txBody>
          <a:bodyPr lIns="82058" tIns="41029" rIns="82058" bIns="41029"/>
          <a:lstStyle/>
          <a:p>
            <a:endParaRPr lang="en-US"/>
          </a:p>
        </p:txBody>
      </p:sp>
      <p:sp>
        <p:nvSpPr>
          <p:cNvPr id="685181" name="Freeform 125"/>
          <p:cNvSpPr>
            <a:spLocks/>
          </p:cNvSpPr>
          <p:nvPr/>
        </p:nvSpPr>
        <p:spPr bwMode="auto">
          <a:xfrm>
            <a:off x="2373313" y="4292600"/>
            <a:ext cx="5338762" cy="547688"/>
          </a:xfrm>
          <a:custGeom>
            <a:avLst/>
            <a:gdLst>
              <a:gd name="T0" fmla="*/ 0 w 445"/>
              <a:gd name="T1" fmla="*/ 47 h 47"/>
              <a:gd name="T2" fmla="*/ 89 w 445"/>
              <a:gd name="T3" fmla="*/ 46 h 47"/>
              <a:gd name="T4" fmla="*/ 178 w 445"/>
              <a:gd name="T5" fmla="*/ 42 h 47"/>
              <a:gd name="T6" fmla="*/ 267 w 445"/>
              <a:gd name="T7" fmla="*/ 24 h 47"/>
              <a:gd name="T8" fmla="*/ 356 w 445"/>
              <a:gd name="T9" fmla="*/ 18 h 47"/>
              <a:gd name="T10" fmla="*/ 445 w 445"/>
              <a:gd name="T11" fmla="*/ 0 h 47"/>
              <a:gd name="T12" fmla="*/ 0 60000 65536"/>
              <a:gd name="T13" fmla="*/ 0 60000 65536"/>
              <a:gd name="T14" fmla="*/ 0 60000 65536"/>
              <a:gd name="T15" fmla="*/ 0 60000 65536"/>
              <a:gd name="T16" fmla="*/ 0 60000 65536"/>
              <a:gd name="T17" fmla="*/ 0 60000 65536"/>
              <a:gd name="T18" fmla="*/ 0 w 445"/>
              <a:gd name="T19" fmla="*/ 0 h 47"/>
              <a:gd name="T20" fmla="*/ 445 w 445"/>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445" h="47">
                <a:moveTo>
                  <a:pt x="0" y="47"/>
                </a:moveTo>
                <a:lnTo>
                  <a:pt x="89" y="46"/>
                </a:lnTo>
                <a:lnTo>
                  <a:pt x="178" y="42"/>
                </a:lnTo>
                <a:lnTo>
                  <a:pt x="267" y="24"/>
                </a:lnTo>
                <a:lnTo>
                  <a:pt x="356" y="18"/>
                </a:lnTo>
                <a:lnTo>
                  <a:pt x="445" y="0"/>
                </a:lnTo>
              </a:path>
            </a:pathLst>
          </a:custGeom>
          <a:noFill/>
          <a:ln w="39688">
            <a:solidFill>
              <a:srgbClr val="008000"/>
            </a:solidFill>
            <a:round/>
            <a:headEnd/>
            <a:tailEnd/>
          </a:ln>
        </p:spPr>
        <p:txBody>
          <a:bodyPr lIns="82058" tIns="41029" rIns="82058" bIns="41029"/>
          <a:lstStyle/>
          <a:p>
            <a:endParaRPr lang="en-US"/>
          </a:p>
        </p:txBody>
      </p:sp>
      <p:sp>
        <p:nvSpPr>
          <p:cNvPr id="62494" name="Freeform 126"/>
          <p:cNvSpPr>
            <a:spLocks/>
          </p:cNvSpPr>
          <p:nvPr/>
        </p:nvSpPr>
        <p:spPr bwMode="auto">
          <a:xfrm>
            <a:off x="2373313" y="4840288"/>
            <a:ext cx="5338762" cy="0"/>
          </a:xfrm>
          <a:custGeom>
            <a:avLst/>
            <a:gdLst>
              <a:gd name="T0" fmla="*/ 0 w 445"/>
              <a:gd name="T1" fmla="*/ 89 w 445"/>
              <a:gd name="T2" fmla="*/ 178 w 445"/>
              <a:gd name="T3" fmla="*/ 267 w 445"/>
              <a:gd name="T4" fmla="*/ 356 w 445"/>
              <a:gd name="T5" fmla="*/ 445 w 445"/>
              <a:gd name="T6" fmla="*/ 0 60000 65536"/>
              <a:gd name="T7" fmla="*/ 0 60000 65536"/>
              <a:gd name="T8" fmla="*/ 0 60000 65536"/>
              <a:gd name="T9" fmla="*/ 0 60000 65536"/>
              <a:gd name="T10" fmla="*/ 0 60000 65536"/>
              <a:gd name="T11" fmla="*/ 0 60000 65536"/>
              <a:gd name="T12" fmla="*/ 0 w 445"/>
              <a:gd name="T13" fmla="*/ 445 w 445"/>
            </a:gdLst>
            <a:ahLst/>
            <a:cxnLst>
              <a:cxn ang="T6">
                <a:pos x="T0" y="0"/>
              </a:cxn>
              <a:cxn ang="T7">
                <a:pos x="T1" y="0"/>
              </a:cxn>
              <a:cxn ang="T8">
                <a:pos x="T2" y="0"/>
              </a:cxn>
              <a:cxn ang="T9">
                <a:pos x="T3" y="0"/>
              </a:cxn>
              <a:cxn ang="T10">
                <a:pos x="T4" y="0"/>
              </a:cxn>
              <a:cxn ang="T11">
                <a:pos x="T5" y="0"/>
              </a:cxn>
            </a:cxnLst>
            <a:rect l="T12" t="0" r="T13" b="0"/>
            <a:pathLst>
              <a:path w="445">
                <a:moveTo>
                  <a:pt x="0" y="0"/>
                </a:moveTo>
                <a:lnTo>
                  <a:pt x="89" y="0"/>
                </a:lnTo>
                <a:lnTo>
                  <a:pt x="178" y="0"/>
                </a:lnTo>
                <a:lnTo>
                  <a:pt x="267" y="0"/>
                </a:lnTo>
                <a:lnTo>
                  <a:pt x="356" y="0"/>
                </a:lnTo>
                <a:lnTo>
                  <a:pt x="445" y="0"/>
                </a:lnTo>
              </a:path>
            </a:pathLst>
          </a:custGeom>
          <a:noFill/>
          <a:ln w="39688">
            <a:solidFill>
              <a:srgbClr val="FF0000"/>
            </a:solidFill>
            <a:round/>
            <a:headEnd/>
            <a:tailEnd/>
          </a:ln>
        </p:spPr>
        <p:txBody>
          <a:bodyPr lIns="82058" tIns="41029" rIns="82058" bIns="41029"/>
          <a:lstStyle/>
          <a:p>
            <a:endParaRPr lang="en-US"/>
          </a:p>
        </p:txBody>
      </p:sp>
      <p:sp>
        <p:nvSpPr>
          <p:cNvPr id="685183" name="Freeform 127"/>
          <p:cNvSpPr>
            <a:spLocks/>
          </p:cNvSpPr>
          <p:nvPr/>
        </p:nvSpPr>
        <p:spPr bwMode="auto">
          <a:xfrm>
            <a:off x="2339975" y="3886200"/>
            <a:ext cx="69850" cy="69850"/>
          </a:xfrm>
          <a:custGeom>
            <a:avLst/>
            <a:gdLst>
              <a:gd name="T0" fmla="*/ 24 w 49"/>
              <a:gd name="T1" fmla="*/ 0 h 50"/>
              <a:gd name="T2" fmla="*/ 49 w 49"/>
              <a:gd name="T3" fmla="*/ 25 h 50"/>
              <a:gd name="T4" fmla="*/ 24 w 49"/>
              <a:gd name="T5" fmla="*/ 50 h 50"/>
              <a:gd name="T6" fmla="*/ 0 w 49"/>
              <a:gd name="T7" fmla="*/ 25 h 50"/>
              <a:gd name="T8" fmla="*/ 24 w 49"/>
              <a:gd name="T9" fmla="*/ 0 h 50"/>
              <a:gd name="T10" fmla="*/ 0 60000 65536"/>
              <a:gd name="T11" fmla="*/ 0 60000 65536"/>
              <a:gd name="T12" fmla="*/ 0 60000 65536"/>
              <a:gd name="T13" fmla="*/ 0 60000 65536"/>
              <a:gd name="T14" fmla="*/ 0 60000 65536"/>
              <a:gd name="T15" fmla="*/ 0 w 49"/>
              <a:gd name="T16" fmla="*/ 0 h 50"/>
              <a:gd name="T17" fmla="*/ 49 w 49"/>
              <a:gd name="T18" fmla="*/ 50 h 50"/>
            </a:gdLst>
            <a:ahLst/>
            <a:cxnLst>
              <a:cxn ang="T10">
                <a:pos x="T0" y="T1"/>
              </a:cxn>
              <a:cxn ang="T11">
                <a:pos x="T2" y="T3"/>
              </a:cxn>
              <a:cxn ang="T12">
                <a:pos x="T4" y="T5"/>
              </a:cxn>
              <a:cxn ang="T13">
                <a:pos x="T6" y="T7"/>
              </a:cxn>
              <a:cxn ang="T14">
                <a:pos x="T8" y="T9"/>
              </a:cxn>
            </a:cxnLst>
            <a:rect l="T15" t="T16" r="T17" b="T18"/>
            <a:pathLst>
              <a:path w="49" h="50">
                <a:moveTo>
                  <a:pt x="24" y="0"/>
                </a:moveTo>
                <a:lnTo>
                  <a:pt x="49" y="25"/>
                </a:lnTo>
                <a:lnTo>
                  <a:pt x="24" y="50"/>
                </a:lnTo>
                <a:lnTo>
                  <a:pt x="0" y="25"/>
                </a:lnTo>
                <a:lnTo>
                  <a:pt x="24" y="0"/>
                </a:lnTo>
                <a:close/>
              </a:path>
            </a:pathLst>
          </a:custGeom>
          <a:solidFill>
            <a:srgbClr val="000080"/>
          </a:solidFill>
          <a:ln w="12700">
            <a:solidFill>
              <a:srgbClr val="000080"/>
            </a:solidFill>
            <a:round/>
            <a:headEnd/>
            <a:tailEnd/>
          </a:ln>
        </p:spPr>
        <p:txBody>
          <a:bodyPr lIns="82058" tIns="41029" rIns="82058" bIns="41029"/>
          <a:lstStyle/>
          <a:p>
            <a:endParaRPr lang="en-US"/>
          </a:p>
        </p:txBody>
      </p:sp>
      <p:sp>
        <p:nvSpPr>
          <p:cNvPr id="685184" name="Freeform 128"/>
          <p:cNvSpPr>
            <a:spLocks/>
          </p:cNvSpPr>
          <p:nvPr/>
        </p:nvSpPr>
        <p:spPr bwMode="auto">
          <a:xfrm>
            <a:off x="3405188" y="3816350"/>
            <a:ext cx="73025" cy="69850"/>
          </a:xfrm>
          <a:custGeom>
            <a:avLst/>
            <a:gdLst>
              <a:gd name="T0" fmla="*/ 25 w 50"/>
              <a:gd name="T1" fmla="*/ 0 h 50"/>
              <a:gd name="T2" fmla="*/ 50 w 50"/>
              <a:gd name="T3" fmla="*/ 25 h 50"/>
              <a:gd name="T4" fmla="*/ 25 w 50"/>
              <a:gd name="T5" fmla="*/ 50 h 50"/>
              <a:gd name="T6" fmla="*/ 0 w 50"/>
              <a:gd name="T7" fmla="*/ 25 h 50"/>
              <a:gd name="T8" fmla="*/ 25 w 50"/>
              <a:gd name="T9" fmla="*/ 0 h 50"/>
              <a:gd name="T10" fmla="*/ 0 60000 65536"/>
              <a:gd name="T11" fmla="*/ 0 60000 65536"/>
              <a:gd name="T12" fmla="*/ 0 60000 65536"/>
              <a:gd name="T13" fmla="*/ 0 60000 65536"/>
              <a:gd name="T14" fmla="*/ 0 60000 65536"/>
              <a:gd name="T15" fmla="*/ 0 w 50"/>
              <a:gd name="T16" fmla="*/ 0 h 50"/>
              <a:gd name="T17" fmla="*/ 50 w 50"/>
              <a:gd name="T18" fmla="*/ 50 h 50"/>
            </a:gdLst>
            <a:ahLst/>
            <a:cxnLst>
              <a:cxn ang="T10">
                <a:pos x="T0" y="T1"/>
              </a:cxn>
              <a:cxn ang="T11">
                <a:pos x="T2" y="T3"/>
              </a:cxn>
              <a:cxn ang="T12">
                <a:pos x="T4" y="T5"/>
              </a:cxn>
              <a:cxn ang="T13">
                <a:pos x="T6" y="T7"/>
              </a:cxn>
              <a:cxn ang="T14">
                <a:pos x="T8" y="T9"/>
              </a:cxn>
            </a:cxnLst>
            <a:rect l="T15" t="T16" r="T17" b="T18"/>
            <a:pathLst>
              <a:path w="50" h="50">
                <a:moveTo>
                  <a:pt x="25" y="0"/>
                </a:moveTo>
                <a:lnTo>
                  <a:pt x="50" y="25"/>
                </a:lnTo>
                <a:lnTo>
                  <a:pt x="25" y="50"/>
                </a:lnTo>
                <a:lnTo>
                  <a:pt x="0" y="25"/>
                </a:lnTo>
                <a:lnTo>
                  <a:pt x="25" y="0"/>
                </a:lnTo>
                <a:close/>
              </a:path>
            </a:pathLst>
          </a:custGeom>
          <a:solidFill>
            <a:srgbClr val="000080"/>
          </a:solidFill>
          <a:ln w="12700">
            <a:solidFill>
              <a:srgbClr val="000080"/>
            </a:solidFill>
            <a:round/>
            <a:headEnd/>
            <a:tailEnd/>
          </a:ln>
        </p:spPr>
        <p:txBody>
          <a:bodyPr lIns="82058" tIns="41029" rIns="82058" bIns="41029"/>
          <a:lstStyle/>
          <a:p>
            <a:endParaRPr lang="en-US"/>
          </a:p>
        </p:txBody>
      </p:sp>
      <p:sp>
        <p:nvSpPr>
          <p:cNvPr id="685185" name="Freeform 129"/>
          <p:cNvSpPr>
            <a:spLocks/>
          </p:cNvSpPr>
          <p:nvPr/>
        </p:nvSpPr>
        <p:spPr bwMode="auto">
          <a:xfrm>
            <a:off x="4473575" y="3687763"/>
            <a:ext cx="73025" cy="68262"/>
          </a:xfrm>
          <a:custGeom>
            <a:avLst/>
            <a:gdLst>
              <a:gd name="T0" fmla="*/ 25 w 50"/>
              <a:gd name="T1" fmla="*/ 0 h 49"/>
              <a:gd name="T2" fmla="*/ 50 w 50"/>
              <a:gd name="T3" fmla="*/ 24 h 49"/>
              <a:gd name="T4" fmla="*/ 25 w 50"/>
              <a:gd name="T5" fmla="*/ 49 h 49"/>
              <a:gd name="T6" fmla="*/ 0 w 50"/>
              <a:gd name="T7" fmla="*/ 24 h 49"/>
              <a:gd name="T8" fmla="*/ 25 w 50"/>
              <a:gd name="T9" fmla="*/ 0 h 49"/>
              <a:gd name="T10" fmla="*/ 0 60000 65536"/>
              <a:gd name="T11" fmla="*/ 0 60000 65536"/>
              <a:gd name="T12" fmla="*/ 0 60000 65536"/>
              <a:gd name="T13" fmla="*/ 0 60000 65536"/>
              <a:gd name="T14" fmla="*/ 0 60000 65536"/>
              <a:gd name="T15" fmla="*/ 0 w 50"/>
              <a:gd name="T16" fmla="*/ 0 h 49"/>
              <a:gd name="T17" fmla="*/ 50 w 50"/>
              <a:gd name="T18" fmla="*/ 49 h 49"/>
            </a:gdLst>
            <a:ahLst/>
            <a:cxnLst>
              <a:cxn ang="T10">
                <a:pos x="T0" y="T1"/>
              </a:cxn>
              <a:cxn ang="T11">
                <a:pos x="T2" y="T3"/>
              </a:cxn>
              <a:cxn ang="T12">
                <a:pos x="T4" y="T5"/>
              </a:cxn>
              <a:cxn ang="T13">
                <a:pos x="T6" y="T7"/>
              </a:cxn>
              <a:cxn ang="T14">
                <a:pos x="T8" y="T9"/>
              </a:cxn>
            </a:cxnLst>
            <a:rect l="T15" t="T16" r="T17" b="T18"/>
            <a:pathLst>
              <a:path w="50" h="49">
                <a:moveTo>
                  <a:pt x="25" y="0"/>
                </a:moveTo>
                <a:lnTo>
                  <a:pt x="50" y="24"/>
                </a:lnTo>
                <a:lnTo>
                  <a:pt x="25" y="49"/>
                </a:lnTo>
                <a:lnTo>
                  <a:pt x="0" y="24"/>
                </a:lnTo>
                <a:lnTo>
                  <a:pt x="25" y="0"/>
                </a:lnTo>
                <a:close/>
              </a:path>
            </a:pathLst>
          </a:custGeom>
          <a:solidFill>
            <a:srgbClr val="000080"/>
          </a:solidFill>
          <a:ln w="12700">
            <a:solidFill>
              <a:srgbClr val="000080"/>
            </a:solidFill>
            <a:round/>
            <a:headEnd/>
            <a:tailEnd/>
          </a:ln>
        </p:spPr>
        <p:txBody>
          <a:bodyPr lIns="82058" tIns="41029" rIns="82058" bIns="41029"/>
          <a:lstStyle/>
          <a:p>
            <a:endParaRPr lang="en-US"/>
          </a:p>
        </p:txBody>
      </p:sp>
      <p:sp>
        <p:nvSpPr>
          <p:cNvPr id="685186" name="Freeform 130"/>
          <p:cNvSpPr>
            <a:spLocks/>
          </p:cNvSpPr>
          <p:nvPr/>
        </p:nvSpPr>
        <p:spPr bwMode="auto">
          <a:xfrm>
            <a:off x="5540375" y="3081338"/>
            <a:ext cx="71438" cy="69850"/>
          </a:xfrm>
          <a:custGeom>
            <a:avLst/>
            <a:gdLst>
              <a:gd name="T0" fmla="*/ 25 w 50"/>
              <a:gd name="T1" fmla="*/ 0 h 50"/>
              <a:gd name="T2" fmla="*/ 50 w 50"/>
              <a:gd name="T3" fmla="*/ 25 h 50"/>
              <a:gd name="T4" fmla="*/ 25 w 50"/>
              <a:gd name="T5" fmla="*/ 50 h 50"/>
              <a:gd name="T6" fmla="*/ 0 w 50"/>
              <a:gd name="T7" fmla="*/ 25 h 50"/>
              <a:gd name="T8" fmla="*/ 25 w 50"/>
              <a:gd name="T9" fmla="*/ 0 h 50"/>
              <a:gd name="T10" fmla="*/ 0 60000 65536"/>
              <a:gd name="T11" fmla="*/ 0 60000 65536"/>
              <a:gd name="T12" fmla="*/ 0 60000 65536"/>
              <a:gd name="T13" fmla="*/ 0 60000 65536"/>
              <a:gd name="T14" fmla="*/ 0 60000 65536"/>
              <a:gd name="T15" fmla="*/ 0 w 50"/>
              <a:gd name="T16" fmla="*/ 0 h 50"/>
              <a:gd name="T17" fmla="*/ 50 w 50"/>
              <a:gd name="T18" fmla="*/ 50 h 50"/>
            </a:gdLst>
            <a:ahLst/>
            <a:cxnLst>
              <a:cxn ang="T10">
                <a:pos x="T0" y="T1"/>
              </a:cxn>
              <a:cxn ang="T11">
                <a:pos x="T2" y="T3"/>
              </a:cxn>
              <a:cxn ang="T12">
                <a:pos x="T4" y="T5"/>
              </a:cxn>
              <a:cxn ang="T13">
                <a:pos x="T6" y="T7"/>
              </a:cxn>
              <a:cxn ang="T14">
                <a:pos x="T8" y="T9"/>
              </a:cxn>
            </a:cxnLst>
            <a:rect l="T15" t="T16" r="T17" b="T18"/>
            <a:pathLst>
              <a:path w="50" h="50">
                <a:moveTo>
                  <a:pt x="25" y="0"/>
                </a:moveTo>
                <a:lnTo>
                  <a:pt x="50" y="25"/>
                </a:lnTo>
                <a:lnTo>
                  <a:pt x="25" y="50"/>
                </a:lnTo>
                <a:lnTo>
                  <a:pt x="0" y="25"/>
                </a:lnTo>
                <a:lnTo>
                  <a:pt x="25" y="0"/>
                </a:lnTo>
                <a:close/>
              </a:path>
            </a:pathLst>
          </a:custGeom>
          <a:solidFill>
            <a:srgbClr val="000080"/>
          </a:solidFill>
          <a:ln w="12700">
            <a:solidFill>
              <a:srgbClr val="000080"/>
            </a:solidFill>
            <a:round/>
            <a:headEnd/>
            <a:tailEnd/>
          </a:ln>
        </p:spPr>
        <p:txBody>
          <a:bodyPr lIns="82058" tIns="41029" rIns="82058" bIns="41029"/>
          <a:lstStyle/>
          <a:p>
            <a:endParaRPr lang="en-US"/>
          </a:p>
        </p:txBody>
      </p:sp>
      <p:sp>
        <p:nvSpPr>
          <p:cNvPr id="685187" name="Freeform 131"/>
          <p:cNvSpPr>
            <a:spLocks/>
          </p:cNvSpPr>
          <p:nvPr/>
        </p:nvSpPr>
        <p:spPr bwMode="auto">
          <a:xfrm>
            <a:off x="6608763" y="2895600"/>
            <a:ext cx="71437" cy="69850"/>
          </a:xfrm>
          <a:custGeom>
            <a:avLst/>
            <a:gdLst>
              <a:gd name="T0" fmla="*/ 25 w 50"/>
              <a:gd name="T1" fmla="*/ 0 h 50"/>
              <a:gd name="T2" fmla="*/ 50 w 50"/>
              <a:gd name="T3" fmla="*/ 25 h 50"/>
              <a:gd name="T4" fmla="*/ 25 w 50"/>
              <a:gd name="T5" fmla="*/ 50 h 50"/>
              <a:gd name="T6" fmla="*/ 0 w 50"/>
              <a:gd name="T7" fmla="*/ 25 h 50"/>
              <a:gd name="T8" fmla="*/ 25 w 50"/>
              <a:gd name="T9" fmla="*/ 0 h 50"/>
              <a:gd name="T10" fmla="*/ 0 60000 65536"/>
              <a:gd name="T11" fmla="*/ 0 60000 65536"/>
              <a:gd name="T12" fmla="*/ 0 60000 65536"/>
              <a:gd name="T13" fmla="*/ 0 60000 65536"/>
              <a:gd name="T14" fmla="*/ 0 60000 65536"/>
              <a:gd name="T15" fmla="*/ 0 w 50"/>
              <a:gd name="T16" fmla="*/ 0 h 50"/>
              <a:gd name="T17" fmla="*/ 50 w 50"/>
              <a:gd name="T18" fmla="*/ 50 h 50"/>
            </a:gdLst>
            <a:ahLst/>
            <a:cxnLst>
              <a:cxn ang="T10">
                <a:pos x="T0" y="T1"/>
              </a:cxn>
              <a:cxn ang="T11">
                <a:pos x="T2" y="T3"/>
              </a:cxn>
              <a:cxn ang="T12">
                <a:pos x="T4" y="T5"/>
              </a:cxn>
              <a:cxn ang="T13">
                <a:pos x="T6" y="T7"/>
              </a:cxn>
              <a:cxn ang="T14">
                <a:pos x="T8" y="T9"/>
              </a:cxn>
            </a:cxnLst>
            <a:rect l="T15" t="T16" r="T17" b="T18"/>
            <a:pathLst>
              <a:path w="50" h="50">
                <a:moveTo>
                  <a:pt x="25" y="0"/>
                </a:moveTo>
                <a:lnTo>
                  <a:pt x="50" y="25"/>
                </a:lnTo>
                <a:lnTo>
                  <a:pt x="25" y="50"/>
                </a:lnTo>
                <a:lnTo>
                  <a:pt x="0" y="25"/>
                </a:lnTo>
                <a:lnTo>
                  <a:pt x="25" y="0"/>
                </a:lnTo>
                <a:close/>
              </a:path>
            </a:pathLst>
          </a:custGeom>
          <a:solidFill>
            <a:srgbClr val="000080"/>
          </a:solidFill>
          <a:ln w="12700">
            <a:solidFill>
              <a:srgbClr val="000080"/>
            </a:solidFill>
            <a:round/>
            <a:headEnd/>
            <a:tailEnd/>
          </a:ln>
        </p:spPr>
        <p:txBody>
          <a:bodyPr lIns="82058" tIns="41029" rIns="82058" bIns="41029"/>
          <a:lstStyle/>
          <a:p>
            <a:endParaRPr lang="en-US"/>
          </a:p>
        </p:txBody>
      </p:sp>
      <p:sp>
        <p:nvSpPr>
          <p:cNvPr id="685188" name="Freeform 132"/>
          <p:cNvSpPr>
            <a:spLocks/>
          </p:cNvSpPr>
          <p:nvPr/>
        </p:nvSpPr>
        <p:spPr bwMode="auto">
          <a:xfrm>
            <a:off x="7675563" y="2255838"/>
            <a:ext cx="73025" cy="69850"/>
          </a:xfrm>
          <a:custGeom>
            <a:avLst/>
            <a:gdLst>
              <a:gd name="T0" fmla="*/ 25 w 50"/>
              <a:gd name="T1" fmla="*/ 0 h 50"/>
              <a:gd name="T2" fmla="*/ 50 w 50"/>
              <a:gd name="T3" fmla="*/ 25 h 50"/>
              <a:gd name="T4" fmla="*/ 25 w 50"/>
              <a:gd name="T5" fmla="*/ 50 h 50"/>
              <a:gd name="T6" fmla="*/ 0 w 50"/>
              <a:gd name="T7" fmla="*/ 25 h 50"/>
              <a:gd name="T8" fmla="*/ 25 w 50"/>
              <a:gd name="T9" fmla="*/ 0 h 50"/>
              <a:gd name="T10" fmla="*/ 0 60000 65536"/>
              <a:gd name="T11" fmla="*/ 0 60000 65536"/>
              <a:gd name="T12" fmla="*/ 0 60000 65536"/>
              <a:gd name="T13" fmla="*/ 0 60000 65536"/>
              <a:gd name="T14" fmla="*/ 0 60000 65536"/>
              <a:gd name="T15" fmla="*/ 0 w 50"/>
              <a:gd name="T16" fmla="*/ 0 h 50"/>
              <a:gd name="T17" fmla="*/ 50 w 50"/>
              <a:gd name="T18" fmla="*/ 50 h 50"/>
            </a:gdLst>
            <a:ahLst/>
            <a:cxnLst>
              <a:cxn ang="T10">
                <a:pos x="T0" y="T1"/>
              </a:cxn>
              <a:cxn ang="T11">
                <a:pos x="T2" y="T3"/>
              </a:cxn>
              <a:cxn ang="T12">
                <a:pos x="T4" y="T5"/>
              </a:cxn>
              <a:cxn ang="T13">
                <a:pos x="T6" y="T7"/>
              </a:cxn>
              <a:cxn ang="T14">
                <a:pos x="T8" y="T9"/>
              </a:cxn>
            </a:cxnLst>
            <a:rect l="T15" t="T16" r="T17" b="T18"/>
            <a:pathLst>
              <a:path w="50" h="50">
                <a:moveTo>
                  <a:pt x="25" y="0"/>
                </a:moveTo>
                <a:lnTo>
                  <a:pt x="50" y="25"/>
                </a:lnTo>
                <a:lnTo>
                  <a:pt x="25" y="50"/>
                </a:lnTo>
                <a:lnTo>
                  <a:pt x="0" y="25"/>
                </a:lnTo>
                <a:lnTo>
                  <a:pt x="25" y="0"/>
                </a:lnTo>
                <a:close/>
              </a:path>
            </a:pathLst>
          </a:custGeom>
          <a:solidFill>
            <a:srgbClr val="000080"/>
          </a:solidFill>
          <a:ln w="12700">
            <a:solidFill>
              <a:srgbClr val="000080"/>
            </a:solidFill>
            <a:round/>
            <a:headEnd/>
            <a:tailEnd/>
          </a:ln>
        </p:spPr>
        <p:txBody>
          <a:bodyPr lIns="82058" tIns="41029" rIns="82058" bIns="41029"/>
          <a:lstStyle/>
          <a:p>
            <a:endParaRPr lang="en-US"/>
          </a:p>
        </p:txBody>
      </p:sp>
      <p:sp>
        <p:nvSpPr>
          <p:cNvPr id="685189" name="Freeform 133"/>
          <p:cNvSpPr>
            <a:spLocks/>
          </p:cNvSpPr>
          <p:nvPr/>
        </p:nvSpPr>
        <p:spPr bwMode="auto">
          <a:xfrm>
            <a:off x="2339975" y="4803775"/>
            <a:ext cx="69850" cy="71438"/>
          </a:xfrm>
          <a:custGeom>
            <a:avLst/>
            <a:gdLst>
              <a:gd name="T0" fmla="*/ 24 w 49"/>
              <a:gd name="T1" fmla="*/ 0 h 50"/>
              <a:gd name="T2" fmla="*/ 49 w 49"/>
              <a:gd name="T3" fmla="*/ 50 h 50"/>
              <a:gd name="T4" fmla="*/ 0 w 49"/>
              <a:gd name="T5" fmla="*/ 50 h 50"/>
              <a:gd name="T6" fmla="*/ 24 w 49"/>
              <a:gd name="T7" fmla="*/ 0 h 50"/>
              <a:gd name="T8" fmla="*/ 0 60000 65536"/>
              <a:gd name="T9" fmla="*/ 0 60000 65536"/>
              <a:gd name="T10" fmla="*/ 0 60000 65536"/>
              <a:gd name="T11" fmla="*/ 0 60000 65536"/>
              <a:gd name="T12" fmla="*/ 0 w 49"/>
              <a:gd name="T13" fmla="*/ 0 h 50"/>
              <a:gd name="T14" fmla="*/ 49 w 49"/>
              <a:gd name="T15" fmla="*/ 50 h 50"/>
            </a:gdLst>
            <a:ahLst/>
            <a:cxnLst>
              <a:cxn ang="T8">
                <a:pos x="T0" y="T1"/>
              </a:cxn>
              <a:cxn ang="T9">
                <a:pos x="T2" y="T3"/>
              </a:cxn>
              <a:cxn ang="T10">
                <a:pos x="T4" y="T5"/>
              </a:cxn>
              <a:cxn ang="T11">
                <a:pos x="T6" y="T7"/>
              </a:cxn>
            </a:cxnLst>
            <a:rect l="T12" t="T13" r="T14" b="T15"/>
            <a:pathLst>
              <a:path w="49" h="50">
                <a:moveTo>
                  <a:pt x="24" y="0"/>
                </a:moveTo>
                <a:lnTo>
                  <a:pt x="49" y="50"/>
                </a:lnTo>
                <a:lnTo>
                  <a:pt x="0" y="50"/>
                </a:lnTo>
                <a:lnTo>
                  <a:pt x="24" y="0"/>
                </a:lnTo>
                <a:close/>
              </a:path>
            </a:pathLst>
          </a:custGeom>
          <a:solidFill>
            <a:srgbClr val="008000"/>
          </a:solidFill>
          <a:ln w="12700">
            <a:solidFill>
              <a:srgbClr val="008000"/>
            </a:solidFill>
            <a:round/>
            <a:headEnd/>
            <a:tailEnd/>
          </a:ln>
        </p:spPr>
        <p:txBody>
          <a:bodyPr lIns="82058" tIns="41029" rIns="82058" bIns="41029"/>
          <a:lstStyle/>
          <a:p>
            <a:endParaRPr lang="en-US"/>
          </a:p>
        </p:txBody>
      </p:sp>
      <p:sp>
        <p:nvSpPr>
          <p:cNvPr id="685190" name="Freeform 134"/>
          <p:cNvSpPr>
            <a:spLocks/>
          </p:cNvSpPr>
          <p:nvPr/>
        </p:nvSpPr>
        <p:spPr bwMode="auto">
          <a:xfrm>
            <a:off x="3405188" y="4792663"/>
            <a:ext cx="73025" cy="71437"/>
          </a:xfrm>
          <a:custGeom>
            <a:avLst/>
            <a:gdLst>
              <a:gd name="T0" fmla="*/ 25 w 50"/>
              <a:gd name="T1" fmla="*/ 0 h 50"/>
              <a:gd name="T2" fmla="*/ 50 w 50"/>
              <a:gd name="T3" fmla="*/ 50 h 50"/>
              <a:gd name="T4" fmla="*/ 0 w 50"/>
              <a:gd name="T5" fmla="*/ 50 h 50"/>
              <a:gd name="T6" fmla="*/ 25 w 50"/>
              <a:gd name="T7" fmla="*/ 0 h 50"/>
              <a:gd name="T8" fmla="*/ 0 60000 65536"/>
              <a:gd name="T9" fmla="*/ 0 60000 65536"/>
              <a:gd name="T10" fmla="*/ 0 60000 65536"/>
              <a:gd name="T11" fmla="*/ 0 60000 65536"/>
              <a:gd name="T12" fmla="*/ 0 w 50"/>
              <a:gd name="T13" fmla="*/ 0 h 50"/>
              <a:gd name="T14" fmla="*/ 50 w 50"/>
              <a:gd name="T15" fmla="*/ 50 h 50"/>
            </a:gdLst>
            <a:ahLst/>
            <a:cxnLst>
              <a:cxn ang="T8">
                <a:pos x="T0" y="T1"/>
              </a:cxn>
              <a:cxn ang="T9">
                <a:pos x="T2" y="T3"/>
              </a:cxn>
              <a:cxn ang="T10">
                <a:pos x="T4" y="T5"/>
              </a:cxn>
              <a:cxn ang="T11">
                <a:pos x="T6" y="T7"/>
              </a:cxn>
            </a:cxnLst>
            <a:rect l="T12" t="T13" r="T14" b="T15"/>
            <a:pathLst>
              <a:path w="50" h="50">
                <a:moveTo>
                  <a:pt x="25" y="0"/>
                </a:moveTo>
                <a:lnTo>
                  <a:pt x="50" y="50"/>
                </a:lnTo>
                <a:lnTo>
                  <a:pt x="0" y="50"/>
                </a:lnTo>
                <a:lnTo>
                  <a:pt x="25" y="0"/>
                </a:lnTo>
                <a:close/>
              </a:path>
            </a:pathLst>
          </a:custGeom>
          <a:solidFill>
            <a:srgbClr val="008000"/>
          </a:solidFill>
          <a:ln w="12700">
            <a:solidFill>
              <a:srgbClr val="008000"/>
            </a:solidFill>
            <a:round/>
            <a:headEnd/>
            <a:tailEnd/>
          </a:ln>
        </p:spPr>
        <p:txBody>
          <a:bodyPr lIns="82058" tIns="41029" rIns="82058" bIns="41029"/>
          <a:lstStyle/>
          <a:p>
            <a:endParaRPr lang="en-US"/>
          </a:p>
        </p:txBody>
      </p:sp>
      <p:sp>
        <p:nvSpPr>
          <p:cNvPr id="685191" name="Freeform 135"/>
          <p:cNvSpPr>
            <a:spLocks/>
          </p:cNvSpPr>
          <p:nvPr/>
        </p:nvSpPr>
        <p:spPr bwMode="auto">
          <a:xfrm>
            <a:off x="4473575" y="4746625"/>
            <a:ext cx="73025" cy="69850"/>
          </a:xfrm>
          <a:custGeom>
            <a:avLst/>
            <a:gdLst>
              <a:gd name="T0" fmla="*/ 25 w 50"/>
              <a:gd name="T1" fmla="*/ 0 h 50"/>
              <a:gd name="T2" fmla="*/ 50 w 50"/>
              <a:gd name="T3" fmla="*/ 50 h 50"/>
              <a:gd name="T4" fmla="*/ 0 w 50"/>
              <a:gd name="T5" fmla="*/ 50 h 50"/>
              <a:gd name="T6" fmla="*/ 25 w 50"/>
              <a:gd name="T7" fmla="*/ 0 h 50"/>
              <a:gd name="T8" fmla="*/ 0 60000 65536"/>
              <a:gd name="T9" fmla="*/ 0 60000 65536"/>
              <a:gd name="T10" fmla="*/ 0 60000 65536"/>
              <a:gd name="T11" fmla="*/ 0 60000 65536"/>
              <a:gd name="T12" fmla="*/ 0 w 50"/>
              <a:gd name="T13" fmla="*/ 0 h 50"/>
              <a:gd name="T14" fmla="*/ 50 w 50"/>
              <a:gd name="T15" fmla="*/ 50 h 50"/>
            </a:gdLst>
            <a:ahLst/>
            <a:cxnLst>
              <a:cxn ang="T8">
                <a:pos x="T0" y="T1"/>
              </a:cxn>
              <a:cxn ang="T9">
                <a:pos x="T2" y="T3"/>
              </a:cxn>
              <a:cxn ang="T10">
                <a:pos x="T4" y="T5"/>
              </a:cxn>
              <a:cxn ang="T11">
                <a:pos x="T6" y="T7"/>
              </a:cxn>
            </a:cxnLst>
            <a:rect l="T12" t="T13" r="T14" b="T15"/>
            <a:pathLst>
              <a:path w="50" h="50">
                <a:moveTo>
                  <a:pt x="25" y="0"/>
                </a:moveTo>
                <a:lnTo>
                  <a:pt x="50" y="50"/>
                </a:lnTo>
                <a:lnTo>
                  <a:pt x="0" y="50"/>
                </a:lnTo>
                <a:lnTo>
                  <a:pt x="25" y="0"/>
                </a:lnTo>
                <a:close/>
              </a:path>
            </a:pathLst>
          </a:custGeom>
          <a:solidFill>
            <a:srgbClr val="008000"/>
          </a:solidFill>
          <a:ln w="12700">
            <a:solidFill>
              <a:srgbClr val="008000"/>
            </a:solidFill>
            <a:round/>
            <a:headEnd/>
            <a:tailEnd/>
          </a:ln>
        </p:spPr>
        <p:txBody>
          <a:bodyPr lIns="82058" tIns="41029" rIns="82058" bIns="41029"/>
          <a:lstStyle/>
          <a:p>
            <a:endParaRPr lang="en-US"/>
          </a:p>
        </p:txBody>
      </p:sp>
      <p:sp>
        <p:nvSpPr>
          <p:cNvPr id="685192" name="Freeform 136"/>
          <p:cNvSpPr>
            <a:spLocks/>
          </p:cNvSpPr>
          <p:nvPr/>
        </p:nvSpPr>
        <p:spPr bwMode="auto">
          <a:xfrm>
            <a:off x="5540375" y="4537075"/>
            <a:ext cx="71438" cy="69850"/>
          </a:xfrm>
          <a:custGeom>
            <a:avLst/>
            <a:gdLst>
              <a:gd name="T0" fmla="*/ 25 w 50"/>
              <a:gd name="T1" fmla="*/ 0 h 50"/>
              <a:gd name="T2" fmla="*/ 50 w 50"/>
              <a:gd name="T3" fmla="*/ 50 h 50"/>
              <a:gd name="T4" fmla="*/ 0 w 50"/>
              <a:gd name="T5" fmla="*/ 50 h 50"/>
              <a:gd name="T6" fmla="*/ 25 w 50"/>
              <a:gd name="T7" fmla="*/ 0 h 50"/>
              <a:gd name="T8" fmla="*/ 0 60000 65536"/>
              <a:gd name="T9" fmla="*/ 0 60000 65536"/>
              <a:gd name="T10" fmla="*/ 0 60000 65536"/>
              <a:gd name="T11" fmla="*/ 0 60000 65536"/>
              <a:gd name="T12" fmla="*/ 0 w 50"/>
              <a:gd name="T13" fmla="*/ 0 h 50"/>
              <a:gd name="T14" fmla="*/ 50 w 50"/>
              <a:gd name="T15" fmla="*/ 50 h 50"/>
            </a:gdLst>
            <a:ahLst/>
            <a:cxnLst>
              <a:cxn ang="T8">
                <a:pos x="T0" y="T1"/>
              </a:cxn>
              <a:cxn ang="T9">
                <a:pos x="T2" y="T3"/>
              </a:cxn>
              <a:cxn ang="T10">
                <a:pos x="T4" y="T5"/>
              </a:cxn>
              <a:cxn ang="T11">
                <a:pos x="T6" y="T7"/>
              </a:cxn>
            </a:cxnLst>
            <a:rect l="T12" t="T13" r="T14" b="T15"/>
            <a:pathLst>
              <a:path w="50" h="50">
                <a:moveTo>
                  <a:pt x="25" y="0"/>
                </a:moveTo>
                <a:lnTo>
                  <a:pt x="50" y="50"/>
                </a:lnTo>
                <a:lnTo>
                  <a:pt x="0" y="50"/>
                </a:lnTo>
                <a:lnTo>
                  <a:pt x="25" y="0"/>
                </a:lnTo>
                <a:close/>
              </a:path>
            </a:pathLst>
          </a:custGeom>
          <a:solidFill>
            <a:srgbClr val="008000"/>
          </a:solidFill>
          <a:ln w="12700">
            <a:solidFill>
              <a:srgbClr val="008000"/>
            </a:solidFill>
            <a:round/>
            <a:headEnd/>
            <a:tailEnd/>
          </a:ln>
        </p:spPr>
        <p:txBody>
          <a:bodyPr lIns="82058" tIns="41029" rIns="82058" bIns="41029"/>
          <a:lstStyle/>
          <a:p>
            <a:endParaRPr lang="en-US"/>
          </a:p>
        </p:txBody>
      </p:sp>
      <p:sp>
        <p:nvSpPr>
          <p:cNvPr id="685193" name="Freeform 137"/>
          <p:cNvSpPr>
            <a:spLocks/>
          </p:cNvSpPr>
          <p:nvPr/>
        </p:nvSpPr>
        <p:spPr bwMode="auto">
          <a:xfrm>
            <a:off x="6608763" y="4467225"/>
            <a:ext cx="71437" cy="69850"/>
          </a:xfrm>
          <a:custGeom>
            <a:avLst/>
            <a:gdLst>
              <a:gd name="T0" fmla="*/ 25 w 50"/>
              <a:gd name="T1" fmla="*/ 0 h 50"/>
              <a:gd name="T2" fmla="*/ 50 w 50"/>
              <a:gd name="T3" fmla="*/ 50 h 50"/>
              <a:gd name="T4" fmla="*/ 0 w 50"/>
              <a:gd name="T5" fmla="*/ 50 h 50"/>
              <a:gd name="T6" fmla="*/ 25 w 50"/>
              <a:gd name="T7" fmla="*/ 0 h 50"/>
              <a:gd name="T8" fmla="*/ 0 60000 65536"/>
              <a:gd name="T9" fmla="*/ 0 60000 65536"/>
              <a:gd name="T10" fmla="*/ 0 60000 65536"/>
              <a:gd name="T11" fmla="*/ 0 60000 65536"/>
              <a:gd name="T12" fmla="*/ 0 w 50"/>
              <a:gd name="T13" fmla="*/ 0 h 50"/>
              <a:gd name="T14" fmla="*/ 50 w 50"/>
              <a:gd name="T15" fmla="*/ 50 h 50"/>
            </a:gdLst>
            <a:ahLst/>
            <a:cxnLst>
              <a:cxn ang="T8">
                <a:pos x="T0" y="T1"/>
              </a:cxn>
              <a:cxn ang="T9">
                <a:pos x="T2" y="T3"/>
              </a:cxn>
              <a:cxn ang="T10">
                <a:pos x="T4" y="T5"/>
              </a:cxn>
              <a:cxn ang="T11">
                <a:pos x="T6" y="T7"/>
              </a:cxn>
            </a:cxnLst>
            <a:rect l="T12" t="T13" r="T14" b="T15"/>
            <a:pathLst>
              <a:path w="50" h="50">
                <a:moveTo>
                  <a:pt x="25" y="0"/>
                </a:moveTo>
                <a:lnTo>
                  <a:pt x="50" y="50"/>
                </a:lnTo>
                <a:lnTo>
                  <a:pt x="0" y="50"/>
                </a:lnTo>
                <a:lnTo>
                  <a:pt x="25" y="0"/>
                </a:lnTo>
                <a:close/>
              </a:path>
            </a:pathLst>
          </a:custGeom>
          <a:solidFill>
            <a:srgbClr val="008000"/>
          </a:solidFill>
          <a:ln w="12700">
            <a:solidFill>
              <a:srgbClr val="008000"/>
            </a:solidFill>
            <a:round/>
            <a:headEnd/>
            <a:tailEnd/>
          </a:ln>
        </p:spPr>
        <p:txBody>
          <a:bodyPr lIns="82058" tIns="41029" rIns="82058" bIns="41029"/>
          <a:lstStyle/>
          <a:p>
            <a:endParaRPr lang="en-US"/>
          </a:p>
        </p:txBody>
      </p:sp>
      <p:sp>
        <p:nvSpPr>
          <p:cNvPr id="685194" name="Freeform 138"/>
          <p:cNvSpPr>
            <a:spLocks/>
          </p:cNvSpPr>
          <p:nvPr/>
        </p:nvSpPr>
        <p:spPr bwMode="auto">
          <a:xfrm>
            <a:off x="7675563" y="4257675"/>
            <a:ext cx="73025" cy="69850"/>
          </a:xfrm>
          <a:custGeom>
            <a:avLst/>
            <a:gdLst>
              <a:gd name="T0" fmla="*/ 25 w 50"/>
              <a:gd name="T1" fmla="*/ 0 h 50"/>
              <a:gd name="T2" fmla="*/ 50 w 50"/>
              <a:gd name="T3" fmla="*/ 50 h 50"/>
              <a:gd name="T4" fmla="*/ 0 w 50"/>
              <a:gd name="T5" fmla="*/ 50 h 50"/>
              <a:gd name="T6" fmla="*/ 25 w 50"/>
              <a:gd name="T7" fmla="*/ 0 h 50"/>
              <a:gd name="T8" fmla="*/ 0 60000 65536"/>
              <a:gd name="T9" fmla="*/ 0 60000 65536"/>
              <a:gd name="T10" fmla="*/ 0 60000 65536"/>
              <a:gd name="T11" fmla="*/ 0 60000 65536"/>
              <a:gd name="T12" fmla="*/ 0 w 50"/>
              <a:gd name="T13" fmla="*/ 0 h 50"/>
              <a:gd name="T14" fmla="*/ 50 w 50"/>
              <a:gd name="T15" fmla="*/ 50 h 50"/>
            </a:gdLst>
            <a:ahLst/>
            <a:cxnLst>
              <a:cxn ang="T8">
                <a:pos x="T0" y="T1"/>
              </a:cxn>
              <a:cxn ang="T9">
                <a:pos x="T2" y="T3"/>
              </a:cxn>
              <a:cxn ang="T10">
                <a:pos x="T4" y="T5"/>
              </a:cxn>
              <a:cxn ang="T11">
                <a:pos x="T6" y="T7"/>
              </a:cxn>
            </a:cxnLst>
            <a:rect l="T12" t="T13" r="T14" b="T15"/>
            <a:pathLst>
              <a:path w="50" h="50">
                <a:moveTo>
                  <a:pt x="25" y="0"/>
                </a:moveTo>
                <a:lnTo>
                  <a:pt x="50" y="50"/>
                </a:lnTo>
                <a:lnTo>
                  <a:pt x="0" y="50"/>
                </a:lnTo>
                <a:lnTo>
                  <a:pt x="25" y="0"/>
                </a:lnTo>
                <a:close/>
              </a:path>
            </a:pathLst>
          </a:custGeom>
          <a:solidFill>
            <a:srgbClr val="008000"/>
          </a:solidFill>
          <a:ln w="12700">
            <a:solidFill>
              <a:srgbClr val="008000"/>
            </a:solidFill>
            <a:round/>
            <a:headEnd/>
            <a:tailEnd/>
          </a:ln>
        </p:spPr>
        <p:txBody>
          <a:bodyPr lIns="82058" tIns="41029" rIns="82058" bIns="41029"/>
          <a:lstStyle/>
          <a:p>
            <a:endParaRPr lang="en-US"/>
          </a:p>
        </p:txBody>
      </p:sp>
      <p:sp>
        <p:nvSpPr>
          <p:cNvPr id="685195" name="Rectangle 139"/>
          <p:cNvSpPr>
            <a:spLocks noChangeArrowheads="1"/>
          </p:cNvSpPr>
          <p:nvPr/>
        </p:nvSpPr>
        <p:spPr bwMode="auto">
          <a:xfrm>
            <a:off x="3373438" y="3559175"/>
            <a:ext cx="246062" cy="153988"/>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3.05</a:t>
            </a:r>
            <a:endParaRPr lang="en-US"/>
          </a:p>
        </p:txBody>
      </p:sp>
      <p:sp>
        <p:nvSpPr>
          <p:cNvPr id="685196" name="Rectangle 140"/>
          <p:cNvSpPr>
            <a:spLocks noChangeArrowheads="1"/>
          </p:cNvSpPr>
          <p:nvPr/>
        </p:nvSpPr>
        <p:spPr bwMode="auto">
          <a:xfrm>
            <a:off x="4440238" y="3432175"/>
            <a:ext cx="247650" cy="153988"/>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3.31</a:t>
            </a:r>
            <a:endParaRPr lang="en-US"/>
          </a:p>
        </p:txBody>
      </p:sp>
      <p:sp>
        <p:nvSpPr>
          <p:cNvPr id="685197" name="Rectangle 141"/>
          <p:cNvSpPr>
            <a:spLocks noChangeArrowheads="1"/>
          </p:cNvSpPr>
          <p:nvPr/>
        </p:nvSpPr>
        <p:spPr bwMode="auto">
          <a:xfrm>
            <a:off x="5507038" y="2827338"/>
            <a:ext cx="247650"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4.56</a:t>
            </a:r>
            <a:endParaRPr lang="en-US"/>
          </a:p>
        </p:txBody>
      </p:sp>
      <p:sp>
        <p:nvSpPr>
          <p:cNvPr id="685198" name="Rectangle 142"/>
          <p:cNvSpPr>
            <a:spLocks noChangeArrowheads="1"/>
          </p:cNvSpPr>
          <p:nvPr/>
        </p:nvSpPr>
        <p:spPr bwMode="auto">
          <a:xfrm>
            <a:off x="6575425" y="2640013"/>
            <a:ext cx="246063"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4.96</a:t>
            </a:r>
            <a:endParaRPr lang="en-US"/>
          </a:p>
        </p:txBody>
      </p:sp>
      <p:sp>
        <p:nvSpPr>
          <p:cNvPr id="685199" name="Rectangle 143"/>
          <p:cNvSpPr>
            <a:spLocks noChangeArrowheads="1"/>
          </p:cNvSpPr>
          <p:nvPr/>
        </p:nvSpPr>
        <p:spPr bwMode="auto">
          <a:xfrm>
            <a:off x="7643813" y="1998663"/>
            <a:ext cx="246062"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6.29</a:t>
            </a:r>
            <a:endParaRPr lang="en-US"/>
          </a:p>
        </p:txBody>
      </p:sp>
      <p:sp>
        <p:nvSpPr>
          <p:cNvPr id="685200" name="Rectangle 144"/>
          <p:cNvSpPr>
            <a:spLocks noChangeArrowheads="1"/>
          </p:cNvSpPr>
          <p:nvPr/>
        </p:nvSpPr>
        <p:spPr bwMode="auto">
          <a:xfrm>
            <a:off x="2284413" y="4570413"/>
            <a:ext cx="247650" cy="153987"/>
          </a:xfrm>
          <a:prstGeom prst="rect">
            <a:avLst/>
          </a:prstGeom>
          <a:noFill/>
          <a:ln w="9525">
            <a:noFill/>
            <a:miter lim="800000"/>
            <a:headEnd/>
            <a:tailEnd/>
          </a:ln>
        </p:spPr>
        <p:txBody>
          <a:bodyPr lIns="0" tIns="0" rIns="0" bIns="0">
            <a:spAutoFit/>
          </a:bodyPr>
          <a:lstStyle/>
          <a:p>
            <a:pPr algn="ctr"/>
            <a:r>
              <a:rPr lang="en-US" sz="1000">
                <a:solidFill>
                  <a:srgbClr val="000000"/>
                </a:solidFill>
              </a:rPr>
              <a:t>1.00</a:t>
            </a:r>
            <a:endParaRPr lang="en-US"/>
          </a:p>
        </p:txBody>
      </p:sp>
      <p:sp>
        <p:nvSpPr>
          <p:cNvPr id="685201" name="Rectangle 145"/>
          <p:cNvSpPr>
            <a:spLocks noChangeArrowheads="1"/>
          </p:cNvSpPr>
          <p:nvPr/>
        </p:nvSpPr>
        <p:spPr bwMode="auto">
          <a:xfrm>
            <a:off x="3309938" y="4578350"/>
            <a:ext cx="246062" cy="153988"/>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1.04</a:t>
            </a:r>
            <a:endParaRPr lang="en-US"/>
          </a:p>
        </p:txBody>
      </p:sp>
      <p:sp>
        <p:nvSpPr>
          <p:cNvPr id="685202" name="Rectangle 146"/>
          <p:cNvSpPr>
            <a:spLocks noChangeArrowheads="1"/>
          </p:cNvSpPr>
          <p:nvPr/>
        </p:nvSpPr>
        <p:spPr bwMode="auto">
          <a:xfrm>
            <a:off x="4389438" y="4513263"/>
            <a:ext cx="246062"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1.13</a:t>
            </a:r>
            <a:endParaRPr lang="en-US"/>
          </a:p>
        </p:txBody>
      </p:sp>
      <p:sp>
        <p:nvSpPr>
          <p:cNvPr id="685203" name="Rectangle 147"/>
          <p:cNvSpPr>
            <a:spLocks noChangeArrowheads="1"/>
          </p:cNvSpPr>
          <p:nvPr/>
        </p:nvSpPr>
        <p:spPr bwMode="auto">
          <a:xfrm>
            <a:off x="6489700" y="4221163"/>
            <a:ext cx="247650"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1.70</a:t>
            </a:r>
            <a:endParaRPr lang="en-US"/>
          </a:p>
        </p:txBody>
      </p:sp>
      <p:sp>
        <p:nvSpPr>
          <p:cNvPr id="685204" name="Rectangle 148"/>
          <p:cNvSpPr>
            <a:spLocks noChangeArrowheads="1"/>
          </p:cNvSpPr>
          <p:nvPr/>
        </p:nvSpPr>
        <p:spPr bwMode="auto">
          <a:xfrm>
            <a:off x="7545388" y="3960813"/>
            <a:ext cx="246062"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2.15</a:t>
            </a:r>
            <a:endParaRPr lang="en-US"/>
          </a:p>
        </p:txBody>
      </p:sp>
      <p:sp>
        <p:nvSpPr>
          <p:cNvPr id="685205" name="Rectangle 149"/>
          <p:cNvSpPr>
            <a:spLocks noChangeArrowheads="1"/>
          </p:cNvSpPr>
          <p:nvPr/>
        </p:nvSpPr>
        <p:spPr bwMode="auto">
          <a:xfrm>
            <a:off x="2328863" y="3605213"/>
            <a:ext cx="247650"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2.92</a:t>
            </a:r>
            <a:endParaRPr lang="en-US"/>
          </a:p>
        </p:txBody>
      </p:sp>
      <p:sp>
        <p:nvSpPr>
          <p:cNvPr id="685206" name="Rectangle 150"/>
          <p:cNvSpPr>
            <a:spLocks noChangeArrowheads="1"/>
          </p:cNvSpPr>
          <p:nvPr/>
        </p:nvSpPr>
        <p:spPr bwMode="auto">
          <a:xfrm>
            <a:off x="5507038" y="4303713"/>
            <a:ext cx="247650"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1.56</a:t>
            </a:r>
            <a:endParaRPr lang="en-US"/>
          </a:p>
        </p:txBody>
      </p:sp>
      <p:sp>
        <p:nvSpPr>
          <p:cNvPr id="62519" name="Rectangle 151"/>
          <p:cNvSpPr>
            <a:spLocks noChangeArrowheads="1"/>
          </p:cNvSpPr>
          <p:nvPr/>
        </p:nvSpPr>
        <p:spPr bwMode="auto">
          <a:xfrm>
            <a:off x="1666875" y="5235575"/>
            <a:ext cx="84138" cy="185738"/>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0</a:t>
            </a:r>
            <a:endParaRPr lang="en-US"/>
          </a:p>
        </p:txBody>
      </p:sp>
      <p:sp>
        <p:nvSpPr>
          <p:cNvPr id="62520" name="Rectangle 152"/>
          <p:cNvSpPr>
            <a:spLocks noChangeArrowheads="1"/>
          </p:cNvSpPr>
          <p:nvPr/>
        </p:nvSpPr>
        <p:spPr bwMode="auto">
          <a:xfrm>
            <a:off x="1666875" y="4746625"/>
            <a:ext cx="84138" cy="185738"/>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1</a:t>
            </a:r>
            <a:endParaRPr lang="en-US"/>
          </a:p>
        </p:txBody>
      </p:sp>
      <p:sp>
        <p:nvSpPr>
          <p:cNvPr id="62521" name="Rectangle 153"/>
          <p:cNvSpPr>
            <a:spLocks noChangeArrowheads="1"/>
          </p:cNvSpPr>
          <p:nvPr/>
        </p:nvSpPr>
        <p:spPr bwMode="auto">
          <a:xfrm>
            <a:off x="1666875" y="4268788"/>
            <a:ext cx="84138" cy="185737"/>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2</a:t>
            </a:r>
            <a:endParaRPr lang="en-US"/>
          </a:p>
        </p:txBody>
      </p:sp>
      <p:sp>
        <p:nvSpPr>
          <p:cNvPr id="62522" name="Rectangle 154"/>
          <p:cNvSpPr>
            <a:spLocks noChangeArrowheads="1"/>
          </p:cNvSpPr>
          <p:nvPr/>
        </p:nvSpPr>
        <p:spPr bwMode="auto">
          <a:xfrm>
            <a:off x="1666875" y="3779838"/>
            <a:ext cx="84138" cy="185737"/>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3</a:t>
            </a:r>
            <a:endParaRPr lang="en-US"/>
          </a:p>
        </p:txBody>
      </p:sp>
      <p:sp>
        <p:nvSpPr>
          <p:cNvPr id="62523" name="Rectangle 155"/>
          <p:cNvSpPr>
            <a:spLocks noChangeArrowheads="1"/>
          </p:cNvSpPr>
          <p:nvPr/>
        </p:nvSpPr>
        <p:spPr bwMode="auto">
          <a:xfrm>
            <a:off x="1666875" y="3303588"/>
            <a:ext cx="84138"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4</a:t>
            </a:r>
            <a:endParaRPr lang="en-US"/>
          </a:p>
        </p:txBody>
      </p:sp>
      <p:sp>
        <p:nvSpPr>
          <p:cNvPr id="62524" name="Rectangle 156"/>
          <p:cNvSpPr>
            <a:spLocks noChangeArrowheads="1"/>
          </p:cNvSpPr>
          <p:nvPr/>
        </p:nvSpPr>
        <p:spPr bwMode="auto">
          <a:xfrm>
            <a:off x="1666875" y="2814638"/>
            <a:ext cx="84138"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5</a:t>
            </a:r>
            <a:endParaRPr lang="en-US"/>
          </a:p>
        </p:txBody>
      </p:sp>
      <p:sp>
        <p:nvSpPr>
          <p:cNvPr id="62525" name="Rectangle 157"/>
          <p:cNvSpPr>
            <a:spLocks noChangeArrowheads="1"/>
          </p:cNvSpPr>
          <p:nvPr/>
        </p:nvSpPr>
        <p:spPr bwMode="auto">
          <a:xfrm>
            <a:off x="1666875" y="2336800"/>
            <a:ext cx="84138"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6</a:t>
            </a:r>
            <a:endParaRPr lang="en-US"/>
          </a:p>
        </p:txBody>
      </p:sp>
      <p:sp>
        <p:nvSpPr>
          <p:cNvPr id="62526" name="Rectangle 158"/>
          <p:cNvSpPr>
            <a:spLocks noChangeArrowheads="1"/>
          </p:cNvSpPr>
          <p:nvPr/>
        </p:nvSpPr>
        <p:spPr bwMode="auto">
          <a:xfrm>
            <a:off x="1666875" y="1847850"/>
            <a:ext cx="84138"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7</a:t>
            </a:r>
            <a:endParaRPr lang="en-US"/>
          </a:p>
        </p:txBody>
      </p:sp>
      <p:sp>
        <p:nvSpPr>
          <p:cNvPr id="62527" name="Rectangle 159"/>
          <p:cNvSpPr>
            <a:spLocks noChangeArrowheads="1"/>
          </p:cNvSpPr>
          <p:nvPr/>
        </p:nvSpPr>
        <p:spPr bwMode="auto">
          <a:xfrm>
            <a:off x="2187575" y="5434013"/>
            <a:ext cx="519113"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Referrals</a:t>
            </a:r>
            <a:endParaRPr lang="en-US"/>
          </a:p>
        </p:txBody>
      </p:sp>
      <p:sp>
        <p:nvSpPr>
          <p:cNvPr id="62528" name="Rectangle 160"/>
          <p:cNvSpPr>
            <a:spLocks noChangeArrowheads="1"/>
          </p:cNvSpPr>
          <p:nvPr/>
        </p:nvSpPr>
        <p:spPr bwMode="auto">
          <a:xfrm>
            <a:off x="3230563" y="5434013"/>
            <a:ext cx="530225"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Accepted</a:t>
            </a:r>
            <a:endParaRPr lang="en-US"/>
          </a:p>
        </p:txBody>
      </p:sp>
      <p:sp>
        <p:nvSpPr>
          <p:cNvPr id="62529" name="Rectangle 161"/>
          <p:cNvSpPr>
            <a:spLocks noChangeArrowheads="1"/>
          </p:cNvSpPr>
          <p:nvPr/>
        </p:nvSpPr>
        <p:spPr bwMode="auto">
          <a:xfrm>
            <a:off x="4408488" y="5434013"/>
            <a:ext cx="333375"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Initial </a:t>
            </a:r>
            <a:endParaRPr lang="en-US"/>
          </a:p>
        </p:txBody>
      </p:sp>
      <p:sp>
        <p:nvSpPr>
          <p:cNvPr id="62530" name="Rectangle 162"/>
          <p:cNvSpPr>
            <a:spLocks noChangeArrowheads="1"/>
          </p:cNvSpPr>
          <p:nvPr/>
        </p:nvSpPr>
        <p:spPr bwMode="auto">
          <a:xfrm>
            <a:off x="4333875" y="5608638"/>
            <a:ext cx="506413"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High-risk</a:t>
            </a:r>
            <a:endParaRPr lang="en-US"/>
          </a:p>
        </p:txBody>
      </p:sp>
      <p:sp>
        <p:nvSpPr>
          <p:cNvPr id="62531" name="Rectangle 163"/>
          <p:cNvSpPr>
            <a:spLocks noChangeArrowheads="1"/>
          </p:cNvSpPr>
          <p:nvPr/>
        </p:nvSpPr>
        <p:spPr bwMode="auto">
          <a:xfrm>
            <a:off x="5446713" y="5434013"/>
            <a:ext cx="388937"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Placed</a:t>
            </a:r>
            <a:endParaRPr lang="en-US"/>
          </a:p>
        </p:txBody>
      </p:sp>
      <p:sp>
        <p:nvSpPr>
          <p:cNvPr id="62532" name="Rectangle 164"/>
          <p:cNvSpPr>
            <a:spLocks noChangeArrowheads="1"/>
          </p:cNvSpPr>
          <p:nvPr/>
        </p:nvSpPr>
        <p:spPr bwMode="auto">
          <a:xfrm>
            <a:off x="6529388" y="5434013"/>
            <a:ext cx="312737"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Over </a:t>
            </a:r>
            <a:endParaRPr lang="en-US"/>
          </a:p>
        </p:txBody>
      </p:sp>
      <p:sp>
        <p:nvSpPr>
          <p:cNvPr id="62533" name="Rectangle 165"/>
          <p:cNvSpPr>
            <a:spLocks noChangeArrowheads="1"/>
          </p:cNvSpPr>
          <p:nvPr/>
        </p:nvSpPr>
        <p:spPr bwMode="auto">
          <a:xfrm>
            <a:off x="6480175" y="5608638"/>
            <a:ext cx="446088"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60 days</a:t>
            </a:r>
            <a:endParaRPr lang="en-US"/>
          </a:p>
        </p:txBody>
      </p:sp>
      <p:sp>
        <p:nvSpPr>
          <p:cNvPr id="62534" name="Rectangle 166"/>
          <p:cNvSpPr>
            <a:spLocks noChangeArrowheads="1"/>
          </p:cNvSpPr>
          <p:nvPr/>
        </p:nvSpPr>
        <p:spPr bwMode="auto">
          <a:xfrm>
            <a:off x="7597775" y="5434013"/>
            <a:ext cx="312738"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Over </a:t>
            </a:r>
            <a:endParaRPr lang="en-US"/>
          </a:p>
        </p:txBody>
      </p:sp>
      <p:sp>
        <p:nvSpPr>
          <p:cNvPr id="62535" name="Rectangle 167"/>
          <p:cNvSpPr>
            <a:spLocks noChangeArrowheads="1"/>
          </p:cNvSpPr>
          <p:nvPr/>
        </p:nvSpPr>
        <p:spPr bwMode="auto">
          <a:xfrm>
            <a:off x="7556500" y="5608638"/>
            <a:ext cx="419100"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2 years</a:t>
            </a:r>
            <a:endParaRPr lang="en-US"/>
          </a:p>
        </p:txBody>
      </p:sp>
      <p:sp>
        <p:nvSpPr>
          <p:cNvPr id="62536" name="Rectangle 168"/>
          <p:cNvSpPr>
            <a:spLocks noChangeArrowheads="1"/>
          </p:cNvSpPr>
          <p:nvPr/>
        </p:nvSpPr>
        <p:spPr bwMode="auto">
          <a:xfrm rot="-5400000">
            <a:off x="-193675" y="3494088"/>
            <a:ext cx="3311525" cy="200025"/>
          </a:xfrm>
          <a:prstGeom prst="rect">
            <a:avLst/>
          </a:prstGeom>
          <a:noFill/>
          <a:ln w="9525">
            <a:noFill/>
            <a:miter lim="800000"/>
            <a:headEnd/>
            <a:tailEnd/>
          </a:ln>
        </p:spPr>
        <p:txBody>
          <a:bodyPr wrap="none" lIns="0" tIns="0" rIns="0" bIns="0">
            <a:spAutoFit/>
          </a:bodyPr>
          <a:lstStyle/>
          <a:p>
            <a:pPr algn="ctr"/>
            <a:r>
              <a:rPr lang="en-US" sz="1300" b="1">
                <a:solidFill>
                  <a:srgbClr val="000000"/>
                </a:solidFill>
              </a:rPr>
              <a:t>Disproportionality Index (Indian vs White)</a:t>
            </a:r>
            <a:endParaRPr lang="en-US"/>
          </a:p>
        </p:txBody>
      </p:sp>
      <p:sp>
        <p:nvSpPr>
          <p:cNvPr id="62537" name="Rectangle 169"/>
          <p:cNvSpPr>
            <a:spLocks noChangeArrowheads="1"/>
          </p:cNvSpPr>
          <p:nvPr/>
        </p:nvSpPr>
        <p:spPr bwMode="auto">
          <a:xfrm>
            <a:off x="1978025" y="1981200"/>
            <a:ext cx="1450975" cy="669925"/>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62538" name="Line 170"/>
          <p:cNvSpPr>
            <a:spLocks noChangeShapeType="1"/>
          </p:cNvSpPr>
          <p:nvPr/>
        </p:nvSpPr>
        <p:spPr bwMode="auto">
          <a:xfrm>
            <a:off x="2025650" y="2081213"/>
            <a:ext cx="325438" cy="0"/>
          </a:xfrm>
          <a:prstGeom prst="line">
            <a:avLst/>
          </a:prstGeom>
          <a:noFill/>
          <a:ln w="39688">
            <a:solidFill>
              <a:srgbClr val="000080"/>
            </a:solidFill>
            <a:round/>
            <a:headEnd/>
            <a:tailEnd/>
          </a:ln>
        </p:spPr>
        <p:txBody>
          <a:bodyPr lIns="82058" tIns="41029" rIns="82058" bIns="41029"/>
          <a:lstStyle/>
          <a:p>
            <a:endParaRPr lang="en-US"/>
          </a:p>
        </p:txBody>
      </p:sp>
      <p:sp>
        <p:nvSpPr>
          <p:cNvPr id="62539" name="Freeform 171"/>
          <p:cNvSpPr>
            <a:spLocks/>
          </p:cNvSpPr>
          <p:nvPr/>
        </p:nvSpPr>
        <p:spPr bwMode="auto">
          <a:xfrm>
            <a:off x="2147888" y="2046288"/>
            <a:ext cx="69850" cy="69850"/>
          </a:xfrm>
          <a:custGeom>
            <a:avLst/>
            <a:gdLst>
              <a:gd name="T0" fmla="*/ 25 w 49"/>
              <a:gd name="T1" fmla="*/ 0 h 50"/>
              <a:gd name="T2" fmla="*/ 49 w 49"/>
              <a:gd name="T3" fmla="*/ 25 h 50"/>
              <a:gd name="T4" fmla="*/ 25 w 49"/>
              <a:gd name="T5" fmla="*/ 50 h 50"/>
              <a:gd name="T6" fmla="*/ 0 w 49"/>
              <a:gd name="T7" fmla="*/ 25 h 50"/>
              <a:gd name="T8" fmla="*/ 25 w 49"/>
              <a:gd name="T9" fmla="*/ 0 h 50"/>
              <a:gd name="T10" fmla="*/ 0 60000 65536"/>
              <a:gd name="T11" fmla="*/ 0 60000 65536"/>
              <a:gd name="T12" fmla="*/ 0 60000 65536"/>
              <a:gd name="T13" fmla="*/ 0 60000 65536"/>
              <a:gd name="T14" fmla="*/ 0 60000 65536"/>
              <a:gd name="T15" fmla="*/ 0 w 49"/>
              <a:gd name="T16" fmla="*/ 0 h 50"/>
              <a:gd name="T17" fmla="*/ 49 w 49"/>
              <a:gd name="T18" fmla="*/ 50 h 50"/>
            </a:gdLst>
            <a:ahLst/>
            <a:cxnLst>
              <a:cxn ang="T10">
                <a:pos x="T0" y="T1"/>
              </a:cxn>
              <a:cxn ang="T11">
                <a:pos x="T2" y="T3"/>
              </a:cxn>
              <a:cxn ang="T12">
                <a:pos x="T4" y="T5"/>
              </a:cxn>
              <a:cxn ang="T13">
                <a:pos x="T6" y="T7"/>
              </a:cxn>
              <a:cxn ang="T14">
                <a:pos x="T8" y="T9"/>
              </a:cxn>
            </a:cxnLst>
            <a:rect l="T15" t="T16" r="T17" b="T18"/>
            <a:pathLst>
              <a:path w="49" h="50">
                <a:moveTo>
                  <a:pt x="25" y="0"/>
                </a:moveTo>
                <a:lnTo>
                  <a:pt x="49" y="25"/>
                </a:lnTo>
                <a:lnTo>
                  <a:pt x="25" y="50"/>
                </a:lnTo>
                <a:lnTo>
                  <a:pt x="0" y="25"/>
                </a:lnTo>
                <a:lnTo>
                  <a:pt x="25" y="0"/>
                </a:lnTo>
                <a:close/>
              </a:path>
            </a:pathLst>
          </a:custGeom>
          <a:solidFill>
            <a:srgbClr val="000080"/>
          </a:solidFill>
          <a:ln w="12700">
            <a:solidFill>
              <a:srgbClr val="000080"/>
            </a:solidFill>
            <a:round/>
            <a:headEnd/>
            <a:tailEnd/>
          </a:ln>
        </p:spPr>
        <p:txBody>
          <a:bodyPr lIns="82058" tIns="41029" rIns="82058" bIns="41029"/>
          <a:lstStyle/>
          <a:p>
            <a:endParaRPr lang="en-US"/>
          </a:p>
        </p:txBody>
      </p:sp>
      <p:sp>
        <p:nvSpPr>
          <p:cNvPr id="62540" name="Rectangle 172"/>
          <p:cNvSpPr>
            <a:spLocks noChangeArrowheads="1"/>
          </p:cNvSpPr>
          <p:nvPr/>
        </p:nvSpPr>
        <p:spPr bwMode="auto">
          <a:xfrm>
            <a:off x="2424113" y="2011363"/>
            <a:ext cx="128587" cy="153987"/>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DI</a:t>
            </a:r>
            <a:endParaRPr lang="en-US"/>
          </a:p>
        </p:txBody>
      </p:sp>
      <p:sp>
        <p:nvSpPr>
          <p:cNvPr id="62541" name="Line 173"/>
          <p:cNvSpPr>
            <a:spLocks noChangeShapeType="1"/>
          </p:cNvSpPr>
          <p:nvPr/>
        </p:nvSpPr>
        <p:spPr bwMode="auto">
          <a:xfrm>
            <a:off x="2025650" y="2303463"/>
            <a:ext cx="325438" cy="0"/>
          </a:xfrm>
          <a:prstGeom prst="line">
            <a:avLst/>
          </a:prstGeom>
          <a:noFill/>
          <a:ln w="39688">
            <a:solidFill>
              <a:srgbClr val="008000"/>
            </a:solidFill>
            <a:round/>
            <a:headEnd/>
            <a:tailEnd/>
          </a:ln>
        </p:spPr>
        <p:txBody>
          <a:bodyPr lIns="82058" tIns="41029" rIns="82058" bIns="41029"/>
          <a:lstStyle/>
          <a:p>
            <a:endParaRPr lang="en-US"/>
          </a:p>
        </p:txBody>
      </p:sp>
      <p:sp>
        <p:nvSpPr>
          <p:cNvPr id="62542" name="Freeform 174"/>
          <p:cNvSpPr>
            <a:spLocks/>
          </p:cNvSpPr>
          <p:nvPr/>
        </p:nvSpPr>
        <p:spPr bwMode="auto">
          <a:xfrm>
            <a:off x="2147888" y="2268538"/>
            <a:ext cx="69850" cy="68262"/>
          </a:xfrm>
          <a:custGeom>
            <a:avLst/>
            <a:gdLst>
              <a:gd name="T0" fmla="*/ 25 w 49"/>
              <a:gd name="T1" fmla="*/ 0 h 49"/>
              <a:gd name="T2" fmla="*/ 49 w 49"/>
              <a:gd name="T3" fmla="*/ 49 h 49"/>
              <a:gd name="T4" fmla="*/ 0 w 49"/>
              <a:gd name="T5" fmla="*/ 49 h 49"/>
              <a:gd name="T6" fmla="*/ 25 w 49"/>
              <a:gd name="T7" fmla="*/ 0 h 49"/>
              <a:gd name="T8" fmla="*/ 0 60000 65536"/>
              <a:gd name="T9" fmla="*/ 0 60000 65536"/>
              <a:gd name="T10" fmla="*/ 0 60000 65536"/>
              <a:gd name="T11" fmla="*/ 0 60000 65536"/>
              <a:gd name="T12" fmla="*/ 0 w 49"/>
              <a:gd name="T13" fmla="*/ 0 h 49"/>
              <a:gd name="T14" fmla="*/ 49 w 49"/>
              <a:gd name="T15" fmla="*/ 49 h 49"/>
            </a:gdLst>
            <a:ahLst/>
            <a:cxnLst>
              <a:cxn ang="T8">
                <a:pos x="T0" y="T1"/>
              </a:cxn>
              <a:cxn ang="T9">
                <a:pos x="T2" y="T3"/>
              </a:cxn>
              <a:cxn ang="T10">
                <a:pos x="T4" y="T5"/>
              </a:cxn>
              <a:cxn ang="T11">
                <a:pos x="T6" y="T7"/>
              </a:cxn>
            </a:cxnLst>
            <a:rect l="T12" t="T13" r="T14" b="T15"/>
            <a:pathLst>
              <a:path w="49" h="49">
                <a:moveTo>
                  <a:pt x="25" y="0"/>
                </a:moveTo>
                <a:lnTo>
                  <a:pt x="49" y="49"/>
                </a:lnTo>
                <a:lnTo>
                  <a:pt x="0" y="49"/>
                </a:lnTo>
                <a:lnTo>
                  <a:pt x="25" y="0"/>
                </a:lnTo>
                <a:close/>
              </a:path>
            </a:pathLst>
          </a:custGeom>
          <a:solidFill>
            <a:srgbClr val="008000"/>
          </a:solidFill>
          <a:ln w="12700">
            <a:solidFill>
              <a:srgbClr val="008000"/>
            </a:solidFill>
            <a:round/>
            <a:headEnd/>
            <a:tailEnd/>
          </a:ln>
        </p:spPr>
        <p:txBody>
          <a:bodyPr lIns="82058" tIns="41029" rIns="82058" bIns="41029"/>
          <a:lstStyle/>
          <a:p>
            <a:endParaRPr lang="en-US"/>
          </a:p>
        </p:txBody>
      </p:sp>
      <p:sp>
        <p:nvSpPr>
          <p:cNvPr id="62543" name="Rectangle 175"/>
          <p:cNvSpPr>
            <a:spLocks noChangeArrowheads="1"/>
          </p:cNvSpPr>
          <p:nvPr/>
        </p:nvSpPr>
        <p:spPr bwMode="auto">
          <a:xfrm>
            <a:off x="2470150" y="2232025"/>
            <a:ext cx="923925" cy="153988"/>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DI After Referral</a:t>
            </a:r>
            <a:endParaRPr lang="en-US"/>
          </a:p>
        </p:txBody>
      </p:sp>
      <p:sp>
        <p:nvSpPr>
          <p:cNvPr id="62544" name="Line 176"/>
          <p:cNvSpPr>
            <a:spLocks noChangeShapeType="1"/>
          </p:cNvSpPr>
          <p:nvPr/>
        </p:nvSpPr>
        <p:spPr bwMode="auto">
          <a:xfrm>
            <a:off x="2025650" y="2522538"/>
            <a:ext cx="325438" cy="0"/>
          </a:xfrm>
          <a:prstGeom prst="line">
            <a:avLst/>
          </a:prstGeom>
          <a:noFill/>
          <a:ln w="39688">
            <a:solidFill>
              <a:srgbClr val="FF0000"/>
            </a:solidFill>
            <a:round/>
            <a:headEnd/>
            <a:tailEnd/>
          </a:ln>
        </p:spPr>
        <p:txBody>
          <a:bodyPr lIns="82058" tIns="41029" rIns="82058" bIns="41029"/>
          <a:lstStyle/>
          <a:p>
            <a:endParaRPr lang="en-US"/>
          </a:p>
        </p:txBody>
      </p:sp>
      <p:sp>
        <p:nvSpPr>
          <p:cNvPr id="62545" name="Rectangle 177"/>
          <p:cNvSpPr>
            <a:spLocks noChangeArrowheads="1"/>
          </p:cNvSpPr>
          <p:nvPr/>
        </p:nvSpPr>
        <p:spPr bwMode="auto">
          <a:xfrm>
            <a:off x="2479675" y="2454275"/>
            <a:ext cx="809625" cy="153988"/>
          </a:xfrm>
          <a:prstGeom prst="rect">
            <a:avLst/>
          </a:prstGeom>
          <a:noFill/>
          <a:ln w="9525">
            <a:noFill/>
            <a:miter lim="800000"/>
            <a:headEnd/>
            <a:tailEnd/>
          </a:ln>
        </p:spPr>
        <p:txBody>
          <a:bodyPr wrap="none" lIns="0" tIns="0" rIns="0" bIns="0">
            <a:spAutoFit/>
          </a:bodyPr>
          <a:lstStyle/>
          <a:p>
            <a:pPr algn="ctr"/>
            <a:r>
              <a:rPr lang="en-US" sz="1000">
                <a:solidFill>
                  <a:srgbClr val="000000"/>
                </a:solidFill>
              </a:rPr>
              <a:t>White children</a:t>
            </a:r>
            <a:endParaRPr lang="en-US"/>
          </a:p>
        </p:txBody>
      </p:sp>
      <p:sp>
        <p:nvSpPr>
          <p:cNvPr id="62546" name="Rectangle 178"/>
          <p:cNvSpPr>
            <a:spLocks noChangeArrowheads="1"/>
          </p:cNvSpPr>
          <p:nvPr/>
        </p:nvSpPr>
        <p:spPr bwMode="auto">
          <a:xfrm>
            <a:off x="1295400" y="1441450"/>
            <a:ext cx="7027863" cy="4387850"/>
          </a:xfrm>
          <a:prstGeom prst="rect">
            <a:avLst/>
          </a:prstGeom>
          <a:noFill/>
          <a:ln w="0">
            <a:solidFill>
              <a:srgbClr val="000000"/>
            </a:solidFill>
            <a:miter lim="800000"/>
            <a:headEnd/>
            <a:tailEnd/>
          </a:ln>
        </p:spPr>
        <p:txBody>
          <a:bodyPr lIns="82058" tIns="41029" rIns="82058" bIns="41029"/>
          <a:lstStyle/>
          <a:p>
            <a:endParaRPr lang="en-US"/>
          </a:p>
        </p:txBody>
      </p:sp>
      <p:sp>
        <p:nvSpPr>
          <p:cNvPr id="685148" name="Line 92"/>
          <p:cNvSpPr>
            <a:spLocks noChangeShapeType="1"/>
          </p:cNvSpPr>
          <p:nvPr/>
        </p:nvSpPr>
        <p:spPr bwMode="auto">
          <a:xfrm flipH="1">
            <a:off x="-3016250" y="4560888"/>
            <a:ext cx="795337" cy="593725"/>
          </a:xfrm>
          <a:prstGeom prst="line">
            <a:avLst/>
          </a:prstGeom>
          <a:noFill/>
          <a:ln w="38100">
            <a:solidFill>
              <a:schemeClr val="tx1"/>
            </a:solidFill>
            <a:round/>
            <a:headEnd/>
            <a:tailEnd type="triangle" w="med" len="med"/>
          </a:ln>
        </p:spPr>
        <p:txBody>
          <a:bodyPr wrap="none" lIns="82058" tIns="41029" rIns="82058" bIns="41029" anchor="ctr"/>
          <a:lstStyle/>
          <a:p>
            <a:endParaRPr lang="en-US"/>
          </a:p>
        </p:txBody>
      </p:sp>
      <p:sp>
        <p:nvSpPr>
          <p:cNvPr id="685147" name="Text Box 91"/>
          <p:cNvSpPr txBox="1">
            <a:spLocks noChangeArrowheads="1"/>
          </p:cNvSpPr>
          <p:nvPr/>
        </p:nvSpPr>
        <p:spPr bwMode="auto">
          <a:xfrm>
            <a:off x="-3076575" y="2754313"/>
            <a:ext cx="2767012" cy="1076325"/>
          </a:xfrm>
          <a:prstGeom prst="rect">
            <a:avLst/>
          </a:prstGeom>
          <a:solidFill>
            <a:srgbClr val="FFFFCC"/>
          </a:solidFill>
          <a:ln w="9525" algn="ctr">
            <a:noFill/>
            <a:miter lim="800000"/>
            <a:headEnd/>
            <a:tailEnd/>
          </a:ln>
        </p:spPr>
        <p:txBody>
          <a:bodyPr lIns="91429" tIns="45714" rIns="91429" bIns="45714">
            <a:spAutoFit/>
          </a:bodyPr>
          <a:lstStyle/>
          <a:p>
            <a:pPr algn="ctr">
              <a:spcBef>
                <a:spcPct val="50000"/>
              </a:spcBef>
            </a:pPr>
            <a:r>
              <a:rPr lang="en-US" sz="1600"/>
              <a:t>This means that Indian children are 2.92 times as likely to be referred to CPS as White children</a:t>
            </a:r>
          </a:p>
        </p:txBody>
      </p:sp>
      <p:sp>
        <p:nvSpPr>
          <p:cNvPr id="685236" name="Rectangle 180"/>
          <p:cNvSpPr>
            <a:spLocks noChangeArrowheads="1"/>
          </p:cNvSpPr>
          <p:nvPr/>
        </p:nvSpPr>
        <p:spPr bwMode="auto">
          <a:xfrm>
            <a:off x="606425" y="231775"/>
            <a:ext cx="8228013" cy="1143000"/>
          </a:xfrm>
          <a:prstGeom prst="rect">
            <a:avLst/>
          </a:prstGeom>
          <a:noFill/>
          <a:ln w="9525">
            <a:noFill/>
            <a:miter lim="800000"/>
            <a:headEnd/>
            <a:tailEnd/>
          </a:ln>
          <a:effectLst/>
        </p:spPr>
        <p:txBody>
          <a:bodyPr lIns="91429" tIns="45714" rIns="91429" bIns="45714" anchor="ctr"/>
          <a:lstStyle/>
          <a:p>
            <a:pPr algn="ctr" defTabSz="914608">
              <a:defRPr/>
            </a:pPr>
            <a:r>
              <a:rPr lang="en-US" sz="3600" b="1" dirty="0">
                <a:solidFill>
                  <a:schemeClr val="accent1">
                    <a:tint val="83000"/>
                    <a:satMod val="150000"/>
                  </a:schemeClr>
                </a:solidFill>
                <a:latin typeface="+mn-lt"/>
              </a:rPr>
              <a:t>Previous Findings for Referrals in 2004 : American Indian Children </a:t>
            </a:r>
            <a:endParaRPr lang="en-US" sz="3600" dirty="0">
              <a:solidFill>
                <a:srgbClr val="FFFFCC"/>
              </a:solidFill>
              <a:latin typeface="+mn-lt"/>
            </a:endParaRPr>
          </a:p>
        </p:txBody>
      </p:sp>
      <p:sp>
        <p:nvSpPr>
          <p:cNvPr id="90" name="Oval 89"/>
          <p:cNvSpPr/>
          <p:nvPr/>
        </p:nvSpPr>
        <p:spPr>
          <a:xfrm>
            <a:off x="5334000" y="2743200"/>
            <a:ext cx="6096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85183"/>
                                        </p:tgtEl>
                                        <p:attrNameLst>
                                          <p:attrName>style.visibility</p:attrName>
                                        </p:attrNameLst>
                                      </p:cBhvr>
                                      <p:to>
                                        <p:strVal val="visible"/>
                                      </p:to>
                                    </p:set>
                                    <p:animEffect transition="in" filter="wipe(down)">
                                      <p:cBhvr>
                                        <p:cTn id="7" dur="500"/>
                                        <p:tgtEl>
                                          <p:spTgt spid="68518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685205"/>
                                        </p:tgtEl>
                                        <p:attrNameLst>
                                          <p:attrName>style.visibility</p:attrName>
                                        </p:attrNameLst>
                                      </p:cBhvr>
                                      <p:to>
                                        <p:strVal val="visible"/>
                                      </p:to>
                                    </p:set>
                                    <p:animEffect transition="in" filter="wipe(down)">
                                      <p:cBhvr>
                                        <p:cTn id="10" dur="500"/>
                                        <p:tgtEl>
                                          <p:spTgt spid="685205"/>
                                        </p:tgtEl>
                                      </p:cBhvr>
                                    </p:animEffect>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grpId="0" nodeType="clickEffect">
                                  <p:stCondLst>
                                    <p:cond delay="0"/>
                                  </p:stCondLst>
                                  <p:childTnLst>
                                    <p:animMotion origin="layout" path="M 2.47475E-6 4.17874E-6 L 0.69681 -0.05183 " pathEditMode="relative" rAng="0" ptsTypes="AA">
                                      <p:cBhvr>
                                        <p:cTn id="14" dur="1000" fill="hold"/>
                                        <p:tgtEl>
                                          <p:spTgt spid="685147"/>
                                        </p:tgtEl>
                                        <p:attrNameLst>
                                          <p:attrName>ppt_x</p:attrName>
                                          <p:attrName>ppt_y</p:attrName>
                                        </p:attrNameLst>
                                      </p:cBhvr>
                                      <p:rCtr x="348" y="-26"/>
                                    </p:animMotion>
                                  </p:childTnLst>
                                </p:cTn>
                              </p:par>
                              <p:par>
                                <p:cTn id="15" presetID="0" presetClass="path" presetSubtype="0" accel="50000" decel="50000" fill="hold" grpId="0" nodeType="withEffect">
                                  <p:stCondLst>
                                    <p:cond delay="0"/>
                                  </p:stCondLst>
                                  <p:childTnLst>
                                    <p:animMotion origin="layout" path="M 0.08175 -0.18282 L 0.63684 -0.2124 " pathEditMode="relative" rAng="0" ptsTypes="AA">
                                      <p:cBhvr>
                                        <p:cTn id="16" dur="1000" fill="hold"/>
                                        <p:tgtEl>
                                          <p:spTgt spid="685148"/>
                                        </p:tgtEl>
                                        <p:attrNameLst>
                                          <p:attrName>ppt_x</p:attrName>
                                          <p:attrName>ppt_y</p:attrName>
                                        </p:attrNameLst>
                                      </p:cBhvr>
                                      <p:rCtr x="277" y="-15"/>
                                    </p:animMotion>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grpId="1" nodeType="clickEffect">
                                  <p:stCondLst>
                                    <p:cond delay="0"/>
                                  </p:stCondLst>
                                  <p:childTnLst>
                                    <p:anim calcmode="lin" valueType="num">
                                      <p:cBhvr additive="base">
                                        <p:cTn id="20" dur="500"/>
                                        <p:tgtEl>
                                          <p:spTgt spid="685147"/>
                                        </p:tgtEl>
                                        <p:attrNameLst>
                                          <p:attrName>ppt_x</p:attrName>
                                        </p:attrNameLst>
                                      </p:cBhvr>
                                      <p:tavLst>
                                        <p:tav tm="0">
                                          <p:val>
                                            <p:strVal val="ppt_x"/>
                                          </p:val>
                                        </p:tav>
                                        <p:tav tm="100000">
                                          <p:val>
                                            <p:strVal val="ppt_x"/>
                                          </p:val>
                                        </p:tav>
                                      </p:tavLst>
                                    </p:anim>
                                    <p:anim calcmode="lin" valueType="num">
                                      <p:cBhvr additive="base">
                                        <p:cTn id="21" dur="500"/>
                                        <p:tgtEl>
                                          <p:spTgt spid="685147"/>
                                        </p:tgtEl>
                                        <p:attrNameLst>
                                          <p:attrName>ppt_y</p:attrName>
                                        </p:attrNameLst>
                                      </p:cBhvr>
                                      <p:tavLst>
                                        <p:tav tm="0">
                                          <p:val>
                                            <p:strVal val="ppt_y"/>
                                          </p:val>
                                        </p:tav>
                                        <p:tav tm="100000">
                                          <p:val>
                                            <p:strVal val="1+ppt_h/2"/>
                                          </p:val>
                                        </p:tav>
                                      </p:tavLst>
                                    </p:anim>
                                    <p:set>
                                      <p:cBhvr>
                                        <p:cTn id="22" dur="1" fill="hold">
                                          <p:stCondLst>
                                            <p:cond delay="499"/>
                                          </p:stCondLst>
                                        </p:cTn>
                                        <p:tgtEl>
                                          <p:spTgt spid="685147"/>
                                        </p:tgtEl>
                                        <p:attrNameLst>
                                          <p:attrName>style.visibility</p:attrName>
                                        </p:attrNameLst>
                                      </p:cBhvr>
                                      <p:to>
                                        <p:strVal val="hidden"/>
                                      </p:to>
                                    </p:set>
                                  </p:childTnLst>
                                </p:cTn>
                              </p:par>
                              <p:par>
                                <p:cTn id="23" presetID="2" presetClass="exit" presetSubtype="4" fill="hold" grpId="1" nodeType="withEffect">
                                  <p:stCondLst>
                                    <p:cond delay="0"/>
                                  </p:stCondLst>
                                  <p:childTnLst>
                                    <p:anim calcmode="lin" valueType="num">
                                      <p:cBhvr additive="base">
                                        <p:cTn id="24" dur="500"/>
                                        <p:tgtEl>
                                          <p:spTgt spid="685148"/>
                                        </p:tgtEl>
                                        <p:attrNameLst>
                                          <p:attrName>ppt_x</p:attrName>
                                        </p:attrNameLst>
                                      </p:cBhvr>
                                      <p:tavLst>
                                        <p:tav tm="0">
                                          <p:val>
                                            <p:strVal val="ppt_x"/>
                                          </p:val>
                                        </p:tav>
                                        <p:tav tm="100000">
                                          <p:val>
                                            <p:strVal val="ppt_x"/>
                                          </p:val>
                                        </p:tav>
                                      </p:tavLst>
                                    </p:anim>
                                    <p:anim calcmode="lin" valueType="num">
                                      <p:cBhvr additive="base">
                                        <p:cTn id="25" dur="500"/>
                                        <p:tgtEl>
                                          <p:spTgt spid="685148"/>
                                        </p:tgtEl>
                                        <p:attrNameLst>
                                          <p:attrName>ppt_y</p:attrName>
                                        </p:attrNameLst>
                                      </p:cBhvr>
                                      <p:tavLst>
                                        <p:tav tm="0">
                                          <p:val>
                                            <p:strVal val="ppt_y"/>
                                          </p:val>
                                        </p:tav>
                                        <p:tav tm="100000">
                                          <p:val>
                                            <p:strVal val="1+ppt_h/2"/>
                                          </p:val>
                                        </p:tav>
                                      </p:tavLst>
                                    </p:anim>
                                    <p:set>
                                      <p:cBhvr>
                                        <p:cTn id="26" dur="1" fill="hold">
                                          <p:stCondLst>
                                            <p:cond delay="499"/>
                                          </p:stCondLst>
                                        </p:cTn>
                                        <p:tgtEl>
                                          <p:spTgt spid="685148"/>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685184"/>
                                        </p:tgtEl>
                                        <p:attrNameLst>
                                          <p:attrName>style.visibility</p:attrName>
                                        </p:attrNameLst>
                                      </p:cBhvr>
                                      <p:to>
                                        <p:strVal val="visible"/>
                                      </p:to>
                                    </p:set>
                                    <p:animEffect transition="in" filter="wipe(down)">
                                      <p:cBhvr>
                                        <p:cTn id="31" dur="500"/>
                                        <p:tgtEl>
                                          <p:spTgt spid="685184"/>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685195"/>
                                        </p:tgtEl>
                                        <p:attrNameLst>
                                          <p:attrName>style.visibility</p:attrName>
                                        </p:attrNameLst>
                                      </p:cBhvr>
                                      <p:to>
                                        <p:strVal val="visible"/>
                                      </p:to>
                                    </p:set>
                                    <p:animEffect transition="in" filter="wipe(down)">
                                      <p:cBhvr>
                                        <p:cTn id="34" dur="500"/>
                                        <p:tgtEl>
                                          <p:spTgt spid="685195"/>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685185"/>
                                        </p:tgtEl>
                                        <p:attrNameLst>
                                          <p:attrName>style.visibility</p:attrName>
                                        </p:attrNameLst>
                                      </p:cBhvr>
                                      <p:to>
                                        <p:strVal val="visible"/>
                                      </p:to>
                                    </p:set>
                                    <p:animEffect transition="in" filter="wipe(down)">
                                      <p:cBhvr>
                                        <p:cTn id="37" dur="500"/>
                                        <p:tgtEl>
                                          <p:spTgt spid="685185"/>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685196"/>
                                        </p:tgtEl>
                                        <p:attrNameLst>
                                          <p:attrName>style.visibility</p:attrName>
                                        </p:attrNameLst>
                                      </p:cBhvr>
                                      <p:to>
                                        <p:strVal val="visible"/>
                                      </p:to>
                                    </p:set>
                                    <p:animEffect transition="in" filter="wipe(down)">
                                      <p:cBhvr>
                                        <p:cTn id="40" dur="500"/>
                                        <p:tgtEl>
                                          <p:spTgt spid="685196"/>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685186"/>
                                        </p:tgtEl>
                                        <p:attrNameLst>
                                          <p:attrName>style.visibility</p:attrName>
                                        </p:attrNameLst>
                                      </p:cBhvr>
                                      <p:to>
                                        <p:strVal val="visible"/>
                                      </p:to>
                                    </p:set>
                                    <p:animEffect transition="in" filter="wipe(down)">
                                      <p:cBhvr>
                                        <p:cTn id="43" dur="500"/>
                                        <p:tgtEl>
                                          <p:spTgt spid="685186"/>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685197"/>
                                        </p:tgtEl>
                                        <p:attrNameLst>
                                          <p:attrName>style.visibility</p:attrName>
                                        </p:attrNameLst>
                                      </p:cBhvr>
                                      <p:to>
                                        <p:strVal val="visible"/>
                                      </p:to>
                                    </p:set>
                                    <p:animEffect transition="in" filter="wipe(down)">
                                      <p:cBhvr>
                                        <p:cTn id="46" dur="500"/>
                                        <p:tgtEl>
                                          <p:spTgt spid="685197"/>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685187"/>
                                        </p:tgtEl>
                                        <p:attrNameLst>
                                          <p:attrName>style.visibility</p:attrName>
                                        </p:attrNameLst>
                                      </p:cBhvr>
                                      <p:to>
                                        <p:strVal val="visible"/>
                                      </p:to>
                                    </p:set>
                                    <p:animEffect transition="in" filter="wipe(down)">
                                      <p:cBhvr>
                                        <p:cTn id="49" dur="500"/>
                                        <p:tgtEl>
                                          <p:spTgt spid="685187"/>
                                        </p:tgtEl>
                                      </p:cBhvr>
                                    </p:animEffect>
                                  </p:childTnLst>
                                </p:cTn>
                              </p:par>
                              <p:par>
                                <p:cTn id="50" presetID="22" presetClass="entr" presetSubtype="4" fill="hold" grpId="0" nodeType="withEffect">
                                  <p:stCondLst>
                                    <p:cond delay="0"/>
                                  </p:stCondLst>
                                  <p:childTnLst>
                                    <p:set>
                                      <p:cBhvr>
                                        <p:cTn id="51" dur="1" fill="hold">
                                          <p:stCondLst>
                                            <p:cond delay="0"/>
                                          </p:stCondLst>
                                        </p:cTn>
                                        <p:tgtEl>
                                          <p:spTgt spid="685198"/>
                                        </p:tgtEl>
                                        <p:attrNameLst>
                                          <p:attrName>style.visibility</p:attrName>
                                        </p:attrNameLst>
                                      </p:cBhvr>
                                      <p:to>
                                        <p:strVal val="visible"/>
                                      </p:to>
                                    </p:set>
                                    <p:animEffect transition="in" filter="wipe(down)">
                                      <p:cBhvr>
                                        <p:cTn id="52" dur="500"/>
                                        <p:tgtEl>
                                          <p:spTgt spid="685198"/>
                                        </p:tgtEl>
                                      </p:cBhvr>
                                    </p:animEffect>
                                  </p:childTnLst>
                                </p:cTn>
                              </p:par>
                              <p:par>
                                <p:cTn id="53" presetID="22" presetClass="entr" presetSubtype="4" fill="hold" grpId="0" nodeType="withEffect">
                                  <p:stCondLst>
                                    <p:cond delay="0"/>
                                  </p:stCondLst>
                                  <p:childTnLst>
                                    <p:set>
                                      <p:cBhvr>
                                        <p:cTn id="54" dur="1" fill="hold">
                                          <p:stCondLst>
                                            <p:cond delay="0"/>
                                          </p:stCondLst>
                                        </p:cTn>
                                        <p:tgtEl>
                                          <p:spTgt spid="685188"/>
                                        </p:tgtEl>
                                        <p:attrNameLst>
                                          <p:attrName>style.visibility</p:attrName>
                                        </p:attrNameLst>
                                      </p:cBhvr>
                                      <p:to>
                                        <p:strVal val="visible"/>
                                      </p:to>
                                    </p:set>
                                    <p:animEffect transition="in" filter="wipe(down)">
                                      <p:cBhvr>
                                        <p:cTn id="55" dur="500"/>
                                        <p:tgtEl>
                                          <p:spTgt spid="685188"/>
                                        </p:tgtEl>
                                      </p:cBhvr>
                                    </p:animEffect>
                                  </p:childTnLst>
                                </p:cTn>
                              </p:par>
                              <p:par>
                                <p:cTn id="56" presetID="22" presetClass="entr" presetSubtype="4" fill="hold" grpId="0" nodeType="withEffect">
                                  <p:stCondLst>
                                    <p:cond delay="0"/>
                                  </p:stCondLst>
                                  <p:childTnLst>
                                    <p:set>
                                      <p:cBhvr>
                                        <p:cTn id="57" dur="1" fill="hold">
                                          <p:stCondLst>
                                            <p:cond delay="0"/>
                                          </p:stCondLst>
                                        </p:cTn>
                                        <p:tgtEl>
                                          <p:spTgt spid="685199"/>
                                        </p:tgtEl>
                                        <p:attrNameLst>
                                          <p:attrName>style.visibility</p:attrName>
                                        </p:attrNameLst>
                                      </p:cBhvr>
                                      <p:to>
                                        <p:strVal val="visible"/>
                                      </p:to>
                                    </p:set>
                                    <p:animEffect transition="in" filter="wipe(down)">
                                      <p:cBhvr>
                                        <p:cTn id="58" dur="500"/>
                                        <p:tgtEl>
                                          <p:spTgt spid="685199"/>
                                        </p:tgtEl>
                                      </p:cBhvr>
                                    </p:animEffect>
                                  </p:childTnLst>
                                </p:cTn>
                              </p:par>
                              <p:par>
                                <p:cTn id="59" presetID="22" presetClass="entr" presetSubtype="4" fill="hold" grpId="0" nodeType="withEffect">
                                  <p:stCondLst>
                                    <p:cond delay="0"/>
                                  </p:stCondLst>
                                  <p:childTnLst>
                                    <p:set>
                                      <p:cBhvr>
                                        <p:cTn id="60" dur="1" fill="hold">
                                          <p:stCondLst>
                                            <p:cond delay="0"/>
                                          </p:stCondLst>
                                        </p:cTn>
                                        <p:tgtEl>
                                          <p:spTgt spid="685180"/>
                                        </p:tgtEl>
                                        <p:attrNameLst>
                                          <p:attrName>style.visibility</p:attrName>
                                        </p:attrNameLst>
                                      </p:cBhvr>
                                      <p:to>
                                        <p:strVal val="visible"/>
                                      </p:to>
                                    </p:set>
                                    <p:animEffect transition="in" filter="wipe(down)">
                                      <p:cBhvr>
                                        <p:cTn id="61" dur="500"/>
                                        <p:tgtEl>
                                          <p:spTgt spid="685180"/>
                                        </p:tgtEl>
                                      </p:cBhvr>
                                    </p:animEffec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1" nodeType="clickEffect">
                                  <p:stCondLst>
                                    <p:cond delay="0"/>
                                  </p:stCondLst>
                                  <p:childTnLst>
                                    <p:set>
                                      <p:cBhvr>
                                        <p:cTn id="65" dur="1" fill="hold">
                                          <p:stCondLst>
                                            <p:cond delay="0"/>
                                          </p:stCondLst>
                                        </p:cTn>
                                        <p:tgtEl>
                                          <p:spTgt spid="90"/>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685189"/>
                                        </p:tgtEl>
                                        <p:attrNameLst>
                                          <p:attrName>style.visibility</p:attrName>
                                        </p:attrNameLst>
                                      </p:cBhvr>
                                      <p:to>
                                        <p:strVal val="visible"/>
                                      </p:to>
                                    </p:set>
                                    <p:animEffect transition="in" filter="wipe(down)">
                                      <p:cBhvr>
                                        <p:cTn id="70" dur="500"/>
                                        <p:tgtEl>
                                          <p:spTgt spid="685189"/>
                                        </p:tgtEl>
                                      </p:cBhvr>
                                    </p:animEffect>
                                  </p:childTnLst>
                                </p:cTn>
                              </p:par>
                              <p:par>
                                <p:cTn id="71" presetID="22" presetClass="entr" presetSubtype="4" fill="hold" grpId="0" nodeType="withEffect">
                                  <p:stCondLst>
                                    <p:cond delay="0"/>
                                  </p:stCondLst>
                                  <p:childTnLst>
                                    <p:set>
                                      <p:cBhvr>
                                        <p:cTn id="72" dur="1" fill="hold">
                                          <p:stCondLst>
                                            <p:cond delay="0"/>
                                          </p:stCondLst>
                                        </p:cTn>
                                        <p:tgtEl>
                                          <p:spTgt spid="685200"/>
                                        </p:tgtEl>
                                        <p:attrNameLst>
                                          <p:attrName>style.visibility</p:attrName>
                                        </p:attrNameLst>
                                      </p:cBhvr>
                                      <p:to>
                                        <p:strVal val="visible"/>
                                      </p:to>
                                    </p:set>
                                    <p:animEffect transition="in" filter="wipe(down)">
                                      <p:cBhvr>
                                        <p:cTn id="73" dur="500"/>
                                        <p:tgtEl>
                                          <p:spTgt spid="685200"/>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685190"/>
                                        </p:tgtEl>
                                        <p:attrNameLst>
                                          <p:attrName>style.visibility</p:attrName>
                                        </p:attrNameLst>
                                      </p:cBhvr>
                                      <p:to>
                                        <p:strVal val="visible"/>
                                      </p:to>
                                    </p:set>
                                    <p:animEffect transition="in" filter="wipe(down)">
                                      <p:cBhvr>
                                        <p:cTn id="78" dur="500"/>
                                        <p:tgtEl>
                                          <p:spTgt spid="685190"/>
                                        </p:tgtEl>
                                      </p:cBhvr>
                                    </p:animEffect>
                                  </p:childTnLst>
                                </p:cTn>
                              </p:par>
                              <p:par>
                                <p:cTn id="79" presetID="22" presetClass="entr" presetSubtype="4" fill="hold" grpId="0" nodeType="withEffect">
                                  <p:stCondLst>
                                    <p:cond delay="0"/>
                                  </p:stCondLst>
                                  <p:childTnLst>
                                    <p:set>
                                      <p:cBhvr>
                                        <p:cTn id="80" dur="1" fill="hold">
                                          <p:stCondLst>
                                            <p:cond delay="0"/>
                                          </p:stCondLst>
                                        </p:cTn>
                                        <p:tgtEl>
                                          <p:spTgt spid="685201"/>
                                        </p:tgtEl>
                                        <p:attrNameLst>
                                          <p:attrName>style.visibility</p:attrName>
                                        </p:attrNameLst>
                                      </p:cBhvr>
                                      <p:to>
                                        <p:strVal val="visible"/>
                                      </p:to>
                                    </p:set>
                                    <p:animEffect transition="in" filter="wipe(down)">
                                      <p:cBhvr>
                                        <p:cTn id="81" dur="500"/>
                                        <p:tgtEl>
                                          <p:spTgt spid="685201"/>
                                        </p:tgtEl>
                                      </p:cBhvr>
                                    </p:animEffect>
                                  </p:childTnLst>
                                </p:cTn>
                              </p:par>
                              <p:par>
                                <p:cTn id="82" presetID="22" presetClass="entr" presetSubtype="4" fill="hold" grpId="0" nodeType="withEffect">
                                  <p:stCondLst>
                                    <p:cond delay="0"/>
                                  </p:stCondLst>
                                  <p:childTnLst>
                                    <p:set>
                                      <p:cBhvr>
                                        <p:cTn id="83" dur="1" fill="hold">
                                          <p:stCondLst>
                                            <p:cond delay="0"/>
                                          </p:stCondLst>
                                        </p:cTn>
                                        <p:tgtEl>
                                          <p:spTgt spid="685191"/>
                                        </p:tgtEl>
                                        <p:attrNameLst>
                                          <p:attrName>style.visibility</p:attrName>
                                        </p:attrNameLst>
                                      </p:cBhvr>
                                      <p:to>
                                        <p:strVal val="visible"/>
                                      </p:to>
                                    </p:set>
                                    <p:animEffect transition="in" filter="wipe(down)">
                                      <p:cBhvr>
                                        <p:cTn id="84" dur="500"/>
                                        <p:tgtEl>
                                          <p:spTgt spid="685191"/>
                                        </p:tgtEl>
                                      </p:cBhvr>
                                    </p:animEffect>
                                  </p:childTnLst>
                                </p:cTn>
                              </p:par>
                              <p:par>
                                <p:cTn id="85" presetID="22" presetClass="entr" presetSubtype="4" fill="hold" grpId="0" nodeType="withEffect">
                                  <p:stCondLst>
                                    <p:cond delay="0"/>
                                  </p:stCondLst>
                                  <p:childTnLst>
                                    <p:set>
                                      <p:cBhvr>
                                        <p:cTn id="86" dur="1" fill="hold">
                                          <p:stCondLst>
                                            <p:cond delay="0"/>
                                          </p:stCondLst>
                                        </p:cTn>
                                        <p:tgtEl>
                                          <p:spTgt spid="685202"/>
                                        </p:tgtEl>
                                        <p:attrNameLst>
                                          <p:attrName>style.visibility</p:attrName>
                                        </p:attrNameLst>
                                      </p:cBhvr>
                                      <p:to>
                                        <p:strVal val="visible"/>
                                      </p:to>
                                    </p:set>
                                    <p:animEffect transition="in" filter="wipe(down)">
                                      <p:cBhvr>
                                        <p:cTn id="87" dur="500"/>
                                        <p:tgtEl>
                                          <p:spTgt spid="685202"/>
                                        </p:tgtEl>
                                      </p:cBhvr>
                                    </p:animEffect>
                                  </p:childTnLst>
                                </p:cTn>
                              </p:par>
                              <p:par>
                                <p:cTn id="88" presetID="22" presetClass="entr" presetSubtype="4" fill="hold" grpId="0" nodeType="withEffect">
                                  <p:stCondLst>
                                    <p:cond delay="0"/>
                                  </p:stCondLst>
                                  <p:childTnLst>
                                    <p:set>
                                      <p:cBhvr>
                                        <p:cTn id="89" dur="1" fill="hold">
                                          <p:stCondLst>
                                            <p:cond delay="0"/>
                                          </p:stCondLst>
                                        </p:cTn>
                                        <p:tgtEl>
                                          <p:spTgt spid="685192"/>
                                        </p:tgtEl>
                                        <p:attrNameLst>
                                          <p:attrName>style.visibility</p:attrName>
                                        </p:attrNameLst>
                                      </p:cBhvr>
                                      <p:to>
                                        <p:strVal val="visible"/>
                                      </p:to>
                                    </p:set>
                                    <p:animEffect transition="in" filter="wipe(down)">
                                      <p:cBhvr>
                                        <p:cTn id="90" dur="500"/>
                                        <p:tgtEl>
                                          <p:spTgt spid="685192"/>
                                        </p:tgtEl>
                                      </p:cBhvr>
                                    </p:animEffect>
                                  </p:childTnLst>
                                </p:cTn>
                              </p:par>
                              <p:par>
                                <p:cTn id="91" presetID="22" presetClass="entr" presetSubtype="4" fill="hold" grpId="0" nodeType="withEffect">
                                  <p:stCondLst>
                                    <p:cond delay="0"/>
                                  </p:stCondLst>
                                  <p:childTnLst>
                                    <p:set>
                                      <p:cBhvr>
                                        <p:cTn id="92" dur="1" fill="hold">
                                          <p:stCondLst>
                                            <p:cond delay="0"/>
                                          </p:stCondLst>
                                        </p:cTn>
                                        <p:tgtEl>
                                          <p:spTgt spid="685206"/>
                                        </p:tgtEl>
                                        <p:attrNameLst>
                                          <p:attrName>style.visibility</p:attrName>
                                        </p:attrNameLst>
                                      </p:cBhvr>
                                      <p:to>
                                        <p:strVal val="visible"/>
                                      </p:to>
                                    </p:set>
                                    <p:animEffect transition="in" filter="wipe(down)">
                                      <p:cBhvr>
                                        <p:cTn id="93" dur="500"/>
                                        <p:tgtEl>
                                          <p:spTgt spid="685206"/>
                                        </p:tgtEl>
                                      </p:cBhvr>
                                    </p:animEffect>
                                  </p:childTnLst>
                                </p:cTn>
                              </p:par>
                              <p:par>
                                <p:cTn id="94" presetID="22" presetClass="entr" presetSubtype="4" fill="hold" grpId="0" nodeType="withEffect">
                                  <p:stCondLst>
                                    <p:cond delay="0"/>
                                  </p:stCondLst>
                                  <p:childTnLst>
                                    <p:set>
                                      <p:cBhvr>
                                        <p:cTn id="95" dur="1" fill="hold">
                                          <p:stCondLst>
                                            <p:cond delay="0"/>
                                          </p:stCondLst>
                                        </p:cTn>
                                        <p:tgtEl>
                                          <p:spTgt spid="685193"/>
                                        </p:tgtEl>
                                        <p:attrNameLst>
                                          <p:attrName>style.visibility</p:attrName>
                                        </p:attrNameLst>
                                      </p:cBhvr>
                                      <p:to>
                                        <p:strVal val="visible"/>
                                      </p:to>
                                    </p:set>
                                    <p:animEffect transition="in" filter="wipe(down)">
                                      <p:cBhvr>
                                        <p:cTn id="96" dur="500"/>
                                        <p:tgtEl>
                                          <p:spTgt spid="685193"/>
                                        </p:tgtEl>
                                      </p:cBhvr>
                                    </p:animEffect>
                                  </p:childTnLst>
                                </p:cTn>
                              </p:par>
                              <p:par>
                                <p:cTn id="97" presetID="22" presetClass="entr" presetSubtype="4" fill="hold" grpId="0" nodeType="withEffect">
                                  <p:stCondLst>
                                    <p:cond delay="0"/>
                                  </p:stCondLst>
                                  <p:childTnLst>
                                    <p:set>
                                      <p:cBhvr>
                                        <p:cTn id="98" dur="1" fill="hold">
                                          <p:stCondLst>
                                            <p:cond delay="0"/>
                                          </p:stCondLst>
                                        </p:cTn>
                                        <p:tgtEl>
                                          <p:spTgt spid="685203"/>
                                        </p:tgtEl>
                                        <p:attrNameLst>
                                          <p:attrName>style.visibility</p:attrName>
                                        </p:attrNameLst>
                                      </p:cBhvr>
                                      <p:to>
                                        <p:strVal val="visible"/>
                                      </p:to>
                                    </p:set>
                                    <p:animEffect transition="in" filter="wipe(down)">
                                      <p:cBhvr>
                                        <p:cTn id="99" dur="500"/>
                                        <p:tgtEl>
                                          <p:spTgt spid="685203"/>
                                        </p:tgtEl>
                                      </p:cBhvr>
                                    </p:animEffect>
                                  </p:childTnLst>
                                </p:cTn>
                              </p:par>
                              <p:par>
                                <p:cTn id="100" presetID="22" presetClass="entr" presetSubtype="4" fill="hold" grpId="0" nodeType="withEffect">
                                  <p:stCondLst>
                                    <p:cond delay="0"/>
                                  </p:stCondLst>
                                  <p:childTnLst>
                                    <p:set>
                                      <p:cBhvr>
                                        <p:cTn id="101" dur="1" fill="hold">
                                          <p:stCondLst>
                                            <p:cond delay="0"/>
                                          </p:stCondLst>
                                        </p:cTn>
                                        <p:tgtEl>
                                          <p:spTgt spid="685194"/>
                                        </p:tgtEl>
                                        <p:attrNameLst>
                                          <p:attrName>style.visibility</p:attrName>
                                        </p:attrNameLst>
                                      </p:cBhvr>
                                      <p:to>
                                        <p:strVal val="visible"/>
                                      </p:to>
                                    </p:set>
                                    <p:animEffect transition="in" filter="wipe(down)">
                                      <p:cBhvr>
                                        <p:cTn id="102" dur="500"/>
                                        <p:tgtEl>
                                          <p:spTgt spid="685194"/>
                                        </p:tgtEl>
                                      </p:cBhvr>
                                    </p:animEffect>
                                  </p:childTnLst>
                                </p:cTn>
                              </p:par>
                              <p:par>
                                <p:cTn id="103" presetID="22" presetClass="entr" presetSubtype="4" fill="hold" grpId="0" nodeType="withEffect">
                                  <p:stCondLst>
                                    <p:cond delay="0"/>
                                  </p:stCondLst>
                                  <p:childTnLst>
                                    <p:set>
                                      <p:cBhvr>
                                        <p:cTn id="104" dur="1" fill="hold">
                                          <p:stCondLst>
                                            <p:cond delay="0"/>
                                          </p:stCondLst>
                                        </p:cTn>
                                        <p:tgtEl>
                                          <p:spTgt spid="685204"/>
                                        </p:tgtEl>
                                        <p:attrNameLst>
                                          <p:attrName>style.visibility</p:attrName>
                                        </p:attrNameLst>
                                      </p:cBhvr>
                                      <p:to>
                                        <p:strVal val="visible"/>
                                      </p:to>
                                    </p:set>
                                    <p:animEffect transition="in" filter="wipe(down)">
                                      <p:cBhvr>
                                        <p:cTn id="105" dur="500"/>
                                        <p:tgtEl>
                                          <p:spTgt spid="685204"/>
                                        </p:tgtEl>
                                      </p:cBhvr>
                                    </p:animEffect>
                                  </p:childTnLst>
                                </p:cTn>
                              </p:par>
                              <p:par>
                                <p:cTn id="106" presetID="22" presetClass="entr" presetSubtype="4" fill="hold" grpId="0" nodeType="withEffect">
                                  <p:stCondLst>
                                    <p:cond delay="0"/>
                                  </p:stCondLst>
                                  <p:childTnLst>
                                    <p:set>
                                      <p:cBhvr>
                                        <p:cTn id="107" dur="1" fill="hold">
                                          <p:stCondLst>
                                            <p:cond delay="0"/>
                                          </p:stCondLst>
                                        </p:cTn>
                                        <p:tgtEl>
                                          <p:spTgt spid="685181"/>
                                        </p:tgtEl>
                                        <p:attrNameLst>
                                          <p:attrName>style.visibility</p:attrName>
                                        </p:attrNameLst>
                                      </p:cBhvr>
                                      <p:to>
                                        <p:strVal val="visible"/>
                                      </p:to>
                                    </p:set>
                                    <p:animEffect transition="in" filter="wipe(down)">
                                      <p:cBhvr>
                                        <p:cTn id="108" dur="500"/>
                                        <p:tgtEl>
                                          <p:spTgt spid="685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5180" grpId="0" animBg="1"/>
      <p:bldP spid="685181" grpId="0" animBg="1"/>
      <p:bldP spid="685183" grpId="0" animBg="1"/>
      <p:bldP spid="685184" grpId="0" animBg="1"/>
      <p:bldP spid="685185" grpId="0" animBg="1"/>
      <p:bldP spid="685186" grpId="0" animBg="1"/>
      <p:bldP spid="685187" grpId="0" animBg="1"/>
      <p:bldP spid="685188" grpId="0" animBg="1"/>
      <p:bldP spid="685189" grpId="0" animBg="1"/>
      <p:bldP spid="685190" grpId="0" animBg="1"/>
      <p:bldP spid="685191" grpId="0" animBg="1"/>
      <p:bldP spid="685192" grpId="0" animBg="1"/>
      <p:bldP spid="685193" grpId="0" animBg="1"/>
      <p:bldP spid="685194" grpId="0" animBg="1"/>
      <p:bldP spid="685195" grpId="0"/>
      <p:bldP spid="685196" grpId="0"/>
      <p:bldP spid="685197" grpId="0"/>
      <p:bldP spid="685198" grpId="0"/>
      <p:bldP spid="685199" grpId="0"/>
      <p:bldP spid="685200" grpId="0"/>
      <p:bldP spid="685201" grpId="0"/>
      <p:bldP spid="685202" grpId="0"/>
      <p:bldP spid="685203" grpId="0"/>
      <p:bldP spid="685204" grpId="0"/>
      <p:bldP spid="685205" grpId="0"/>
      <p:bldP spid="685206" grpId="0"/>
      <p:bldP spid="685148" grpId="0" animBg="1"/>
      <p:bldP spid="685148" grpId="1" animBg="1"/>
      <p:bldP spid="685147" grpId="0" animBg="1"/>
      <p:bldP spid="685147" grpId="1" animBg="1"/>
      <p:bldP spid="9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941" name="Rectangle 5"/>
          <p:cNvSpPr>
            <a:spLocks noGrp="1" noChangeArrowheads="1"/>
          </p:cNvSpPr>
          <p:nvPr>
            <p:ph type="title"/>
          </p:nvPr>
        </p:nvSpPr>
        <p:spPr>
          <a:xfrm>
            <a:off x="457200" y="274638"/>
            <a:ext cx="8229600" cy="1143000"/>
          </a:xfrm>
        </p:spPr>
        <p:txBody>
          <a:bodyPr/>
          <a:lstStyle/>
          <a:p>
            <a:pPr defTabSz="914608" eaLnBrk="1" hangingPunct="1">
              <a:defRPr/>
            </a:pPr>
            <a:r>
              <a:rPr lang="en-US" sz="3600" b="1" dirty="0" smtClean="0">
                <a:solidFill>
                  <a:schemeClr val="accent1">
                    <a:tint val="83000"/>
                    <a:satMod val="150000"/>
                  </a:schemeClr>
                </a:solidFill>
              </a:rPr>
              <a:t>Previous Findings for Referrals in 2004 : </a:t>
            </a:r>
            <a:br>
              <a:rPr lang="en-US" sz="3600" b="1" dirty="0" smtClean="0">
                <a:solidFill>
                  <a:schemeClr val="accent1">
                    <a:tint val="83000"/>
                    <a:satMod val="150000"/>
                  </a:schemeClr>
                </a:solidFill>
              </a:rPr>
            </a:br>
            <a:r>
              <a:rPr lang="en-US" sz="3600" b="1" dirty="0" smtClean="0">
                <a:solidFill>
                  <a:schemeClr val="accent1">
                    <a:tint val="83000"/>
                    <a:satMod val="150000"/>
                  </a:schemeClr>
                </a:solidFill>
              </a:rPr>
              <a:t>Black Children </a:t>
            </a:r>
            <a:endParaRPr lang="en-US" sz="3600" dirty="0">
              <a:solidFill>
                <a:srgbClr val="FFFFCC"/>
              </a:solidFill>
            </a:endParaRPr>
          </a:p>
        </p:txBody>
      </p:sp>
      <p:sp>
        <p:nvSpPr>
          <p:cNvPr id="64514" name="Text Box 8"/>
          <p:cNvSpPr txBox="1">
            <a:spLocks noChangeArrowheads="1"/>
          </p:cNvSpPr>
          <p:nvPr/>
        </p:nvSpPr>
        <p:spPr bwMode="auto">
          <a:xfrm>
            <a:off x="620713" y="4659313"/>
            <a:ext cx="511175" cy="368300"/>
          </a:xfrm>
          <a:prstGeom prst="rect">
            <a:avLst/>
          </a:prstGeom>
          <a:noFill/>
          <a:ln w="9525" algn="ctr">
            <a:noFill/>
            <a:miter lim="800000"/>
            <a:headEnd/>
            <a:tailEnd/>
          </a:ln>
        </p:spPr>
        <p:txBody>
          <a:bodyPr lIns="91429" tIns="45714" rIns="91429" bIns="45714">
            <a:spAutoFit/>
          </a:bodyPr>
          <a:lstStyle/>
          <a:p>
            <a:pPr algn="r">
              <a:spcBef>
                <a:spcPct val="50000"/>
              </a:spcBef>
            </a:pPr>
            <a:endParaRPr lang="en-US"/>
          </a:p>
        </p:txBody>
      </p:sp>
      <p:sp>
        <p:nvSpPr>
          <p:cNvPr id="64515" name="AutoShape 17"/>
          <p:cNvSpPr>
            <a:spLocks noChangeAspect="1" noChangeArrowheads="1" noTextEdit="1"/>
          </p:cNvSpPr>
          <p:nvPr/>
        </p:nvSpPr>
        <p:spPr bwMode="auto">
          <a:xfrm>
            <a:off x="842963" y="1711325"/>
            <a:ext cx="7694612" cy="4459288"/>
          </a:xfrm>
          <a:prstGeom prst="rect">
            <a:avLst/>
          </a:prstGeom>
          <a:noFill/>
          <a:ln w="9525">
            <a:noFill/>
            <a:miter lim="800000"/>
            <a:headEnd/>
            <a:tailEnd/>
          </a:ln>
        </p:spPr>
        <p:txBody>
          <a:bodyPr lIns="82058" tIns="41029" rIns="82058" bIns="41029"/>
          <a:lstStyle/>
          <a:p>
            <a:endParaRPr lang="en-US"/>
          </a:p>
        </p:txBody>
      </p:sp>
      <p:sp>
        <p:nvSpPr>
          <p:cNvPr id="64516" name="Rectangle 19"/>
          <p:cNvSpPr>
            <a:spLocks noChangeArrowheads="1"/>
          </p:cNvSpPr>
          <p:nvPr/>
        </p:nvSpPr>
        <p:spPr bwMode="auto">
          <a:xfrm>
            <a:off x="914400" y="1752600"/>
            <a:ext cx="7564438" cy="4344988"/>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64517" name="Line 20"/>
          <p:cNvSpPr>
            <a:spLocks noChangeShapeType="1"/>
          </p:cNvSpPr>
          <p:nvPr/>
        </p:nvSpPr>
        <p:spPr bwMode="auto">
          <a:xfrm>
            <a:off x="1474788" y="5097463"/>
            <a:ext cx="6972300" cy="0"/>
          </a:xfrm>
          <a:prstGeom prst="line">
            <a:avLst/>
          </a:prstGeom>
          <a:noFill/>
          <a:ln w="0">
            <a:solidFill>
              <a:srgbClr val="969696"/>
            </a:solidFill>
            <a:round/>
            <a:headEnd/>
            <a:tailEnd/>
          </a:ln>
        </p:spPr>
        <p:txBody>
          <a:bodyPr lIns="82058" tIns="41029" rIns="82058" bIns="41029"/>
          <a:lstStyle/>
          <a:p>
            <a:endParaRPr lang="en-US"/>
          </a:p>
        </p:txBody>
      </p:sp>
      <p:sp>
        <p:nvSpPr>
          <p:cNvPr id="64518" name="Line 21"/>
          <p:cNvSpPr>
            <a:spLocks noChangeShapeType="1"/>
          </p:cNvSpPr>
          <p:nvPr/>
        </p:nvSpPr>
        <p:spPr bwMode="auto">
          <a:xfrm>
            <a:off x="1474788" y="4616450"/>
            <a:ext cx="6972300" cy="0"/>
          </a:xfrm>
          <a:prstGeom prst="line">
            <a:avLst/>
          </a:prstGeom>
          <a:noFill/>
          <a:ln w="0">
            <a:solidFill>
              <a:srgbClr val="969696"/>
            </a:solidFill>
            <a:round/>
            <a:headEnd/>
            <a:tailEnd/>
          </a:ln>
        </p:spPr>
        <p:txBody>
          <a:bodyPr lIns="82058" tIns="41029" rIns="82058" bIns="41029"/>
          <a:lstStyle/>
          <a:p>
            <a:endParaRPr lang="en-US"/>
          </a:p>
        </p:txBody>
      </p:sp>
      <p:sp>
        <p:nvSpPr>
          <p:cNvPr id="64519" name="Line 22"/>
          <p:cNvSpPr>
            <a:spLocks noChangeShapeType="1"/>
          </p:cNvSpPr>
          <p:nvPr/>
        </p:nvSpPr>
        <p:spPr bwMode="auto">
          <a:xfrm>
            <a:off x="1474788" y="4137025"/>
            <a:ext cx="6972300" cy="0"/>
          </a:xfrm>
          <a:prstGeom prst="line">
            <a:avLst/>
          </a:prstGeom>
          <a:noFill/>
          <a:ln w="0">
            <a:solidFill>
              <a:srgbClr val="969696"/>
            </a:solidFill>
            <a:round/>
            <a:headEnd/>
            <a:tailEnd/>
          </a:ln>
        </p:spPr>
        <p:txBody>
          <a:bodyPr lIns="82058" tIns="41029" rIns="82058" bIns="41029"/>
          <a:lstStyle/>
          <a:p>
            <a:endParaRPr lang="en-US"/>
          </a:p>
        </p:txBody>
      </p:sp>
      <p:sp>
        <p:nvSpPr>
          <p:cNvPr id="64520" name="Line 23"/>
          <p:cNvSpPr>
            <a:spLocks noChangeShapeType="1"/>
          </p:cNvSpPr>
          <p:nvPr/>
        </p:nvSpPr>
        <p:spPr bwMode="auto">
          <a:xfrm>
            <a:off x="1474788" y="3670300"/>
            <a:ext cx="6972300" cy="0"/>
          </a:xfrm>
          <a:prstGeom prst="line">
            <a:avLst/>
          </a:prstGeom>
          <a:noFill/>
          <a:ln w="0">
            <a:solidFill>
              <a:srgbClr val="969696"/>
            </a:solidFill>
            <a:round/>
            <a:headEnd/>
            <a:tailEnd/>
          </a:ln>
        </p:spPr>
        <p:txBody>
          <a:bodyPr lIns="82058" tIns="41029" rIns="82058" bIns="41029"/>
          <a:lstStyle/>
          <a:p>
            <a:endParaRPr lang="en-US"/>
          </a:p>
        </p:txBody>
      </p:sp>
      <p:sp>
        <p:nvSpPr>
          <p:cNvPr id="64521" name="Line 24"/>
          <p:cNvSpPr>
            <a:spLocks noChangeShapeType="1"/>
          </p:cNvSpPr>
          <p:nvPr/>
        </p:nvSpPr>
        <p:spPr bwMode="auto">
          <a:xfrm>
            <a:off x="1474788" y="3189288"/>
            <a:ext cx="6972300" cy="0"/>
          </a:xfrm>
          <a:prstGeom prst="line">
            <a:avLst/>
          </a:prstGeom>
          <a:noFill/>
          <a:ln w="0">
            <a:solidFill>
              <a:srgbClr val="969696"/>
            </a:solidFill>
            <a:round/>
            <a:headEnd/>
            <a:tailEnd/>
          </a:ln>
        </p:spPr>
        <p:txBody>
          <a:bodyPr lIns="82058" tIns="41029" rIns="82058" bIns="41029"/>
          <a:lstStyle/>
          <a:p>
            <a:endParaRPr lang="en-US"/>
          </a:p>
        </p:txBody>
      </p:sp>
      <p:sp>
        <p:nvSpPr>
          <p:cNvPr id="64522" name="Line 25"/>
          <p:cNvSpPr>
            <a:spLocks noChangeShapeType="1"/>
          </p:cNvSpPr>
          <p:nvPr/>
        </p:nvSpPr>
        <p:spPr bwMode="auto">
          <a:xfrm>
            <a:off x="1474788" y="2708275"/>
            <a:ext cx="6972300" cy="0"/>
          </a:xfrm>
          <a:prstGeom prst="line">
            <a:avLst/>
          </a:prstGeom>
          <a:noFill/>
          <a:ln w="0">
            <a:solidFill>
              <a:srgbClr val="969696"/>
            </a:solidFill>
            <a:round/>
            <a:headEnd/>
            <a:tailEnd/>
          </a:ln>
        </p:spPr>
        <p:txBody>
          <a:bodyPr lIns="82058" tIns="41029" rIns="82058" bIns="41029"/>
          <a:lstStyle/>
          <a:p>
            <a:endParaRPr lang="en-US"/>
          </a:p>
        </p:txBody>
      </p:sp>
      <p:sp>
        <p:nvSpPr>
          <p:cNvPr id="64523" name="Line 26"/>
          <p:cNvSpPr>
            <a:spLocks noChangeShapeType="1"/>
          </p:cNvSpPr>
          <p:nvPr/>
        </p:nvSpPr>
        <p:spPr bwMode="auto">
          <a:xfrm>
            <a:off x="1474788" y="2230438"/>
            <a:ext cx="6972300" cy="0"/>
          </a:xfrm>
          <a:prstGeom prst="line">
            <a:avLst/>
          </a:prstGeom>
          <a:noFill/>
          <a:ln w="0">
            <a:solidFill>
              <a:srgbClr val="969696"/>
            </a:solidFill>
            <a:round/>
            <a:headEnd/>
            <a:tailEnd/>
          </a:ln>
        </p:spPr>
        <p:txBody>
          <a:bodyPr lIns="82058" tIns="41029" rIns="82058" bIns="41029"/>
          <a:lstStyle/>
          <a:p>
            <a:endParaRPr lang="en-US"/>
          </a:p>
        </p:txBody>
      </p:sp>
      <p:sp>
        <p:nvSpPr>
          <p:cNvPr id="64524" name="Line 27"/>
          <p:cNvSpPr>
            <a:spLocks noChangeShapeType="1"/>
          </p:cNvSpPr>
          <p:nvPr/>
        </p:nvSpPr>
        <p:spPr bwMode="auto">
          <a:xfrm>
            <a:off x="1474788" y="2230438"/>
            <a:ext cx="0" cy="3346450"/>
          </a:xfrm>
          <a:prstGeom prst="line">
            <a:avLst/>
          </a:prstGeom>
          <a:noFill/>
          <a:ln w="0">
            <a:solidFill>
              <a:srgbClr val="000000"/>
            </a:solidFill>
            <a:round/>
            <a:headEnd/>
            <a:tailEnd/>
          </a:ln>
        </p:spPr>
        <p:txBody>
          <a:bodyPr lIns="82058" tIns="41029" rIns="82058" bIns="41029"/>
          <a:lstStyle/>
          <a:p>
            <a:endParaRPr lang="en-US"/>
          </a:p>
        </p:txBody>
      </p:sp>
      <p:sp>
        <p:nvSpPr>
          <p:cNvPr id="64525" name="Line 28"/>
          <p:cNvSpPr>
            <a:spLocks noChangeShapeType="1"/>
          </p:cNvSpPr>
          <p:nvPr/>
        </p:nvSpPr>
        <p:spPr bwMode="auto">
          <a:xfrm>
            <a:off x="1436688" y="5576888"/>
            <a:ext cx="38100" cy="0"/>
          </a:xfrm>
          <a:prstGeom prst="line">
            <a:avLst/>
          </a:prstGeom>
          <a:noFill/>
          <a:ln w="0">
            <a:solidFill>
              <a:srgbClr val="000000"/>
            </a:solidFill>
            <a:round/>
            <a:headEnd/>
            <a:tailEnd/>
          </a:ln>
        </p:spPr>
        <p:txBody>
          <a:bodyPr lIns="82058" tIns="41029" rIns="82058" bIns="41029"/>
          <a:lstStyle/>
          <a:p>
            <a:endParaRPr lang="en-US"/>
          </a:p>
        </p:txBody>
      </p:sp>
      <p:sp>
        <p:nvSpPr>
          <p:cNvPr id="64526" name="Line 29"/>
          <p:cNvSpPr>
            <a:spLocks noChangeShapeType="1"/>
          </p:cNvSpPr>
          <p:nvPr/>
        </p:nvSpPr>
        <p:spPr bwMode="auto">
          <a:xfrm>
            <a:off x="1436688" y="5097463"/>
            <a:ext cx="38100" cy="0"/>
          </a:xfrm>
          <a:prstGeom prst="line">
            <a:avLst/>
          </a:prstGeom>
          <a:noFill/>
          <a:ln w="0">
            <a:solidFill>
              <a:srgbClr val="000000"/>
            </a:solidFill>
            <a:round/>
            <a:headEnd/>
            <a:tailEnd/>
          </a:ln>
        </p:spPr>
        <p:txBody>
          <a:bodyPr lIns="82058" tIns="41029" rIns="82058" bIns="41029"/>
          <a:lstStyle/>
          <a:p>
            <a:endParaRPr lang="en-US"/>
          </a:p>
        </p:txBody>
      </p:sp>
      <p:sp>
        <p:nvSpPr>
          <p:cNvPr id="64527" name="Line 30"/>
          <p:cNvSpPr>
            <a:spLocks noChangeShapeType="1"/>
          </p:cNvSpPr>
          <p:nvPr/>
        </p:nvSpPr>
        <p:spPr bwMode="auto">
          <a:xfrm>
            <a:off x="1436688" y="4616450"/>
            <a:ext cx="38100" cy="0"/>
          </a:xfrm>
          <a:prstGeom prst="line">
            <a:avLst/>
          </a:prstGeom>
          <a:noFill/>
          <a:ln w="0">
            <a:solidFill>
              <a:srgbClr val="000000"/>
            </a:solidFill>
            <a:round/>
            <a:headEnd/>
            <a:tailEnd/>
          </a:ln>
        </p:spPr>
        <p:txBody>
          <a:bodyPr lIns="82058" tIns="41029" rIns="82058" bIns="41029"/>
          <a:lstStyle/>
          <a:p>
            <a:endParaRPr lang="en-US"/>
          </a:p>
        </p:txBody>
      </p:sp>
      <p:sp>
        <p:nvSpPr>
          <p:cNvPr id="64528" name="Line 31"/>
          <p:cNvSpPr>
            <a:spLocks noChangeShapeType="1"/>
          </p:cNvSpPr>
          <p:nvPr/>
        </p:nvSpPr>
        <p:spPr bwMode="auto">
          <a:xfrm>
            <a:off x="1436688" y="4137025"/>
            <a:ext cx="38100" cy="0"/>
          </a:xfrm>
          <a:prstGeom prst="line">
            <a:avLst/>
          </a:prstGeom>
          <a:noFill/>
          <a:ln w="0">
            <a:solidFill>
              <a:srgbClr val="000000"/>
            </a:solidFill>
            <a:round/>
            <a:headEnd/>
            <a:tailEnd/>
          </a:ln>
        </p:spPr>
        <p:txBody>
          <a:bodyPr lIns="82058" tIns="41029" rIns="82058" bIns="41029"/>
          <a:lstStyle/>
          <a:p>
            <a:endParaRPr lang="en-US"/>
          </a:p>
        </p:txBody>
      </p:sp>
      <p:sp>
        <p:nvSpPr>
          <p:cNvPr id="64529" name="Line 32"/>
          <p:cNvSpPr>
            <a:spLocks noChangeShapeType="1"/>
          </p:cNvSpPr>
          <p:nvPr/>
        </p:nvSpPr>
        <p:spPr bwMode="auto">
          <a:xfrm>
            <a:off x="1436688" y="3670300"/>
            <a:ext cx="38100" cy="0"/>
          </a:xfrm>
          <a:prstGeom prst="line">
            <a:avLst/>
          </a:prstGeom>
          <a:noFill/>
          <a:ln w="0">
            <a:solidFill>
              <a:srgbClr val="000000"/>
            </a:solidFill>
            <a:round/>
            <a:headEnd/>
            <a:tailEnd/>
          </a:ln>
        </p:spPr>
        <p:txBody>
          <a:bodyPr lIns="82058" tIns="41029" rIns="82058" bIns="41029"/>
          <a:lstStyle/>
          <a:p>
            <a:endParaRPr lang="en-US"/>
          </a:p>
        </p:txBody>
      </p:sp>
      <p:sp>
        <p:nvSpPr>
          <p:cNvPr id="64530" name="Line 33"/>
          <p:cNvSpPr>
            <a:spLocks noChangeShapeType="1"/>
          </p:cNvSpPr>
          <p:nvPr/>
        </p:nvSpPr>
        <p:spPr bwMode="auto">
          <a:xfrm>
            <a:off x="1436688" y="3189288"/>
            <a:ext cx="38100" cy="0"/>
          </a:xfrm>
          <a:prstGeom prst="line">
            <a:avLst/>
          </a:prstGeom>
          <a:noFill/>
          <a:ln w="0">
            <a:solidFill>
              <a:srgbClr val="000000"/>
            </a:solidFill>
            <a:round/>
            <a:headEnd/>
            <a:tailEnd/>
          </a:ln>
        </p:spPr>
        <p:txBody>
          <a:bodyPr lIns="82058" tIns="41029" rIns="82058" bIns="41029"/>
          <a:lstStyle/>
          <a:p>
            <a:endParaRPr lang="en-US"/>
          </a:p>
        </p:txBody>
      </p:sp>
      <p:sp>
        <p:nvSpPr>
          <p:cNvPr id="64531" name="Line 34"/>
          <p:cNvSpPr>
            <a:spLocks noChangeShapeType="1"/>
          </p:cNvSpPr>
          <p:nvPr/>
        </p:nvSpPr>
        <p:spPr bwMode="auto">
          <a:xfrm>
            <a:off x="1436688" y="2708275"/>
            <a:ext cx="38100" cy="0"/>
          </a:xfrm>
          <a:prstGeom prst="line">
            <a:avLst/>
          </a:prstGeom>
          <a:noFill/>
          <a:ln w="0">
            <a:solidFill>
              <a:srgbClr val="000000"/>
            </a:solidFill>
            <a:round/>
            <a:headEnd/>
            <a:tailEnd/>
          </a:ln>
        </p:spPr>
        <p:txBody>
          <a:bodyPr lIns="82058" tIns="41029" rIns="82058" bIns="41029"/>
          <a:lstStyle/>
          <a:p>
            <a:endParaRPr lang="en-US"/>
          </a:p>
        </p:txBody>
      </p:sp>
      <p:sp>
        <p:nvSpPr>
          <p:cNvPr id="64532" name="Line 35"/>
          <p:cNvSpPr>
            <a:spLocks noChangeShapeType="1"/>
          </p:cNvSpPr>
          <p:nvPr/>
        </p:nvSpPr>
        <p:spPr bwMode="auto">
          <a:xfrm>
            <a:off x="1436688" y="2230438"/>
            <a:ext cx="38100" cy="0"/>
          </a:xfrm>
          <a:prstGeom prst="line">
            <a:avLst/>
          </a:prstGeom>
          <a:noFill/>
          <a:ln w="0">
            <a:solidFill>
              <a:srgbClr val="000000"/>
            </a:solidFill>
            <a:round/>
            <a:headEnd/>
            <a:tailEnd/>
          </a:ln>
        </p:spPr>
        <p:txBody>
          <a:bodyPr lIns="82058" tIns="41029" rIns="82058" bIns="41029"/>
          <a:lstStyle/>
          <a:p>
            <a:endParaRPr lang="en-US"/>
          </a:p>
        </p:txBody>
      </p:sp>
      <p:sp>
        <p:nvSpPr>
          <p:cNvPr id="64533" name="Line 36"/>
          <p:cNvSpPr>
            <a:spLocks noChangeShapeType="1"/>
          </p:cNvSpPr>
          <p:nvPr/>
        </p:nvSpPr>
        <p:spPr bwMode="auto">
          <a:xfrm>
            <a:off x="1474788" y="5576888"/>
            <a:ext cx="6972300" cy="0"/>
          </a:xfrm>
          <a:prstGeom prst="line">
            <a:avLst/>
          </a:prstGeom>
          <a:noFill/>
          <a:ln w="0">
            <a:solidFill>
              <a:srgbClr val="000000"/>
            </a:solidFill>
            <a:round/>
            <a:headEnd/>
            <a:tailEnd/>
          </a:ln>
        </p:spPr>
        <p:txBody>
          <a:bodyPr lIns="82058" tIns="41029" rIns="82058" bIns="41029"/>
          <a:lstStyle/>
          <a:p>
            <a:endParaRPr lang="en-US"/>
          </a:p>
        </p:txBody>
      </p:sp>
      <p:sp>
        <p:nvSpPr>
          <p:cNvPr id="64534" name="Line 37"/>
          <p:cNvSpPr>
            <a:spLocks noChangeShapeType="1"/>
          </p:cNvSpPr>
          <p:nvPr/>
        </p:nvSpPr>
        <p:spPr bwMode="auto">
          <a:xfrm flipV="1">
            <a:off x="1474788" y="5576888"/>
            <a:ext cx="0" cy="36512"/>
          </a:xfrm>
          <a:prstGeom prst="line">
            <a:avLst/>
          </a:prstGeom>
          <a:noFill/>
          <a:ln w="0">
            <a:solidFill>
              <a:srgbClr val="000000"/>
            </a:solidFill>
            <a:round/>
            <a:headEnd/>
            <a:tailEnd/>
          </a:ln>
        </p:spPr>
        <p:txBody>
          <a:bodyPr lIns="82058" tIns="41029" rIns="82058" bIns="41029"/>
          <a:lstStyle/>
          <a:p>
            <a:endParaRPr lang="en-US"/>
          </a:p>
        </p:txBody>
      </p:sp>
      <p:sp>
        <p:nvSpPr>
          <p:cNvPr id="64535" name="Line 38"/>
          <p:cNvSpPr>
            <a:spLocks noChangeShapeType="1"/>
          </p:cNvSpPr>
          <p:nvPr/>
        </p:nvSpPr>
        <p:spPr bwMode="auto">
          <a:xfrm flipV="1">
            <a:off x="2633663" y="5576888"/>
            <a:ext cx="0" cy="36512"/>
          </a:xfrm>
          <a:prstGeom prst="line">
            <a:avLst/>
          </a:prstGeom>
          <a:noFill/>
          <a:ln w="0">
            <a:solidFill>
              <a:srgbClr val="000000"/>
            </a:solidFill>
            <a:round/>
            <a:headEnd/>
            <a:tailEnd/>
          </a:ln>
        </p:spPr>
        <p:txBody>
          <a:bodyPr lIns="82058" tIns="41029" rIns="82058" bIns="41029"/>
          <a:lstStyle/>
          <a:p>
            <a:endParaRPr lang="en-US"/>
          </a:p>
        </p:txBody>
      </p:sp>
      <p:sp>
        <p:nvSpPr>
          <p:cNvPr id="64536" name="Line 39"/>
          <p:cNvSpPr>
            <a:spLocks noChangeShapeType="1"/>
          </p:cNvSpPr>
          <p:nvPr/>
        </p:nvSpPr>
        <p:spPr bwMode="auto">
          <a:xfrm flipV="1">
            <a:off x="3794125" y="5576888"/>
            <a:ext cx="0" cy="36512"/>
          </a:xfrm>
          <a:prstGeom prst="line">
            <a:avLst/>
          </a:prstGeom>
          <a:noFill/>
          <a:ln w="0">
            <a:solidFill>
              <a:srgbClr val="000000"/>
            </a:solidFill>
            <a:round/>
            <a:headEnd/>
            <a:tailEnd/>
          </a:ln>
        </p:spPr>
        <p:txBody>
          <a:bodyPr lIns="82058" tIns="41029" rIns="82058" bIns="41029"/>
          <a:lstStyle/>
          <a:p>
            <a:endParaRPr lang="en-US"/>
          </a:p>
        </p:txBody>
      </p:sp>
      <p:sp>
        <p:nvSpPr>
          <p:cNvPr id="64537" name="Line 40"/>
          <p:cNvSpPr>
            <a:spLocks noChangeShapeType="1"/>
          </p:cNvSpPr>
          <p:nvPr/>
        </p:nvSpPr>
        <p:spPr bwMode="auto">
          <a:xfrm flipV="1">
            <a:off x="4967288" y="5576888"/>
            <a:ext cx="0" cy="36512"/>
          </a:xfrm>
          <a:prstGeom prst="line">
            <a:avLst/>
          </a:prstGeom>
          <a:noFill/>
          <a:ln w="0">
            <a:solidFill>
              <a:srgbClr val="000000"/>
            </a:solidFill>
            <a:round/>
            <a:headEnd/>
            <a:tailEnd/>
          </a:ln>
        </p:spPr>
        <p:txBody>
          <a:bodyPr lIns="82058" tIns="41029" rIns="82058" bIns="41029"/>
          <a:lstStyle/>
          <a:p>
            <a:endParaRPr lang="en-US"/>
          </a:p>
        </p:txBody>
      </p:sp>
      <p:sp>
        <p:nvSpPr>
          <p:cNvPr id="64538" name="Line 41"/>
          <p:cNvSpPr>
            <a:spLocks noChangeShapeType="1"/>
          </p:cNvSpPr>
          <p:nvPr/>
        </p:nvSpPr>
        <p:spPr bwMode="auto">
          <a:xfrm flipV="1">
            <a:off x="6127750" y="5576888"/>
            <a:ext cx="0" cy="36512"/>
          </a:xfrm>
          <a:prstGeom prst="line">
            <a:avLst/>
          </a:prstGeom>
          <a:noFill/>
          <a:ln w="0">
            <a:solidFill>
              <a:srgbClr val="000000"/>
            </a:solidFill>
            <a:round/>
            <a:headEnd/>
            <a:tailEnd/>
          </a:ln>
        </p:spPr>
        <p:txBody>
          <a:bodyPr lIns="82058" tIns="41029" rIns="82058" bIns="41029"/>
          <a:lstStyle/>
          <a:p>
            <a:endParaRPr lang="en-US"/>
          </a:p>
        </p:txBody>
      </p:sp>
      <p:sp>
        <p:nvSpPr>
          <p:cNvPr id="64539" name="Line 42"/>
          <p:cNvSpPr>
            <a:spLocks noChangeShapeType="1"/>
          </p:cNvSpPr>
          <p:nvPr/>
        </p:nvSpPr>
        <p:spPr bwMode="auto">
          <a:xfrm flipV="1">
            <a:off x="7288213" y="5576888"/>
            <a:ext cx="0" cy="36512"/>
          </a:xfrm>
          <a:prstGeom prst="line">
            <a:avLst/>
          </a:prstGeom>
          <a:noFill/>
          <a:ln w="0">
            <a:solidFill>
              <a:srgbClr val="000000"/>
            </a:solidFill>
            <a:round/>
            <a:headEnd/>
            <a:tailEnd/>
          </a:ln>
        </p:spPr>
        <p:txBody>
          <a:bodyPr lIns="82058" tIns="41029" rIns="82058" bIns="41029"/>
          <a:lstStyle/>
          <a:p>
            <a:endParaRPr lang="en-US"/>
          </a:p>
        </p:txBody>
      </p:sp>
      <p:sp>
        <p:nvSpPr>
          <p:cNvPr id="64540" name="Line 43"/>
          <p:cNvSpPr>
            <a:spLocks noChangeShapeType="1"/>
          </p:cNvSpPr>
          <p:nvPr/>
        </p:nvSpPr>
        <p:spPr bwMode="auto">
          <a:xfrm flipV="1">
            <a:off x="8447088" y="5576888"/>
            <a:ext cx="0" cy="36512"/>
          </a:xfrm>
          <a:prstGeom prst="line">
            <a:avLst/>
          </a:prstGeom>
          <a:noFill/>
          <a:ln w="0">
            <a:solidFill>
              <a:srgbClr val="000000"/>
            </a:solidFill>
            <a:round/>
            <a:headEnd/>
            <a:tailEnd/>
          </a:ln>
        </p:spPr>
        <p:txBody>
          <a:bodyPr lIns="82058" tIns="41029" rIns="82058" bIns="41029"/>
          <a:lstStyle/>
          <a:p>
            <a:endParaRPr lang="en-US"/>
          </a:p>
        </p:txBody>
      </p:sp>
      <p:sp>
        <p:nvSpPr>
          <p:cNvPr id="551980" name="Freeform 44"/>
          <p:cNvSpPr>
            <a:spLocks/>
          </p:cNvSpPr>
          <p:nvPr/>
        </p:nvSpPr>
        <p:spPr bwMode="auto">
          <a:xfrm>
            <a:off x="2055813" y="4237038"/>
            <a:ext cx="5811837" cy="430212"/>
          </a:xfrm>
          <a:custGeom>
            <a:avLst/>
            <a:gdLst>
              <a:gd name="T0" fmla="*/ 0 w 451"/>
              <a:gd name="T1" fmla="*/ 34 h 34"/>
              <a:gd name="T2" fmla="*/ 90 w 451"/>
              <a:gd name="T3" fmla="*/ 30 h 34"/>
              <a:gd name="T4" fmla="*/ 180 w 451"/>
              <a:gd name="T5" fmla="*/ 24 h 34"/>
              <a:gd name="T6" fmla="*/ 271 w 451"/>
              <a:gd name="T7" fmla="*/ 19 h 34"/>
              <a:gd name="T8" fmla="*/ 361 w 451"/>
              <a:gd name="T9" fmla="*/ 21 h 34"/>
              <a:gd name="T10" fmla="*/ 451 w 451"/>
              <a:gd name="T11" fmla="*/ 0 h 34"/>
              <a:gd name="T12" fmla="*/ 0 60000 65536"/>
              <a:gd name="T13" fmla="*/ 0 60000 65536"/>
              <a:gd name="T14" fmla="*/ 0 60000 65536"/>
              <a:gd name="T15" fmla="*/ 0 60000 65536"/>
              <a:gd name="T16" fmla="*/ 0 60000 65536"/>
              <a:gd name="T17" fmla="*/ 0 60000 65536"/>
              <a:gd name="T18" fmla="*/ 0 w 451"/>
              <a:gd name="T19" fmla="*/ 0 h 34"/>
              <a:gd name="T20" fmla="*/ 451 w 451"/>
              <a:gd name="T21" fmla="*/ 34 h 34"/>
            </a:gdLst>
            <a:ahLst/>
            <a:cxnLst>
              <a:cxn ang="T12">
                <a:pos x="T0" y="T1"/>
              </a:cxn>
              <a:cxn ang="T13">
                <a:pos x="T2" y="T3"/>
              </a:cxn>
              <a:cxn ang="T14">
                <a:pos x="T4" y="T5"/>
              </a:cxn>
              <a:cxn ang="T15">
                <a:pos x="T6" y="T7"/>
              </a:cxn>
              <a:cxn ang="T16">
                <a:pos x="T8" y="T9"/>
              </a:cxn>
              <a:cxn ang="T17">
                <a:pos x="T10" y="T11"/>
              </a:cxn>
            </a:cxnLst>
            <a:rect l="T18" t="T19" r="T20" b="T21"/>
            <a:pathLst>
              <a:path w="451" h="34">
                <a:moveTo>
                  <a:pt x="0" y="34"/>
                </a:moveTo>
                <a:lnTo>
                  <a:pt x="90" y="30"/>
                </a:lnTo>
                <a:lnTo>
                  <a:pt x="180" y="24"/>
                </a:lnTo>
                <a:lnTo>
                  <a:pt x="271" y="19"/>
                </a:lnTo>
                <a:lnTo>
                  <a:pt x="361" y="21"/>
                </a:lnTo>
                <a:lnTo>
                  <a:pt x="451" y="0"/>
                </a:lnTo>
              </a:path>
            </a:pathLst>
          </a:custGeom>
          <a:noFill/>
          <a:ln w="42863">
            <a:solidFill>
              <a:srgbClr val="000080"/>
            </a:solidFill>
            <a:round/>
            <a:headEnd/>
            <a:tailEnd/>
          </a:ln>
        </p:spPr>
        <p:txBody>
          <a:bodyPr lIns="82058" tIns="41029" rIns="82058" bIns="41029"/>
          <a:lstStyle/>
          <a:p>
            <a:endParaRPr lang="en-US"/>
          </a:p>
        </p:txBody>
      </p:sp>
      <p:sp>
        <p:nvSpPr>
          <p:cNvPr id="551981" name="Freeform 45"/>
          <p:cNvSpPr>
            <a:spLocks/>
          </p:cNvSpPr>
          <p:nvPr/>
        </p:nvSpPr>
        <p:spPr bwMode="auto">
          <a:xfrm>
            <a:off x="2055813" y="4868863"/>
            <a:ext cx="5811837" cy="228600"/>
          </a:xfrm>
          <a:custGeom>
            <a:avLst/>
            <a:gdLst>
              <a:gd name="T0" fmla="*/ 0 w 451"/>
              <a:gd name="T1" fmla="*/ 18 h 18"/>
              <a:gd name="T2" fmla="*/ 90 w 451"/>
              <a:gd name="T3" fmla="*/ 16 h 18"/>
              <a:gd name="T4" fmla="*/ 180 w 451"/>
              <a:gd name="T5" fmla="*/ 12 h 18"/>
              <a:gd name="T6" fmla="*/ 271 w 451"/>
              <a:gd name="T7" fmla="*/ 10 h 18"/>
              <a:gd name="T8" fmla="*/ 361 w 451"/>
              <a:gd name="T9" fmla="*/ 11 h 18"/>
              <a:gd name="T10" fmla="*/ 451 w 451"/>
              <a:gd name="T11" fmla="*/ 0 h 18"/>
              <a:gd name="T12" fmla="*/ 0 60000 65536"/>
              <a:gd name="T13" fmla="*/ 0 60000 65536"/>
              <a:gd name="T14" fmla="*/ 0 60000 65536"/>
              <a:gd name="T15" fmla="*/ 0 60000 65536"/>
              <a:gd name="T16" fmla="*/ 0 60000 65536"/>
              <a:gd name="T17" fmla="*/ 0 60000 65536"/>
              <a:gd name="T18" fmla="*/ 0 w 451"/>
              <a:gd name="T19" fmla="*/ 0 h 18"/>
              <a:gd name="T20" fmla="*/ 451 w 451"/>
              <a:gd name="T21" fmla="*/ 18 h 18"/>
            </a:gdLst>
            <a:ahLst/>
            <a:cxnLst>
              <a:cxn ang="T12">
                <a:pos x="T0" y="T1"/>
              </a:cxn>
              <a:cxn ang="T13">
                <a:pos x="T2" y="T3"/>
              </a:cxn>
              <a:cxn ang="T14">
                <a:pos x="T4" y="T5"/>
              </a:cxn>
              <a:cxn ang="T15">
                <a:pos x="T6" y="T7"/>
              </a:cxn>
              <a:cxn ang="T16">
                <a:pos x="T8" y="T9"/>
              </a:cxn>
              <a:cxn ang="T17">
                <a:pos x="T10" y="T11"/>
              </a:cxn>
            </a:cxnLst>
            <a:rect l="T18" t="T19" r="T20" b="T21"/>
            <a:pathLst>
              <a:path w="451" h="18">
                <a:moveTo>
                  <a:pt x="0" y="18"/>
                </a:moveTo>
                <a:lnTo>
                  <a:pt x="90" y="16"/>
                </a:lnTo>
                <a:lnTo>
                  <a:pt x="180" y="12"/>
                </a:lnTo>
                <a:lnTo>
                  <a:pt x="271" y="10"/>
                </a:lnTo>
                <a:lnTo>
                  <a:pt x="361" y="11"/>
                </a:lnTo>
                <a:lnTo>
                  <a:pt x="451" y="0"/>
                </a:lnTo>
              </a:path>
            </a:pathLst>
          </a:custGeom>
          <a:noFill/>
          <a:ln w="42863">
            <a:solidFill>
              <a:srgbClr val="008000"/>
            </a:solidFill>
            <a:round/>
            <a:headEnd/>
            <a:tailEnd/>
          </a:ln>
        </p:spPr>
        <p:txBody>
          <a:bodyPr lIns="82058" tIns="41029" rIns="82058" bIns="41029"/>
          <a:lstStyle/>
          <a:p>
            <a:endParaRPr lang="en-US"/>
          </a:p>
        </p:txBody>
      </p:sp>
      <p:sp>
        <p:nvSpPr>
          <p:cNvPr id="64543" name="Freeform 46"/>
          <p:cNvSpPr>
            <a:spLocks/>
          </p:cNvSpPr>
          <p:nvPr/>
        </p:nvSpPr>
        <p:spPr bwMode="auto">
          <a:xfrm>
            <a:off x="2055813" y="5097463"/>
            <a:ext cx="5811837" cy="0"/>
          </a:xfrm>
          <a:custGeom>
            <a:avLst/>
            <a:gdLst>
              <a:gd name="T0" fmla="*/ 0 w 451"/>
              <a:gd name="T1" fmla="*/ 90 w 451"/>
              <a:gd name="T2" fmla="*/ 180 w 451"/>
              <a:gd name="T3" fmla="*/ 271 w 451"/>
              <a:gd name="T4" fmla="*/ 361 w 451"/>
              <a:gd name="T5" fmla="*/ 451 w 451"/>
              <a:gd name="T6" fmla="*/ 0 60000 65536"/>
              <a:gd name="T7" fmla="*/ 0 60000 65536"/>
              <a:gd name="T8" fmla="*/ 0 60000 65536"/>
              <a:gd name="T9" fmla="*/ 0 60000 65536"/>
              <a:gd name="T10" fmla="*/ 0 60000 65536"/>
              <a:gd name="T11" fmla="*/ 0 60000 65536"/>
              <a:gd name="T12" fmla="*/ 0 w 451"/>
              <a:gd name="T13" fmla="*/ 451 w 451"/>
            </a:gdLst>
            <a:ahLst/>
            <a:cxnLst>
              <a:cxn ang="T6">
                <a:pos x="T0" y="0"/>
              </a:cxn>
              <a:cxn ang="T7">
                <a:pos x="T1" y="0"/>
              </a:cxn>
              <a:cxn ang="T8">
                <a:pos x="T2" y="0"/>
              </a:cxn>
              <a:cxn ang="T9">
                <a:pos x="T3" y="0"/>
              </a:cxn>
              <a:cxn ang="T10">
                <a:pos x="T4" y="0"/>
              </a:cxn>
              <a:cxn ang="T11">
                <a:pos x="T5" y="0"/>
              </a:cxn>
            </a:cxnLst>
            <a:rect l="T12" t="0" r="T13" b="0"/>
            <a:pathLst>
              <a:path w="451">
                <a:moveTo>
                  <a:pt x="0" y="0"/>
                </a:moveTo>
                <a:lnTo>
                  <a:pt x="90" y="0"/>
                </a:lnTo>
                <a:lnTo>
                  <a:pt x="180" y="0"/>
                </a:lnTo>
                <a:lnTo>
                  <a:pt x="271" y="0"/>
                </a:lnTo>
                <a:lnTo>
                  <a:pt x="361" y="0"/>
                </a:lnTo>
                <a:lnTo>
                  <a:pt x="451" y="0"/>
                </a:lnTo>
              </a:path>
            </a:pathLst>
          </a:custGeom>
          <a:noFill/>
          <a:ln w="42863">
            <a:solidFill>
              <a:srgbClr val="FF0000"/>
            </a:solidFill>
            <a:round/>
            <a:headEnd/>
            <a:tailEnd/>
          </a:ln>
        </p:spPr>
        <p:txBody>
          <a:bodyPr lIns="82058" tIns="41029" rIns="82058" bIns="41029"/>
          <a:lstStyle/>
          <a:p>
            <a:endParaRPr lang="en-US"/>
          </a:p>
        </p:txBody>
      </p:sp>
      <p:sp>
        <p:nvSpPr>
          <p:cNvPr id="551983" name="Freeform 47"/>
          <p:cNvSpPr>
            <a:spLocks/>
          </p:cNvSpPr>
          <p:nvPr/>
        </p:nvSpPr>
        <p:spPr bwMode="auto">
          <a:xfrm>
            <a:off x="2016125" y="4629150"/>
            <a:ext cx="76200" cy="76200"/>
          </a:xfrm>
          <a:custGeom>
            <a:avLst/>
            <a:gdLst>
              <a:gd name="T0" fmla="*/ 27 w 53"/>
              <a:gd name="T1" fmla="*/ 0 h 54"/>
              <a:gd name="T2" fmla="*/ 53 w 53"/>
              <a:gd name="T3" fmla="*/ 27 h 54"/>
              <a:gd name="T4" fmla="*/ 27 w 53"/>
              <a:gd name="T5" fmla="*/ 54 h 54"/>
              <a:gd name="T6" fmla="*/ 0 w 53"/>
              <a:gd name="T7" fmla="*/ 27 h 54"/>
              <a:gd name="T8" fmla="*/ 27 w 53"/>
              <a:gd name="T9" fmla="*/ 0 h 54"/>
              <a:gd name="T10" fmla="*/ 0 60000 65536"/>
              <a:gd name="T11" fmla="*/ 0 60000 65536"/>
              <a:gd name="T12" fmla="*/ 0 60000 65536"/>
              <a:gd name="T13" fmla="*/ 0 60000 65536"/>
              <a:gd name="T14" fmla="*/ 0 60000 65536"/>
              <a:gd name="T15" fmla="*/ 0 w 53"/>
              <a:gd name="T16" fmla="*/ 0 h 54"/>
              <a:gd name="T17" fmla="*/ 53 w 53"/>
              <a:gd name="T18" fmla="*/ 54 h 54"/>
            </a:gdLst>
            <a:ahLst/>
            <a:cxnLst>
              <a:cxn ang="T10">
                <a:pos x="T0" y="T1"/>
              </a:cxn>
              <a:cxn ang="T11">
                <a:pos x="T2" y="T3"/>
              </a:cxn>
              <a:cxn ang="T12">
                <a:pos x="T4" y="T5"/>
              </a:cxn>
              <a:cxn ang="T13">
                <a:pos x="T6" y="T7"/>
              </a:cxn>
              <a:cxn ang="T14">
                <a:pos x="T8" y="T9"/>
              </a:cxn>
            </a:cxnLst>
            <a:rect l="T15" t="T16" r="T17" b="T18"/>
            <a:pathLst>
              <a:path w="53" h="54">
                <a:moveTo>
                  <a:pt x="27" y="0"/>
                </a:moveTo>
                <a:lnTo>
                  <a:pt x="53"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1984" name="Freeform 48"/>
          <p:cNvSpPr>
            <a:spLocks/>
          </p:cNvSpPr>
          <p:nvPr/>
        </p:nvSpPr>
        <p:spPr bwMode="auto">
          <a:xfrm>
            <a:off x="3176588" y="4578350"/>
            <a:ext cx="76200" cy="76200"/>
          </a:xfrm>
          <a:custGeom>
            <a:avLst/>
            <a:gdLst>
              <a:gd name="T0" fmla="*/ 26 w 53"/>
              <a:gd name="T1" fmla="*/ 0 h 54"/>
              <a:gd name="T2" fmla="*/ 53 w 53"/>
              <a:gd name="T3" fmla="*/ 27 h 54"/>
              <a:gd name="T4" fmla="*/ 26 w 53"/>
              <a:gd name="T5" fmla="*/ 54 h 54"/>
              <a:gd name="T6" fmla="*/ 0 w 53"/>
              <a:gd name="T7" fmla="*/ 27 h 54"/>
              <a:gd name="T8" fmla="*/ 26 w 53"/>
              <a:gd name="T9" fmla="*/ 0 h 54"/>
              <a:gd name="T10" fmla="*/ 0 60000 65536"/>
              <a:gd name="T11" fmla="*/ 0 60000 65536"/>
              <a:gd name="T12" fmla="*/ 0 60000 65536"/>
              <a:gd name="T13" fmla="*/ 0 60000 65536"/>
              <a:gd name="T14" fmla="*/ 0 60000 65536"/>
              <a:gd name="T15" fmla="*/ 0 w 53"/>
              <a:gd name="T16" fmla="*/ 0 h 54"/>
              <a:gd name="T17" fmla="*/ 53 w 53"/>
              <a:gd name="T18" fmla="*/ 54 h 54"/>
            </a:gdLst>
            <a:ahLst/>
            <a:cxnLst>
              <a:cxn ang="T10">
                <a:pos x="T0" y="T1"/>
              </a:cxn>
              <a:cxn ang="T11">
                <a:pos x="T2" y="T3"/>
              </a:cxn>
              <a:cxn ang="T12">
                <a:pos x="T4" y="T5"/>
              </a:cxn>
              <a:cxn ang="T13">
                <a:pos x="T6" y="T7"/>
              </a:cxn>
              <a:cxn ang="T14">
                <a:pos x="T8" y="T9"/>
              </a:cxn>
            </a:cxnLst>
            <a:rect l="T15" t="T16" r="T17" b="T18"/>
            <a:pathLst>
              <a:path w="53" h="54">
                <a:moveTo>
                  <a:pt x="26" y="0"/>
                </a:moveTo>
                <a:lnTo>
                  <a:pt x="53" y="27"/>
                </a:lnTo>
                <a:lnTo>
                  <a:pt x="26" y="54"/>
                </a:lnTo>
                <a:lnTo>
                  <a:pt x="0" y="27"/>
                </a:lnTo>
                <a:lnTo>
                  <a:pt x="26"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1985" name="Freeform 49"/>
          <p:cNvSpPr>
            <a:spLocks/>
          </p:cNvSpPr>
          <p:nvPr/>
        </p:nvSpPr>
        <p:spPr bwMode="auto">
          <a:xfrm>
            <a:off x="4335463" y="4503738"/>
            <a:ext cx="77787" cy="74612"/>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1986" name="Freeform 50"/>
          <p:cNvSpPr>
            <a:spLocks/>
          </p:cNvSpPr>
          <p:nvPr/>
        </p:nvSpPr>
        <p:spPr bwMode="auto">
          <a:xfrm>
            <a:off x="5508625" y="4440238"/>
            <a:ext cx="77788"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1987" name="Freeform 51"/>
          <p:cNvSpPr>
            <a:spLocks/>
          </p:cNvSpPr>
          <p:nvPr/>
        </p:nvSpPr>
        <p:spPr bwMode="auto">
          <a:xfrm>
            <a:off x="6669088" y="4465638"/>
            <a:ext cx="77787"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1988" name="Freeform 52"/>
          <p:cNvSpPr>
            <a:spLocks/>
          </p:cNvSpPr>
          <p:nvPr/>
        </p:nvSpPr>
        <p:spPr bwMode="auto">
          <a:xfrm>
            <a:off x="7829550" y="4198938"/>
            <a:ext cx="76200" cy="76200"/>
          </a:xfrm>
          <a:custGeom>
            <a:avLst/>
            <a:gdLst>
              <a:gd name="T0" fmla="*/ 27 w 53"/>
              <a:gd name="T1" fmla="*/ 0 h 54"/>
              <a:gd name="T2" fmla="*/ 53 w 53"/>
              <a:gd name="T3" fmla="*/ 27 h 54"/>
              <a:gd name="T4" fmla="*/ 27 w 53"/>
              <a:gd name="T5" fmla="*/ 54 h 54"/>
              <a:gd name="T6" fmla="*/ 0 w 53"/>
              <a:gd name="T7" fmla="*/ 27 h 54"/>
              <a:gd name="T8" fmla="*/ 27 w 53"/>
              <a:gd name="T9" fmla="*/ 0 h 54"/>
              <a:gd name="T10" fmla="*/ 0 60000 65536"/>
              <a:gd name="T11" fmla="*/ 0 60000 65536"/>
              <a:gd name="T12" fmla="*/ 0 60000 65536"/>
              <a:gd name="T13" fmla="*/ 0 60000 65536"/>
              <a:gd name="T14" fmla="*/ 0 60000 65536"/>
              <a:gd name="T15" fmla="*/ 0 w 53"/>
              <a:gd name="T16" fmla="*/ 0 h 54"/>
              <a:gd name="T17" fmla="*/ 53 w 53"/>
              <a:gd name="T18" fmla="*/ 54 h 54"/>
            </a:gdLst>
            <a:ahLst/>
            <a:cxnLst>
              <a:cxn ang="T10">
                <a:pos x="T0" y="T1"/>
              </a:cxn>
              <a:cxn ang="T11">
                <a:pos x="T2" y="T3"/>
              </a:cxn>
              <a:cxn ang="T12">
                <a:pos x="T4" y="T5"/>
              </a:cxn>
              <a:cxn ang="T13">
                <a:pos x="T6" y="T7"/>
              </a:cxn>
              <a:cxn ang="T14">
                <a:pos x="T8" y="T9"/>
              </a:cxn>
            </a:cxnLst>
            <a:rect l="T15" t="T16" r="T17" b="T18"/>
            <a:pathLst>
              <a:path w="53" h="54">
                <a:moveTo>
                  <a:pt x="27" y="0"/>
                </a:moveTo>
                <a:lnTo>
                  <a:pt x="53"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1989" name="Freeform 53"/>
          <p:cNvSpPr>
            <a:spLocks/>
          </p:cNvSpPr>
          <p:nvPr/>
        </p:nvSpPr>
        <p:spPr bwMode="auto">
          <a:xfrm>
            <a:off x="2016125" y="5059363"/>
            <a:ext cx="76200" cy="76200"/>
          </a:xfrm>
          <a:custGeom>
            <a:avLst/>
            <a:gdLst>
              <a:gd name="T0" fmla="*/ 27 w 53"/>
              <a:gd name="T1" fmla="*/ 0 h 54"/>
              <a:gd name="T2" fmla="*/ 53 w 53"/>
              <a:gd name="T3" fmla="*/ 54 h 54"/>
              <a:gd name="T4" fmla="*/ 0 w 53"/>
              <a:gd name="T5" fmla="*/ 54 h 54"/>
              <a:gd name="T6" fmla="*/ 27 w 53"/>
              <a:gd name="T7" fmla="*/ 0 h 54"/>
              <a:gd name="T8" fmla="*/ 0 60000 65536"/>
              <a:gd name="T9" fmla="*/ 0 60000 65536"/>
              <a:gd name="T10" fmla="*/ 0 60000 65536"/>
              <a:gd name="T11" fmla="*/ 0 60000 65536"/>
              <a:gd name="T12" fmla="*/ 0 w 53"/>
              <a:gd name="T13" fmla="*/ 0 h 54"/>
              <a:gd name="T14" fmla="*/ 53 w 53"/>
              <a:gd name="T15" fmla="*/ 54 h 54"/>
            </a:gdLst>
            <a:ahLst/>
            <a:cxnLst>
              <a:cxn ang="T8">
                <a:pos x="T0" y="T1"/>
              </a:cxn>
              <a:cxn ang="T9">
                <a:pos x="T2" y="T3"/>
              </a:cxn>
              <a:cxn ang="T10">
                <a:pos x="T4" y="T5"/>
              </a:cxn>
              <a:cxn ang="T11">
                <a:pos x="T6" y="T7"/>
              </a:cxn>
            </a:cxnLst>
            <a:rect l="T12" t="T13" r="T14" b="T15"/>
            <a:pathLst>
              <a:path w="53" h="54">
                <a:moveTo>
                  <a:pt x="27" y="0"/>
                </a:moveTo>
                <a:lnTo>
                  <a:pt x="53"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51990" name="Freeform 54"/>
          <p:cNvSpPr>
            <a:spLocks/>
          </p:cNvSpPr>
          <p:nvPr/>
        </p:nvSpPr>
        <p:spPr bwMode="auto">
          <a:xfrm>
            <a:off x="3176588" y="5032375"/>
            <a:ext cx="76200" cy="77788"/>
          </a:xfrm>
          <a:custGeom>
            <a:avLst/>
            <a:gdLst>
              <a:gd name="T0" fmla="*/ 26 w 53"/>
              <a:gd name="T1" fmla="*/ 0 h 55"/>
              <a:gd name="T2" fmla="*/ 53 w 53"/>
              <a:gd name="T3" fmla="*/ 55 h 55"/>
              <a:gd name="T4" fmla="*/ 0 w 53"/>
              <a:gd name="T5" fmla="*/ 55 h 55"/>
              <a:gd name="T6" fmla="*/ 26 w 53"/>
              <a:gd name="T7" fmla="*/ 0 h 55"/>
              <a:gd name="T8" fmla="*/ 0 60000 65536"/>
              <a:gd name="T9" fmla="*/ 0 60000 65536"/>
              <a:gd name="T10" fmla="*/ 0 60000 65536"/>
              <a:gd name="T11" fmla="*/ 0 60000 65536"/>
              <a:gd name="T12" fmla="*/ 0 w 53"/>
              <a:gd name="T13" fmla="*/ 0 h 55"/>
              <a:gd name="T14" fmla="*/ 53 w 53"/>
              <a:gd name="T15" fmla="*/ 55 h 55"/>
            </a:gdLst>
            <a:ahLst/>
            <a:cxnLst>
              <a:cxn ang="T8">
                <a:pos x="T0" y="T1"/>
              </a:cxn>
              <a:cxn ang="T9">
                <a:pos x="T2" y="T3"/>
              </a:cxn>
              <a:cxn ang="T10">
                <a:pos x="T4" y="T5"/>
              </a:cxn>
              <a:cxn ang="T11">
                <a:pos x="T6" y="T7"/>
              </a:cxn>
            </a:cxnLst>
            <a:rect l="T12" t="T13" r="T14" b="T15"/>
            <a:pathLst>
              <a:path w="53" h="55">
                <a:moveTo>
                  <a:pt x="26" y="0"/>
                </a:moveTo>
                <a:lnTo>
                  <a:pt x="53" y="55"/>
                </a:lnTo>
                <a:lnTo>
                  <a:pt x="0" y="55"/>
                </a:lnTo>
                <a:lnTo>
                  <a:pt x="26"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51991" name="Freeform 55"/>
          <p:cNvSpPr>
            <a:spLocks/>
          </p:cNvSpPr>
          <p:nvPr/>
        </p:nvSpPr>
        <p:spPr bwMode="auto">
          <a:xfrm>
            <a:off x="4335463" y="4983163"/>
            <a:ext cx="77787" cy="76200"/>
          </a:xfrm>
          <a:custGeom>
            <a:avLst/>
            <a:gdLst>
              <a:gd name="T0" fmla="*/ 27 w 54"/>
              <a:gd name="T1" fmla="*/ 0 h 55"/>
              <a:gd name="T2" fmla="*/ 54 w 54"/>
              <a:gd name="T3" fmla="*/ 55 h 55"/>
              <a:gd name="T4" fmla="*/ 0 w 54"/>
              <a:gd name="T5" fmla="*/ 55 h 55"/>
              <a:gd name="T6" fmla="*/ 27 w 54"/>
              <a:gd name="T7" fmla="*/ 0 h 55"/>
              <a:gd name="T8" fmla="*/ 0 60000 65536"/>
              <a:gd name="T9" fmla="*/ 0 60000 65536"/>
              <a:gd name="T10" fmla="*/ 0 60000 65536"/>
              <a:gd name="T11" fmla="*/ 0 60000 65536"/>
              <a:gd name="T12" fmla="*/ 0 w 54"/>
              <a:gd name="T13" fmla="*/ 0 h 55"/>
              <a:gd name="T14" fmla="*/ 54 w 54"/>
              <a:gd name="T15" fmla="*/ 55 h 55"/>
            </a:gdLst>
            <a:ahLst/>
            <a:cxnLst>
              <a:cxn ang="T8">
                <a:pos x="T0" y="T1"/>
              </a:cxn>
              <a:cxn ang="T9">
                <a:pos x="T2" y="T3"/>
              </a:cxn>
              <a:cxn ang="T10">
                <a:pos x="T4" y="T5"/>
              </a:cxn>
              <a:cxn ang="T11">
                <a:pos x="T6" y="T7"/>
              </a:cxn>
            </a:cxnLst>
            <a:rect l="T12" t="T13" r="T14" b="T15"/>
            <a:pathLst>
              <a:path w="54" h="55">
                <a:moveTo>
                  <a:pt x="27" y="0"/>
                </a:moveTo>
                <a:lnTo>
                  <a:pt x="54" y="55"/>
                </a:lnTo>
                <a:lnTo>
                  <a:pt x="0" y="55"/>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51992" name="Freeform 56"/>
          <p:cNvSpPr>
            <a:spLocks/>
          </p:cNvSpPr>
          <p:nvPr/>
        </p:nvSpPr>
        <p:spPr bwMode="auto">
          <a:xfrm>
            <a:off x="5508625" y="4957763"/>
            <a:ext cx="77788" cy="74612"/>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51993" name="Freeform 57"/>
          <p:cNvSpPr>
            <a:spLocks/>
          </p:cNvSpPr>
          <p:nvPr/>
        </p:nvSpPr>
        <p:spPr bwMode="auto">
          <a:xfrm>
            <a:off x="6669088" y="4970463"/>
            <a:ext cx="77787" cy="74612"/>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51994" name="Freeform 58"/>
          <p:cNvSpPr>
            <a:spLocks/>
          </p:cNvSpPr>
          <p:nvPr/>
        </p:nvSpPr>
        <p:spPr bwMode="auto">
          <a:xfrm>
            <a:off x="7829550" y="4830763"/>
            <a:ext cx="76200" cy="76200"/>
          </a:xfrm>
          <a:custGeom>
            <a:avLst/>
            <a:gdLst>
              <a:gd name="T0" fmla="*/ 27 w 53"/>
              <a:gd name="T1" fmla="*/ 0 h 54"/>
              <a:gd name="T2" fmla="*/ 53 w 53"/>
              <a:gd name="T3" fmla="*/ 54 h 54"/>
              <a:gd name="T4" fmla="*/ 0 w 53"/>
              <a:gd name="T5" fmla="*/ 54 h 54"/>
              <a:gd name="T6" fmla="*/ 27 w 53"/>
              <a:gd name="T7" fmla="*/ 0 h 54"/>
              <a:gd name="T8" fmla="*/ 0 60000 65536"/>
              <a:gd name="T9" fmla="*/ 0 60000 65536"/>
              <a:gd name="T10" fmla="*/ 0 60000 65536"/>
              <a:gd name="T11" fmla="*/ 0 60000 65536"/>
              <a:gd name="T12" fmla="*/ 0 w 53"/>
              <a:gd name="T13" fmla="*/ 0 h 54"/>
              <a:gd name="T14" fmla="*/ 53 w 53"/>
              <a:gd name="T15" fmla="*/ 54 h 54"/>
            </a:gdLst>
            <a:ahLst/>
            <a:cxnLst>
              <a:cxn ang="T8">
                <a:pos x="T0" y="T1"/>
              </a:cxn>
              <a:cxn ang="T9">
                <a:pos x="T2" y="T3"/>
              </a:cxn>
              <a:cxn ang="T10">
                <a:pos x="T4" y="T5"/>
              </a:cxn>
              <a:cxn ang="T11">
                <a:pos x="T6" y="T7"/>
              </a:cxn>
            </a:cxnLst>
            <a:rect l="T12" t="T13" r="T14" b="T15"/>
            <a:pathLst>
              <a:path w="53" h="54">
                <a:moveTo>
                  <a:pt x="27" y="0"/>
                </a:moveTo>
                <a:lnTo>
                  <a:pt x="53"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51995" name="Rectangle 59"/>
          <p:cNvSpPr>
            <a:spLocks noChangeArrowheads="1"/>
          </p:cNvSpPr>
          <p:nvPr/>
        </p:nvSpPr>
        <p:spPr bwMode="auto">
          <a:xfrm>
            <a:off x="3135313" y="4300538"/>
            <a:ext cx="27305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2.02</a:t>
            </a:r>
            <a:endParaRPr lang="en-US"/>
          </a:p>
        </p:txBody>
      </p:sp>
      <p:sp>
        <p:nvSpPr>
          <p:cNvPr id="551996" name="Rectangle 60"/>
          <p:cNvSpPr>
            <a:spLocks noChangeArrowheads="1"/>
          </p:cNvSpPr>
          <p:nvPr/>
        </p:nvSpPr>
        <p:spPr bwMode="auto">
          <a:xfrm>
            <a:off x="4294188" y="4224338"/>
            <a:ext cx="274637"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2.17</a:t>
            </a:r>
            <a:endParaRPr lang="en-US"/>
          </a:p>
        </p:txBody>
      </p:sp>
      <p:sp>
        <p:nvSpPr>
          <p:cNvPr id="551997" name="Rectangle 61"/>
          <p:cNvSpPr>
            <a:spLocks noChangeArrowheads="1"/>
          </p:cNvSpPr>
          <p:nvPr/>
        </p:nvSpPr>
        <p:spPr bwMode="auto">
          <a:xfrm>
            <a:off x="5468938" y="4160838"/>
            <a:ext cx="273050"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2.29</a:t>
            </a:r>
            <a:endParaRPr lang="en-US"/>
          </a:p>
        </p:txBody>
      </p:sp>
      <p:sp>
        <p:nvSpPr>
          <p:cNvPr id="551998" name="Rectangle 62"/>
          <p:cNvSpPr>
            <a:spLocks noChangeArrowheads="1"/>
          </p:cNvSpPr>
          <p:nvPr/>
        </p:nvSpPr>
        <p:spPr bwMode="auto">
          <a:xfrm>
            <a:off x="6627813" y="4186238"/>
            <a:ext cx="273050"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2.24</a:t>
            </a:r>
            <a:endParaRPr lang="en-US"/>
          </a:p>
        </p:txBody>
      </p:sp>
      <p:sp>
        <p:nvSpPr>
          <p:cNvPr id="551999" name="Rectangle 63"/>
          <p:cNvSpPr>
            <a:spLocks noChangeArrowheads="1"/>
          </p:cNvSpPr>
          <p:nvPr/>
        </p:nvSpPr>
        <p:spPr bwMode="auto">
          <a:xfrm>
            <a:off x="7786688" y="3922713"/>
            <a:ext cx="274637"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2.79</a:t>
            </a:r>
            <a:endParaRPr lang="en-US"/>
          </a:p>
        </p:txBody>
      </p:sp>
      <p:sp>
        <p:nvSpPr>
          <p:cNvPr id="552000" name="Rectangle 64"/>
          <p:cNvSpPr>
            <a:spLocks noChangeArrowheads="1"/>
          </p:cNvSpPr>
          <p:nvPr/>
        </p:nvSpPr>
        <p:spPr bwMode="auto">
          <a:xfrm>
            <a:off x="1974850" y="4779963"/>
            <a:ext cx="273050"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1.00</a:t>
            </a:r>
            <a:endParaRPr lang="en-US"/>
          </a:p>
        </p:txBody>
      </p:sp>
      <p:sp>
        <p:nvSpPr>
          <p:cNvPr id="552001" name="Rectangle 65"/>
          <p:cNvSpPr>
            <a:spLocks noChangeArrowheads="1"/>
          </p:cNvSpPr>
          <p:nvPr/>
        </p:nvSpPr>
        <p:spPr bwMode="auto">
          <a:xfrm>
            <a:off x="3135313" y="4756150"/>
            <a:ext cx="27305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1.07</a:t>
            </a:r>
            <a:endParaRPr lang="en-US"/>
          </a:p>
        </p:txBody>
      </p:sp>
      <p:sp>
        <p:nvSpPr>
          <p:cNvPr id="552002" name="Rectangle 66"/>
          <p:cNvSpPr>
            <a:spLocks noChangeArrowheads="1"/>
          </p:cNvSpPr>
          <p:nvPr/>
        </p:nvSpPr>
        <p:spPr bwMode="auto">
          <a:xfrm>
            <a:off x="4294188" y="4705350"/>
            <a:ext cx="274637"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1.15</a:t>
            </a:r>
            <a:endParaRPr lang="en-US"/>
          </a:p>
        </p:txBody>
      </p:sp>
      <p:sp>
        <p:nvSpPr>
          <p:cNvPr id="552003" name="Rectangle 67"/>
          <p:cNvSpPr>
            <a:spLocks noChangeArrowheads="1"/>
          </p:cNvSpPr>
          <p:nvPr/>
        </p:nvSpPr>
        <p:spPr bwMode="auto">
          <a:xfrm>
            <a:off x="5468938" y="4679950"/>
            <a:ext cx="273050"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1.21</a:t>
            </a:r>
            <a:endParaRPr lang="en-US"/>
          </a:p>
        </p:txBody>
      </p:sp>
      <p:sp>
        <p:nvSpPr>
          <p:cNvPr id="552004" name="Rectangle 68"/>
          <p:cNvSpPr>
            <a:spLocks noChangeArrowheads="1"/>
          </p:cNvSpPr>
          <p:nvPr/>
        </p:nvSpPr>
        <p:spPr bwMode="auto">
          <a:xfrm>
            <a:off x="6627813" y="4692650"/>
            <a:ext cx="273050"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1.18</a:t>
            </a:r>
            <a:endParaRPr lang="en-US"/>
          </a:p>
        </p:txBody>
      </p:sp>
      <p:sp>
        <p:nvSpPr>
          <p:cNvPr id="552005" name="Rectangle 69"/>
          <p:cNvSpPr>
            <a:spLocks noChangeArrowheads="1"/>
          </p:cNvSpPr>
          <p:nvPr/>
        </p:nvSpPr>
        <p:spPr bwMode="auto">
          <a:xfrm>
            <a:off x="7786688" y="4554538"/>
            <a:ext cx="274637"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1.48</a:t>
            </a:r>
            <a:endParaRPr lang="en-US"/>
          </a:p>
        </p:txBody>
      </p:sp>
      <p:sp>
        <p:nvSpPr>
          <p:cNvPr id="552006" name="Rectangle 70"/>
          <p:cNvSpPr>
            <a:spLocks noChangeArrowheads="1"/>
          </p:cNvSpPr>
          <p:nvPr/>
        </p:nvSpPr>
        <p:spPr bwMode="auto">
          <a:xfrm>
            <a:off x="1974850" y="4314825"/>
            <a:ext cx="27305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1.89</a:t>
            </a:r>
            <a:endParaRPr lang="en-US" sz="1100"/>
          </a:p>
        </p:txBody>
      </p:sp>
      <p:sp>
        <p:nvSpPr>
          <p:cNvPr id="64568" name="Rectangle 71"/>
          <p:cNvSpPr>
            <a:spLocks noChangeArrowheads="1"/>
          </p:cNvSpPr>
          <p:nvPr/>
        </p:nvSpPr>
        <p:spPr bwMode="auto">
          <a:xfrm>
            <a:off x="1331913" y="5487988"/>
            <a:ext cx="7937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0</a:t>
            </a:r>
            <a:endParaRPr lang="en-US"/>
          </a:p>
        </p:txBody>
      </p:sp>
      <p:sp>
        <p:nvSpPr>
          <p:cNvPr id="64569" name="Rectangle 72"/>
          <p:cNvSpPr>
            <a:spLocks noChangeArrowheads="1"/>
          </p:cNvSpPr>
          <p:nvPr/>
        </p:nvSpPr>
        <p:spPr bwMode="auto">
          <a:xfrm>
            <a:off x="1331913" y="5006975"/>
            <a:ext cx="79375"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a:t>
            </a:r>
            <a:endParaRPr lang="en-US"/>
          </a:p>
        </p:txBody>
      </p:sp>
      <p:sp>
        <p:nvSpPr>
          <p:cNvPr id="64570" name="Rectangle 73"/>
          <p:cNvSpPr>
            <a:spLocks noChangeArrowheads="1"/>
          </p:cNvSpPr>
          <p:nvPr/>
        </p:nvSpPr>
        <p:spPr bwMode="auto">
          <a:xfrm>
            <a:off x="1331913" y="4529138"/>
            <a:ext cx="79375"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2</a:t>
            </a:r>
            <a:endParaRPr lang="en-US"/>
          </a:p>
        </p:txBody>
      </p:sp>
      <p:sp>
        <p:nvSpPr>
          <p:cNvPr id="64571" name="Rectangle 74"/>
          <p:cNvSpPr>
            <a:spLocks noChangeArrowheads="1"/>
          </p:cNvSpPr>
          <p:nvPr/>
        </p:nvSpPr>
        <p:spPr bwMode="auto">
          <a:xfrm>
            <a:off x="1331913" y="4048125"/>
            <a:ext cx="79375"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3</a:t>
            </a:r>
            <a:endParaRPr lang="en-US"/>
          </a:p>
        </p:txBody>
      </p:sp>
      <p:sp>
        <p:nvSpPr>
          <p:cNvPr id="64572" name="Rectangle 75"/>
          <p:cNvSpPr>
            <a:spLocks noChangeArrowheads="1"/>
          </p:cNvSpPr>
          <p:nvPr/>
        </p:nvSpPr>
        <p:spPr bwMode="auto">
          <a:xfrm>
            <a:off x="1331913" y="3581400"/>
            <a:ext cx="79375"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4</a:t>
            </a:r>
            <a:endParaRPr lang="en-US"/>
          </a:p>
        </p:txBody>
      </p:sp>
      <p:sp>
        <p:nvSpPr>
          <p:cNvPr id="64573" name="Rectangle 76"/>
          <p:cNvSpPr>
            <a:spLocks noChangeArrowheads="1"/>
          </p:cNvSpPr>
          <p:nvPr/>
        </p:nvSpPr>
        <p:spPr bwMode="auto">
          <a:xfrm>
            <a:off x="1331913" y="3101975"/>
            <a:ext cx="79375"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5</a:t>
            </a:r>
            <a:endParaRPr lang="en-US"/>
          </a:p>
        </p:txBody>
      </p:sp>
      <p:sp>
        <p:nvSpPr>
          <p:cNvPr id="64574" name="Rectangle 77"/>
          <p:cNvSpPr>
            <a:spLocks noChangeArrowheads="1"/>
          </p:cNvSpPr>
          <p:nvPr/>
        </p:nvSpPr>
        <p:spPr bwMode="auto">
          <a:xfrm>
            <a:off x="1331913" y="2620963"/>
            <a:ext cx="7937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6</a:t>
            </a:r>
            <a:endParaRPr lang="en-US"/>
          </a:p>
        </p:txBody>
      </p:sp>
      <p:sp>
        <p:nvSpPr>
          <p:cNvPr id="64575" name="Rectangle 78"/>
          <p:cNvSpPr>
            <a:spLocks noChangeArrowheads="1"/>
          </p:cNvSpPr>
          <p:nvPr/>
        </p:nvSpPr>
        <p:spPr bwMode="auto">
          <a:xfrm>
            <a:off x="1331913" y="2141538"/>
            <a:ext cx="7937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7</a:t>
            </a:r>
            <a:endParaRPr lang="en-US"/>
          </a:p>
        </p:txBody>
      </p:sp>
      <p:sp>
        <p:nvSpPr>
          <p:cNvPr id="64576" name="Rectangle 79"/>
          <p:cNvSpPr>
            <a:spLocks noChangeArrowheads="1"/>
          </p:cNvSpPr>
          <p:nvPr/>
        </p:nvSpPr>
        <p:spPr bwMode="auto">
          <a:xfrm>
            <a:off x="1844675" y="5689600"/>
            <a:ext cx="573088"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Referrals</a:t>
            </a:r>
            <a:endParaRPr lang="en-US"/>
          </a:p>
        </p:txBody>
      </p:sp>
      <p:sp>
        <p:nvSpPr>
          <p:cNvPr id="64577" name="Rectangle 80"/>
          <p:cNvSpPr>
            <a:spLocks noChangeArrowheads="1"/>
          </p:cNvSpPr>
          <p:nvPr/>
        </p:nvSpPr>
        <p:spPr bwMode="auto">
          <a:xfrm>
            <a:off x="2978150" y="5689600"/>
            <a:ext cx="588963"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Accepted</a:t>
            </a:r>
            <a:endParaRPr lang="en-US"/>
          </a:p>
        </p:txBody>
      </p:sp>
      <p:sp>
        <p:nvSpPr>
          <p:cNvPr id="64578" name="Rectangle 81"/>
          <p:cNvSpPr>
            <a:spLocks noChangeArrowheads="1"/>
          </p:cNvSpPr>
          <p:nvPr/>
        </p:nvSpPr>
        <p:spPr bwMode="auto">
          <a:xfrm>
            <a:off x="4260850" y="5689600"/>
            <a:ext cx="368300"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Initial </a:t>
            </a:r>
            <a:endParaRPr lang="en-US"/>
          </a:p>
        </p:txBody>
      </p:sp>
      <p:sp>
        <p:nvSpPr>
          <p:cNvPr id="64579" name="Rectangle 82"/>
          <p:cNvSpPr>
            <a:spLocks noChangeArrowheads="1"/>
          </p:cNvSpPr>
          <p:nvPr/>
        </p:nvSpPr>
        <p:spPr bwMode="auto">
          <a:xfrm>
            <a:off x="4179888" y="5880100"/>
            <a:ext cx="557212"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High-risk</a:t>
            </a:r>
            <a:endParaRPr lang="en-US"/>
          </a:p>
        </p:txBody>
      </p:sp>
      <p:sp>
        <p:nvSpPr>
          <p:cNvPr id="64580" name="Rectangle 83"/>
          <p:cNvSpPr>
            <a:spLocks noChangeArrowheads="1"/>
          </p:cNvSpPr>
          <p:nvPr/>
        </p:nvSpPr>
        <p:spPr bwMode="auto">
          <a:xfrm>
            <a:off x="5402263" y="5689600"/>
            <a:ext cx="431800"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Placed</a:t>
            </a:r>
            <a:endParaRPr lang="en-US"/>
          </a:p>
        </p:txBody>
      </p:sp>
      <p:sp>
        <p:nvSpPr>
          <p:cNvPr id="64581" name="Rectangle 84"/>
          <p:cNvSpPr>
            <a:spLocks noChangeArrowheads="1"/>
          </p:cNvSpPr>
          <p:nvPr/>
        </p:nvSpPr>
        <p:spPr bwMode="auto">
          <a:xfrm>
            <a:off x="6581775" y="5689600"/>
            <a:ext cx="342900"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Over </a:t>
            </a:r>
            <a:endParaRPr lang="en-US"/>
          </a:p>
        </p:txBody>
      </p:sp>
      <p:sp>
        <p:nvSpPr>
          <p:cNvPr id="64582" name="Rectangle 85"/>
          <p:cNvSpPr>
            <a:spLocks noChangeArrowheads="1"/>
          </p:cNvSpPr>
          <p:nvPr/>
        </p:nvSpPr>
        <p:spPr bwMode="auto">
          <a:xfrm>
            <a:off x="6524625" y="5880100"/>
            <a:ext cx="493713"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60 days</a:t>
            </a:r>
            <a:endParaRPr lang="en-US"/>
          </a:p>
        </p:txBody>
      </p:sp>
      <p:sp>
        <p:nvSpPr>
          <p:cNvPr id="64583" name="Rectangle 86"/>
          <p:cNvSpPr>
            <a:spLocks noChangeArrowheads="1"/>
          </p:cNvSpPr>
          <p:nvPr/>
        </p:nvSpPr>
        <p:spPr bwMode="auto">
          <a:xfrm>
            <a:off x="7740650" y="5689600"/>
            <a:ext cx="342900"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Over </a:t>
            </a:r>
            <a:endParaRPr lang="en-US"/>
          </a:p>
        </p:txBody>
      </p:sp>
      <p:sp>
        <p:nvSpPr>
          <p:cNvPr id="64584" name="Rectangle 87"/>
          <p:cNvSpPr>
            <a:spLocks noChangeArrowheads="1"/>
          </p:cNvSpPr>
          <p:nvPr/>
        </p:nvSpPr>
        <p:spPr bwMode="auto">
          <a:xfrm>
            <a:off x="7694613" y="5880100"/>
            <a:ext cx="461962"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2 years</a:t>
            </a:r>
            <a:endParaRPr lang="en-US"/>
          </a:p>
        </p:txBody>
      </p:sp>
      <p:sp>
        <p:nvSpPr>
          <p:cNvPr id="64585" name="Rectangle 88"/>
          <p:cNvSpPr>
            <a:spLocks noChangeArrowheads="1"/>
          </p:cNvSpPr>
          <p:nvPr/>
        </p:nvSpPr>
        <p:spPr bwMode="auto">
          <a:xfrm rot="-5400000">
            <a:off x="-523874" y="3776662"/>
            <a:ext cx="3275012" cy="207963"/>
          </a:xfrm>
          <a:prstGeom prst="rect">
            <a:avLst/>
          </a:prstGeom>
          <a:noFill/>
          <a:ln w="9525">
            <a:noFill/>
            <a:miter lim="800000"/>
            <a:headEnd/>
            <a:tailEnd/>
          </a:ln>
        </p:spPr>
        <p:txBody>
          <a:bodyPr wrap="none" lIns="0" tIns="0" rIns="0" bIns="0">
            <a:spAutoFit/>
          </a:bodyPr>
          <a:lstStyle/>
          <a:p>
            <a:pPr algn="ctr"/>
            <a:r>
              <a:rPr lang="en-US" sz="1300" b="1">
                <a:solidFill>
                  <a:srgbClr val="000000"/>
                </a:solidFill>
              </a:rPr>
              <a:t>Disproportionality Index (Black vs White)</a:t>
            </a:r>
            <a:endParaRPr lang="en-US"/>
          </a:p>
        </p:txBody>
      </p:sp>
      <p:sp>
        <p:nvSpPr>
          <p:cNvPr id="64586" name="Rectangle 89"/>
          <p:cNvSpPr>
            <a:spLocks noChangeArrowheads="1"/>
          </p:cNvSpPr>
          <p:nvPr/>
        </p:nvSpPr>
        <p:spPr bwMode="auto">
          <a:xfrm>
            <a:off x="1616075" y="2286000"/>
            <a:ext cx="1584325" cy="739775"/>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64587" name="Line 90"/>
          <p:cNvSpPr>
            <a:spLocks noChangeShapeType="1"/>
          </p:cNvSpPr>
          <p:nvPr/>
        </p:nvSpPr>
        <p:spPr bwMode="auto">
          <a:xfrm>
            <a:off x="1668463" y="2406650"/>
            <a:ext cx="347662" cy="0"/>
          </a:xfrm>
          <a:prstGeom prst="line">
            <a:avLst/>
          </a:prstGeom>
          <a:noFill/>
          <a:ln w="42863">
            <a:solidFill>
              <a:srgbClr val="000080"/>
            </a:solidFill>
            <a:round/>
            <a:headEnd/>
            <a:tailEnd/>
          </a:ln>
        </p:spPr>
        <p:txBody>
          <a:bodyPr lIns="82058" tIns="41029" rIns="82058" bIns="41029"/>
          <a:lstStyle/>
          <a:p>
            <a:endParaRPr lang="en-US"/>
          </a:p>
        </p:txBody>
      </p:sp>
      <p:sp>
        <p:nvSpPr>
          <p:cNvPr id="64588" name="Freeform 91"/>
          <p:cNvSpPr>
            <a:spLocks/>
          </p:cNvSpPr>
          <p:nvPr/>
        </p:nvSpPr>
        <p:spPr bwMode="auto">
          <a:xfrm>
            <a:off x="1797050" y="2368550"/>
            <a:ext cx="77788"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64589" name="Rectangle 92"/>
          <p:cNvSpPr>
            <a:spLocks noChangeArrowheads="1"/>
          </p:cNvSpPr>
          <p:nvPr/>
        </p:nvSpPr>
        <p:spPr bwMode="auto">
          <a:xfrm>
            <a:off x="2093913" y="2330450"/>
            <a:ext cx="141287"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DI</a:t>
            </a:r>
            <a:endParaRPr lang="en-US"/>
          </a:p>
        </p:txBody>
      </p:sp>
      <p:sp>
        <p:nvSpPr>
          <p:cNvPr id="64590" name="Line 93"/>
          <p:cNvSpPr>
            <a:spLocks noChangeShapeType="1"/>
          </p:cNvSpPr>
          <p:nvPr/>
        </p:nvSpPr>
        <p:spPr bwMode="auto">
          <a:xfrm>
            <a:off x="1668463" y="2646363"/>
            <a:ext cx="347662" cy="0"/>
          </a:xfrm>
          <a:prstGeom prst="line">
            <a:avLst/>
          </a:prstGeom>
          <a:noFill/>
          <a:ln w="42863">
            <a:solidFill>
              <a:srgbClr val="008000"/>
            </a:solidFill>
            <a:round/>
            <a:headEnd/>
            <a:tailEnd/>
          </a:ln>
        </p:spPr>
        <p:txBody>
          <a:bodyPr lIns="82058" tIns="41029" rIns="82058" bIns="41029"/>
          <a:lstStyle/>
          <a:p>
            <a:endParaRPr lang="en-US"/>
          </a:p>
        </p:txBody>
      </p:sp>
      <p:sp>
        <p:nvSpPr>
          <p:cNvPr id="64591" name="Freeform 94"/>
          <p:cNvSpPr>
            <a:spLocks/>
          </p:cNvSpPr>
          <p:nvPr/>
        </p:nvSpPr>
        <p:spPr bwMode="auto">
          <a:xfrm>
            <a:off x="1797050" y="2608263"/>
            <a:ext cx="77788" cy="76200"/>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64592" name="Rectangle 95"/>
          <p:cNvSpPr>
            <a:spLocks noChangeArrowheads="1"/>
          </p:cNvSpPr>
          <p:nvPr/>
        </p:nvSpPr>
        <p:spPr bwMode="auto">
          <a:xfrm>
            <a:off x="2133600" y="2570163"/>
            <a:ext cx="1016000"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DI After Referral</a:t>
            </a:r>
            <a:endParaRPr lang="en-US"/>
          </a:p>
        </p:txBody>
      </p:sp>
      <p:sp>
        <p:nvSpPr>
          <p:cNvPr id="64593" name="Line 96"/>
          <p:cNvSpPr>
            <a:spLocks noChangeShapeType="1"/>
          </p:cNvSpPr>
          <p:nvPr/>
        </p:nvSpPr>
        <p:spPr bwMode="auto">
          <a:xfrm>
            <a:off x="1668463" y="2887663"/>
            <a:ext cx="347662" cy="0"/>
          </a:xfrm>
          <a:prstGeom prst="line">
            <a:avLst/>
          </a:prstGeom>
          <a:noFill/>
          <a:ln w="42863">
            <a:solidFill>
              <a:srgbClr val="FF0000"/>
            </a:solidFill>
            <a:round/>
            <a:headEnd/>
            <a:tailEnd/>
          </a:ln>
        </p:spPr>
        <p:txBody>
          <a:bodyPr lIns="82058" tIns="41029" rIns="82058" bIns="41029"/>
          <a:lstStyle/>
          <a:p>
            <a:endParaRPr lang="en-US"/>
          </a:p>
        </p:txBody>
      </p:sp>
      <p:sp>
        <p:nvSpPr>
          <p:cNvPr id="64594" name="Rectangle 97"/>
          <p:cNvSpPr>
            <a:spLocks noChangeArrowheads="1"/>
          </p:cNvSpPr>
          <p:nvPr/>
        </p:nvSpPr>
        <p:spPr bwMode="auto">
          <a:xfrm>
            <a:off x="2141538" y="2809875"/>
            <a:ext cx="895350"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White children</a:t>
            </a:r>
            <a:endParaRPr lang="en-US"/>
          </a:p>
        </p:txBody>
      </p:sp>
      <p:sp>
        <p:nvSpPr>
          <p:cNvPr id="64595" name="Rectangle 98"/>
          <p:cNvSpPr>
            <a:spLocks noChangeArrowheads="1"/>
          </p:cNvSpPr>
          <p:nvPr/>
        </p:nvSpPr>
        <p:spPr bwMode="auto">
          <a:xfrm>
            <a:off x="908050" y="1774825"/>
            <a:ext cx="7564438" cy="4344988"/>
          </a:xfrm>
          <a:prstGeom prst="rect">
            <a:avLst/>
          </a:prstGeom>
          <a:noFill/>
          <a:ln w="0">
            <a:solidFill>
              <a:srgbClr val="000000"/>
            </a:solidFill>
            <a:miter lim="800000"/>
            <a:headEnd/>
            <a:tailEnd/>
          </a:ln>
        </p:spPr>
        <p:txBody>
          <a:bodyPr lIns="82058" tIns="41029" rIns="82058" bIns="41029"/>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51983"/>
                                        </p:tgtEl>
                                        <p:attrNameLst>
                                          <p:attrName>style.visibility</p:attrName>
                                        </p:attrNameLst>
                                      </p:cBhvr>
                                      <p:to>
                                        <p:strVal val="visible"/>
                                      </p:to>
                                    </p:set>
                                    <p:animEffect transition="in" filter="wipe(down)">
                                      <p:cBhvr>
                                        <p:cTn id="7" dur="500"/>
                                        <p:tgtEl>
                                          <p:spTgt spid="55198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52006"/>
                                        </p:tgtEl>
                                        <p:attrNameLst>
                                          <p:attrName>style.visibility</p:attrName>
                                        </p:attrNameLst>
                                      </p:cBhvr>
                                      <p:to>
                                        <p:strVal val="visible"/>
                                      </p:to>
                                    </p:set>
                                    <p:animEffect transition="in" filter="wipe(down)">
                                      <p:cBhvr>
                                        <p:cTn id="10" dur="500"/>
                                        <p:tgtEl>
                                          <p:spTgt spid="55200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51980"/>
                                        </p:tgtEl>
                                        <p:attrNameLst>
                                          <p:attrName>style.visibility</p:attrName>
                                        </p:attrNameLst>
                                      </p:cBhvr>
                                      <p:to>
                                        <p:strVal val="visible"/>
                                      </p:to>
                                    </p:set>
                                    <p:animEffect transition="in" filter="wipe(down)">
                                      <p:cBhvr>
                                        <p:cTn id="15" dur="2000"/>
                                        <p:tgtEl>
                                          <p:spTgt spid="551980"/>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551984"/>
                                        </p:tgtEl>
                                        <p:attrNameLst>
                                          <p:attrName>style.visibility</p:attrName>
                                        </p:attrNameLst>
                                      </p:cBhvr>
                                      <p:to>
                                        <p:strVal val="visible"/>
                                      </p:to>
                                    </p:set>
                                    <p:animEffect transition="in" filter="wipe(down)">
                                      <p:cBhvr>
                                        <p:cTn id="18" dur="2000"/>
                                        <p:tgtEl>
                                          <p:spTgt spid="551984"/>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551995"/>
                                        </p:tgtEl>
                                        <p:attrNameLst>
                                          <p:attrName>style.visibility</p:attrName>
                                        </p:attrNameLst>
                                      </p:cBhvr>
                                      <p:to>
                                        <p:strVal val="visible"/>
                                      </p:to>
                                    </p:set>
                                    <p:animEffect transition="in" filter="wipe(down)">
                                      <p:cBhvr>
                                        <p:cTn id="21" dur="2000"/>
                                        <p:tgtEl>
                                          <p:spTgt spid="551995"/>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551985"/>
                                        </p:tgtEl>
                                        <p:attrNameLst>
                                          <p:attrName>style.visibility</p:attrName>
                                        </p:attrNameLst>
                                      </p:cBhvr>
                                      <p:to>
                                        <p:strVal val="visible"/>
                                      </p:to>
                                    </p:set>
                                    <p:animEffect transition="in" filter="wipe(down)">
                                      <p:cBhvr>
                                        <p:cTn id="24" dur="2000"/>
                                        <p:tgtEl>
                                          <p:spTgt spid="551985"/>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551996"/>
                                        </p:tgtEl>
                                        <p:attrNameLst>
                                          <p:attrName>style.visibility</p:attrName>
                                        </p:attrNameLst>
                                      </p:cBhvr>
                                      <p:to>
                                        <p:strVal val="visible"/>
                                      </p:to>
                                    </p:set>
                                    <p:animEffect transition="in" filter="wipe(down)">
                                      <p:cBhvr>
                                        <p:cTn id="27" dur="2000"/>
                                        <p:tgtEl>
                                          <p:spTgt spid="551996"/>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551986"/>
                                        </p:tgtEl>
                                        <p:attrNameLst>
                                          <p:attrName>style.visibility</p:attrName>
                                        </p:attrNameLst>
                                      </p:cBhvr>
                                      <p:to>
                                        <p:strVal val="visible"/>
                                      </p:to>
                                    </p:set>
                                    <p:animEffect transition="in" filter="wipe(down)">
                                      <p:cBhvr>
                                        <p:cTn id="30" dur="2000"/>
                                        <p:tgtEl>
                                          <p:spTgt spid="551986"/>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551997"/>
                                        </p:tgtEl>
                                        <p:attrNameLst>
                                          <p:attrName>style.visibility</p:attrName>
                                        </p:attrNameLst>
                                      </p:cBhvr>
                                      <p:to>
                                        <p:strVal val="visible"/>
                                      </p:to>
                                    </p:set>
                                    <p:animEffect transition="in" filter="wipe(down)">
                                      <p:cBhvr>
                                        <p:cTn id="33" dur="2000"/>
                                        <p:tgtEl>
                                          <p:spTgt spid="551997"/>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551987"/>
                                        </p:tgtEl>
                                        <p:attrNameLst>
                                          <p:attrName>style.visibility</p:attrName>
                                        </p:attrNameLst>
                                      </p:cBhvr>
                                      <p:to>
                                        <p:strVal val="visible"/>
                                      </p:to>
                                    </p:set>
                                    <p:animEffect transition="in" filter="wipe(down)">
                                      <p:cBhvr>
                                        <p:cTn id="36" dur="2000"/>
                                        <p:tgtEl>
                                          <p:spTgt spid="551987"/>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551998"/>
                                        </p:tgtEl>
                                        <p:attrNameLst>
                                          <p:attrName>style.visibility</p:attrName>
                                        </p:attrNameLst>
                                      </p:cBhvr>
                                      <p:to>
                                        <p:strVal val="visible"/>
                                      </p:to>
                                    </p:set>
                                    <p:animEffect transition="in" filter="wipe(down)">
                                      <p:cBhvr>
                                        <p:cTn id="39" dur="2000"/>
                                        <p:tgtEl>
                                          <p:spTgt spid="551998"/>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551988"/>
                                        </p:tgtEl>
                                        <p:attrNameLst>
                                          <p:attrName>style.visibility</p:attrName>
                                        </p:attrNameLst>
                                      </p:cBhvr>
                                      <p:to>
                                        <p:strVal val="visible"/>
                                      </p:to>
                                    </p:set>
                                    <p:animEffect transition="in" filter="wipe(down)">
                                      <p:cBhvr>
                                        <p:cTn id="42" dur="2000"/>
                                        <p:tgtEl>
                                          <p:spTgt spid="551988"/>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551999"/>
                                        </p:tgtEl>
                                        <p:attrNameLst>
                                          <p:attrName>style.visibility</p:attrName>
                                        </p:attrNameLst>
                                      </p:cBhvr>
                                      <p:to>
                                        <p:strVal val="visible"/>
                                      </p:to>
                                    </p:set>
                                    <p:animEffect transition="in" filter="wipe(down)">
                                      <p:cBhvr>
                                        <p:cTn id="45" dur="2000"/>
                                        <p:tgtEl>
                                          <p:spTgt spid="551999"/>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551989"/>
                                        </p:tgtEl>
                                        <p:attrNameLst>
                                          <p:attrName>style.visibility</p:attrName>
                                        </p:attrNameLst>
                                      </p:cBhvr>
                                      <p:to>
                                        <p:strVal val="visible"/>
                                      </p:to>
                                    </p:set>
                                    <p:animEffect transition="in" filter="wipe(down)">
                                      <p:cBhvr>
                                        <p:cTn id="50" dur="500"/>
                                        <p:tgtEl>
                                          <p:spTgt spid="551989"/>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552000"/>
                                        </p:tgtEl>
                                        <p:attrNameLst>
                                          <p:attrName>style.visibility</p:attrName>
                                        </p:attrNameLst>
                                      </p:cBhvr>
                                      <p:to>
                                        <p:strVal val="visible"/>
                                      </p:to>
                                    </p:set>
                                    <p:animEffect transition="in" filter="wipe(down)">
                                      <p:cBhvr>
                                        <p:cTn id="53" dur="500"/>
                                        <p:tgtEl>
                                          <p:spTgt spid="552000"/>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551981"/>
                                        </p:tgtEl>
                                        <p:attrNameLst>
                                          <p:attrName>style.visibility</p:attrName>
                                        </p:attrNameLst>
                                      </p:cBhvr>
                                      <p:to>
                                        <p:strVal val="visible"/>
                                      </p:to>
                                    </p:set>
                                    <p:animEffect transition="in" filter="wipe(down)">
                                      <p:cBhvr>
                                        <p:cTn id="58" dur="2000"/>
                                        <p:tgtEl>
                                          <p:spTgt spid="551981"/>
                                        </p:tgtEl>
                                      </p:cBhvr>
                                    </p:animEffect>
                                  </p:childTnLst>
                                </p:cTn>
                              </p:par>
                              <p:par>
                                <p:cTn id="59" presetID="22" presetClass="entr" presetSubtype="4" fill="hold" grpId="0" nodeType="withEffect">
                                  <p:stCondLst>
                                    <p:cond delay="0"/>
                                  </p:stCondLst>
                                  <p:childTnLst>
                                    <p:set>
                                      <p:cBhvr>
                                        <p:cTn id="60" dur="1" fill="hold">
                                          <p:stCondLst>
                                            <p:cond delay="0"/>
                                          </p:stCondLst>
                                        </p:cTn>
                                        <p:tgtEl>
                                          <p:spTgt spid="551990"/>
                                        </p:tgtEl>
                                        <p:attrNameLst>
                                          <p:attrName>style.visibility</p:attrName>
                                        </p:attrNameLst>
                                      </p:cBhvr>
                                      <p:to>
                                        <p:strVal val="visible"/>
                                      </p:to>
                                    </p:set>
                                    <p:animEffect transition="in" filter="wipe(down)">
                                      <p:cBhvr>
                                        <p:cTn id="61" dur="2000"/>
                                        <p:tgtEl>
                                          <p:spTgt spid="551990"/>
                                        </p:tgtEl>
                                      </p:cBhvr>
                                    </p:animEffect>
                                  </p:childTnLst>
                                </p:cTn>
                              </p:par>
                              <p:par>
                                <p:cTn id="62" presetID="22" presetClass="entr" presetSubtype="4" fill="hold" grpId="0" nodeType="withEffect">
                                  <p:stCondLst>
                                    <p:cond delay="0"/>
                                  </p:stCondLst>
                                  <p:childTnLst>
                                    <p:set>
                                      <p:cBhvr>
                                        <p:cTn id="63" dur="1" fill="hold">
                                          <p:stCondLst>
                                            <p:cond delay="0"/>
                                          </p:stCondLst>
                                        </p:cTn>
                                        <p:tgtEl>
                                          <p:spTgt spid="552001"/>
                                        </p:tgtEl>
                                        <p:attrNameLst>
                                          <p:attrName>style.visibility</p:attrName>
                                        </p:attrNameLst>
                                      </p:cBhvr>
                                      <p:to>
                                        <p:strVal val="visible"/>
                                      </p:to>
                                    </p:set>
                                    <p:animEffect transition="in" filter="wipe(down)">
                                      <p:cBhvr>
                                        <p:cTn id="64" dur="2000"/>
                                        <p:tgtEl>
                                          <p:spTgt spid="552001"/>
                                        </p:tgtEl>
                                      </p:cBhvr>
                                    </p:animEffect>
                                  </p:childTnLst>
                                </p:cTn>
                              </p:par>
                              <p:par>
                                <p:cTn id="65" presetID="22" presetClass="entr" presetSubtype="4" fill="hold" grpId="0" nodeType="withEffect">
                                  <p:stCondLst>
                                    <p:cond delay="0"/>
                                  </p:stCondLst>
                                  <p:childTnLst>
                                    <p:set>
                                      <p:cBhvr>
                                        <p:cTn id="66" dur="1" fill="hold">
                                          <p:stCondLst>
                                            <p:cond delay="0"/>
                                          </p:stCondLst>
                                        </p:cTn>
                                        <p:tgtEl>
                                          <p:spTgt spid="551991"/>
                                        </p:tgtEl>
                                        <p:attrNameLst>
                                          <p:attrName>style.visibility</p:attrName>
                                        </p:attrNameLst>
                                      </p:cBhvr>
                                      <p:to>
                                        <p:strVal val="visible"/>
                                      </p:to>
                                    </p:set>
                                    <p:animEffect transition="in" filter="wipe(down)">
                                      <p:cBhvr>
                                        <p:cTn id="67" dur="2000"/>
                                        <p:tgtEl>
                                          <p:spTgt spid="551991"/>
                                        </p:tgtEl>
                                      </p:cBhvr>
                                    </p:animEffect>
                                  </p:childTnLst>
                                </p:cTn>
                              </p:par>
                              <p:par>
                                <p:cTn id="68" presetID="22" presetClass="entr" presetSubtype="4" fill="hold" grpId="0" nodeType="withEffect">
                                  <p:stCondLst>
                                    <p:cond delay="0"/>
                                  </p:stCondLst>
                                  <p:childTnLst>
                                    <p:set>
                                      <p:cBhvr>
                                        <p:cTn id="69" dur="1" fill="hold">
                                          <p:stCondLst>
                                            <p:cond delay="0"/>
                                          </p:stCondLst>
                                        </p:cTn>
                                        <p:tgtEl>
                                          <p:spTgt spid="552002"/>
                                        </p:tgtEl>
                                        <p:attrNameLst>
                                          <p:attrName>style.visibility</p:attrName>
                                        </p:attrNameLst>
                                      </p:cBhvr>
                                      <p:to>
                                        <p:strVal val="visible"/>
                                      </p:to>
                                    </p:set>
                                    <p:animEffect transition="in" filter="wipe(down)">
                                      <p:cBhvr>
                                        <p:cTn id="70" dur="2000"/>
                                        <p:tgtEl>
                                          <p:spTgt spid="552002"/>
                                        </p:tgtEl>
                                      </p:cBhvr>
                                    </p:animEffect>
                                  </p:childTnLst>
                                </p:cTn>
                              </p:par>
                              <p:par>
                                <p:cTn id="71" presetID="22" presetClass="entr" presetSubtype="4" fill="hold" grpId="0" nodeType="withEffect">
                                  <p:stCondLst>
                                    <p:cond delay="0"/>
                                  </p:stCondLst>
                                  <p:childTnLst>
                                    <p:set>
                                      <p:cBhvr>
                                        <p:cTn id="72" dur="1" fill="hold">
                                          <p:stCondLst>
                                            <p:cond delay="0"/>
                                          </p:stCondLst>
                                        </p:cTn>
                                        <p:tgtEl>
                                          <p:spTgt spid="551992"/>
                                        </p:tgtEl>
                                        <p:attrNameLst>
                                          <p:attrName>style.visibility</p:attrName>
                                        </p:attrNameLst>
                                      </p:cBhvr>
                                      <p:to>
                                        <p:strVal val="visible"/>
                                      </p:to>
                                    </p:set>
                                    <p:animEffect transition="in" filter="wipe(down)">
                                      <p:cBhvr>
                                        <p:cTn id="73" dur="2000"/>
                                        <p:tgtEl>
                                          <p:spTgt spid="551992"/>
                                        </p:tgtEl>
                                      </p:cBhvr>
                                    </p:animEffect>
                                  </p:childTnLst>
                                </p:cTn>
                              </p:par>
                              <p:par>
                                <p:cTn id="74" presetID="22" presetClass="entr" presetSubtype="4" fill="hold" grpId="0" nodeType="withEffect">
                                  <p:stCondLst>
                                    <p:cond delay="0"/>
                                  </p:stCondLst>
                                  <p:childTnLst>
                                    <p:set>
                                      <p:cBhvr>
                                        <p:cTn id="75" dur="1" fill="hold">
                                          <p:stCondLst>
                                            <p:cond delay="0"/>
                                          </p:stCondLst>
                                        </p:cTn>
                                        <p:tgtEl>
                                          <p:spTgt spid="552003"/>
                                        </p:tgtEl>
                                        <p:attrNameLst>
                                          <p:attrName>style.visibility</p:attrName>
                                        </p:attrNameLst>
                                      </p:cBhvr>
                                      <p:to>
                                        <p:strVal val="visible"/>
                                      </p:to>
                                    </p:set>
                                    <p:animEffect transition="in" filter="wipe(down)">
                                      <p:cBhvr>
                                        <p:cTn id="76" dur="2000"/>
                                        <p:tgtEl>
                                          <p:spTgt spid="552003"/>
                                        </p:tgtEl>
                                      </p:cBhvr>
                                    </p:animEffect>
                                  </p:childTnLst>
                                </p:cTn>
                              </p:par>
                              <p:par>
                                <p:cTn id="77" presetID="22" presetClass="entr" presetSubtype="4" fill="hold" grpId="0" nodeType="withEffect">
                                  <p:stCondLst>
                                    <p:cond delay="0"/>
                                  </p:stCondLst>
                                  <p:childTnLst>
                                    <p:set>
                                      <p:cBhvr>
                                        <p:cTn id="78" dur="1" fill="hold">
                                          <p:stCondLst>
                                            <p:cond delay="0"/>
                                          </p:stCondLst>
                                        </p:cTn>
                                        <p:tgtEl>
                                          <p:spTgt spid="551993"/>
                                        </p:tgtEl>
                                        <p:attrNameLst>
                                          <p:attrName>style.visibility</p:attrName>
                                        </p:attrNameLst>
                                      </p:cBhvr>
                                      <p:to>
                                        <p:strVal val="visible"/>
                                      </p:to>
                                    </p:set>
                                    <p:animEffect transition="in" filter="wipe(down)">
                                      <p:cBhvr>
                                        <p:cTn id="79" dur="2000"/>
                                        <p:tgtEl>
                                          <p:spTgt spid="551993"/>
                                        </p:tgtEl>
                                      </p:cBhvr>
                                    </p:animEffect>
                                  </p:childTnLst>
                                </p:cTn>
                              </p:par>
                              <p:par>
                                <p:cTn id="80" presetID="22" presetClass="entr" presetSubtype="4" fill="hold" grpId="0" nodeType="withEffect">
                                  <p:stCondLst>
                                    <p:cond delay="0"/>
                                  </p:stCondLst>
                                  <p:childTnLst>
                                    <p:set>
                                      <p:cBhvr>
                                        <p:cTn id="81" dur="1" fill="hold">
                                          <p:stCondLst>
                                            <p:cond delay="0"/>
                                          </p:stCondLst>
                                        </p:cTn>
                                        <p:tgtEl>
                                          <p:spTgt spid="552004"/>
                                        </p:tgtEl>
                                        <p:attrNameLst>
                                          <p:attrName>style.visibility</p:attrName>
                                        </p:attrNameLst>
                                      </p:cBhvr>
                                      <p:to>
                                        <p:strVal val="visible"/>
                                      </p:to>
                                    </p:set>
                                    <p:animEffect transition="in" filter="wipe(down)">
                                      <p:cBhvr>
                                        <p:cTn id="82" dur="2000"/>
                                        <p:tgtEl>
                                          <p:spTgt spid="552004"/>
                                        </p:tgtEl>
                                      </p:cBhvr>
                                    </p:animEffect>
                                  </p:childTnLst>
                                </p:cTn>
                              </p:par>
                              <p:par>
                                <p:cTn id="83" presetID="22" presetClass="entr" presetSubtype="4" fill="hold" grpId="0" nodeType="withEffect">
                                  <p:stCondLst>
                                    <p:cond delay="0"/>
                                  </p:stCondLst>
                                  <p:childTnLst>
                                    <p:set>
                                      <p:cBhvr>
                                        <p:cTn id="84" dur="1" fill="hold">
                                          <p:stCondLst>
                                            <p:cond delay="0"/>
                                          </p:stCondLst>
                                        </p:cTn>
                                        <p:tgtEl>
                                          <p:spTgt spid="551994"/>
                                        </p:tgtEl>
                                        <p:attrNameLst>
                                          <p:attrName>style.visibility</p:attrName>
                                        </p:attrNameLst>
                                      </p:cBhvr>
                                      <p:to>
                                        <p:strVal val="visible"/>
                                      </p:to>
                                    </p:set>
                                    <p:animEffect transition="in" filter="wipe(down)">
                                      <p:cBhvr>
                                        <p:cTn id="85" dur="2000"/>
                                        <p:tgtEl>
                                          <p:spTgt spid="551994"/>
                                        </p:tgtEl>
                                      </p:cBhvr>
                                    </p:animEffect>
                                  </p:childTnLst>
                                </p:cTn>
                              </p:par>
                              <p:par>
                                <p:cTn id="86" presetID="22" presetClass="entr" presetSubtype="4" fill="hold" grpId="0" nodeType="withEffect">
                                  <p:stCondLst>
                                    <p:cond delay="0"/>
                                  </p:stCondLst>
                                  <p:childTnLst>
                                    <p:set>
                                      <p:cBhvr>
                                        <p:cTn id="87" dur="1" fill="hold">
                                          <p:stCondLst>
                                            <p:cond delay="0"/>
                                          </p:stCondLst>
                                        </p:cTn>
                                        <p:tgtEl>
                                          <p:spTgt spid="552005"/>
                                        </p:tgtEl>
                                        <p:attrNameLst>
                                          <p:attrName>style.visibility</p:attrName>
                                        </p:attrNameLst>
                                      </p:cBhvr>
                                      <p:to>
                                        <p:strVal val="visible"/>
                                      </p:to>
                                    </p:set>
                                    <p:animEffect transition="in" filter="wipe(down)">
                                      <p:cBhvr>
                                        <p:cTn id="88" dur="2000"/>
                                        <p:tgtEl>
                                          <p:spTgt spid="5520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80" grpId="0" animBg="1"/>
      <p:bldP spid="551981" grpId="0" animBg="1"/>
      <p:bldP spid="551983" grpId="0" animBg="1"/>
      <p:bldP spid="551984" grpId="0" animBg="1"/>
      <p:bldP spid="551985" grpId="0" animBg="1"/>
      <p:bldP spid="551986" grpId="0" animBg="1"/>
      <p:bldP spid="551987" grpId="0" animBg="1"/>
      <p:bldP spid="551988" grpId="0" animBg="1"/>
      <p:bldP spid="551989" grpId="0" animBg="1"/>
      <p:bldP spid="551990" grpId="0" animBg="1"/>
      <p:bldP spid="551991" grpId="0" animBg="1"/>
      <p:bldP spid="551992" grpId="0" animBg="1"/>
      <p:bldP spid="551993" grpId="0" animBg="1"/>
      <p:bldP spid="551994" grpId="0" animBg="1"/>
      <p:bldP spid="551995" grpId="0"/>
      <p:bldP spid="551996" grpId="0"/>
      <p:bldP spid="551997" grpId="0"/>
      <p:bldP spid="551998" grpId="0"/>
      <p:bldP spid="551999" grpId="0"/>
      <p:bldP spid="552000" grpId="0"/>
      <p:bldP spid="552001" grpId="0"/>
      <p:bldP spid="552002" grpId="0"/>
      <p:bldP spid="552003" grpId="0"/>
      <p:bldP spid="552004" grpId="0"/>
      <p:bldP spid="552005" grpId="0"/>
      <p:bldP spid="55200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2"/>
          <p:cNvSpPr>
            <a:spLocks noGrp="1" noChangeArrowheads="1"/>
          </p:cNvSpPr>
          <p:nvPr>
            <p:ph type="title"/>
          </p:nvPr>
        </p:nvSpPr>
        <p:spPr>
          <a:xfrm>
            <a:off x="457200" y="274638"/>
            <a:ext cx="8229600" cy="1143000"/>
          </a:xfrm>
        </p:spPr>
        <p:txBody>
          <a:bodyPr/>
          <a:lstStyle/>
          <a:p>
            <a:pPr eaLnBrk="1" hangingPunct="1">
              <a:defRPr/>
            </a:pPr>
            <a:r>
              <a:rPr lang="en-US" sz="3600" b="1" dirty="0" smtClean="0">
                <a:solidFill>
                  <a:schemeClr val="accent1">
                    <a:tint val="83000"/>
                    <a:satMod val="150000"/>
                  </a:schemeClr>
                </a:solidFill>
              </a:rPr>
              <a:t>Previous Findings for Referrals in 2004 :  </a:t>
            </a:r>
            <a:br>
              <a:rPr lang="en-US" sz="3600" b="1" dirty="0" smtClean="0">
                <a:solidFill>
                  <a:schemeClr val="accent1">
                    <a:tint val="83000"/>
                    <a:satMod val="150000"/>
                  </a:schemeClr>
                </a:solidFill>
              </a:rPr>
            </a:br>
            <a:r>
              <a:rPr lang="en-US" sz="3600" b="1" dirty="0" smtClean="0">
                <a:solidFill>
                  <a:schemeClr val="accent1">
                    <a:tint val="83000"/>
                    <a:satMod val="150000"/>
                  </a:schemeClr>
                </a:solidFill>
              </a:rPr>
              <a:t>Hispanic Children </a:t>
            </a:r>
            <a:endParaRPr lang="en-US" sz="3600" dirty="0">
              <a:solidFill>
                <a:srgbClr val="FFFFCC"/>
              </a:solidFill>
            </a:endParaRPr>
          </a:p>
        </p:txBody>
      </p:sp>
      <p:sp>
        <p:nvSpPr>
          <p:cNvPr id="66562" name="AutoShape 9"/>
          <p:cNvSpPr>
            <a:spLocks noChangeAspect="1" noChangeArrowheads="1" noTextEdit="1"/>
          </p:cNvSpPr>
          <p:nvPr/>
        </p:nvSpPr>
        <p:spPr bwMode="auto">
          <a:xfrm>
            <a:off x="676275" y="1625600"/>
            <a:ext cx="7793038" cy="4476750"/>
          </a:xfrm>
          <a:prstGeom prst="rect">
            <a:avLst/>
          </a:prstGeom>
          <a:noFill/>
          <a:ln w="9525">
            <a:noFill/>
            <a:miter lim="800000"/>
            <a:headEnd/>
            <a:tailEnd/>
          </a:ln>
        </p:spPr>
        <p:txBody>
          <a:bodyPr lIns="82058" tIns="41029" rIns="82058" bIns="41029"/>
          <a:lstStyle/>
          <a:p>
            <a:endParaRPr lang="en-US"/>
          </a:p>
        </p:txBody>
      </p:sp>
      <p:sp>
        <p:nvSpPr>
          <p:cNvPr id="66563" name="Rectangle 11"/>
          <p:cNvSpPr>
            <a:spLocks noChangeArrowheads="1"/>
          </p:cNvSpPr>
          <p:nvPr/>
        </p:nvSpPr>
        <p:spPr bwMode="auto">
          <a:xfrm>
            <a:off x="741363" y="1687513"/>
            <a:ext cx="7650162" cy="4352925"/>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66564" name="Line 12"/>
          <p:cNvSpPr>
            <a:spLocks noChangeShapeType="1"/>
          </p:cNvSpPr>
          <p:nvPr/>
        </p:nvSpPr>
        <p:spPr bwMode="auto">
          <a:xfrm>
            <a:off x="1458913" y="5040313"/>
            <a:ext cx="6919912" cy="0"/>
          </a:xfrm>
          <a:prstGeom prst="line">
            <a:avLst/>
          </a:prstGeom>
          <a:noFill/>
          <a:ln w="0">
            <a:solidFill>
              <a:srgbClr val="969696"/>
            </a:solidFill>
            <a:round/>
            <a:headEnd/>
            <a:tailEnd/>
          </a:ln>
        </p:spPr>
        <p:txBody>
          <a:bodyPr lIns="82058" tIns="41029" rIns="82058" bIns="41029"/>
          <a:lstStyle/>
          <a:p>
            <a:endParaRPr lang="en-US"/>
          </a:p>
        </p:txBody>
      </p:sp>
      <p:sp>
        <p:nvSpPr>
          <p:cNvPr id="66565" name="Line 13"/>
          <p:cNvSpPr>
            <a:spLocks noChangeShapeType="1"/>
          </p:cNvSpPr>
          <p:nvPr/>
        </p:nvSpPr>
        <p:spPr bwMode="auto">
          <a:xfrm>
            <a:off x="1458913" y="4559300"/>
            <a:ext cx="6919912" cy="0"/>
          </a:xfrm>
          <a:prstGeom prst="line">
            <a:avLst/>
          </a:prstGeom>
          <a:noFill/>
          <a:ln w="0">
            <a:solidFill>
              <a:srgbClr val="969696"/>
            </a:solidFill>
            <a:round/>
            <a:headEnd/>
            <a:tailEnd/>
          </a:ln>
        </p:spPr>
        <p:txBody>
          <a:bodyPr lIns="82058" tIns="41029" rIns="82058" bIns="41029"/>
          <a:lstStyle/>
          <a:p>
            <a:endParaRPr lang="en-US"/>
          </a:p>
        </p:txBody>
      </p:sp>
      <p:sp>
        <p:nvSpPr>
          <p:cNvPr id="66566" name="Line 14"/>
          <p:cNvSpPr>
            <a:spLocks noChangeShapeType="1"/>
          </p:cNvSpPr>
          <p:nvPr/>
        </p:nvSpPr>
        <p:spPr bwMode="auto">
          <a:xfrm>
            <a:off x="1458913" y="4090988"/>
            <a:ext cx="6919912" cy="0"/>
          </a:xfrm>
          <a:prstGeom prst="line">
            <a:avLst/>
          </a:prstGeom>
          <a:noFill/>
          <a:ln w="0">
            <a:solidFill>
              <a:srgbClr val="969696"/>
            </a:solidFill>
            <a:round/>
            <a:headEnd/>
            <a:tailEnd/>
          </a:ln>
        </p:spPr>
        <p:txBody>
          <a:bodyPr lIns="82058" tIns="41029" rIns="82058" bIns="41029"/>
          <a:lstStyle/>
          <a:p>
            <a:endParaRPr lang="en-US"/>
          </a:p>
        </p:txBody>
      </p:sp>
      <p:sp>
        <p:nvSpPr>
          <p:cNvPr id="66567" name="Line 15"/>
          <p:cNvSpPr>
            <a:spLocks noChangeShapeType="1"/>
          </p:cNvSpPr>
          <p:nvPr/>
        </p:nvSpPr>
        <p:spPr bwMode="auto">
          <a:xfrm>
            <a:off x="1458913" y="3611563"/>
            <a:ext cx="6919912" cy="0"/>
          </a:xfrm>
          <a:prstGeom prst="line">
            <a:avLst/>
          </a:prstGeom>
          <a:noFill/>
          <a:ln w="0">
            <a:solidFill>
              <a:srgbClr val="969696"/>
            </a:solidFill>
            <a:round/>
            <a:headEnd/>
            <a:tailEnd/>
          </a:ln>
        </p:spPr>
        <p:txBody>
          <a:bodyPr lIns="82058" tIns="41029" rIns="82058" bIns="41029"/>
          <a:lstStyle/>
          <a:p>
            <a:endParaRPr lang="en-US"/>
          </a:p>
        </p:txBody>
      </p:sp>
      <p:sp>
        <p:nvSpPr>
          <p:cNvPr id="66568" name="Line 16"/>
          <p:cNvSpPr>
            <a:spLocks noChangeShapeType="1"/>
          </p:cNvSpPr>
          <p:nvPr/>
        </p:nvSpPr>
        <p:spPr bwMode="auto">
          <a:xfrm>
            <a:off x="1458913" y="3143250"/>
            <a:ext cx="6919912" cy="0"/>
          </a:xfrm>
          <a:prstGeom prst="line">
            <a:avLst/>
          </a:prstGeom>
          <a:noFill/>
          <a:ln w="0">
            <a:solidFill>
              <a:srgbClr val="969696"/>
            </a:solidFill>
            <a:round/>
            <a:headEnd/>
            <a:tailEnd/>
          </a:ln>
        </p:spPr>
        <p:txBody>
          <a:bodyPr lIns="82058" tIns="41029" rIns="82058" bIns="41029"/>
          <a:lstStyle/>
          <a:p>
            <a:endParaRPr lang="en-US"/>
          </a:p>
        </p:txBody>
      </p:sp>
      <p:sp>
        <p:nvSpPr>
          <p:cNvPr id="66569" name="Line 17"/>
          <p:cNvSpPr>
            <a:spLocks noChangeShapeType="1"/>
          </p:cNvSpPr>
          <p:nvPr/>
        </p:nvSpPr>
        <p:spPr bwMode="auto">
          <a:xfrm>
            <a:off x="1458913" y="2662238"/>
            <a:ext cx="6919912" cy="0"/>
          </a:xfrm>
          <a:prstGeom prst="line">
            <a:avLst/>
          </a:prstGeom>
          <a:noFill/>
          <a:ln w="0">
            <a:solidFill>
              <a:srgbClr val="969696"/>
            </a:solidFill>
            <a:round/>
            <a:headEnd/>
            <a:tailEnd/>
          </a:ln>
        </p:spPr>
        <p:txBody>
          <a:bodyPr lIns="82058" tIns="41029" rIns="82058" bIns="41029"/>
          <a:lstStyle/>
          <a:p>
            <a:endParaRPr lang="en-US"/>
          </a:p>
        </p:txBody>
      </p:sp>
      <p:sp>
        <p:nvSpPr>
          <p:cNvPr id="66570" name="Line 18"/>
          <p:cNvSpPr>
            <a:spLocks noChangeShapeType="1"/>
          </p:cNvSpPr>
          <p:nvPr/>
        </p:nvSpPr>
        <p:spPr bwMode="auto">
          <a:xfrm>
            <a:off x="1458913" y="2193925"/>
            <a:ext cx="6919912" cy="0"/>
          </a:xfrm>
          <a:prstGeom prst="line">
            <a:avLst/>
          </a:prstGeom>
          <a:noFill/>
          <a:ln w="0">
            <a:solidFill>
              <a:srgbClr val="969696"/>
            </a:solidFill>
            <a:round/>
            <a:headEnd/>
            <a:tailEnd/>
          </a:ln>
        </p:spPr>
        <p:txBody>
          <a:bodyPr lIns="82058" tIns="41029" rIns="82058" bIns="41029"/>
          <a:lstStyle/>
          <a:p>
            <a:endParaRPr lang="en-US"/>
          </a:p>
        </p:txBody>
      </p:sp>
      <p:sp>
        <p:nvSpPr>
          <p:cNvPr id="66571" name="Line 19"/>
          <p:cNvSpPr>
            <a:spLocks noChangeShapeType="1"/>
          </p:cNvSpPr>
          <p:nvPr/>
        </p:nvSpPr>
        <p:spPr bwMode="auto">
          <a:xfrm>
            <a:off x="1458913" y="2193925"/>
            <a:ext cx="0" cy="3313113"/>
          </a:xfrm>
          <a:prstGeom prst="line">
            <a:avLst/>
          </a:prstGeom>
          <a:noFill/>
          <a:ln w="0">
            <a:solidFill>
              <a:srgbClr val="000000"/>
            </a:solidFill>
            <a:round/>
            <a:headEnd/>
            <a:tailEnd/>
          </a:ln>
        </p:spPr>
        <p:txBody>
          <a:bodyPr lIns="82058" tIns="41029" rIns="82058" bIns="41029"/>
          <a:lstStyle/>
          <a:p>
            <a:endParaRPr lang="en-US"/>
          </a:p>
        </p:txBody>
      </p:sp>
      <p:sp>
        <p:nvSpPr>
          <p:cNvPr id="66572" name="Line 20"/>
          <p:cNvSpPr>
            <a:spLocks noChangeShapeType="1"/>
          </p:cNvSpPr>
          <p:nvPr/>
        </p:nvSpPr>
        <p:spPr bwMode="auto">
          <a:xfrm>
            <a:off x="1420813" y="5507038"/>
            <a:ext cx="38100" cy="0"/>
          </a:xfrm>
          <a:prstGeom prst="line">
            <a:avLst/>
          </a:prstGeom>
          <a:noFill/>
          <a:ln w="0">
            <a:solidFill>
              <a:srgbClr val="000000"/>
            </a:solidFill>
            <a:round/>
            <a:headEnd/>
            <a:tailEnd/>
          </a:ln>
        </p:spPr>
        <p:txBody>
          <a:bodyPr lIns="82058" tIns="41029" rIns="82058" bIns="41029"/>
          <a:lstStyle/>
          <a:p>
            <a:endParaRPr lang="en-US"/>
          </a:p>
        </p:txBody>
      </p:sp>
      <p:sp>
        <p:nvSpPr>
          <p:cNvPr id="66573" name="Line 21"/>
          <p:cNvSpPr>
            <a:spLocks noChangeShapeType="1"/>
          </p:cNvSpPr>
          <p:nvPr/>
        </p:nvSpPr>
        <p:spPr bwMode="auto">
          <a:xfrm>
            <a:off x="1420813" y="5040313"/>
            <a:ext cx="38100" cy="0"/>
          </a:xfrm>
          <a:prstGeom prst="line">
            <a:avLst/>
          </a:prstGeom>
          <a:noFill/>
          <a:ln w="0">
            <a:solidFill>
              <a:srgbClr val="000000"/>
            </a:solidFill>
            <a:round/>
            <a:headEnd/>
            <a:tailEnd/>
          </a:ln>
        </p:spPr>
        <p:txBody>
          <a:bodyPr lIns="82058" tIns="41029" rIns="82058" bIns="41029"/>
          <a:lstStyle/>
          <a:p>
            <a:endParaRPr lang="en-US"/>
          </a:p>
        </p:txBody>
      </p:sp>
      <p:sp>
        <p:nvSpPr>
          <p:cNvPr id="66574" name="Line 22"/>
          <p:cNvSpPr>
            <a:spLocks noChangeShapeType="1"/>
          </p:cNvSpPr>
          <p:nvPr/>
        </p:nvSpPr>
        <p:spPr bwMode="auto">
          <a:xfrm>
            <a:off x="1420813" y="4559300"/>
            <a:ext cx="38100" cy="0"/>
          </a:xfrm>
          <a:prstGeom prst="line">
            <a:avLst/>
          </a:prstGeom>
          <a:noFill/>
          <a:ln w="0">
            <a:solidFill>
              <a:srgbClr val="000000"/>
            </a:solidFill>
            <a:round/>
            <a:headEnd/>
            <a:tailEnd/>
          </a:ln>
        </p:spPr>
        <p:txBody>
          <a:bodyPr lIns="82058" tIns="41029" rIns="82058" bIns="41029"/>
          <a:lstStyle/>
          <a:p>
            <a:endParaRPr lang="en-US"/>
          </a:p>
        </p:txBody>
      </p:sp>
      <p:sp>
        <p:nvSpPr>
          <p:cNvPr id="66575" name="Line 23"/>
          <p:cNvSpPr>
            <a:spLocks noChangeShapeType="1"/>
          </p:cNvSpPr>
          <p:nvPr/>
        </p:nvSpPr>
        <p:spPr bwMode="auto">
          <a:xfrm>
            <a:off x="1420813" y="4090988"/>
            <a:ext cx="38100" cy="0"/>
          </a:xfrm>
          <a:prstGeom prst="line">
            <a:avLst/>
          </a:prstGeom>
          <a:noFill/>
          <a:ln w="0">
            <a:solidFill>
              <a:srgbClr val="000000"/>
            </a:solidFill>
            <a:round/>
            <a:headEnd/>
            <a:tailEnd/>
          </a:ln>
        </p:spPr>
        <p:txBody>
          <a:bodyPr lIns="82058" tIns="41029" rIns="82058" bIns="41029"/>
          <a:lstStyle/>
          <a:p>
            <a:endParaRPr lang="en-US"/>
          </a:p>
        </p:txBody>
      </p:sp>
      <p:sp>
        <p:nvSpPr>
          <p:cNvPr id="66576" name="Line 24"/>
          <p:cNvSpPr>
            <a:spLocks noChangeShapeType="1"/>
          </p:cNvSpPr>
          <p:nvPr/>
        </p:nvSpPr>
        <p:spPr bwMode="auto">
          <a:xfrm>
            <a:off x="1420813" y="3611563"/>
            <a:ext cx="38100" cy="0"/>
          </a:xfrm>
          <a:prstGeom prst="line">
            <a:avLst/>
          </a:prstGeom>
          <a:noFill/>
          <a:ln w="0">
            <a:solidFill>
              <a:srgbClr val="000000"/>
            </a:solidFill>
            <a:round/>
            <a:headEnd/>
            <a:tailEnd/>
          </a:ln>
        </p:spPr>
        <p:txBody>
          <a:bodyPr lIns="82058" tIns="41029" rIns="82058" bIns="41029"/>
          <a:lstStyle/>
          <a:p>
            <a:endParaRPr lang="en-US"/>
          </a:p>
        </p:txBody>
      </p:sp>
      <p:sp>
        <p:nvSpPr>
          <p:cNvPr id="66577" name="Line 25"/>
          <p:cNvSpPr>
            <a:spLocks noChangeShapeType="1"/>
          </p:cNvSpPr>
          <p:nvPr/>
        </p:nvSpPr>
        <p:spPr bwMode="auto">
          <a:xfrm>
            <a:off x="1420813" y="3143250"/>
            <a:ext cx="38100" cy="0"/>
          </a:xfrm>
          <a:prstGeom prst="line">
            <a:avLst/>
          </a:prstGeom>
          <a:noFill/>
          <a:ln w="0">
            <a:solidFill>
              <a:srgbClr val="000000"/>
            </a:solidFill>
            <a:round/>
            <a:headEnd/>
            <a:tailEnd/>
          </a:ln>
        </p:spPr>
        <p:txBody>
          <a:bodyPr lIns="82058" tIns="41029" rIns="82058" bIns="41029"/>
          <a:lstStyle/>
          <a:p>
            <a:endParaRPr lang="en-US"/>
          </a:p>
        </p:txBody>
      </p:sp>
      <p:sp>
        <p:nvSpPr>
          <p:cNvPr id="66578" name="Line 26"/>
          <p:cNvSpPr>
            <a:spLocks noChangeShapeType="1"/>
          </p:cNvSpPr>
          <p:nvPr/>
        </p:nvSpPr>
        <p:spPr bwMode="auto">
          <a:xfrm>
            <a:off x="1420813" y="2662238"/>
            <a:ext cx="38100" cy="0"/>
          </a:xfrm>
          <a:prstGeom prst="line">
            <a:avLst/>
          </a:prstGeom>
          <a:noFill/>
          <a:ln w="0">
            <a:solidFill>
              <a:srgbClr val="000000"/>
            </a:solidFill>
            <a:round/>
            <a:headEnd/>
            <a:tailEnd/>
          </a:ln>
        </p:spPr>
        <p:txBody>
          <a:bodyPr lIns="82058" tIns="41029" rIns="82058" bIns="41029"/>
          <a:lstStyle/>
          <a:p>
            <a:endParaRPr lang="en-US"/>
          </a:p>
        </p:txBody>
      </p:sp>
      <p:sp>
        <p:nvSpPr>
          <p:cNvPr id="66579" name="Line 27"/>
          <p:cNvSpPr>
            <a:spLocks noChangeShapeType="1"/>
          </p:cNvSpPr>
          <p:nvPr/>
        </p:nvSpPr>
        <p:spPr bwMode="auto">
          <a:xfrm>
            <a:off x="1420813" y="2193925"/>
            <a:ext cx="38100" cy="0"/>
          </a:xfrm>
          <a:prstGeom prst="line">
            <a:avLst/>
          </a:prstGeom>
          <a:noFill/>
          <a:ln w="0">
            <a:solidFill>
              <a:srgbClr val="000000"/>
            </a:solidFill>
            <a:round/>
            <a:headEnd/>
            <a:tailEnd/>
          </a:ln>
        </p:spPr>
        <p:txBody>
          <a:bodyPr lIns="82058" tIns="41029" rIns="82058" bIns="41029"/>
          <a:lstStyle/>
          <a:p>
            <a:endParaRPr lang="en-US"/>
          </a:p>
        </p:txBody>
      </p:sp>
      <p:sp>
        <p:nvSpPr>
          <p:cNvPr id="66580" name="Line 28"/>
          <p:cNvSpPr>
            <a:spLocks noChangeShapeType="1"/>
          </p:cNvSpPr>
          <p:nvPr/>
        </p:nvSpPr>
        <p:spPr bwMode="auto">
          <a:xfrm>
            <a:off x="1458913" y="5507038"/>
            <a:ext cx="6919912" cy="0"/>
          </a:xfrm>
          <a:prstGeom prst="line">
            <a:avLst/>
          </a:prstGeom>
          <a:noFill/>
          <a:ln w="0">
            <a:solidFill>
              <a:srgbClr val="000000"/>
            </a:solidFill>
            <a:round/>
            <a:headEnd/>
            <a:tailEnd/>
          </a:ln>
        </p:spPr>
        <p:txBody>
          <a:bodyPr lIns="82058" tIns="41029" rIns="82058" bIns="41029"/>
          <a:lstStyle/>
          <a:p>
            <a:endParaRPr lang="en-US"/>
          </a:p>
        </p:txBody>
      </p:sp>
      <p:sp>
        <p:nvSpPr>
          <p:cNvPr id="66581" name="Line 29"/>
          <p:cNvSpPr>
            <a:spLocks noChangeShapeType="1"/>
          </p:cNvSpPr>
          <p:nvPr/>
        </p:nvSpPr>
        <p:spPr bwMode="auto">
          <a:xfrm flipV="1">
            <a:off x="1458913" y="5507038"/>
            <a:ext cx="0" cy="39687"/>
          </a:xfrm>
          <a:prstGeom prst="line">
            <a:avLst/>
          </a:prstGeom>
          <a:noFill/>
          <a:ln w="0">
            <a:solidFill>
              <a:srgbClr val="000000"/>
            </a:solidFill>
            <a:round/>
            <a:headEnd/>
            <a:tailEnd/>
          </a:ln>
        </p:spPr>
        <p:txBody>
          <a:bodyPr lIns="82058" tIns="41029" rIns="82058" bIns="41029"/>
          <a:lstStyle/>
          <a:p>
            <a:endParaRPr lang="en-US"/>
          </a:p>
        </p:txBody>
      </p:sp>
      <p:sp>
        <p:nvSpPr>
          <p:cNvPr id="66582" name="Line 30"/>
          <p:cNvSpPr>
            <a:spLocks noChangeShapeType="1"/>
          </p:cNvSpPr>
          <p:nvPr/>
        </p:nvSpPr>
        <p:spPr bwMode="auto">
          <a:xfrm flipV="1">
            <a:off x="2619375" y="5507038"/>
            <a:ext cx="0" cy="39687"/>
          </a:xfrm>
          <a:prstGeom prst="line">
            <a:avLst/>
          </a:prstGeom>
          <a:noFill/>
          <a:ln w="0">
            <a:solidFill>
              <a:srgbClr val="000000"/>
            </a:solidFill>
            <a:round/>
            <a:headEnd/>
            <a:tailEnd/>
          </a:ln>
        </p:spPr>
        <p:txBody>
          <a:bodyPr lIns="82058" tIns="41029" rIns="82058" bIns="41029"/>
          <a:lstStyle/>
          <a:p>
            <a:endParaRPr lang="en-US"/>
          </a:p>
        </p:txBody>
      </p:sp>
      <p:sp>
        <p:nvSpPr>
          <p:cNvPr id="66583" name="Line 31"/>
          <p:cNvSpPr>
            <a:spLocks noChangeShapeType="1"/>
          </p:cNvSpPr>
          <p:nvPr/>
        </p:nvSpPr>
        <p:spPr bwMode="auto">
          <a:xfrm flipV="1">
            <a:off x="3765550" y="5507038"/>
            <a:ext cx="0" cy="39687"/>
          </a:xfrm>
          <a:prstGeom prst="line">
            <a:avLst/>
          </a:prstGeom>
          <a:noFill/>
          <a:ln w="0">
            <a:solidFill>
              <a:srgbClr val="000000"/>
            </a:solidFill>
            <a:round/>
            <a:headEnd/>
            <a:tailEnd/>
          </a:ln>
        </p:spPr>
        <p:txBody>
          <a:bodyPr lIns="82058" tIns="41029" rIns="82058" bIns="41029"/>
          <a:lstStyle/>
          <a:p>
            <a:endParaRPr lang="en-US"/>
          </a:p>
        </p:txBody>
      </p:sp>
      <p:sp>
        <p:nvSpPr>
          <p:cNvPr id="66584" name="Line 32"/>
          <p:cNvSpPr>
            <a:spLocks noChangeShapeType="1"/>
          </p:cNvSpPr>
          <p:nvPr/>
        </p:nvSpPr>
        <p:spPr bwMode="auto">
          <a:xfrm flipV="1">
            <a:off x="4926013" y="5507038"/>
            <a:ext cx="0" cy="39687"/>
          </a:xfrm>
          <a:prstGeom prst="line">
            <a:avLst/>
          </a:prstGeom>
          <a:noFill/>
          <a:ln w="0">
            <a:solidFill>
              <a:srgbClr val="000000"/>
            </a:solidFill>
            <a:round/>
            <a:headEnd/>
            <a:tailEnd/>
          </a:ln>
        </p:spPr>
        <p:txBody>
          <a:bodyPr lIns="82058" tIns="41029" rIns="82058" bIns="41029"/>
          <a:lstStyle/>
          <a:p>
            <a:endParaRPr lang="en-US"/>
          </a:p>
        </p:txBody>
      </p:sp>
      <p:sp>
        <p:nvSpPr>
          <p:cNvPr id="66585" name="Line 33"/>
          <p:cNvSpPr>
            <a:spLocks noChangeShapeType="1"/>
          </p:cNvSpPr>
          <p:nvPr/>
        </p:nvSpPr>
        <p:spPr bwMode="auto">
          <a:xfrm flipV="1">
            <a:off x="6072188" y="5507038"/>
            <a:ext cx="0" cy="39687"/>
          </a:xfrm>
          <a:prstGeom prst="line">
            <a:avLst/>
          </a:prstGeom>
          <a:noFill/>
          <a:ln w="0">
            <a:solidFill>
              <a:srgbClr val="000000"/>
            </a:solidFill>
            <a:round/>
            <a:headEnd/>
            <a:tailEnd/>
          </a:ln>
        </p:spPr>
        <p:txBody>
          <a:bodyPr lIns="82058" tIns="41029" rIns="82058" bIns="41029"/>
          <a:lstStyle/>
          <a:p>
            <a:endParaRPr lang="en-US"/>
          </a:p>
        </p:txBody>
      </p:sp>
      <p:sp>
        <p:nvSpPr>
          <p:cNvPr id="66586" name="Line 34"/>
          <p:cNvSpPr>
            <a:spLocks noChangeShapeType="1"/>
          </p:cNvSpPr>
          <p:nvPr/>
        </p:nvSpPr>
        <p:spPr bwMode="auto">
          <a:xfrm flipV="1">
            <a:off x="7231063" y="5507038"/>
            <a:ext cx="0" cy="39687"/>
          </a:xfrm>
          <a:prstGeom prst="line">
            <a:avLst/>
          </a:prstGeom>
          <a:noFill/>
          <a:ln w="0">
            <a:solidFill>
              <a:srgbClr val="000000"/>
            </a:solidFill>
            <a:round/>
            <a:headEnd/>
            <a:tailEnd/>
          </a:ln>
        </p:spPr>
        <p:txBody>
          <a:bodyPr lIns="82058" tIns="41029" rIns="82058" bIns="41029"/>
          <a:lstStyle/>
          <a:p>
            <a:endParaRPr lang="en-US"/>
          </a:p>
        </p:txBody>
      </p:sp>
      <p:sp>
        <p:nvSpPr>
          <p:cNvPr id="66587" name="Line 35"/>
          <p:cNvSpPr>
            <a:spLocks noChangeShapeType="1"/>
          </p:cNvSpPr>
          <p:nvPr/>
        </p:nvSpPr>
        <p:spPr bwMode="auto">
          <a:xfrm flipV="1">
            <a:off x="8378825" y="5507038"/>
            <a:ext cx="0" cy="39687"/>
          </a:xfrm>
          <a:prstGeom prst="line">
            <a:avLst/>
          </a:prstGeom>
          <a:noFill/>
          <a:ln w="0">
            <a:solidFill>
              <a:srgbClr val="000000"/>
            </a:solidFill>
            <a:round/>
            <a:headEnd/>
            <a:tailEnd/>
          </a:ln>
        </p:spPr>
        <p:txBody>
          <a:bodyPr lIns="82058" tIns="41029" rIns="82058" bIns="41029"/>
          <a:lstStyle/>
          <a:p>
            <a:endParaRPr lang="en-US"/>
          </a:p>
        </p:txBody>
      </p:sp>
      <p:sp>
        <p:nvSpPr>
          <p:cNvPr id="565284" name="Freeform 36"/>
          <p:cNvSpPr>
            <a:spLocks/>
          </p:cNvSpPr>
          <p:nvPr/>
        </p:nvSpPr>
        <p:spPr bwMode="auto">
          <a:xfrm>
            <a:off x="2032000" y="4813300"/>
            <a:ext cx="5773738" cy="61913"/>
          </a:xfrm>
          <a:custGeom>
            <a:avLst/>
            <a:gdLst>
              <a:gd name="T0" fmla="*/ 0 w 443"/>
              <a:gd name="T1" fmla="*/ 5 h 5"/>
              <a:gd name="T2" fmla="*/ 89 w 443"/>
              <a:gd name="T3" fmla="*/ 1 h 5"/>
              <a:gd name="T4" fmla="*/ 177 w 443"/>
              <a:gd name="T5" fmla="*/ 2 h 5"/>
              <a:gd name="T6" fmla="*/ 266 w 443"/>
              <a:gd name="T7" fmla="*/ 0 h 5"/>
              <a:gd name="T8" fmla="*/ 354 w 443"/>
              <a:gd name="T9" fmla="*/ 1 h 5"/>
              <a:gd name="T10" fmla="*/ 443 w 443"/>
              <a:gd name="T11" fmla="*/ 4 h 5"/>
              <a:gd name="T12" fmla="*/ 0 60000 65536"/>
              <a:gd name="T13" fmla="*/ 0 60000 65536"/>
              <a:gd name="T14" fmla="*/ 0 60000 65536"/>
              <a:gd name="T15" fmla="*/ 0 60000 65536"/>
              <a:gd name="T16" fmla="*/ 0 60000 65536"/>
              <a:gd name="T17" fmla="*/ 0 60000 65536"/>
              <a:gd name="T18" fmla="*/ 0 w 443"/>
              <a:gd name="T19" fmla="*/ 0 h 5"/>
              <a:gd name="T20" fmla="*/ 443 w 443"/>
              <a:gd name="T21" fmla="*/ 5 h 5"/>
            </a:gdLst>
            <a:ahLst/>
            <a:cxnLst>
              <a:cxn ang="T12">
                <a:pos x="T0" y="T1"/>
              </a:cxn>
              <a:cxn ang="T13">
                <a:pos x="T2" y="T3"/>
              </a:cxn>
              <a:cxn ang="T14">
                <a:pos x="T4" y="T5"/>
              </a:cxn>
              <a:cxn ang="T15">
                <a:pos x="T6" y="T7"/>
              </a:cxn>
              <a:cxn ang="T16">
                <a:pos x="T8" y="T9"/>
              </a:cxn>
              <a:cxn ang="T17">
                <a:pos x="T10" y="T11"/>
              </a:cxn>
            </a:cxnLst>
            <a:rect l="T18" t="T19" r="T20" b="T21"/>
            <a:pathLst>
              <a:path w="443" h="5">
                <a:moveTo>
                  <a:pt x="0" y="5"/>
                </a:moveTo>
                <a:lnTo>
                  <a:pt x="89" y="1"/>
                </a:lnTo>
                <a:lnTo>
                  <a:pt x="177" y="2"/>
                </a:lnTo>
                <a:lnTo>
                  <a:pt x="266" y="0"/>
                </a:lnTo>
                <a:lnTo>
                  <a:pt x="354" y="1"/>
                </a:lnTo>
                <a:lnTo>
                  <a:pt x="443" y="4"/>
                </a:lnTo>
              </a:path>
            </a:pathLst>
          </a:custGeom>
          <a:noFill/>
          <a:ln w="42863">
            <a:solidFill>
              <a:srgbClr val="000080"/>
            </a:solidFill>
            <a:round/>
            <a:headEnd/>
            <a:tailEnd/>
          </a:ln>
        </p:spPr>
        <p:txBody>
          <a:bodyPr lIns="82058" tIns="41029" rIns="82058" bIns="41029"/>
          <a:lstStyle/>
          <a:p>
            <a:endParaRPr lang="en-US"/>
          </a:p>
        </p:txBody>
      </p:sp>
      <p:sp>
        <p:nvSpPr>
          <p:cNvPr id="565285" name="Freeform 37"/>
          <p:cNvSpPr>
            <a:spLocks/>
          </p:cNvSpPr>
          <p:nvPr/>
        </p:nvSpPr>
        <p:spPr bwMode="auto">
          <a:xfrm>
            <a:off x="2032000" y="5002213"/>
            <a:ext cx="5773738" cy="63500"/>
          </a:xfrm>
          <a:custGeom>
            <a:avLst/>
            <a:gdLst>
              <a:gd name="T0" fmla="*/ 0 w 443"/>
              <a:gd name="T1" fmla="*/ 3 h 5"/>
              <a:gd name="T2" fmla="*/ 89 w 443"/>
              <a:gd name="T3" fmla="*/ 0 h 5"/>
              <a:gd name="T4" fmla="*/ 177 w 443"/>
              <a:gd name="T5" fmla="*/ 1 h 5"/>
              <a:gd name="T6" fmla="*/ 266 w 443"/>
              <a:gd name="T7" fmla="*/ 1 h 5"/>
              <a:gd name="T8" fmla="*/ 354 w 443"/>
              <a:gd name="T9" fmla="*/ 2 h 5"/>
              <a:gd name="T10" fmla="*/ 443 w 443"/>
              <a:gd name="T11" fmla="*/ 5 h 5"/>
              <a:gd name="T12" fmla="*/ 0 60000 65536"/>
              <a:gd name="T13" fmla="*/ 0 60000 65536"/>
              <a:gd name="T14" fmla="*/ 0 60000 65536"/>
              <a:gd name="T15" fmla="*/ 0 60000 65536"/>
              <a:gd name="T16" fmla="*/ 0 60000 65536"/>
              <a:gd name="T17" fmla="*/ 0 60000 65536"/>
              <a:gd name="T18" fmla="*/ 0 w 443"/>
              <a:gd name="T19" fmla="*/ 0 h 5"/>
              <a:gd name="T20" fmla="*/ 443 w 443"/>
              <a:gd name="T21" fmla="*/ 5 h 5"/>
            </a:gdLst>
            <a:ahLst/>
            <a:cxnLst>
              <a:cxn ang="T12">
                <a:pos x="T0" y="T1"/>
              </a:cxn>
              <a:cxn ang="T13">
                <a:pos x="T2" y="T3"/>
              </a:cxn>
              <a:cxn ang="T14">
                <a:pos x="T4" y="T5"/>
              </a:cxn>
              <a:cxn ang="T15">
                <a:pos x="T6" y="T7"/>
              </a:cxn>
              <a:cxn ang="T16">
                <a:pos x="T8" y="T9"/>
              </a:cxn>
              <a:cxn ang="T17">
                <a:pos x="T10" y="T11"/>
              </a:cxn>
            </a:cxnLst>
            <a:rect l="T18" t="T19" r="T20" b="T21"/>
            <a:pathLst>
              <a:path w="443" h="5">
                <a:moveTo>
                  <a:pt x="0" y="3"/>
                </a:moveTo>
                <a:lnTo>
                  <a:pt x="89" y="0"/>
                </a:lnTo>
                <a:lnTo>
                  <a:pt x="177" y="1"/>
                </a:lnTo>
                <a:lnTo>
                  <a:pt x="266" y="1"/>
                </a:lnTo>
                <a:lnTo>
                  <a:pt x="354" y="2"/>
                </a:lnTo>
                <a:lnTo>
                  <a:pt x="443" y="5"/>
                </a:lnTo>
              </a:path>
            </a:pathLst>
          </a:custGeom>
          <a:noFill/>
          <a:ln w="42863">
            <a:solidFill>
              <a:srgbClr val="008000"/>
            </a:solidFill>
            <a:round/>
            <a:headEnd/>
            <a:tailEnd/>
          </a:ln>
        </p:spPr>
        <p:txBody>
          <a:bodyPr lIns="82058" tIns="41029" rIns="82058" bIns="41029"/>
          <a:lstStyle/>
          <a:p>
            <a:endParaRPr lang="en-US"/>
          </a:p>
        </p:txBody>
      </p:sp>
      <p:sp>
        <p:nvSpPr>
          <p:cNvPr id="66590" name="Freeform 38"/>
          <p:cNvSpPr>
            <a:spLocks/>
          </p:cNvSpPr>
          <p:nvPr/>
        </p:nvSpPr>
        <p:spPr bwMode="auto">
          <a:xfrm>
            <a:off x="2032000" y="5040313"/>
            <a:ext cx="5773738" cy="0"/>
          </a:xfrm>
          <a:custGeom>
            <a:avLst/>
            <a:gdLst>
              <a:gd name="T0" fmla="*/ 0 w 443"/>
              <a:gd name="T1" fmla="*/ 89 w 443"/>
              <a:gd name="T2" fmla="*/ 177 w 443"/>
              <a:gd name="T3" fmla="*/ 266 w 443"/>
              <a:gd name="T4" fmla="*/ 354 w 443"/>
              <a:gd name="T5" fmla="*/ 443 w 443"/>
              <a:gd name="T6" fmla="*/ 0 60000 65536"/>
              <a:gd name="T7" fmla="*/ 0 60000 65536"/>
              <a:gd name="T8" fmla="*/ 0 60000 65536"/>
              <a:gd name="T9" fmla="*/ 0 60000 65536"/>
              <a:gd name="T10" fmla="*/ 0 60000 65536"/>
              <a:gd name="T11" fmla="*/ 0 60000 65536"/>
              <a:gd name="T12" fmla="*/ 0 w 443"/>
              <a:gd name="T13" fmla="*/ 443 w 443"/>
            </a:gdLst>
            <a:ahLst/>
            <a:cxnLst>
              <a:cxn ang="T6">
                <a:pos x="T0" y="0"/>
              </a:cxn>
              <a:cxn ang="T7">
                <a:pos x="T1" y="0"/>
              </a:cxn>
              <a:cxn ang="T8">
                <a:pos x="T2" y="0"/>
              </a:cxn>
              <a:cxn ang="T9">
                <a:pos x="T3" y="0"/>
              </a:cxn>
              <a:cxn ang="T10">
                <a:pos x="T4" y="0"/>
              </a:cxn>
              <a:cxn ang="T11">
                <a:pos x="T5" y="0"/>
              </a:cxn>
            </a:cxnLst>
            <a:rect l="T12" t="0" r="T13" b="0"/>
            <a:pathLst>
              <a:path w="443">
                <a:moveTo>
                  <a:pt x="0" y="0"/>
                </a:moveTo>
                <a:lnTo>
                  <a:pt x="89" y="0"/>
                </a:lnTo>
                <a:lnTo>
                  <a:pt x="177" y="0"/>
                </a:lnTo>
                <a:lnTo>
                  <a:pt x="266" y="0"/>
                </a:lnTo>
                <a:lnTo>
                  <a:pt x="354" y="0"/>
                </a:lnTo>
                <a:lnTo>
                  <a:pt x="443" y="0"/>
                </a:lnTo>
              </a:path>
            </a:pathLst>
          </a:custGeom>
          <a:noFill/>
          <a:ln w="42863">
            <a:solidFill>
              <a:srgbClr val="FF0000"/>
            </a:solidFill>
            <a:round/>
            <a:headEnd/>
            <a:tailEnd/>
          </a:ln>
        </p:spPr>
        <p:txBody>
          <a:bodyPr lIns="82058" tIns="41029" rIns="82058" bIns="41029"/>
          <a:lstStyle/>
          <a:p>
            <a:endParaRPr lang="en-US"/>
          </a:p>
        </p:txBody>
      </p:sp>
      <p:sp>
        <p:nvSpPr>
          <p:cNvPr id="565287" name="Freeform 39"/>
          <p:cNvSpPr>
            <a:spLocks/>
          </p:cNvSpPr>
          <p:nvPr/>
        </p:nvSpPr>
        <p:spPr bwMode="auto">
          <a:xfrm>
            <a:off x="1992313" y="4838700"/>
            <a:ext cx="79375" cy="74613"/>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65288" name="Freeform 40"/>
          <p:cNvSpPr>
            <a:spLocks/>
          </p:cNvSpPr>
          <p:nvPr/>
        </p:nvSpPr>
        <p:spPr bwMode="auto">
          <a:xfrm>
            <a:off x="3152775" y="4787900"/>
            <a:ext cx="77788"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65289" name="Freeform 41"/>
          <p:cNvSpPr>
            <a:spLocks/>
          </p:cNvSpPr>
          <p:nvPr/>
        </p:nvSpPr>
        <p:spPr bwMode="auto">
          <a:xfrm>
            <a:off x="4298950" y="4800600"/>
            <a:ext cx="79375" cy="74613"/>
          </a:xfrm>
          <a:custGeom>
            <a:avLst/>
            <a:gdLst>
              <a:gd name="T0" fmla="*/ 28 w 55"/>
              <a:gd name="T1" fmla="*/ 0 h 54"/>
              <a:gd name="T2" fmla="*/ 55 w 55"/>
              <a:gd name="T3" fmla="*/ 27 h 54"/>
              <a:gd name="T4" fmla="*/ 28 w 55"/>
              <a:gd name="T5" fmla="*/ 54 h 54"/>
              <a:gd name="T6" fmla="*/ 0 w 55"/>
              <a:gd name="T7" fmla="*/ 27 h 54"/>
              <a:gd name="T8" fmla="*/ 28 w 55"/>
              <a:gd name="T9" fmla="*/ 0 h 54"/>
              <a:gd name="T10" fmla="*/ 0 60000 65536"/>
              <a:gd name="T11" fmla="*/ 0 60000 65536"/>
              <a:gd name="T12" fmla="*/ 0 60000 65536"/>
              <a:gd name="T13" fmla="*/ 0 60000 65536"/>
              <a:gd name="T14" fmla="*/ 0 60000 65536"/>
              <a:gd name="T15" fmla="*/ 0 w 55"/>
              <a:gd name="T16" fmla="*/ 0 h 54"/>
              <a:gd name="T17" fmla="*/ 55 w 55"/>
              <a:gd name="T18" fmla="*/ 54 h 54"/>
            </a:gdLst>
            <a:ahLst/>
            <a:cxnLst>
              <a:cxn ang="T10">
                <a:pos x="T0" y="T1"/>
              </a:cxn>
              <a:cxn ang="T11">
                <a:pos x="T2" y="T3"/>
              </a:cxn>
              <a:cxn ang="T12">
                <a:pos x="T4" y="T5"/>
              </a:cxn>
              <a:cxn ang="T13">
                <a:pos x="T6" y="T7"/>
              </a:cxn>
              <a:cxn ang="T14">
                <a:pos x="T8" y="T9"/>
              </a:cxn>
            </a:cxnLst>
            <a:rect l="T15" t="T16" r="T17" b="T18"/>
            <a:pathLst>
              <a:path w="55" h="54">
                <a:moveTo>
                  <a:pt x="28" y="0"/>
                </a:moveTo>
                <a:lnTo>
                  <a:pt x="55" y="27"/>
                </a:lnTo>
                <a:lnTo>
                  <a:pt x="28" y="54"/>
                </a:lnTo>
                <a:lnTo>
                  <a:pt x="0" y="27"/>
                </a:lnTo>
                <a:lnTo>
                  <a:pt x="28"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65290" name="Freeform 42"/>
          <p:cNvSpPr>
            <a:spLocks/>
          </p:cNvSpPr>
          <p:nvPr/>
        </p:nvSpPr>
        <p:spPr bwMode="auto">
          <a:xfrm>
            <a:off x="5459413" y="4775200"/>
            <a:ext cx="77787"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65291" name="Freeform 43"/>
          <p:cNvSpPr>
            <a:spLocks/>
          </p:cNvSpPr>
          <p:nvPr/>
        </p:nvSpPr>
        <p:spPr bwMode="auto">
          <a:xfrm>
            <a:off x="6607175" y="4787900"/>
            <a:ext cx="77788"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65292" name="Freeform 44"/>
          <p:cNvSpPr>
            <a:spLocks/>
          </p:cNvSpPr>
          <p:nvPr/>
        </p:nvSpPr>
        <p:spPr bwMode="auto">
          <a:xfrm>
            <a:off x="7766050" y="4826000"/>
            <a:ext cx="79375" cy="74613"/>
          </a:xfrm>
          <a:custGeom>
            <a:avLst/>
            <a:gdLst>
              <a:gd name="T0" fmla="*/ 28 w 55"/>
              <a:gd name="T1" fmla="*/ 0 h 54"/>
              <a:gd name="T2" fmla="*/ 55 w 55"/>
              <a:gd name="T3" fmla="*/ 27 h 54"/>
              <a:gd name="T4" fmla="*/ 28 w 55"/>
              <a:gd name="T5" fmla="*/ 54 h 54"/>
              <a:gd name="T6" fmla="*/ 0 w 55"/>
              <a:gd name="T7" fmla="*/ 27 h 54"/>
              <a:gd name="T8" fmla="*/ 28 w 55"/>
              <a:gd name="T9" fmla="*/ 0 h 54"/>
              <a:gd name="T10" fmla="*/ 0 60000 65536"/>
              <a:gd name="T11" fmla="*/ 0 60000 65536"/>
              <a:gd name="T12" fmla="*/ 0 60000 65536"/>
              <a:gd name="T13" fmla="*/ 0 60000 65536"/>
              <a:gd name="T14" fmla="*/ 0 60000 65536"/>
              <a:gd name="T15" fmla="*/ 0 w 55"/>
              <a:gd name="T16" fmla="*/ 0 h 54"/>
              <a:gd name="T17" fmla="*/ 55 w 55"/>
              <a:gd name="T18" fmla="*/ 54 h 54"/>
            </a:gdLst>
            <a:ahLst/>
            <a:cxnLst>
              <a:cxn ang="T10">
                <a:pos x="T0" y="T1"/>
              </a:cxn>
              <a:cxn ang="T11">
                <a:pos x="T2" y="T3"/>
              </a:cxn>
              <a:cxn ang="T12">
                <a:pos x="T4" y="T5"/>
              </a:cxn>
              <a:cxn ang="T13">
                <a:pos x="T6" y="T7"/>
              </a:cxn>
              <a:cxn ang="T14">
                <a:pos x="T8" y="T9"/>
              </a:cxn>
            </a:cxnLst>
            <a:rect l="T15" t="T16" r="T17" b="T18"/>
            <a:pathLst>
              <a:path w="55" h="54">
                <a:moveTo>
                  <a:pt x="28" y="0"/>
                </a:moveTo>
                <a:lnTo>
                  <a:pt x="55" y="27"/>
                </a:lnTo>
                <a:lnTo>
                  <a:pt x="28" y="54"/>
                </a:lnTo>
                <a:lnTo>
                  <a:pt x="0" y="27"/>
                </a:lnTo>
                <a:lnTo>
                  <a:pt x="28"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65293" name="Freeform 45"/>
          <p:cNvSpPr>
            <a:spLocks/>
          </p:cNvSpPr>
          <p:nvPr/>
        </p:nvSpPr>
        <p:spPr bwMode="auto">
          <a:xfrm>
            <a:off x="1992313" y="5002213"/>
            <a:ext cx="79375" cy="76200"/>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65294" name="Freeform 46"/>
          <p:cNvSpPr>
            <a:spLocks/>
          </p:cNvSpPr>
          <p:nvPr/>
        </p:nvSpPr>
        <p:spPr bwMode="auto">
          <a:xfrm>
            <a:off x="3152775" y="4964113"/>
            <a:ext cx="77788" cy="76200"/>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65295" name="Freeform 47"/>
          <p:cNvSpPr>
            <a:spLocks/>
          </p:cNvSpPr>
          <p:nvPr/>
        </p:nvSpPr>
        <p:spPr bwMode="auto">
          <a:xfrm>
            <a:off x="4298950" y="4976813"/>
            <a:ext cx="79375" cy="76200"/>
          </a:xfrm>
          <a:custGeom>
            <a:avLst/>
            <a:gdLst>
              <a:gd name="T0" fmla="*/ 28 w 55"/>
              <a:gd name="T1" fmla="*/ 0 h 54"/>
              <a:gd name="T2" fmla="*/ 55 w 55"/>
              <a:gd name="T3" fmla="*/ 54 h 54"/>
              <a:gd name="T4" fmla="*/ 0 w 55"/>
              <a:gd name="T5" fmla="*/ 54 h 54"/>
              <a:gd name="T6" fmla="*/ 28 w 55"/>
              <a:gd name="T7" fmla="*/ 0 h 54"/>
              <a:gd name="T8" fmla="*/ 0 60000 65536"/>
              <a:gd name="T9" fmla="*/ 0 60000 65536"/>
              <a:gd name="T10" fmla="*/ 0 60000 65536"/>
              <a:gd name="T11" fmla="*/ 0 60000 65536"/>
              <a:gd name="T12" fmla="*/ 0 w 55"/>
              <a:gd name="T13" fmla="*/ 0 h 54"/>
              <a:gd name="T14" fmla="*/ 55 w 55"/>
              <a:gd name="T15" fmla="*/ 54 h 54"/>
            </a:gdLst>
            <a:ahLst/>
            <a:cxnLst>
              <a:cxn ang="T8">
                <a:pos x="T0" y="T1"/>
              </a:cxn>
              <a:cxn ang="T9">
                <a:pos x="T2" y="T3"/>
              </a:cxn>
              <a:cxn ang="T10">
                <a:pos x="T4" y="T5"/>
              </a:cxn>
              <a:cxn ang="T11">
                <a:pos x="T6" y="T7"/>
              </a:cxn>
            </a:cxnLst>
            <a:rect l="T12" t="T13" r="T14" b="T15"/>
            <a:pathLst>
              <a:path w="55" h="54">
                <a:moveTo>
                  <a:pt x="28" y="0"/>
                </a:moveTo>
                <a:lnTo>
                  <a:pt x="55" y="54"/>
                </a:lnTo>
                <a:lnTo>
                  <a:pt x="0" y="54"/>
                </a:lnTo>
                <a:lnTo>
                  <a:pt x="28"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65296" name="Freeform 48"/>
          <p:cNvSpPr>
            <a:spLocks/>
          </p:cNvSpPr>
          <p:nvPr/>
        </p:nvSpPr>
        <p:spPr bwMode="auto">
          <a:xfrm>
            <a:off x="5459413" y="4976813"/>
            <a:ext cx="77787" cy="76200"/>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65297" name="Freeform 49"/>
          <p:cNvSpPr>
            <a:spLocks/>
          </p:cNvSpPr>
          <p:nvPr/>
        </p:nvSpPr>
        <p:spPr bwMode="auto">
          <a:xfrm>
            <a:off x="6607175" y="4989513"/>
            <a:ext cx="77788" cy="76200"/>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65298" name="Freeform 50"/>
          <p:cNvSpPr>
            <a:spLocks/>
          </p:cNvSpPr>
          <p:nvPr/>
        </p:nvSpPr>
        <p:spPr bwMode="auto">
          <a:xfrm>
            <a:off x="7766050" y="5027613"/>
            <a:ext cx="79375" cy="74612"/>
          </a:xfrm>
          <a:custGeom>
            <a:avLst/>
            <a:gdLst>
              <a:gd name="T0" fmla="*/ 28 w 55"/>
              <a:gd name="T1" fmla="*/ 0 h 54"/>
              <a:gd name="T2" fmla="*/ 55 w 55"/>
              <a:gd name="T3" fmla="*/ 54 h 54"/>
              <a:gd name="T4" fmla="*/ 0 w 55"/>
              <a:gd name="T5" fmla="*/ 54 h 54"/>
              <a:gd name="T6" fmla="*/ 28 w 55"/>
              <a:gd name="T7" fmla="*/ 0 h 54"/>
              <a:gd name="T8" fmla="*/ 0 60000 65536"/>
              <a:gd name="T9" fmla="*/ 0 60000 65536"/>
              <a:gd name="T10" fmla="*/ 0 60000 65536"/>
              <a:gd name="T11" fmla="*/ 0 60000 65536"/>
              <a:gd name="T12" fmla="*/ 0 w 55"/>
              <a:gd name="T13" fmla="*/ 0 h 54"/>
              <a:gd name="T14" fmla="*/ 55 w 55"/>
              <a:gd name="T15" fmla="*/ 54 h 54"/>
            </a:gdLst>
            <a:ahLst/>
            <a:cxnLst>
              <a:cxn ang="T8">
                <a:pos x="T0" y="T1"/>
              </a:cxn>
              <a:cxn ang="T9">
                <a:pos x="T2" y="T3"/>
              </a:cxn>
              <a:cxn ang="T10">
                <a:pos x="T4" y="T5"/>
              </a:cxn>
              <a:cxn ang="T11">
                <a:pos x="T6" y="T7"/>
              </a:cxn>
            </a:cxnLst>
            <a:rect l="T12" t="T13" r="T14" b="T15"/>
            <a:pathLst>
              <a:path w="55" h="54">
                <a:moveTo>
                  <a:pt x="28" y="0"/>
                </a:moveTo>
                <a:lnTo>
                  <a:pt x="55" y="54"/>
                </a:lnTo>
                <a:lnTo>
                  <a:pt x="0" y="54"/>
                </a:lnTo>
                <a:lnTo>
                  <a:pt x="28"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565299" name="Rectangle 51"/>
          <p:cNvSpPr>
            <a:spLocks noChangeArrowheads="1"/>
          </p:cNvSpPr>
          <p:nvPr/>
        </p:nvSpPr>
        <p:spPr bwMode="auto">
          <a:xfrm>
            <a:off x="3106738" y="4508500"/>
            <a:ext cx="274637"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1.44</a:t>
            </a:r>
            <a:endParaRPr lang="en-US"/>
          </a:p>
        </p:txBody>
      </p:sp>
      <p:sp>
        <p:nvSpPr>
          <p:cNvPr id="565300" name="Rectangle 52"/>
          <p:cNvSpPr>
            <a:spLocks noChangeArrowheads="1"/>
          </p:cNvSpPr>
          <p:nvPr/>
        </p:nvSpPr>
        <p:spPr bwMode="auto">
          <a:xfrm>
            <a:off x="4252913" y="4521200"/>
            <a:ext cx="274637"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1.41</a:t>
            </a:r>
            <a:endParaRPr lang="en-US"/>
          </a:p>
        </p:txBody>
      </p:sp>
      <p:sp>
        <p:nvSpPr>
          <p:cNvPr id="565301" name="Rectangle 53"/>
          <p:cNvSpPr>
            <a:spLocks noChangeArrowheads="1"/>
          </p:cNvSpPr>
          <p:nvPr/>
        </p:nvSpPr>
        <p:spPr bwMode="auto">
          <a:xfrm>
            <a:off x="5413375" y="4495800"/>
            <a:ext cx="274638"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1.48</a:t>
            </a:r>
            <a:endParaRPr lang="en-US"/>
          </a:p>
        </p:txBody>
      </p:sp>
      <p:sp>
        <p:nvSpPr>
          <p:cNvPr id="565302" name="Rectangle 54"/>
          <p:cNvSpPr>
            <a:spLocks noChangeArrowheads="1"/>
          </p:cNvSpPr>
          <p:nvPr/>
        </p:nvSpPr>
        <p:spPr bwMode="auto">
          <a:xfrm>
            <a:off x="6561138" y="4508500"/>
            <a:ext cx="273050"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1.45</a:t>
            </a:r>
            <a:endParaRPr lang="en-US"/>
          </a:p>
        </p:txBody>
      </p:sp>
      <p:sp>
        <p:nvSpPr>
          <p:cNvPr id="565303" name="Rectangle 55"/>
          <p:cNvSpPr>
            <a:spLocks noChangeArrowheads="1"/>
          </p:cNvSpPr>
          <p:nvPr/>
        </p:nvSpPr>
        <p:spPr bwMode="auto">
          <a:xfrm>
            <a:off x="7720013" y="4546600"/>
            <a:ext cx="273050"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1.37</a:t>
            </a:r>
            <a:endParaRPr lang="en-US"/>
          </a:p>
        </p:txBody>
      </p:sp>
      <p:sp>
        <p:nvSpPr>
          <p:cNvPr id="565304" name="Rectangle 56"/>
          <p:cNvSpPr>
            <a:spLocks noChangeArrowheads="1"/>
          </p:cNvSpPr>
          <p:nvPr/>
        </p:nvSpPr>
        <p:spPr bwMode="auto">
          <a:xfrm>
            <a:off x="1960563" y="4508500"/>
            <a:ext cx="273050"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1.34</a:t>
            </a:r>
            <a:endParaRPr lang="en-US"/>
          </a:p>
        </p:txBody>
      </p:sp>
      <p:sp>
        <p:nvSpPr>
          <p:cNvPr id="565305" name="Rectangle 57"/>
          <p:cNvSpPr>
            <a:spLocks noChangeArrowheads="1"/>
          </p:cNvSpPr>
          <p:nvPr/>
        </p:nvSpPr>
        <p:spPr bwMode="auto">
          <a:xfrm>
            <a:off x="7720013" y="5192713"/>
            <a:ext cx="273050"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0.92</a:t>
            </a:r>
            <a:endParaRPr lang="en-US"/>
          </a:p>
        </p:txBody>
      </p:sp>
      <p:sp>
        <p:nvSpPr>
          <p:cNvPr id="565306" name="Rectangle 58"/>
          <p:cNvSpPr>
            <a:spLocks noChangeArrowheads="1"/>
          </p:cNvSpPr>
          <p:nvPr/>
        </p:nvSpPr>
        <p:spPr bwMode="auto">
          <a:xfrm>
            <a:off x="6561138" y="5154613"/>
            <a:ext cx="273050"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1.03</a:t>
            </a:r>
            <a:endParaRPr lang="en-US"/>
          </a:p>
        </p:txBody>
      </p:sp>
      <p:sp>
        <p:nvSpPr>
          <p:cNvPr id="565307" name="Rectangle 59"/>
          <p:cNvSpPr>
            <a:spLocks noChangeArrowheads="1"/>
          </p:cNvSpPr>
          <p:nvPr/>
        </p:nvSpPr>
        <p:spPr bwMode="auto">
          <a:xfrm>
            <a:off x="5413375" y="5141913"/>
            <a:ext cx="274638"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1.03</a:t>
            </a:r>
            <a:endParaRPr lang="en-US"/>
          </a:p>
        </p:txBody>
      </p:sp>
      <p:sp>
        <p:nvSpPr>
          <p:cNvPr id="565308" name="Rectangle 60"/>
          <p:cNvSpPr>
            <a:spLocks noChangeArrowheads="1"/>
          </p:cNvSpPr>
          <p:nvPr/>
        </p:nvSpPr>
        <p:spPr bwMode="auto">
          <a:xfrm>
            <a:off x="4252913" y="5141913"/>
            <a:ext cx="274637"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1.05</a:t>
            </a:r>
            <a:endParaRPr lang="en-US"/>
          </a:p>
        </p:txBody>
      </p:sp>
      <p:sp>
        <p:nvSpPr>
          <p:cNvPr id="565309" name="Rectangle 61"/>
          <p:cNvSpPr>
            <a:spLocks noChangeArrowheads="1"/>
          </p:cNvSpPr>
          <p:nvPr/>
        </p:nvSpPr>
        <p:spPr bwMode="auto">
          <a:xfrm>
            <a:off x="1946275" y="5167313"/>
            <a:ext cx="274638"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1.00</a:t>
            </a:r>
            <a:endParaRPr lang="en-US"/>
          </a:p>
        </p:txBody>
      </p:sp>
      <p:sp>
        <p:nvSpPr>
          <p:cNvPr id="565310" name="Rectangle 62"/>
          <p:cNvSpPr>
            <a:spLocks noChangeArrowheads="1"/>
          </p:cNvSpPr>
          <p:nvPr/>
        </p:nvSpPr>
        <p:spPr bwMode="auto">
          <a:xfrm>
            <a:off x="3106738" y="5129213"/>
            <a:ext cx="274637"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1.07</a:t>
            </a:r>
            <a:endParaRPr lang="en-US"/>
          </a:p>
        </p:txBody>
      </p:sp>
      <p:sp>
        <p:nvSpPr>
          <p:cNvPr id="66615" name="Rectangle 63"/>
          <p:cNvSpPr>
            <a:spLocks noChangeArrowheads="1"/>
          </p:cNvSpPr>
          <p:nvPr/>
        </p:nvSpPr>
        <p:spPr bwMode="auto">
          <a:xfrm>
            <a:off x="1314450" y="5419725"/>
            <a:ext cx="77788"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0</a:t>
            </a:r>
            <a:endParaRPr lang="en-US"/>
          </a:p>
        </p:txBody>
      </p:sp>
      <p:sp>
        <p:nvSpPr>
          <p:cNvPr id="66616" name="Rectangle 64"/>
          <p:cNvSpPr>
            <a:spLocks noChangeArrowheads="1"/>
          </p:cNvSpPr>
          <p:nvPr/>
        </p:nvSpPr>
        <p:spPr bwMode="auto">
          <a:xfrm>
            <a:off x="1314450" y="4951413"/>
            <a:ext cx="77788"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a:t>
            </a:r>
            <a:endParaRPr lang="en-US"/>
          </a:p>
        </p:txBody>
      </p:sp>
      <p:sp>
        <p:nvSpPr>
          <p:cNvPr id="66617" name="Rectangle 65"/>
          <p:cNvSpPr>
            <a:spLocks noChangeArrowheads="1"/>
          </p:cNvSpPr>
          <p:nvPr/>
        </p:nvSpPr>
        <p:spPr bwMode="auto">
          <a:xfrm>
            <a:off x="1314450" y="4470400"/>
            <a:ext cx="77788"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2</a:t>
            </a:r>
            <a:endParaRPr lang="en-US"/>
          </a:p>
        </p:txBody>
      </p:sp>
      <p:sp>
        <p:nvSpPr>
          <p:cNvPr id="66618" name="Rectangle 66"/>
          <p:cNvSpPr>
            <a:spLocks noChangeArrowheads="1"/>
          </p:cNvSpPr>
          <p:nvPr/>
        </p:nvSpPr>
        <p:spPr bwMode="auto">
          <a:xfrm>
            <a:off x="1314450" y="4003675"/>
            <a:ext cx="77788"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3</a:t>
            </a:r>
            <a:endParaRPr lang="en-US"/>
          </a:p>
        </p:txBody>
      </p:sp>
      <p:sp>
        <p:nvSpPr>
          <p:cNvPr id="66619" name="Rectangle 67"/>
          <p:cNvSpPr>
            <a:spLocks noChangeArrowheads="1"/>
          </p:cNvSpPr>
          <p:nvPr/>
        </p:nvSpPr>
        <p:spPr bwMode="auto">
          <a:xfrm>
            <a:off x="1314450" y="3522663"/>
            <a:ext cx="77788"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4</a:t>
            </a:r>
            <a:endParaRPr lang="en-US"/>
          </a:p>
        </p:txBody>
      </p:sp>
      <p:sp>
        <p:nvSpPr>
          <p:cNvPr id="66620" name="Rectangle 68"/>
          <p:cNvSpPr>
            <a:spLocks noChangeArrowheads="1"/>
          </p:cNvSpPr>
          <p:nvPr/>
        </p:nvSpPr>
        <p:spPr bwMode="auto">
          <a:xfrm>
            <a:off x="1314450" y="3054350"/>
            <a:ext cx="77788"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5</a:t>
            </a:r>
            <a:endParaRPr lang="en-US"/>
          </a:p>
        </p:txBody>
      </p:sp>
      <p:sp>
        <p:nvSpPr>
          <p:cNvPr id="66621" name="Rectangle 69"/>
          <p:cNvSpPr>
            <a:spLocks noChangeArrowheads="1"/>
          </p:cNvSpPr>
          <p:nvPr/>
        </p:nvSpPr>
        <p:spPr bwMode="auto">
          <a:xfrm>
            <a:off x="1314450" y="2573338"/>
            <a:ext cx="77788"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6</a:t>
            </a:r>
            <a:endParaRPr lang="en-US"/>
          </a:p>
        </p:txBody>
      </p:sp>
      <p:sp>
        <p:nvSpPr>
          <p:cNvPr id="66622" name="Rectangle 70"/>
          <p:cNvSpPr>
            <a:spLocks noChangeArrowheads="1"/>
          </p:cNvSpPr>
          <p:nvPr/>
        </p:nvSpPr>
        <p:spPr bwMode="auto">
          <a:xfrm>
            <a:off x="1314450" y="2105025"/>
            <a:ext cx="77788"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7</a:t>
            </a:r>
            <a:endParaRPr lang="en-US"/>
          </a:p>
        </p:txBody>
      </p:sp>
      <p:sp>
        <p:nvSpPr>
          <p:cNvPr id="66623" name="Rectangle 71"/>
          <p:cNvSpPr>
            <a:spLocks noChangeArrowheads="1"/>
          </p:cNvSpPr>
          <p:nvPr/>
        </p:nvSpPr>
        <p:spPr bwMode="auto">
          <a:xfrm>
            <a:off x="1811338" y="5622925"/>
            <a:ext cx="57150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Referrals</a:t>
            </a:r>
            <a:endParaRPr lang="en-US"/>
          </a:p>
        </p:txBody>
      </p:sp>
      <p:sp>
        <p:nvSpPr>
          <p:cNvPr id="66624" name="Rectangle 72"/>
          <p:cNvSpPr>
            <a:spLocks noChangeArrowheads="1"/>
          </p:cNvSpPr>
          <p:nvPr/>
        </p:nvSpPr>
        <p:spPr bwMode="auto">
          <a:xfrm>
            <a:off x="2955925" y="5622925"/>
            <a:ext cx="588963"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Accepted</a:t>
            </a:r>
            <a:endParaRPr lang="en-US"/>
          </a:p>
        </p:txBody>
      </p:sp>
      <p:sp>
        <p:nvSpPr>
          <p:cNvPr id="66625" name="Rectangle 73"/>
          <p:cNvSpPr>
            <a:spLocks noChangeArrowheads="1"/>
          </p:cNvSpPr>
          <p:nvPr/>
        </p:nvSpPr>
        <p:spPr bwMode="auto">
          <a:xfrm>
            <a:off x="4219575" y="5622925"/>
            <a:ext cx="36830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Initial </a:t>
            </a:r>
            <a:endParaRPr lang="en-US"/>
          </a:p>
        </p:txBody>
      </p:sp>
      <p:sp>
        <p:nvSpPr>
          <p:cNvPr id="66626" name="Rectangle 74"/>
          <p:cNvSpPr>
            <a:spLocks noChangeArrowheads="1"/>
          </p:cNvSpPr>
          <p:nvPr/>
        </p:nvSpPr>
        <p:spPr bwMode="auto">
          <a:xfrm>
            <a:off x="4124325" y="5811838"/>
            <a:ext cx="558800"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High-risk</a:t>
            </a:r>
            <a:endParaRPr lang="en-US"/>
          </a:p>
        </p:txBody>
      </p:sp>
      <p:sp>
        <p:nvSpPr>
          <p:cNvPr id="66627" name="Rectangle 75"/>
          <p:cNvSpPr>
            <a:spLocks noChangeArrowheads="1"/>
          </p:cNvSpPr>
          <p:nvPr/>
        </p:nvSpPr>
        <p:spPr bwMode="auto">
          <a:xfrm>
            <a:off x="5346700" y="5622925"/>
            <a:ext cx="433388"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Placed</a:t>
            </a:r>
            <a:endParaRPr lang="en-US"/>
          </a:p>
        </p:txBody>
      </p:sp>
      <p:sp>
        <p:nvSpPr>
          <p:cNvPr id="66628" name="Rectangle 76"/>
          <p:cNvSpPr>
            <a:spLocks noChangeArrowheads="1"/>
          </p:cNvSpPr>
          <p:nvPr/>
        </p:nvSpPr>
        <p:spPr bwMode="auto">
          <a:xfrm>
            <a:off x="6526213" y="5622925"/>
            <a:ext cx="34290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Over </a:t>
            </a:r>
            <a:endParaRPr lang="en-US"/>
          </a:p>
        </p:txBody>
      </p:sp>
      <p:sp>
        <p:nvSpPr>
          <p:cNvPr id="66629" name="Rectangle 77"/>
          <p:cNvSpPr>
            <a:spLocks noChangeArrowheads="1"/>
          </p:cNvSpPr>
          <p:nvPr/>
        </p:nvSpPr>
        <p:spPr bwMode="auto">
          <a:xfrm>
            <a:off x="6456363" y="5811838"/>
            <a:ext cx="493712"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60 days</a:t>
            </a:r>
            <a:endParaRPr lang="en-US"/>
          </a:p>
        </p:txBody>
      </p:sp>
      <p:sp>
        <p:nvSpPr>
          <p:cNvPr id="66630" name="Rectangle 78"/>
          <p:cNvSpPr>
            <a:spLocks noChangeArrowheads="1"/>
          </p:cNvSpPr>
          <p:nvPr/>
        </p:nvSpPr>
        <p:spPr bwMode="auto">
          <a:xfrm>
            <a:off x="7686675" y="5622925"/>
            <a:ext cx="34290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Over </a:t>
            </a:r>
            <a:endParaRPr lang="en-US"/>
          </a:p>
        </p:txBody>
      </p:sp>
      <p:sp>
        <p:nvSpPr>
          <p:cNvPr id="66631" name="Rectangle 79"/>
          <p:cNvSpPr>
            <a:spLocks noChangeArrowheads="1"/>
          </p:cNvSpPr>
          <p:nvPr/>
        </p:nvSpPr>
        <p:spPr bwMode="auto">
          <a:xfrm>
            <a:off x="7626350" y="5811838"/>
            <a:ext cx="46037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2 years</a:t>
            </a:r>
            <a:endParaRPr lang="en-US"/>
          </a:p>
        </p:txBody>
      </p:sp>
      <p:sp>
        <p:nvSpPr>
          <p:cNvPr id="66632" name="Rectangle 80"/>
          <p:cNvSpPr>
            <a:spLocks noChangeArrowheads="1"/>
          </p:cNvSpPr>
          <p:nvPr/>
        </p:nvSpPr>
        <p:spPr bwMode="auto">
          <a:xfrm rot="-5400000">
            <a:off x="-381000" y="3644900"/>
            <a:ext cx="2957513" cy="169863"/>
          </a:xfrm>
          <a:prstGeom prst="rect">
            <a:avLst/>
          </a:prstGeom>
          <a:noFill/>
          <a:ln w="9525">
            <a:noFill/>
            <a:miter lim="800000"/>
            <a:headEnd/>
            <a:tailEnd/>
          </a:ln>
        </p:spPr>
        <p:txBody>
          <a:bodyPr wrap="none" lIns="0" tIns="0" rIns="0" bIns="0">
            <a:spAutoFit/>
          </a:bodyPr>
          <a:lstStyle/>
          <a:p>
            <a:pPr algn="ctr"/>
            <a:r>
              <a:rPr lang="en-US" sz="1100" b="1">
                <a:solidFill>
                  <a:srgbClr val="000000"/>
                </a:solidFill>
              </a:rPr>
              <a:t>Disproportionality Index (Hispanic vs White)</a:t>
            </a:r>
            <a:endParaRPr lang="en-US"/>
          </a:p>
        </p:txBody>
      </p:sp>
      <p:sp>
        <p:nvSpPr>
          <p:cNvPr id="66633" name="Rectangle 81"/>
          <p:cNvSpPr>
            <a:spLocks noChangeArrowheads="1"/>
          </p:cNvSpPr>
          <p:nvPr/>
        </p:nvSpPr>
        <p:spPr bwMode="auto">
          <a:xfrm>
            <a:off x="1524000" y="2209800"/>
            <a:ext cx="1600200" cy="717550"/>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66634" name="Line 82"/>
          <p:cNvSpPr>
            <a:spLocks noChangeShapeType="1"/>
          </p:cNvSpPr>
          <p:nvPr/>
        </p:nvSpPr>
        <p:spPr bwMode="auto">
          <a:xfrm>
            <a:off x="1576388" y="2320925"/>
            <a:ext cx="352425" cy="0"/>
          </a:xfrm>
          <a:prstGeom prst="line">
            <a:avLst/>
          </a:prstGeom>
          <a:noFill/>
          <a:ln w="42863">
            <a:solidFill>
              <a:srgbClr val="000080"/>
            </a:solidFill>
            <a:round/>
            <a:headEnd/>
            <a:tailEnd/>
          </a:ln>
        </p:spPr>
        <p:txBody>
          <a:bodyPr lIns="82058" tIns="41029" rIns="82058" bIns="41029"/>
          <a:lstStyle/>
          <a:p>
            <a:endParaRPr lang="en-US"/>
          </a:p>
        </p:txBody>
      </p:sp>
      <p:sp>
        <p:nvSpPr>
          <p:cNvPr id="66635" name="Freeform 83"/>
          <p:cNvSpPr>
            <a:spLocks/>
          </p:cNvSpPr>
          <p:nvPr/>
        </p:nvSpPr>
        <p:spPr bwMode="auto">
          <a:xfrm>
            <a:off x="1706563" y="2282825"/>
            <a:ext cx="79375" cy="76200"/>
          </a:xfrm>
          <a:custGeom>
            <a:avLst/>
            <a:gdLst>
              <a:gd name="T0" fmla="*/ 27 w 55"/>
              <a:gd name="T1" fmla="*/ 0 h 54"/>
              <a:gd name="T2" fmla="*/ 55 w 55"/>
              <a:gd name="T3" fmla="*/ 27 h 54"/>
              <a:gd name="T4" fmla="*/ 27 w 55"/>
              <a:gd name="T5" fmla="*/ 54 h 54"/>
              <a:gd name="T6" fmla="*/ 0 w 55"/>
              <a:gd name="T7" fmla="*/ 27 h 54"/>
              <a:gd name="T8" fmla="*/ 27 w 55"/>
              <a:gd name="T9" fmla="*/ 0 h 54"/>
              <a:gd name="T10" fmla="*/ 0 60000 65536"/>
              <a:gd name="T11" fmla="*/ 0 60000 65536"/>
              <a:gd name="T12" fmla="*/ 0 60000 65536"/>
              <a:gd name="T13" fmla="*/ 0 60000 65536"/>
              <a:gd name="T14" fmla="*/ 0 60000 65536"/>
              <a:gd name="T15" fmla="*/ 0 w 55"/>
              <a:gd name="T16" fmla="*/ 0 h 54"/>
              <a:gd name="T17" fmla="*/ 55 w 55"/>
              <a:gd name="T18" fmla="*/ 54 h 54"/>
            </a:gdLst>
            <a:ahLst/>
            <a:cxnLst>
              <a:cxn ang="T10">
                <a:pos x="T0" y="T1"/>
              </a:cxn>
              <a:cxn ang="T11">
                <a:pos x="T2" y="T3"/>
              </a:cxn>
              <a:cxn ang="T12">
                <a:pos x="T4" y="T5"/>
              </a:cxn>
              <a:cxn ang="T13">
                <a:pos x="T6" y="T7"/>
              </a:cxn>
              <a:cxn ang="T14">
                <a:pos x="T8" y="T9"/>
              </a:cxn>
            </a:cxnLst>
            <a:rect l="T15" t="T16" r="T17" b="T18"/>
            <a:pathLst>
              <a:path w="55" h="54">
                <a:moveTo>
                  <a:pt x="27" y="0"/>
                </a:moveTo>
                <a:lnTo>
                  <a:pt x="55"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66636" name="Rectangle 84"/>
          <p:cNvSpPr>
            <a:spLocks noChangeArrowheads="1"/>
          </p:cNvSpPr>
          <p:nvPr/>
        </p:nvSpPr>
        <p:spPr bwMode="auto">
          <a:xfrm>
            <a:off x="2008188" y="2244725"/>
            <a:ext cx="141287"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DI</a:t>
            </a:r>
            <a:endParaRPr lang="en-US"/>
          </a:p>
        </p:txBody>
      </p:sp>
      <p:sp>
        <p:nvSpPr>
          <p:cNvPr id="66637" name="Line 85"/>
          <p:cNvSpPr>
            <a:spLocks noChangeShapeType="1"/>
          </p:cNvSpPr>
          <p:nvPr/>
        </p:nvSpPr>
        <p:spPr bwMode="auto">
          <a:xfrm>
            <a:off x="1576388" y="2560638"/>
            <a:ext cx="352425" cy="0"/>
          </a:xfrm>
          <a:prstGeom prst="line">
            <a:avLst/>
          </a:prstGeom>
          <a:noFill/>
          <a:ln w="42863">
            <a:solidFill>
              <a:srgbClr val="008000"/>
            </a:solidFill>
            <a:round/>
            <a:headEnd/>
            <a:tailEnd/>
          </a:ln>
        </p:spPr>
        <p:txBody>
          <a:bodyPr lIns="82058" tIns="41029" rIns="82058" bIns="41029"/>
          <a:lstStyle/>
          <a:p>
            <a:endParaRPr lang="en-US"/>
          </a:p>
        </p:txBody>
      </p:sp>
      <p:sp>
        <p:nvSpPr>
          <p:cNvPr id="66638" name="Freeform 86"/>
          <p:cNvSpPr>
            <a:spLocks/>
          </p:cNvSpPr>
          <p:nvPr/>
        </p:nvSpPr>
        <p:spPr bwMode="auto">
          <a:xfrm>
            <a:off x="1706563" y="2522538"/>
            <a:ext cx="79375" cy="76200"/>
          </a:xfrm>
          <a:custGeom>
            <a:avLst/>
            <a:gdLst>
              <a:gd name="T0" fmla="*/ 27 w 55"/>
              <a:gd name="T1" fmla="*/ 0 h 54"/>
              <a:gd name="T2" fmla="*/ 55 w 55"/>
              <a:gd name="T3" fmla="*/ 54 h 54"/>
              <a:gd name="T4" fmla="*/ 0 w 55"/>
              <a:gd name="T5" fmla="*/ 54 h 54"/>
              <a:gd name="T6" fmla="*/ 27 w 55"/>
              <a:gd name="T7" fmla="*/ 0 h 54"/>
              <a:gd name="T8" fmla="*/ 0 60000 65536"/>
              <a:gd name="T9" fmla="*/ 0 60000 65536"/>
              <a:gd name="T10" fmla="*/ 0 60000 65536"/>
              <a:gd name="T11" fmla="*/ 0 60000 65536"/>
              <a:gd name="T12" fmla="*/ 0 w 55"/>
              <a:gd name="T13" fmla="*/ 0 h 54"/>
              <a:gd name="T14" fmla="*/ 55 w 55"/>
              <a:gd name="T15" fmla="*/ 54 h 54"/>
            </a:gdLst>
            <a:ahLst/>
            <a:cxnLst>
              <a:cxn ang="T8">
                <a:pos x="T0" y="T1"/>
              </a:cxn>
              <a:cxn ang="T9">
                <a:pos x="T2" y="T3"/>
              </a:cxn>
              <a:cxn ang="T10">
                <a:pos x="T4" y="T5"/>
              </a:cxn>
              <a:cxn ang="T11">
                <a:pos x="T6" y="T7"/>
              </a:cxn>
            </a:cxnLst>
            <a:rect l="T12" t="T13" r="T14" b="T15"/>
            <a:pathLst>
              <a:path w="55" h="54">
                <a:moveTo>
                  <a:pt x="27" y="0"/>
                </a:moveTo>
                <a:lnTo>
                  <a:pt x="55"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66639" name="Rectangle 87"/>
          <p:cNvSpPr>
            <a:spLocks noChangeArrowheads="1"/>
          </p:cNvSpPr>
          <p:nvPr/>
        </p:nvSpPr>
        <p:spPr bwMode="auto">
          <a:xfrm>
            <a:off x="2051050" y="2484438"/>
            <a:ext cx="1016000"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DI After Referral</a:t>
            </a:r>
            <a:endParaRPr lang="en-US"/>
          </a:p>
        </p:txBody>
      </p:sp>
      <p:sp>
        <p:nvSpPr>
          <p:cNvPr id="66640" name="Line 88"/>
          <p:cNvSpPr>
            <a:spLocks noChangeShapeType="1"/>
          </p:cNvSpPr>
          <p:nvPr/>
        </p:nvSpPr>
        <p:spPr bwMode="auto">
          <a:xfrm>
            <a:off x="1576388" y="2801938"/>
            <a:ext cx="352425" cy="0"/>
          </a:xfrm>
          <a:prstGeom prst="line">
            <a:avLst/>
          </a:prstGeom>
          <a:noFill/>
          <a:ln w="42863">
            <a:solidFill>
              <a:srgbClr val="FF0000"/>
            </a:solidFill>
            <a:round/>
            <a:headEnd/>
            <a:tailEnd/>
          </a:ln>
        </p:spPr>
        <p:txBody>
          <a:bodyPr lIns="82058" tIns="41029" rIns="82058" bIns="41029"/>
          <a:lstStyle/>
          <a:p>
            <a:endParaRPr lang="en-US"/>
          </a:p>
        </p:txBody>
      </p:sp>
      <p:sp>
        <p:nvSpPr>
          <p:cNvPr id="66641" name="Rectangle 89"/>
          <p:cNvSpPr>
            <a:spLocks noChangeArrowheads="1"/>
          </p:cNvSpPr>
          <p:nvPr/>
        </p:nvSpPr>
        <p:spPr bwMode="auto">
          <a:xfrm>
            <a:off x="2046288" y="2725738"/>
            <a:ext cx="895350"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White children</a:t>
            </a:r>
            <a:endParaRPr lang="en-US"/>
          </a:p>
        </p:txBody>
      </p:sp>
      <p:sp>
        <p:nvSpPr>
          <p:cNvPr id="66642" name="Rectangle 90"/>
          <p:cNvSpPr>
            <a:spLocks noChangeArrowheads="1"/>
          </p:cNvSpPr>
          <p:nvPr/>
        </p:nvSpPr>
        <p:spPr bwMode="auto">
          <a:xfrm>
            <a:off x="741363" y="1687513"/>
            <a:ext cx="7650162" cy="4352925"/>
          </a:xfrm>
          <a:prstGeom prst="rect">
            <a:avLst/>
          </a:prstGeom>
          <a:noFill/>
          <a:ln w="0">
            <a:solidFill>
              <a:srgbClr val="000000"/>
            </a:solidFill>
            <a:miter lim="800000"/>
            <a:headEnd/>
            <a:tailEnd/>
          </a:ln>
        </p:spPr>
        <p:txBody>
          <a:bodyPr lIns="82058" tIns="41029" rIns="82058" bIns="41029"/>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65287"/>
                                        </p:tgtEl>
                                        <p:attrNameLst>
                                          <p:attrName>style.visibility</p:attrName>
                                        </p:attrNameLst>
                                      </p:cBhvr>
                                      <p:to>
                                        <p:strVal val="visible"/>
                                      </p:to>
                                    </p:set>
                                    <p:animEffect transition="in" filter="wipe(down)">
                                      <p:cBhvr>
                                        <p:cTn id="7" dur="500"/>
                                        <p:tgtEl>
                                          <p:spTgt spid="56528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65304"/>
                                        </p:tgtEl>
                                        <p:attrNameLst>
                                          <p:attrName>style.visibility</p:attrName>
                                        </p:attrNameLst>
                                      </p:cBhvr>
                                      <p:to>
                                        <p:strVal val="visible"/>
                                      </p:to>
                                    </p:set>
                                    <p:animEffect transition="in" filter="wipe(down)">
                                      <p:cBhvr>
                                        <p:cTn id="10" dur="500"/>
                                        <p:tgtEl>
                                          <p:spTgt spid="56530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65284"/>
                                        </p:tgtEl>
                                        <p:attrNameLst>
                                          <p:attrName>style.visibility</p:attrName>
                                        </p:attrNameLst>
                                      </p:cBhvr>
                                      <p:to>
                                        <p:strVal val="visible"/>
                                      </p:to>
                                    </p:set>
                                    <p:animEffect transition="in" filter="wipe(down)">
                                      <p:cBhvr>
                                        <p:cTn id="15" dur="2000"/>
                                        <p:tgtEl>
                                          <p:spTgt spid="565284"/>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565288"/>
                                        </p:tgtEl>
                                        <p:attrNameLst>
                                          <p:attrName>style.visibility</p:attrName>
                                        </p:attrNameLst>
                                      </p:cBhvr>
                                      <p:to>
                                        <p:strVal val="visible"/>
                                      </p:to>
                                    </p:set>
                                    <p:animEffect transition="in" filter="wipe(down)">
                                      <p:cBhvr>
                                        <p:cTn id="18" dur="2000"/>
                                        <p:tgtEl>
                                          <p:spTgt spid="565288"/>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565299"/>
                                        </p:tgtEl>
                                        <p:attrNameLst>
                                          <p:attrName>style.visibility</p:attrName>
                                        </p:attrNameLst>
                                      </p:cBhvr>
                                      <p:to>
                                        <p:strVal val="visible"/>
                                      </p:to>
                                    </p:set>
                                    <p:animEffect transition="in" filter="wipe(down)">
                                      <p:cBhvr>
                                        <p:cTn id="21" dur="2000"/>
                                        <p:tgtEl>
                                          <p:spTgt spid="565299"/>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565289"/>
                                        </p:tgtEl>
                                        <p:attrNameLst>
                                          <p:attrName>style.visibility</p:attrName>
                                        </p:attrNameLst>
                                      </p:cBhvr>
                                      <p:to>
                                        <p:strVal val="visible"/>
                                      </p:to>
                                    </p:set>
                                    <p:animEffect transition="in" filter="wipe(down)">
                                      <p:cBhvr>
                                        <p:cTn id="24" dur="2000"/>
                                        <p:tgtEl>
                                          <p:spTgt spid="565289"/>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565300"/>
                                        </p:tgtEl>
                                        <p:attrNameLst>
                                          <p:attrName>style.visibility</p:attrName>
                                        </p:attrNameLst>
                                      </p:cBhvr>
                                      <p:to>
                                        <p:strVal val="visible"/>
                                      </p:to>
                                    </p:set>
                                    <p:animEffect transition="in" filter="wipe(down)">
                                      <p:cBhvr>
                                        <p:cTn id="27" dur="2000"/>
                                        <p:tgtEl>
                                          <p:spTgt spid="565300"/>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565290"/>
                                        </p:tgtEl>
                                        <p:attrNameLst>
                                          <p:attrName>style.visibility</p:attrName>
                                        </p:attrNameLst>
                                      </p:cBhvr>
                                      <p:to>
                                        <p:strVal val="visible"/>
                                      </p:to>
                                    </p:set>
                                    <p:animEffect transition="in" filter="wipe(down)">
                                      <p:cBhvr>
                                        <p:cTn id="30" dur="2000"/>
                                        <p:tgtEl>
                                          <p:spTgt spid="565290"/>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565301"/>
                                        </p:tgtEl>
                                        <p:attrNameLst>
                                          <p:attrName>style.visibility</p:attrName>
                                        </p:attrNameLst>
                                      </p:cBhvr>
                                      <p:to>
                                        <p:strVal val="visible"/>
                                      </p:to>
                                    </p:set>
                                    <p:animEffect transition="in" filter="wipe(down)">
                                      <p:cBhvr>
                                        <p:cTn id="33" dur="2000"/>
                                        <p:tgtEl>
                                          <p:spTgt spid="565301"/>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565291"/>
                                        </p:tgtEl>
                                        <p:attrNameLst>
                                          <p:attrName>style.visibility</p:attrName>
                                        </p:attrNameLst>
                                      </p:cBhvr>
                                      <p:to>
                                        <p:strVal val="visible"/>
                                      </p:to>
                                    </p:set>
                                    <p:animEffect transition="in" filter="wipe(down)">
                                      <p:cBhvr>
                                        <p:cTn id="36" dur="2000"/>
                                        <p:tgtEl>
                                          <p:spTgt spid="565291"/>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565302"/>
                                        </p:tgtEl>
                                        <p:attrNameLst>
                                          <p:attrName>style.visibility</p:attrName>
                                        </p:attrNameLst>
                                      </p:cBhvr>
                                      <p:to>
                                        <p:strVal val="visible"/>
                                      </p:to>
                                    </p:set>
                                    <p:animEffect transition="in" filter="wipe(down)">
                                      <p:cBhvr>
                                        <p:cTn id="39" dur="2000"/>
                                        <p:tgtEl>
                                          <p:spTgt spid="565302"/>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565292"/>
                                        </p:tgtEl>
                                        <p:attrNameLst>
                                          <p:attrName>style.visibility</p:attrName>
                                        </p:attrNameLst>
                                      </p:cBhvr>
                                      <p:to>
                                        <p:strVal val="visible"/>
                                      </p:to>
                                    </p:set>
                                    <p:animEffect transition="in" filter="wipe(down)">
                                      <p:cBhvr>
                                        <p:cTn id="42" dur="2000"/>
                                        <p:tgtEl>
                                          <p:spTgt spid="565292"/>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565303"/>
                                        </p:tgtEl>
                                        <p:attrNameLst>
                                          <p:attrName>style.visibility</p:attrName>
                                        </p:attrNameLst>
                                      </p:cBhvr>
                                      <p:to>
                                        <p:strVal val="visible"/>
                                      </p:to>
                                    </p:set>
                                    <p:animEffect transition="in" filter="wipe(down)">
                                      <p:cBhvr>
                                        <p:cTn id="45" dur="2000"/>
                                        <p:tgtEl>
                                          <p:spTgt spid="565303"/>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565293"/>
                                        </p:tgtEl>
                                        <p:attrNameLst>
                                          <p:attrName>style.visibility</p:attrName>
                                        </p:attrNameLst>
                                      </p:cBhvr>
                                      <p:to>
                                        <p:strVal val="visible"/>
                                      </p:to>
                                    </p:set>
                                    <p:animEffect transition="in" filter="wipe(down)">
                                      <p:cBhvr>
                                        <p:cTn id="50" dur="500"/>
                                        <p:tgtEl>
                                          <p:spTgt spid="565293"/>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565309"/>
                                        </p:tgtEl>
                                        <p:attrNameLst>
                                          <p:attrName>style.visibility</p:attrName>
                                        </p:attrNameLst>
                                      </p:cBhvr>
                                      <p:to>
                                        <p:strVal val="visible"/>
                                      </p:to>
                                    </p:set>
                                    <p:animEffect transition="in" filter="wipe(down)">
                                      <p:cBhvr>
                                        <p:cTn id="53" dur="500"/>
                                        <p:tgtEl>
                                          <p:spTgt spid="565309"/>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565294"/>
                                        </p:tgtEl>
                                        <p:attrNameLst>
                                          <p:attrName>style.visibility</p:attrName>
                                        </p:attrNameLst>
                                      </p:cBhvr>
                                      <p:to>
                                        <p:strVal val="visible"/>
                                      </p:to>
                                    </p:set>
                                    <p:animEffect transition="in" filter="wipe(down)">
                                      <p:cBhvr>
                                        <p:cTn id="58" dur="500"/>
                                        <p:tgtEl>
                                          <p:spTgt spid="565294"/>
                                        </p:tgtEl>
                                      </p:cBhvr>
                                    </p:animEffect>
                                  </p:childTnLst>
                                </p:cTn>
                              </p:par>
                              <p:par>
                                <p:cTn id="59" presetID="22" presetClass="entr" presetSubtype="4" fill="hold" grpId="0" nodeType="withEffect">
                                  <p:stCondLst>
                                    <p:cond delay="0"/>
                                  </p:stCondLst>
                                  <p:childTnLst>
                                    <p:set>
                                      <p:cBhvr>
                                        <p:cTn id="60" dur="1" fill="hold">
                                          <p:stCondLst>
                                            <p:cond delay="0"/>
                                          </p:stCondLst>
                                        </p:cTn>
                                        <p:tgtEl>
                                          <p:spTgt spid="565310"/>
                                        </p:tgtEl>
                                        <p:attrNameLst>
                                          <p:attrName>style.visibility</p:attrName>
                                        </p:attrNameLst>
                                      </p:cBhvr>
                                      <p:to>
                                        <p:strVal val="visible"/>
                                      </p:to>
                                    </p:set>
                                    <p:animEffect transition="in" filter="wipe(down)">
                                      <p:cBhvr>
                                        <p:cTn id="61" dur="500"/>
                                        <p:tgtEl>
                                          <p:spTgt spid="565310"/>
                                        </p:tgtEl>
                                      </p:cBhvr>
                                    </p:animEffect>
                                  </p:childTnLst>
                                </p:cTn>
                              </p:par>
                              <p:par>
                                <p:cTn id="62" presetID="22" presetClass="entr" presetSubtype="4" fill="hold" grpId="0" nodeType="withEffect">
                                  <p:stCondLst>
                                    <p:cond delay="0"/>
                                  </p:stCondLst>
                                  <p:childTnLst>
                                    <p:set>
                                      <p:cBhvr>
                                        <p:cTn id="63" dur="1" fill="hold">
                                          <p:stCondLst>
                                            <p:cond delay="0"/>
                                          </p:stCondLst>
                                        </p:cTn>
                                        <p:tgtEl>
                                          <p:spTgt spid="565285"/>
                                        </p:tgtEl>
                                        <p:attrNameLst>
                                          <p:attrName>style.visibility</p:attrName>
                                        </p:attrNameLst>
                                      </p:cBhvr>
                                      <p:to>
                                        <p:strVal val="visible"/>
                                      </p:to>
                                    </p:set>
                                    <p:animEffect transition="in" filter="wipe(down)">
                                      <p:cBhvr>
                                        <p:cTn id="64" dur="500"/>
                                        <p:tgtEl>
                                          <p:spTgt spid="565285"/>
                                        </p:tgtEl>
                                      </p:cBhvr>
                                    </p:animEffect>
                                  </p:childTnLst>
                                </p:cTn>
                              </p:par>
                              <p:par>
                                <p:cTn id="65" presetID="22" presetClass="entr" presetSubtype="4" fill="hold" grpId="0" nodeType="withEffect">
                                  <p:stCondLst>
                                    <p:cond delay="0"/>
                                  </p:stCondLst>
                                  <p:childTnLst>
                                    <p:set>
                                      <p:cBhvr>
                                        <p:cTn id="66" dur="1" fill="hold">
                                          <p:stCondLst>
                                            <p:cond delay="0"/>
                                          </p:stCondLst>
                                        </p:cTn>
                                        <p:tgtEl>
                                          <p:spTgt spid="565295"/>
                                        </p:tgtEl>
                                        <p:attrNameLst>
                                          <p:attrName>style.visibility</p:attrName>
                                        </p:attrNameLst>
                                      </p:cBhvr>
                                      <p:to>
                                        <p:strVal val="visible"/>
                                      </p:to>
                                    </p:set>
                                    <p:animEffect transition="in" filter="wipe(down)">
                                      <p:cBhvr>
                                        <p:cTn id="67" dur="500"/>
                                        <p:tgtEl>
                                          <p:spTgt spid="565295"/>
                                        </p:tgtEl>
                                      </p:cBhvr>
                                    </p:animEffect>
                                  </p:childTnLst>
                                </p:cTn>
                              </p:par>
                              <p:par>
                                <p:cTn id="68" presetID="22" presetClass="entr" presetSubtype="4" fill="hold" grpId="0" nodeType="withEffect">
                                  <p:stCondLst>
                                    <p:cond delay="0"/>
                                  </p:stCondLst>
                                  <p:childTnLst>
                                    <p:set>
                                      <p:cBhvr>
                                        <p:cTn id="69" dur="1" fill="hold">
                                          <p:stCondLst>
                                            <p:cond delay="0"/>
                                          </p:stCondLst>
                                        </p:cTn>
                                        <p:tgtEl>
                                          <p:spTgt spid="565296"/>
                                        </p:tgtEl>
                                        <p:attrNameLst>
                                          <p:attrName>style.visibility</p:attrName>
                                        </p:attrNameLst>
                                      </p:cBhvr>
                                      <p:to>
                                        <p:strVal val="visible"/>
                                      </p:to>
                                    </p:set>
                                    <p:animEffect transition="in" filter="wipe(down)">
                                      <p:cBhvr>
                                        <p:cTn id="70" dur="500"/>
                                        <p:tgtEl>
                                          <p:spTgt spid="565296"/>
                                        </p:tgtEl>
                                      </p:cBhvr>
                                    </p:animEffect>
                                  </p:childTnLst>
                                </p:cTn>
                              </p:par>
                              <p:par>
                                <p:cTn id="71" presetID="22" presetClass="entr" presetSubtype="4" fill="hold" grpId="0" nodeType="withEffect">
                                  <p:stCondLst>
                                    <p:cond delay="0"/>
                                  </p:stCondLst>
                                  <p:childTnLst>
                                    <p:set>
                                      <p:cBhvr>
                                        <p:cTn id="72" dur="1" fill="hold">
                                          <p:stCondLst>
                                            <p:cond delay="0"/>
                                          </p:stCondLst>
                                        </p:cTn>
                                        <p:tgtEl>
                                          <p:spTgt spid="565308"/>
                                        </p:tgtEl>
                                        <p:attrNameLst>
                                          <p:attrName>style.visibility</p:attrName>
                                        </p:attrNameLst>
                                      </p:cBhvr>
                                      <p:to>
                                        <p:strVal val="visible"/>
                                      </p:to>
                                    </p:set>
                                    <p:animEffect transition="in" filter="wipe(down)">
                                      <p:cBhvr>
                                        <p:cTn id="73" dur="500"/>
                                        <p:tgtEl>
                                          <p:spTgt spid="565308"/>
                                        </p:tgtEl>
                                      </p:cBhvr>
                                    </p:animEffect>
                                  </p:childTnLst>
                                </p:cTn>
                              </p:par>
                              <p:par>
                                <p:cTn id="74" presetID="22" presetClass="entr" presetSubtype="4" fill="hold" grpId="0" nodeType="withEffect">
                                  <p:stCondLst>
                                    <p:cond delay="0"/>
                                  </p:stCondLst>
                                  <p:childTnLst>
                                    <p:set>
                                      <p:cBhvr>
                                        <p:cTn id="75" dur="1" fill="hold">
                                          <p:stCondLst>
                                            <p:cond delay="0"/>
                                          </p:stCondLst>
                                        </p:cTn>
                                        <p:tgtEl>
                                          <p:spTgt spid="565307"/>
                                        </p:tgtEl>
                                        <p:attrNameLst>
                                          <p:attrName>style.visibility</p:attrName>
                                        </p:attrNameLst>
                                      </p:cBhvr>
                                      <p:to>
                                        <p:strVal val="visible"/>
                                      </p:to>
                                    </p:set>
                                    <p:animEffect transition="in" filter="wipe(down)">
                                      <p:cBhvr>
                                        <p:cTn id="76" dur="500"/>
                                        <p:tgtEl>
                                          <p:spTgt spid="565307"/>
                                        </p:tgtEl>
                                      </p:cBhvr>
                                    </p:animEffect>
                                  </p:childTnLst>
                                </p:cTn>
                              </p:par>
                              <p:par>
                                <p:cTn id="77" presetID="22" presetClass="entr" presetSubtype="4" fill="hold" grpId="0" nodeType="withEffect">
                                  <p:stCondLst>
                                    <p:cond delay="0"/>
                                  </p:stCondLst>
                                  <p:childTnLst>
                                    <p:set>
                                      <p:cBhvr>
                                        <p:cTn id="78" dur="1" fill="hold">
                                          <p:stCondLst>
                                            <p:cond delay="0"/>
                                          </p:stCondLst>
                                        </p:cTn>
                                        <p:tgtEl>
                                          <p:spTgt spid="565306"/>
                                        </p:tgtEl>
                                        <p:attrNameLst>
                                          <p:attrName>style.visibility</p:attrName>
                                        </p:attrNameLst>
                                      </p:cBhvr>
                                      <p:to>
                                        <p:strVal val="visible"/>
                                      </p:to>
                                    </p:set>
                                    <p:animEffect transition="in" filter="wipe(down)">
                                      <p:cBhvr>
                                        <p:cTn id="79" dur="500"/>
                                        <p:tgtEl>
                                          <p:spTgt spid="565306"/>
                                        </p:tgtEl>
                                      </p:cBhvr>
                                    </p:animEffect>
                                  </p:childTnLst>
                                </p:cTn>
                              </p:par>
                              <p:par>
                                <p:cTn id="80" presetID="22" presetClass="entr" presetSubtype="4" fill="hold" grpId="0" nodeType="withEffect">
                                  <p:stCondLst>
                                    <p:cond delay="0"/>
                                  </p:stCondLst>
                                  <p:childTnLst>
                                    <p:set>
                                      <p:cBhvr>
                                        <p:cTn id="81" dur="1" fill="hold">
                                          <p:stCondLst>
                                            <p:cond delay="0"/>
                                          </p:stCondLst>
                                        </p:cTn>
                                        <p:tgtEl>
                                          <p:spTgt spid="565297"/>
                                        </p:tgtEl>
                                        <p:attrNameLst>
                                          <p:attrName>style.visibility</p:attrName>
                                        </p:attrNameLst>
                                      </p:cBhvr>
                                      <p:to>
                                        <p:strVal val="visible"/>
                                      </p:to>
                                    </p:set>
                                    <p:animEffect transition="in" filter="wipe(down)">
                                      <p:cBhvr>
                                        <p:cTn id="82" dur="500"/>
                                        <p:tgtEl>
                                          <p:spTgt spid="565297"/>
                                        </p:tgtEl>
                                      </p:cBhvr>
                                    </p:animEffect>
                                  </p:childTnLst>
                                </p:cTn>
                              </p:par>
                              <p:par>
                                <p:cTn id="83" presetID="22" presetClass="entr" presetSubtype="4" fill="hold" grpId="0" nodeType="withEffect">
                                  <p:stCondLst>
                                    <p:cond delay="0"/>
                                  </p:stCondLst>
                                  <p:childTnLst>
                                    <p:set>
                                      <p:cBhvr>
                                        <p:cTn id="84" dur="1" fill="hold">
                                          <p:stCondLst>
                                            <p:cond delay="0"/>
                                          </p:stCondLst>
                                        </p:cTn>
                                        <p:tgtEl>
                                          <p:spTgt spid="565298"/>
                                        </p:tgtEl>
                                        <p:attrNameLst>
                                          <p:attrName>style.visibility</p:attrName>
                                        </p:attrNameLst>
                                      </p:cBhvr>
                                      <p:to>
                                        <p:strVal val="visible"/>
                                      </p:to>
                                    </p:set>
                                    <p:animEffect transition="in" filter="wipe(down)">
                                      <p:cBhvr>
                                        <p:cTn id="85" dur="500"/>
                                        <p:tgtEl>
                                          <p:spTgt spid="565298"/>
                                        </p:tgtEl>
                                      </p:cBhvr>
                                    </p:animEffect>
                                  </p:childTnLst>
                                </p:cTn>
                              </p:par>
                              <p:par>
                                <p:cTn id="86" presetID="22" presetClass="entr" presetSubtype="4" fill="hold" grpId="0" nodeType="withEffect">
                                  <p:stCondLst>
                                    <p:cond delay="0"/>
                                  </p:stCondLst>
                                  <p:childTnLst>
                                    <p:set>
                                      <p:cBhvr>
                                        <p:cTn id="87" dur="1" fill="hold">
                                          <p:stCondLst>
                                            <p:cond delay="0"/>
                                          </p:stCondLst>
                                        </p:cTn>
                                        <p:tgtEl>
                                          <p:spTgt spid="565305"/>
                                        </p:tgtEl>
                                        <p:attrNameLst>
                                          <p:attrName>style.visibility</p:attrName>
                                        </p:attrNameLst>
                                      </p:cBhvr>
                                      <p:to>
                                        <p:strVal val="visible"/>
                                      </p:to>
                                    </p:set>
                                    <p:animEffect transition="in" filter="wipe(down)">
                                      <p:cBhvr>
                                        <p:cTn id="88" dur="500"/>
                                        <p:tgtEl>
                                          <p:spTgt spid="5653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5284" grpId="0" animBg="1"/>
      <p:bldP spid="565285" grpId="0" animBg="1"/>
      <p:bldP spid="565287" grpId="0" animBg="1"/>
      <p:bldP spid="565288" grpId="0" animBg="1"/>
      <p:bldP spid="565289" grpId="0" animBg="1"/>
      <p:bldP spid="565290" grpId="0" animBg="1"/>
      <p:bldP spid="565291" grpId="0" animBg="1"/>
      <p:bldP spid="565292" grpId="0" animBg="1"/>
      <p:bldP spid="565293" grpId="0" animBg="1"/>
      <p:bldP spid="565294" grpId="0" animBg="1"/>
      <p:bldP spid="565295" grpId="0" animBg="1"/>
      <p:bldP spid="565296" grpId="0" animBg="1"/>
      <p:bldP spid="565297" grpId="0" animBg="1"/>
      <p:bldP spid="565298" grpId="0" animBg="1"/>
      <p:bldP spid="565299" grpId="0"/>
      <p:bldP spid="565300" grpId="0"/>
      <p:bldP spid="565301" grpId="0"/>
      <p:bldP spid="565302" grpId="0"/>
      <p:bldP spid="565303" grpId="0"/>
      <p:bldP spid="565304" grpId="0"/>
      <p:bldP spid="565305" grpId="0"/>
      <p:bldP spid="565306" grpId="0"/>
      <p:bldP spid="565307" grpId="0"/>
      <p:bldP spid="565308" grpId="0"/>
      <p:bldP spid="565309" grpId="0"/>
      <p:bldP spid="5653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1442" name="Rectangle 2"/>
          <p:cNvSpPr>
            <a:spLocks noGrp="1" noChangeArrowheads="1"/>
          </p:cNvSpPr>
          <p:nvPr>
            <p:ph type="title"/>
          </p:nvPr>
        </p:nvSpPr>
        <p:spPr>
          <a:xfrm>
            <a:off x="457200" y="274638"/>
            <a:ext cx="8229600" cy="1143000"/>
          </a:xfrm>
        </p:spPr>
        <p:txBody>
          <a:bodyPr/>
          <a:lstStyle/>
          <a:p>
            <a:pPr eaLnBrk="1" hangingPunct="1">
              <a:defRPr/>
            </a:pPr>
            <a:r>
              <a:rPr lang="en-US" sz="3600" b="1" dirty="0" smtClean="0">
                <a:solidFill>
                  <a:schemeClr val="accent1">
                    <a:tint val="83000"/>
                    <a:satMod val="150000"/>
                  </a:schemeClr>
                </a:solidFill>
              </a:rPr>
              <a:t>Previous Findings for Referrals in 2004:  </a:t>
            </a:r>
            <a:br>
              <a:rPr lang="en-US" sz="3600" b="1" dirty="0" smtClean="0">
                <a:solidFill>
                  <a:schemeClr val="accent1">
                    <a:tint val="83000"/>
                    <a:satMod val="150000"/>
                  </a:schemeClr>
                </a:solidFill>
              </a:rPr>
            </a:br>
            <a:r>
              <a:rPr lang="en-US" sz="3600" b="1" dirty="0" smtClean="0">
                <a:solidFill>
                  <a:schemeClr val="accent1">
                    <a:tint val="83000"/>
                    <a:satMod val="150000"/>
                  </a:schemeClr>
                </a:solidFill>
              </a:rPr>
              <a:t>Asian Children </a:t>
            </a:r>
            <a:endParaRPr lang="en-US" sz="3600" dirty="0">
              <a:solidFill>
                <a:srgbClr val="FFFFCC"/>
              </a:solidFill>
            </a:endParaRPr>
          </a:p>
        </p:txBody>
      </p:sp>
      <p:sp>
        <p:nvSpPr>
          <p:cNvPr id="68610" name="AutoShape 4"/>
          <p:cNvSpPr>
            <a:spLocks noChangeAspect="1" noChangeArrowheads="1" noTextEdit="1"/>
          </p:cNvSpPr>
          <p:nvPr/>
        </p:nvSpPr>
        <p:spPr bwMode="auto">
          <a:xfrm>
            <a:off x="690563" y="1547813"/>
            <a:ext cx="7870825" cy="4514850"/>
          </a:xfrm>
          <a:prstGeom prst="rect">
            <a:avLst/>
          </a:prstGeom>
          <a:noFill/>
          <a:ln w="9525">
            <a:noFill/>
            <a:miter lim="800000"/>
            <a:headEnd/>
            <a:tailEnd/>
          </a:ln>
        </p:spPr>
        <p:txBody>
          <a:bodyPr lIns="82058" tIns="41029" rIns="82058" bIns="41029"/>
          <a:lstStyle/>
          <a:p>
            <a:endParaRPr lang="en-US"/>
          </a:p>
        </p:txBody>
      </p:sp>
      <p:sp>
        <p:nvSpPr>
          <p:cNvPr id="68611" name="Rectangle 5"/>
          <p:cNvSpPr>
            <a:spLocks noChangeArrowheads="1"/>
          </p:cNvSpPr>
          <p:nvPr/>
        </p:nvSpPr>
        <p:spPr bwMode="auto">
          <a:xfrm>
            <a:off x="755650" y="1612900"/>
            <a:ext cx="7726363" cy="4384675"/>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68612" name="Line 6"/>
          <p:cNvSpPr>
            <a:spLocks noChangeShapeType="1"/>
          </p:cNvSpPr>
          <p:nvPr/>
        </p:nvSpPr>
        <p:spPr bwMode="auto">
          <a:xfrm>
            <a:off x="1346200" y="4991100"/>
            <a:ext cx="7135813" cy="0"/>
          </a:xfrm>
          <a:prstGeom prst="line">
            <a:avLst/>
          </a:prstGeom>
          <a:noFill/>
          <a:ln w="0">
            <a:solidFill>
              <a:srgbClr val="969696"/>
            </a:solidFill>
            <a:round/>
            <a:headEnd/>
            <a:tailEnd/>
          </a:ln>
        </p:spPr>
        <p:txBody>
          <a:bodyPr lIns="82058" tIns="41029" rIns="82058" bIns="41029"/>
          <a:lstStyle/>
          <a:p>
            <a:endParaRPr lang="en-US"/>
          </a:p>
        </p:txBody>
      </p:sp>
      <p:sp>
        <p:nvSpPr>
          <p:cNvPr id="68613" name="Line 7"/>
          <p:cNvSpPr>
            <a:spLocks noChangeShapeType="1"/>
          </p:cNvSpPr>
          <p:nvPr/>
        </p:nvSpPr>
        <p:spPr bwMode="auto">
          <a:xfrm>
            <a:off x="1346200" y="4518025"/>
            <a:ext cx="7135813" cy="0"/>
          </a:xfrm>
          <a:prstGeom prst="line">
            <a:avLst/>
          </a:prstGeom>
          <a:noFill/>
          <a:ln w="0">
            <a:solidFill>
              <a:srgbClr val="969696"/>
            </a:solidFill>
            <a:round/>
            <a:headEnd/>
            <a:tailEnd/>
          </a:ln>
        </p:spPr>
        <p:txBody>
          <a:bodyPr lIns="82058" tIns="41029" rIns="82058" bIns="41029"/>
          <a:lstStyle/>
          <a:p>
            <a:endParaRPr lang="en-US"/>
          </a:p>
        </p:txBody>
      </p:sp>
      <p:sp>
        <p:nvSpPr>
          <p:cNvPr id="68614" name="Line 8"/>
          <p:cNvSpPr>
            <a:spLocks noChangeShapeType="1"/>
          </p:cNvSpPr>
          <p:nvPr/>
        </p:nvSpPr>
        <p:spPr bwMode="auto">
          <a:xfrm>
            <a:off x="1346200" y="4046538"/>
            <a:ext cx="7135813" cy="0"/>
          </a:xfrm>
          <a:prstGeom prst="line">
            <a:avLst/>
          </a:prstGeom>
          <a:noFill/>
          <a:ln w="0">
            <a:solidFill>
              <a:srgbClr val="969696"/>
            </a:solidFill>
            <a:round/>
            <a:headEnd/>
            <a:tailEnd/>
          </a:ln>
        </p:spPr>
        <p:txBody>
          <a:bodyPr lIns="82058" tIns="41029" rIns="82058" bIns="41029"/>
          <a:lstStyle/>
          <a:p>
            <a:endParaRPr lang="en-US"/>
          </a:p>
        </p:txBody>
      </p:sp>
      <p:sp>
        <p:nvSpPr>
          <p:cNvPr id="68615" name="Line 9"/>
          <p:cNvSpPr>
            <a:spLocks noChangeShapeType="1"/>
          </p:cNvSpPr>
          <p:nvPr/>
        </p:nvSpPr>
        <p:spPr bwMode="auto">
          <a:xfrm>
            <a:off x="1346200" y="3576638"/>
            <a:ext cx="7135813" cy="0"/>
          </a:xfrm>
          <a:prstGeom prst="line">
            <a:avLst/>
          </a:prstGeom>
          <a:noFill/>
          <a:ln w="0">
            <a:solidFill>
              <a:srgbClr val="969696"/>
            </a:solidFill>
            <a:round/>
            <a:headEnd/>
            <a:tailEnd/>
          </a:ln>
        </p:spPr>
        <p:txBody>
          <a:bodyPr lIns="82058" tIns="41029" rIns="82058" bIns="41029"/>
          <a:lstStyle/>
          <a:p>
            <a:endParaRPr lang="en-US"/>
          </a:p>
        </p:txBody>
      </p:sp>
      <p:sp>
        <p:nvSpPr>
          <p:cNvPr id="68616" name="Line 10"/>
          <p:cNvSpPr>
            <a:spLocks noChangeShapeType="1"/>
          </p:cNvSpPr>
          <p:nvPr/>
        </p:nvSpPr>
        <p:spPr bwMode="auto">
          <a:xfrm>
            <a:off x="1346200" y="3103563"/>
            <a:ext cx="7135813" cy="0"/>
          </a:xfrm>
          <a:prstGeom prst="line">
            <a:avLst/>
          </a:prstGeom>
          <a:noFill/>
          <a:ln w="0">
            <a:solidFill>
              <a:srgbClr val="969696"/>
            </a:solidFill>
            <a:round/>
            <a:headEnd/>
            <a:tailEnd/>
          </a:ln>
        </p:spPr>
        <p:txBody>
          <a:bodyPr lIns="82058" tIns="41029" rIns="82058" bIns="41029"/>
          <a:lstStyle/>
          <a:p>
            <a:endParaRPr lang="en-US"/>
          </a:p>
        </p:txBody>
      </p:sp>
      <p:sp>
        <p:nvSpPr>
          <p:cNvPr id="68617" name="Line 11"/>
          <p:cNvSpPr>
            <a:spLocks noChangeShapeType="1"/>
          </p:cNvSpPr>
          <p:nvPr/>
        </p:nvSpPr>
        <p:spPr bwMode="auto">
          <a:xfrm>
            <a:off x="1346200" y="2632075"/>
            <a:ext cx="7135813" cy="0"/>
          </a:xfrm>
          <a:prstGeom prst="line">
            <a:avLst/>
          </a:prstGeom>
          <a:noFill/>
          <a:ln w="0">
            <a:solidFill>
              <a:srgbClr val="969696"/>
            </a:solidFill>
            <a:round/>
            <a:headEnd/>
            <a:tailEnd/>
          </a:ln>
        </p:spPr>
        <p:txBody>
          <a:bodyPr lIns="82058" tIns="41029" rIns="82058" bIns="41029"/>
          <a:lstStyle/>
          <a:p>
            <a:endParaRPr lang="en-US"/>
          </a:p>
        </p:txBody>
      </p:sp>
      <p:sp>
        <p:nvSpPr>
          <p:cNvPr id="68618" name="Line 12"/>
          <p:cNvSpPr>
            <a:spLocks noChangeShapeType="1"/>
          </p:cNvSpPr>
          <p:nvPr/>
        </p:nvSpPr>
        <p:spPr bwMode="auto">
          <a:xfrm>
            <a:off x="1346200" y="2160588"/>
            <a:ext cx="7135813" cy="0"/>
          </a:xfrm>
          <a:prstGeom prst="line">
            <a:avLst/>
          </a:prstGeom>
          <a:noFill/>
          <a:ln w="0">
            <a:solidFill>
              <a:srgbClr val="969696"/>
            </a:solidFill>
            <a:round/>
            <a:headEnd/>
            <a:tailEnd/>
          </a:ln>
        </p:spPr>
        <p:txBody>
          <a:bodyPr lIns="82058" tIns="41029" rIns="82058" bIns="41029"/>
          <a:lstStyle/>
          <a:p>
            <a:endParaRPr lang="en-US"/>
          </a:p>
        </p:txBody>
      </p:sp>
      <p:sp>
        <p:nvSpPr>
          <p:cNvPr id="68619" name="Line 13"/>
          <p:cNvSpPr>
            <a:spLocks noChangeShapeType="1"/>
          </p:cNvSpPr>
          <p:nvPr/>
        </p:nvSpPr>
        <p:spPr bwMode="auto">
          <a:xfrm>
            <a:off x="1346200" y="2160588"/>
            <a:ext cx="0" cy="3302000"/>
          </a:xfrm>
          <a:prstGeom prst="line">
            <a:avLst/>
          </a:prstGeom>
          <a:noFill/>
          <a:ln w="0">
            <a:solidFill>
              <a:srgbClr val="000000"/>
            </a:solidFill>
            <a:round/>
            <a:headEnd/>
            <a:tailEnd/>
          </a:ln>
        </p:spPr>
        <p:txBody>
          <a:bodyPr lIns="82058" tIns="41029" rIns="82058" bIns="41029"/>
          <a:lstStyle/>
          <a:p>
            <a:endParaRPr lang="en-US"/>
          </a:p>
        </p:txBody>
      </p:sp>
      <p:sp>
        <p:nvSpPr>
          <p:cNvPr id="68620" name="Line 14"/>
          <p:cNvSpPr>
            <a:spLocks noChangeShapeType="1"/>
          </p:cNvSpPr>
          <p:nvPr/>
        </p:nvSpPr>
        <p:spPr bwMode="auto">
          <a:xfrm>
            <a:off x="1308100" y="5462588"/>
            <a:ext cx="38100" cy="0"/>
          </a:xfrm>
          <a:prstGeom prst="line">
            <a:avLst/>
          </a:prstGeom>
          <a:noFill/>
          <a:ln w="0">
            <a:solidFill>
              <a:srgbClr val="000000"/>
            </a:solidFill>
            <a:round/>
            <a:headEnd/>
            <a:tailEnd/>
          </a:ln>
        </p:spPr>
        <p:txBody>
          <a:bodyPr lIns="82058" tIns="41029" rIns="82058" bIns="41029"/>
          <a:lstStyle/>
          <a:p>
            <a:endParaRPr lang="en-US"/>
          </a:p>
        </p:txBody>
      </p:sp>
      <p:sp>
        <p:nvSpPr>
          <p:cNvPr id="68621" name="Line 15"/>
          <p:cNvSpPr>
            <a:spLocks noChangeShapeType="1"/>
          </p:cNvSpPr>
          <p:nvPr/>
        </p:nvSpPr>
        <p:spPr bwMode="auto">
          <a:xfrm>
            <a:off x="1308100" y="4991100"/>
            <a:ext cx="38100" cy="0"/>
          </a:xfrm>
          <a:prstGeom prst="line">
            <a:avLst/>
          </a:prstGeom>
          <a:noFill/>
          <a:ln w="0">
            <a:solidFill>
              <a:srgbClr val="000000"/>
            </a:solidFill>
            <a:round/>
            <a:headEnd/>
            <a:tailEnd/>
          </a:ln>
        </p:spPr>
        <p:txBody>
          <a:bodyPr lIns="82058" tIns="41029" rIns="82058" bIns="41029"/>
          <a:lstStyle/>
          <a:p>
            <a:endParaRPr lang="en-US"/>
          </a:p>
        </p:txBody>
      </p:sp>
      <p:sp>
        <p:nvSpPr>
          <p:cNvPr id="68622" name="Line 16"/>
          <p:cNvSpPr>
            <a:spLocks noChangeShapeType="1"/>
          </p:cNvSpPr>
          <p:nvPr/>
        </p:nvSpPr>
        <p:spPr bwMode="auto">
          <a:xfrm>
            <a:off x="1308100" y="4518025"/>
            <a:ext cx="38100" cy="0"/>
          </a:xfrm>
          <a:prstGeom prst="line">
            <a:avLst/>
          </a:prstGeom>
          <a:noFill/>
          <a:ln w="0">
            <a:solidFill>
              <a:srgbClr val="000000"/>
            </a:solidFill>
            <a:round/>
            <a:headEnd/>
            <a:tailEnd/>
          </a:ln>
        </p:spPr>
        <p:txBody>
          <a:bodyPr lIns="82058" tIns="41029" rIns="82058" bIns="41029"/>
          <a:lstStyle/>
          <a:p>
            <a:endParaRPr lang="en-US"/>
          </a:p>
        </p:txBody>
      </p:sp>
      <p:sp>
        <p:nvSpPr>
          <p:cNvPr id="68623" name="Line 17"/>
          <p:cNvSpPr>
            <a:spLocks noChangeShapeType="1"/>
          </p:cNvSpPr>
          <p:nvPr/>
        </p:nvSpPr>
        <p:spPr bwMode="auto">
          <a:xfrm>
            <a:off x="1308100" y="4046538"/>
            <a:ext cx="38100" cy="0"/>
          </a:xfrm>
          <a:prstGeom prst="line">
            <a:avLst/>
          </a:prstGeom>
          <a:noFill/>
          <a:ln w="0">
            <a:solidFill>
              <a:srgbClr val="000000"/>
            </a:solidFill>
            <a:round/>
            <a:headEnd/>
            <a:tailEnd/>
          </a:ln>
        </p:spPr>
        <p:txBody>
          <a:bodyPr lIns="82058" tIns="41029" rIns="82058" bIns="41029"/>
          <a:lstStyle/>
          <a:p>
            <a:endParaRPr lang="en-US"/>
          </a:p>
        </p:txBody>
      </p:sp>
      <p:sp>
        <p:nvSpPr>
          <p:cNvPr id="68624" name="Line 18"/>
          <p:cNvSpPr>
            <a:spLocks noChangeShapeType="1"/>
          </p:cNvSpPr>
          <p:nvPr/>
        </p:nvSpPr>
        <p:spPr bwMode="auto">
          <a:xfrm>
            <a:off x="1308100" y="3576638"/>
            <a:ext cx="38100" cy="0"/>
          </a:xfrm>
          <a:prstGeom prst="line">
            <a:avLst/>
          </a:prstGeom>
          <a:noFill/>
          <a:ln w="0">
            <a:solidFill>
              <a:srgbClr val="000000"/>
            </a:solidFill>
            <a:round/>
            <a:headEnd/>
            <a:tailEnd/>
          </a:ln>
        </p:spPr>
        <p:txBody>
          <a:bodyPr lIns="82058" tIns="41029" rIns="82058" bIns="41029"/>
          <a:lstStyle/>
          <a:p>
            <a:endParaRPr lang="en-US"/>
          </a:p>
        </p:txBody>
      </p:sp>
      <p:sp>
        <p:nvSpPr>
          <p:cNvPr id="68625" name="Line 19"/>
          <p:cNvSpPr>
            <a:spLocks noChangeShapeType="1"/>
          </p:cNvSpPr>
          <p:nvPr/>
        </p:nvSpPr>
        <p:spPr bwMode="auto">
          <a:xfrm>
            <a:off x="1308100" y="3103563"/>
            <a:ext cx="38100" cy="0"/>
          </a:xfrm>
          <a:prstGeom prst="line">
            <a:avLst/>
          </a:prstGeom>
          <a:noFill/>
          <a:ln w="0">
            <a:solidFill>
              <a:srgbClr val="000000"/>
            </a:solidFill>
            <a:round/>
            <a:headEnd/>
            <a:tailEnd/>
          </a:ln>
        </p:spPr>
        <p:txBody>
          <a:bodyPr lIns="82058" tIns="41029" rIns="82058" bIns="41029"/>
          <a:lstStyle/>
          <a:p>
            <a:endParaRPr lang="en-US"/>
          </a:p>
        </p:txBody>
      </p:sp>
      <p:sp>
        <p:nvSpPr>
          <p:cNvPr id="68626" name="Line 20"/>
          <p:cNvSpPr>
            <a:spLocks noChangeShapeType="1"/>
          </p:cNvSpPr>
          <p:nvPr/>
        </p:nvSpPr>
        <p:spPr bwMode="auto">
          <a:xfrm>
            <a:off x="1308100" y="2632075"/>
            <a:ext cx="38100" cy="0"/>
          </a:xfrm>
          <a:prstGeom prst="line">
            <a:avLst/>
          </a:prstGeom>
          <a:noFill/>
          <a:ln w="0">
            <a:solidFill>
              <a:srgbClr val="000000"/>
            </a:solidFill>
            <a:round/>
            <a:headEnd/>
            <a:tailEnd/>
          </a:ln>
        </p:spPr>
        <p:txBody>
          <a:bodyPr lIns="82058" tIns="41029" rIns="82058" bIns="41029"/>
          <a:lstStyle/>
          <a:p>
            <a:endParaRPr lang="en-US"/>
          </a:p>
        </p:txBody>
      </p:sp>
      <p:sp>
        <p:nvSpPr>
          <p:cNvPr id="68627" name="Line 21"/>
          <p:cNvSpPr>
            <a:spLocks noChangeShapeType="1"/>
          </p:cNvSpPr>
          <p:nvPr/>
        </p:nvSpPr>
        <p:spPr bwMode="auto">
          <a:xfrm>
            <a:off x="1308100" y="2160588"/>
            <a:ext cx="38100" cy="0"/>
          </a:xfrm>
          <a:prstGeom prst="line">
            <a:avLst/>
          </a:prstGeom>
          <a:noFill/>
          <a:ln w="0">
            <a:solidFill>
              <a:srgbClr val="000000"/>
            </a:solidFill>
            <a:round/>
            <a:headEnd/>
            <a:tailEnd/>
          </a:ln>
        </p:spPr>
        <p:txBody>
          <a:bodyPr lIns="82058" tIns="41029" rIns="82058" bIns="41029"/>
          <a:lstStyle/>
          <a:p>
            <a:endParaRPr lang="en-US"/>
          </a:p>
        </p:txBody>
      </p:sp>
      <p:sp>
        <p:nvSpPr>
          <p:cNvPr id="68628" name="Line 22"/>
          <p:cNvSpPr>
            <a:spLocks noChangeShapeType="1"/>
          </p:cNvSpPr>
          <p:nvPr/>
        </p:nvSpPr>
        <p:spPr bwMode="auto">
          <a:xfrm>
            <a:off x="1346200" y="5462588"/>
            <a:ext cx="7135813" cy="0"/>
          </a:xfrm>
          <a:prstGeom prst="line">
            <a:avLst/>
          </a:prstGeom>
          <a:noFill/>
          <a:ln w="0">
            <a:solidFill>
              <a:srgbClr val="000000"/>
            </a:solidFill>
            <a:round/>
            <a:headEnd/>
            <a:tailEnd/>
          </a:ln>
        </p:spPr>
        <p:txBody>
          <a:bodyPr lIns="82058" tIns="41029" rIns="82058" bIns="41029"/>
          <a:lstStyle/>
          <a:p>
            <a:endParaRPr lang="en-US"/>
          </a:p>
        </p:txBody>
      </p:sp>
      <p:sp>
        <p:nvSpPr>
          <p:cNvPr id="68629" name="Line 23"/>
          <p:cNvSpPr>
            <a:spLocks noChangeShapeType="1"/>
          </p:cNvSpPr>
          <p:nvPr/>
        </p:nvSpPr>
        <p:spPr bwMode="auto">
          <a:xfrm flipV="1">
            <a:off x="1346200" y="5462588"/>
            <a:ext cx="0" cy="38100"/>
          </a:xfrm>
          <a:prstGeom prst="line">
            <a:avLst/>
          </a:prstGeom>
          <a:noFill/>
          <a:ln w="0">
            <a:solidFill>
              <a:srgbClr val="000000"/>
            </a:solidFill>
            <a:round/>
            <a:headEnd/>
            <a:tailEnd/>
          </a:ln>
        </p:spPr>
        <p:txBody>
          <a:bodyPr lIns="82058" tIns="41029" rIns="82058" bIns="41029"/>
          <a:lstStyle/>
          <a:p>
            <a:endParaRPr lang="en-US"/>
          </a:p>
        </p:txBody>
      </p:sp>
      <p:sp>
        <p:nvSpPr>
          <p:cNvPr id="68630" name="Line 24"/>
          <p:cNvSpPr>
            <a:spLocks noChangeShapeType="1"/>
          </p:cNvSpPr>
          <p:nvPr/>
        </p:nvSpPr>
        <p:spPr bwMode="auto">
          <a:xfrm flipV="1">
            <a:off x="2543175" y="5462588"/>
            <a:ext cx="0" cy="38100"/>
          </a:xfrm>
          <a:prstGeom prst="line">
            <a:avLst/>
          </a:prstGeom>
          <a:noFill/>
          <a:ln w="0">
            <a:solidFill>
              <a:srgbClr val="000000"/>
            </a:solidFill>
            <a:round/>
            <a:headEnd/>
            <a:tailEnd/>
          </a:ln>
        </p:spPr>
        <p:txBody>
          <a:bodyPr lIns="82058" tIns="41029" rIns="82058" bIns="41029"/>
          <a:lstStyle/>
          <a:p>
            <a:endParaRPr lang="en-US"/>
          </a:p>
        </p:txBody>
      </p:sp>
      <p:sp>
        <p:nvSpPr>
          <p:cNvPr id="68631" name="Line 25"/>
          <p:cNvSpPr>
            <a:spLocks noChangeShapeType="1"/>
          </p:cNvSpPr>
          <p:nvPr/>
        </p:nvSpPr>
        <p:spPr bwMode="auto">
          <a:xfrm flipV="1">
            <a:off x="3724275" y="5462588"/>
            <a:ext cx="0" cy="38100"/>
          </a:xfrm>
          <a:prstGeom prst="line">
            <a:avLst/>
          </a:prstGeom>
          <a:noFill/>
          <a:ln w="0">
            <a:solidFill>
              <a:srgbClr val="000000"/>
            </a:solidFill>
            <a:round/>
            <a:headEnd/>
            <a:tailEnd/>
          </a:ln>
        </p:spPr>
        <p:txBody>
          <a:bodyPr lIns="82058" tIns="41029" rIns="82058" bIns="41029"/>
          <a:lstStyle/>
          <a:p>
            <a:endParaRPr lang="en-US"/>
          </a:p>
        </p:txBody>
      </p:sp>
      <p:sp>
        <p:nvSpPr>
          <p:cNvPr id="68632" name="Line 26"/>
          <p:cNvSpPr>
            <a:spLocks noChangeShapeType="1"/>
          </p:cNvSpPr>
          <p:nvPr/>
        </p:nvSpPr>
        <p:spPr bwMode="auto">
          <a:xfrm flipV="1">
            <a:off x="4921250" y="5462588"/>
            <a:ext cx="0" cy="38100"/>
          </a:xfrm>
          <a:prstGeom prst="line">
            <a:avLst/>
          </a:prstGeom>
          <a:noFill/>
          <a:ln w="0">
            <a:solidFill>
              <a:srgbClr val="000000"/>
            </a:solidFill>
            <a:round/>
            <a:headEnd/>
            <a:tailEnd/>
          </a:ln>
        </p:spPr>
        <p:txBody>
          <a:bodyPr lIns="82058" tIns="41029" rIns="82058" bIns="41029"/>
          <a:lstStyle/>
          <a:p>
            <a:endParaRPr lang="en-US"/>
          </a:p>
        </p:txBody>
      </p:sp>
      <p:sp>
        <p:nvSpPr>
          <p:cNvPr id="68633" name="Line 27"/>
          <p:cNvSpPr>
            <a:spLocks noChangeShapeType="1"/>
          </p:cNvSpPr>
          <p:nvPr/>
        </p:nvSpPr>
        <p:spPr bwMode="auto">
          <a:xfrm flipV="1">
            <a:off x="6103938" y="5462588"/>
            <a:ext cx="0" cy="38100"/>
          </a:xfrm>
          <a:prstGeom prst="line">
            <a:avLst/>
          </a:prstGeom>
          <a:noFill/>
          <a:ln w="0">
            <a:solidFill>
              <a:srgbClr val="000000"/>
            </a:solidFill>
            <a:round/>
            <a:headEnd/>
            <a:tailEnd/>
          </a:ln>
        </p:spPr>
        <p:txBody>
          <a:bodyPr lIns="82058" tIns="41029" rIns="82058" bIns="41029"/>
          <a:lstStyle/>
          <a:p>
            <a:endParaRPr lang="en-US"/>
          </a:p>
        </p:txBody>
      </p:sp>
      <p:sp>
        <p:nvSpPr>
          <p:cNvPr id="68634" name="Line 28"/>
          <p:cNvSpPr>
            <a:spLocks noChangeShapeType="1"/>
          </p:cNvSpPr>
          <p:nvPr/>
        </p:nvSpPr>
        <p:spPr bwMode="auto">
          <a:xfrm flipV="1">
            <a:off x="7299325" y="5462588"/>
            <a:ext cx="0" cy="38100"/>
          </a:xfrm>
          <a:prstGeom prst="line">
            <a:avLst/>
          </a:prstGeom>
          <a:noFill/>
          <a:ln w="0">
            <a:solidFill>
              <a:srgbClr val="000000"/>
            </a:solidFill>
            <a:round/>
            <a:headEnd/>
            <a:tailEnd/>
          </a:ln>
        </p:spPr>
        <p:txBody>
          <a:bodyPr lIns="82058" tIns="41029" rIns="82058" bIns="41029"/>
          <a:lstStyle/>
          <a:p>
            <a:endParaRPr lang="en-US"/>
          </a:p>
        </p:txBody>
      </p:sp>
      <p:sp>
        <p:nvSpPr>
          <p:cNvPr id="68635" name="Line 29"/>
          <p:cNvSpPr>
            <a:spLocks noChangeShapeType="1"/>
          </p:cNvSpPr>
          <p:nvPr/>
        </p:nvSpPr>
        <p:spPr bwMode="auto">
          <a:xfrm flipV="1">
            <a:off x="8482013" y="5462588"/>
            <a:ext cx="0" cy="38100"/>
          </a:xfrm>
          <a:prstGeom prst="line">
            <a:avLst/>
          </a:prstGeom>
          <a:noFill/>
          <a:ln w="0">
            <a:solidFill>
              <a:srgbClr val="000000"/>
            </a:solidFill>
            <a:round/>
            <a:headEnd/>
            <a:tailEnd/>
          </a:ln>
        </p:spPr>
        <p:txBody>
          <a:bodyPr lIns="82058" tIns="41029" rIns="82058" bIns="41029"/>
          <a:lstStyle/>
          <a:p>
            <a:endParaRPr lang="en-US"/>
          </a:p>
        </p:txBody>
      </p:sp>
      <p:sp>
        <p:nvSpPr>
          <p:cNvPr id="701470" name="Freeform 30"/>
          <p:cNvSpPr>
            <a:spLocks/>
          </p:cNvSpPr>
          <p:nvPr/>
        </p:nvSpPr>
        <p:spPr bwMode="auto">
          <a:xfrm>
            <a:off x="1938338" y="5221288"/>
            <a:ext cx="5953125" cy="49212"/>
          </a:xfrm>
          <a:custGeom>
            <a:avLst/>
            <a:gdLst>
              <a:gd name="T0" fmla="*/ 0 w 453"/>
              <a:gd name="T1" fmla="*/ 1 h 4"/>
              <a:gd name="T2" fmla="*/ 91 w 453"/>
              <a:gd name="T3" fmla="*/ 0 h 4"/>
              <a:gd name="T4" fmla="*/ 181 w 453"/>
              <a:gd name="T5" fmla="*/ 1 h 4"/>
              <a:gd name="T6" fmla="*/ 272 w 453"/>
              <a:gd name="T7" fmla="*/ 1 h 4"/>
              <a:gd name="T8" fmla="*/ 362 w 453"/>
              <a:gd name="T9" fmla="*/ 4 h 4"/>
              <a:gd name="T10" fmla="*/ 453 w 453"/>
              <a:gd name="T11" fmla="*/ 4 h 4"/>
              <a:gd name="T12" fmla="*/ 0 60000 65536"/>
              <a:gd name="T13" fmla="*/ 0 60000 65536"/>
              <a:gd name="T14" fmla="*/ 0 60000 65536"/>
              <a:gd name="T15" fmla="*/ 0 60000 65536"/>
              <a:gd name="T16" fmla="*/ 0 60000 65536"/>
              <a:gd name="T17" fmla="*/ 0 60000 65536"/>
              <a:gd name="T18" fmla="*/ 0 w 453"/>
              <a:gd name="T19" fmla="*/ 0 h 4"/>
              <a:gd name="T20" fmla="*/ 453 w 453"/>
              <a:gd name="T21" fmla="*/ 4 h 4"/>
            </a:gdLst>
            <a:ahLst/>
            <a:cxnLst>
              <a:cxn ang="T12">
                <a:pos x="T0" y="T1"/>
              </a:cxn>
              <a:cxn ang="T13">
                <a:pos x="T2" y="T3"/>
              </a:cxn>
              <a:cxn ang="T14">
                <a:pos x="T4" y="T5"/>
              </a:cxn>
              <a:cxn ang="T15">
                <a:pos x="T6" y="T7"/>
              </a:cxn>
              <a:cxn ang="T16">
                <a:pos x="T8" y="T9"/>
              </a:cxn>
              <a:cxn ang="T17">
                <a:pos x="T10" y="T11"/>
              </a:cxn>
            </a:cxnLst>
            <a:rect l="T18" t="T19" r="T20" b="T21"/>
            <a:pathLst>
              <a:path w="453" h="4">
                <a:moveTo>
                  <a:pt x="0" y="1"/>
                </a:moveTo>
                <a:lnTo>
                  <a:pt x="91" y="0"/>
                </a:lnTo>
                <a:lnTo>
                  <a:pt x="181" y="1"/>
                </a:lnTo>
                <a:lnTo>
                  <a:pt x="272" y="1"/>
                </a:lnTo>
                <a:lnTo>
                  <a:pt x="362" y="4"/>
                </a:lnTo>
                <a:lnTo>
                  <a:pt x="453" y="4"/>
                </a:lnTo>
              </a:path>
            </a:pathLst>
          </a:custGeom>
          <a:noFill/>
          <a:ln w="42863">
            <a:solidFill>
              <a:srgbClr val="000080"/>
            </a:solidFill>
            <a:round/>
            <a:headEnd/>
            <a:tailEnd/>
          </a:ln>
        </p:spPr>
        <p:txBody>
          <a:bodyPr lIns="82058" tIns="41029" rIns="82058" bIns="41029"/>
          <a:lstStyle/>
          <a:p>
            <a:endParaRPr lang="en-US"/>
          </a:p>
        </p:txBody>
      </p:sp>
      <p:sp>
        <p:nvSpPr>
          <p:cNvPr id="701471" name="Freeform 31"/>
          <p:cNvSpPr>
            <a:spLocks/>
          </p:cNvSpPr>
          <p:nvPr/>
        </p:nvSpPr>
        <p:spPr bwMode="auto">
          <a:xfrm>
            <a:off x="1938338" y="4965700"/>
            <a:ext cx="5953125" cy="101600"/>
          </a:xfrm>
          <a:custGeom>
            <a:avLst/>
            <a:gdLst>
              <a:gd name="T0" fmla="*/ 0 w 453"/>
              <a:gd name="T1" fmla="*/ 2 h 8"/>
              <a:gd name="T2" fmla="*/ 91 w 453"/>
              <a:gd name="T3" fmla="*/ 0 h 8"/>
              <a:gd name="T4" fmla="*/ 181 w 453"/>
              <a:gd name="T5" fmla="*/ 0 h 8"/>
              <a:gd name="T6" fmla="*/ 272 w 453"/>
              <a:gd name="T7" fmla="*/ 1 h 8"/>
              <a:gd name="T8" fmla="*/ 362 w 453"/>
              <a:gd name="T9" fmla="*/ 8 h 8"/>
              <a:gd name="T10" fmla="*/ 453 w 453"/>
              <a:gd name="T11" fmla="*/ 7 h 8"/>
              <a:gd name="T12" fmla="*/ 0 60000 65536"/>
              <a:gd name="T13" fmla="*/ 0 60000 65536"/>
              <a:gd name="T14" fmla="*/ 0 60000 65536"/>
              <a:gd name="T15" fmla="*/ 0 60000 65536"/>
              <a:gd name="T16" fmla="*/ 0 60000 65536"/>
              <a:gd name="T17" fmla="*/ 0 60000 65536"/>
              <a:gd name="T18" fmla="*/ 0 w 453"/>
              <a:gd name="T19" fmla="*/ 0 h 8"/>
              <a:gd name="T20" fmla="*/ 453 w 453"/>
              <a:gd name="T21" fmla="*/ 8 h 8"/>
            </a:gdLst>
            <a:ahLst/>
            <a:cxnLst>
              <a:cxn ang="T12">
                <a:pos x="T0" y="T1"/>
              </a:cxn>
              <a:cxn ang="T13">
                <a:pos x="T2" y="T3"/>
              </a:cxn>
              <a:cxn ang="T14">
                <a:pos x="T4" y="T5"/>
              </a:cxn>
              <a:cxn ang="T15">
                <a:pos x="T6" y="T7"/>
              </a:cxn>
              <a:cxn ang="T16">
                <a:pos x="T8" y="T9"/>
              </a:cxn>
              <a:cxn ang="T17">
                <a:pos x="T10" y="T11"/>
              </a:cxn>
            </a:cxnLst>
            <a:rect l="T18" t="T19" r="T20" b="T21"/>
            <a:pathLst>
              <a:path w="453" h="8">
                <a:moveTo>
                  <a:pt x="0" y="2"/>
                </a:moveTo>
                <a:lnTo>
                  <a:pt x="91" y="0"/>
                </a:lnTo>
                <a:lnTo>
                  <a:pt x="181" y="0"/>
                </a:lnTo>
                <a:lnTo>
                  <a:pt x="272" y="1"/>
                </a:lnTo>
                <a:lnTo>
                  <a:pt x="362" y="8"/>
                </a:lnTo>
                <a:lnTo>
                  <a:pt x="453" y="7"/>
                </a:lnTo>
              </a:path>
            </a:pathLst>
          </a:custGeom>
          <a:noFill/>
          <a:ln w="42863">
            <a:solidFill>
              <a:srgbClr val="008000"/>
            </a:solidFill>
            <a:round/>
            <a:headEnd/>
            <a:tailEnd/>
          </a:ln>
        </p:spPr>
        <p:txBody>
          <a:bodyPr lIns="82058" tIns="41029" rIns="82058" bIns="41029"/>
          <a:lstStyle/>
          <a:p>
            <a:endParaRPr lang="en-US"/>
          </a:p>
        </p:txBody>
      </p:sp>
      <p:sp>
        <p:nvSpPr>
          <p:cNvPr id="68638" name="Freeform 32"/>
          <p:cNvSpPr>
            <a:spLocks/>
          </p:cNvSpPr>
          <p:nvPr/>
        </p:nvSpPr>
        <p:spPr bwMode="auto">
          <a:xfrm>
            <a:off x="1938338" y="4991100"/>
            <a:ext cx="5953125" cy="0"/>
          </a:xfrm>
          <a:custGeom>
            <a:avLst/>
            <a:gdLst>
              <a:gd name="T0" fmla="*/ 0 w 453"/>
              <a:gd name="T1" fmla="*/ 91 w 453"/>
              <a:gd name="T2" fmla="*/ 181 w 453"/>
              <a:gd name="T3" fmla="*/ 272 w 453"/>
              <a:gd name="T4" fmla="*/ 362 w 453"/>
              <a:gd name="T5" fmla="*/ 453 w 453"/>
              <a:gd name="T6" fmla="*/ 0 60000 65536"/>
              <a:gd name="T7" fmla="*/ 0 60000 65536"/>
              <a:gd name="T8" fmla="*/ 0 60000 65536"/>
              <a:gd name="T9" fmla="*/ 0 60000 65536"/>
              <a:gd name="T10" fmla="*/ 0 60000 65536"/>
              <a:gd name="T11" fmla="*/ 0 60000 65536"/>
              <a:gd name="T12" fmla="*/ 0 w 453"/>
              <a:gd name="T13" fmla="*/ 453 w 453"/>
            </a:gdLst>
            <a:ahLst/>
            <a:cxnLst>
              <a:cxn ang="T6">
                <a:pos x="T0" y="0"/>
              </a:cxn>
              <a:cxn ang="T7">
                <a:pos x="T1" y="0"/>
              </a:cxn>
              <a:cxn ang="T8">
                <a:pos x="T2" y="0"/>
              </a:cxn>
              <a:cxn ang="T9">
                <a:pos x="T3" y="0"/>
              </a:cxn>
              <a:cxn ang="T10">
                <a:pos x="T4" y="0"/>
              </a:cxn>
              <a:cxn ang="T11">
                <a:pos x="T5" y="0"/>
              </a:cxn>
            </a:cxnLst>
            <a:rect l="T12" t="0" r="T13" b="0"/>
            <a:pathLst>
              <a:path w="453">
                <a:moveTo>
                  <a:pt x="0" y="0"/>
                </a:moveTo>
                <a:lnTo>
                  <a:pt x="91" y="0"/>
                </a:lnTo>
                <a:lnTo>
                  <a:pt x="181" y="0"/>
                </a:lnTo>
                <a:lnTo>
                  <a:pt x="272" y="0"/>
                </a:lnTo>
                <a:lnTo>
                  <a:pt x="362" y="0"/>
                </a:lnTo>
                <a:lnTo>
                  <a:pt x="453" y="0"/>
                </a:lnTo>
              </a:path>
            </a:pathLst>
          </a:custGeom>
          <a:noFill/>
          <a:ln w="42863">
            <a:solidFill>
              <a:srgbClr val="FF0000"/>
            </a:solidFill>
            <a:round/>
            <a:headEnd/>
            <a:tailEnd/>
          </a:ln>
        </p:spPr>
        <p:txBody>
          <a:bodyPr lIns="82058" tIns="41029" rIns="82058" bIns="41029"/>
          <a:lstStyle/>
          <a:p>
            <a:endParaRPr lang="en-US"/>
          </a:p>
        </p:txBody>
      </p:sp>
      <p:sp>
        <p:nvSpPr>
          <p:cNvPr id="701473" name="Freeform 33"/>
          <p:cNvSpPr>
            <a:spLocks/>
          </p:cNvSpPr>
          <p:nvPr/>
        </p:nvSpPr>
        <p:spPr bwMode="auto">
          <a:xfrm>
            <a:off x="1898650" y="5195888"/>
            <a:ext cx="77788" cy="74612"/>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701474" name="Freeform 34"/>
          <p:cNvSpPr>
            <a:spLocks/>
          </p:cNvSpPr>
          <p:nvPr/>
        </p:nvSpPr>
        <p:spPr bwMode="auto">
          <a:xfrm>
            <a:off x="3094038" y="5183188"/>
            <a:ext cx="79375" cy="74612"/>
          </a:xfrm>
          <a:custGeom>
            <a:avLst/>
            <a:gdLst>
              <a:gd name="T0" fmla="*/ 28 w 55"/>
              <a:gd name="T1" fmla="*/ 0 h 54"/>
              <a:gd name="T2" fmla="*/ 55 w 55"/>
              <a:gd name="T3" fmla="*/ 27 h 54"/>
              <a:gd name="T4" fmla="*/ 28 w 55"/>
              <a:gd name="T5" fmla="*/ 54 h 54"/>
              <a:gd name="T6" fmla="*/ 0 w 55"/>
              <a:gd name="T7" fmla="*/ 27 h 54"/>
              <a:gd name="T8" fmla="*/ 28 w 55"/>
              <a:gd name="T9" fmla="*/ 0 h 54"/>
              <a:gd name="T10" fmla="*/ 0 60000 65536"/>
              <a:gd name="T11" fmla="*/ 0 60000 65536"/>
              <a:gd name="T12" fmla="*/ 0 60000 65536"/>
              <a:gd name="T13" fmla="*/ 0 60000 65536"/>
              <a:gd name="T14" fmla="*/ 0 60000 65536"/>
              <a:gd name="T15" fmla="*/ 0 w 55"/>
              <a:gd name="T16" fmla="*/ 0 h 54"/>
              <a:gd name="T17" fmla="*/ 55 w 55"/>
              <a:gd name="T18" fmla="*/ 54 h 54"/>
            </a:gdLst>
            <a:ahLst/>
            <a:cxnLst>
              <a:cxn ang="T10">
                <a:pos x="T0" y="T1"/>
              </a:cxn>
              <a:cxn ang="T11">
                <a:pos x="T2" y="T3"/>
              </a:cxn>
              <a:cxn ang="T12">
                <a:pos x="T4" y="T5"/>
              </a:cxn>
              <a:cxn ang="T13">
                <a:pos x="T6" y="T7"/>
              </a:cxn>
              <a:cxn ang="T14">
                <a:pos x="T8" y="T9"/>
              </a:cxn>
            </a:cxnLst>
            <a:rect l="T15" t="T16" r="T17" b="T18"/>
            <a:pathLst>
              <a:path w="55" h="54">
                <a:moveTo>
                  <a:pt x="28" y="0"/>
                </a:moveTo>
                <a:lnTo>
                  <a:pt x="55" y="27"/>
                </a:lnTo>
                <a:lnTo>
                  <a:pt x="28" y="54"/>
                </a:lnTo>
                <a:lnTo>
                  <a:pt x="0" y="27"/>
                </a:lnTo>
                <a:lnTo>
                  <a:pt x="28"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701475" name="Freeform 35"/>
          <p:cNvSpPr>
            <a:spLocks/>
          </p:cNvSpPr>
          <p:nvPr/>
        </p:nvSpPr>
        <p:spPr bwMode="auto">
          <a:xfrm>
            <a:off x="4278313" y="5195888"/>
            <a:ext cx="77787" cy="74612"/>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701476" name="Freeform 36"/>
          <p:cNvSpPr>
            <a:spLocks/>
          </p:cNvSpPr>
          <p:nvPr/>
        </p:nvSpPr>
        <p:spPr bwMode="auto">
          <a:xfrm>
            <a:off x="5472113" y="5195888"/>
            <a:ext cx="79375" cy="74612"/>
          </a:xfrm>
          <a:custGeom>
            <a:avLst/>
            <a:gdLst>
              <a:gd name="T0" fmla="*/ 28 w 55"/>
              <a:gd name="T1" fmla="*/ 0 h 54"/>
              <a:gd name="T2" fmla="*/ 55 w 55"/>
              <a:gd name="T3" fmla="*/ 27 h 54"/>
              <a:gd name="T4" fmla="*/ 28 w 55"/>
              <a:gd name="T5" fmla="*/ 54 h 54"/>
              <a:gd name="T6" fmla="*/ 0 w 55"/>
              <a:gd name="T7" fmla="*/ 27 h 54"/>
              <a:gd name="T8" fmla="*/ 28 w 55"/>
              <a:gd name="T9" fmla="*/ 0 h 54"/>
              <a:gd name="T10" fmla="*/ 0 60000 65536"/>
              <a:gd name="T11" fmla="*/ 0 60000 65536"/>
              <a:gd name="T12" fmla="*/ 0 60000 65536"/>
              <a:gd name="T13" fmla="*/ 0 60000 65536"/>
              <a:gd name="T14" fmla="*/ 0 60000 65536"/>
              <a:gd name="T15" fmla="*/ 0 w 55"/>
              <a:gd name="T16" fmla="*/ 0 h 54"/>
              <a:gd name="T17" fmla="*/ 55 w 55"/>
              <a:gd name="T18" fmla="*/ 54 h 54"/>
            </a:gdLst>
            <a:ahLst/>
            <a:cxnLst>
              <a:cxn ang="T10">
                <a:pos x="T0" y="T1"/>
              </a:cxn>
              <a:cxn ang="T11">
                <a:pos x="T2" y="T3"/>
              </a:cxn>
              <a:cxn ang="T12">
                <a:pos x="T4" y="T5"/>
              </a:cxn>
              <a:cxn ang="T13">
                <a:pos x="T6" y="T7"/>
              </a:cxn>
              <a:cxn ang="T14">
                <a:pos x="T8" y="T9"/>
              </a:cxn>
            </a:cxnLst>
            <a:rect l="T15" t="T16" r="T17" b="T18"/>
            <a:pathLst>
              <a:path w="55" h="54">
                <a:moveTo>
                  <a:pt x="28" y="0"/>
                </a:moveTo>
                <a:lnTo>
                  <a:pt x="55" y="27"/>
                </a:lnTo>
                <a:lnTo>
                  <a:pt x="28" y="54"/>
                </a:lnTo>
                <a:lnTo>
                  <a:pt x="0" y="27"/>
                </a:lnTo>
                <a:lnTo>
                  <a:pt x="28"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701477" name="Freeform 37"/>
          <p:cNvSpPr>
            <a:spLocks/>
          </p:cNvSpPr>
          <p:nvPr/>
        </p:nvSpPr>
        <p:spPr bwMode="auto">
          <a:xfrm>
            <a:off x="6656388" y="5232400"/>
            <a:ext cx="77787" cy="77788"/>
          </a:xfrm>
          <a:custGeom>
            <a:avLst/>
            <a:gdLst>
              <a:gd name="T0" fmla="*/ 27 w 54"/>
              <a:gd name="T1" fmla="*/ 0 h 55"/>
              <a:gd name="T2" fmla="*/ 54 w 54"/>
              <a:gd name="T3" fmla="*/ 27 h 55"/>
              <a:gd name="T4" fmla="*/ 27 w 54"/>
              <a:gd name="T5" fmla="*/ 55 h 55"/>
              <a:gd name="T6" fmla="*/ 0 w 54"/>
              <a:gd name="T7" fmla="*/ 27 h 55"/>
              <a:gd name="T8" fmla="*/ 27 w 54"/>
              <a:gd name="T9" fmla="*/ 0 h 55"/>
              <a:gd name="T10" fmla="*/ 0 60000 65536"/>
              <a:gd name="T11" fmla="*/ 0 60000 65536"/>
              <a:gd name="T12" fmla="*/ 0 60000 65536"/>
              <a:gd name="T13" fmla="*/ 0 60000 65536"/>
              <a:gd name="T14" fmla="*/ 0 60000 65536"/>
              <a:gd name="T15" fmla="*/ 0 w 54"/>
              <a:gd name="T16" fmla="*/ 0 h 55"/>
              <a:gd name="T17" fmla="*/ 54 w 54"/>
              <a:gd name="T18" fmla="*/ 55 h 55"/>
            </a:gdLst>
            <a:ahLst/>
            <a:cxnLst>
              <a:cxn ang="T10">
                <a:pos x="T0" y="T1"/>
              </a:cxn>
              <a:cxn ang="T11">
                <a:pos x="T2" y="T3"/>
              </a:cxn>
              <a:cxn ang="T12">
                <a:pos x="T4" y="T5"/>
              </a:cxn>
              <a:cxn ang="T13">
                <a:pos x="T6" y="T7"/>
              </a:cxn>
              <a:cxn ang="T14">
                <a:pos x="T8" y="T9"/>
              </a:cxn>
            </a:cxnLst>
            <a:rect l="T15" t="T16" r="T17" b="T18"/>
            <a:pathLst>
              <a:path w="54" h="55">
                <a:moveTo>
                  <a:pt x="27" y="0"/>
                </a:moveTo>
                <a:lnTo>
                  <a:pt x="54" y="27"/>
                </a:lnTo>
                <a:lnTo>
                  <a:pt x="27" y="55"/>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701478" name="Freeform 38"/>
          <p:cNvSpPr>
            <a:spLocks/>
          </p:cNvSpPr>
          <p:nvPr/>
        </p:nvSpPr>
        <p:spPr bwMode="auto">
          <a:xfrm>
            <a:off x="7850188" y="5232400"/>
            <a:ext cx="79375" cy="77788"/>
          </a:xfrm>
          <a:custGeom>
            <a:avLst/>
            <a:gdLst>
              <a:gd name="T0" fmla="*/ 28 w 55"/>
              <a:gd name="T1" fmla="*/ 0 h 55"/>
              <a:gd name="T2" fmla="*/ 55 w 55"/>
              <a:gd name="T3" fmla="*/ 27 h 55"/>
              <a:gd name="T4" fmla="*/ 28 w 55"/>
              <a:gd name="T5" fmla="*/ 55 h 55"/>
              <a:gd name="T6" fmla="*/ 0 w 55"/>
              <a:gd name="T7" fmla="*/ 27 h 55"/>
              <a:gd name="T8" fmla="*/ 28 w 55"/>
              <a:gd name="T9" fmla="*/ 0 h 55"/>
              <a:gd name="T10" fmla="*/ 0 60000 65536"/>
              <a:gd name="T11" fmla="*/ 0 60000 65536"/>
              <a:gd name="T12" fmla="*/ 0 60000 65536"/>
              <a:gd name="T13" fmla="*/ 0 60000 65536"/>
              <a:gd name="T14" fmla="*/ 0 60000 65536"/>
              <a:gd name="T15" fmla="*/ 0 w 55"/>
              <a:gd name="T16" fmla="*/ 0 h 55"/>
              <a:gd name="T17" fmla="*/ 55 w 55"/>
              <a:gd name="T18" fmla="*/ 55 h 55"/>
            </a:gdLst>
            <a:ahLst/>
            <a:cxnLst>
              <a:cxn ang="T10">
                <a:pos x="T0" y="T1"/>
              </a:cxn>
              <a:cxn ang="T11">
                <a:pos x="T2" y="T3"/>
              </a:cxn>
              <a:cxn ang="T12">
                <a:pos x="T4" y="T5"/>
              </a:cxn>
              <a:cxn ang="T13">
                <a:pos x="T6" y="T7"/>
              </a:cxn>
              <a:cxn ang="T14">
                <a:pos x="T8" y="T9"/>
              </a:cxn>
            </a:cxnLst>
            <a:rect l="T15" t="T16" r="T17" b="T18"/>
            <a:pathLst>
              <a:path w="55" h="55">
                <a:moveTo>
                  <a:pt x="28" y="0"/>
                </a:moveTo>
                <a:lnTo>
                  <a:pt x="55" y="27"/>
                </a:lnTo>
                <a:lnTo>
                  <a:pt x="28" y="55"/>
                </a:lnTo>
                <a:lnTo>
                  <a:pt x="0" y="27"/>
                </a:lnTo>
                <a:lnTo>
                  <a:pt x="28"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701479" name="Freeform 39"/>
          <p:cNvSpPr>
            <a:spLocks/>
          </p:cNvSpPr>
          <p:nvPr/>
        </p:nvSpPr>
        <p:spPr bwMode="auto">
          <a:xfrm>
            <a:off x="1898650" y="4953000"/>
            <a:ext cx="77788" cy="76200"/>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701480" name="Freeform 40"/>
          <p:cNvSpPr>
            <a:spLocks/>
          </p:cNvSpPr>
          <p:nvPr/>
        </p:nvSpPr>
        <p:spPr bwMode="auto">
          <a:xfrm>
            <a:off x="3094038" y="4927600"/>
            <a:ext cx="79375" cy="76200"/>
          </a:xfrm>
          <a:custGeom>
            <a:avLst/>
            <a:gdLst>
              <a:gd name="T0" fmla="*/ 28 w 55"/>
              <a:gd name="T1" fmla="*/ 0 h 54"/>
              <a:gd name="T2" fmla="*/ 55 w 55"/>
              <a:gd name="T3" fmla="*/ 54 h 54"/>
              <a:gd name="T4" fmla="*/ 0 w 55"/>
              <a:gd name="T5" fmla="*/ 54 h 54"/>
              <a:gd name="T6" fmla="*/ 28 w 55"/>
              <a:gd name="T7" fmla="*/ 0 h 54"/>
              <a:gd name="T8" fmla="*/ 0 60000 65536"/>
              <a:gd name="T9" fmla="*/ 0 60000 65536"/>
              <a:gd name="T10" fmla="*/ 0 60000 65536"/>
              <a:gd name="T11" fmla="*/ 0 60000 65536"/>
              <a:gd name="T12" fmla="*/ 0 w 55"/>
              <a:gd name="T13" fmla="*/ 0 h 54"/>
              <a:gd name="T14" fmla="*/ 55 w 55"/>
              <a:gd name="T15" fmla="*/ 54 h 54"/>
            </a:gdLst>
            <a:ahLst/>
            <a:cxnLst>
              <a:cxn ang="T8">
                <a:pos x="T0" y="T1"/>
              </a:cxn>
              <a:cxn ang="T9">
                <a:pos x="T2" y="T3"/>
              </a:cxn>
              <a:cxn ang="T10">
                <a:pos x="T4" y="T5"/>
              </a:cxn>
              <a:cxn ang="T11">
                <a:pos x="T6" y="T7"/>
              </a:cxn>
            </a:cxnLst>
            <a:rect l="T12" t="T13" r="T14" b="T15"/>
            <a:pathLst>
              <a:path w="55" h="54">
                <a:moveTo>
                  <a:pt x="28" y="0"/>
                </a:moveTo>
                <a:lnTo>
                  <a:pt x="55" y="54"/>
                </a:lnTo>
                <a:lnTo>
                  <a:pt x="0" y="54"/>
                </a:lnTo>
                <a:lnTo>
                  <a:pt x="28"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701481" name="Freeform 41"/>
          <p:cNvSpPr>
            <a:spLocks/>
          </p:cNvSpPr>
          <p:nvPr/>
        </p:nvSpPr>
        <p:spPr bwMode="auto">
          <a:xfrm>
            <a:off x="4278313" y="4927600"/>
            <a:ext cx="77787" cy="76200"/>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701482" name="Freeform 42"/>
          <p:cNvSpPr>
            <a:spLocks/>
          </p:cNvSpPr>
          <p:nvPr/>
        </p:nvSpPr>
        <p:spPr bwMode="auto">
          <a:xfrm>
            <a:off x="5472113" y="4940300"/>
            <a:ext cx="79375" cy="76200"/>
          </a:xfrm>
          <a:custGeom>
            <a:avLst/>
            <a:gdLst>
              <a:gd name="T0" fmla="*/ 28 w 55"/>
              <a:gd name="T1" fmla="*/ 0 h 54"/>
              <a:gd name="T2" fmla="*/ 55 w 55"/>
              <a:gd name="T3" fmla="*/ 54 h 54"/>
              <a:gd name="T4" fmla="*/ 0 w 55"/>
              <a:gd name="T5" fmla="*/ 54 h 54"/>
              <a:gd name="T6" fmla="*/ 28 w 55"/>
              <a:gd name="T7" fmla="*/ 0 h 54"/>
              <a:gd name="T8" fmla="*/ 0 60000 65536"/>
              <a:gd name="T9" fmla="*/ 0 60000 65536"/>
              <a:gd name="T10" fmla="*/ 0 60000 65536"/>
              <a:gd name="T11" fmla="*/ 0 60000 65536"/>
              <a:gd name="T12" fmla="*/ 0 w 55"/>
              <a:gd name="T13" fmla="*/ 0 h 54"/>
              <a:gd name="T14" fmla="*/ 55 w 55"/>
              <a:gd name="T15" fmla="*/ 54 h 54"/>
            </a:gdLst>
            <a:ahLst/>
            <a:cxnLst>
              <a:cxn ang="T8">
                <a:pos x="T0" y="T1"/>
              </a:cxn>
              <a:cxn ang="T9">
                <a:pos x="T2" y="T3"/>
              </a:cxn>
              <a:cxn ang="T10">
                <a:pos x="T4" y="T5"/>
              </a:cxn>
              <a:cxn ang="T11">
                <a:pos x="T6" y="T7"/>
              </a:cxn>
            </a:cxnLst>
            <a:rect l="T12" t="T13" r="T14" b="T15"/>
            <a:pathLst>
              <a:path w="55" h="54">
                <a:moveTo>
                  <a:pt x="28" y="0"/>
                </a:moveTo>
                <a:lnTo>
                  <a:pt x="55" y="54"/>
                </a:lnTo>
                <a:lnTo>
                  <a:pt x="0" y="54"/>
                </a:lnTo>
                <a:lnTo>
                  <a:pt x="28"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701483" name="Freeform 43"/>
          <p:cNvSpPr>
            <a:spLocks/>
          </p:cNvSpPr>
          <p:nvPr/>
        </p:nvSpPr>
        <p:spPr bwMode="auto">
          <a:xfrm>
            <a:off x="6656388" y="5029200"/>
            <a:ext cx="77787" cy="76200"/>
          </a:xfrm>
          <a:custGeom>
            <a:avLst/>
            <a:gdLst>
              <a:gd name="T0" fmla="*/ 27 w 54"/>
              <a:gd name="T1" fmla="*/ 0 h 55"/>
              <a:gd name="T2" fmla="*/ 54 w 54"/>
              <a:gd name="T3" fmla="*/ 55 h 55"/>
              <a:gd name="T4" fmla="*/ 0 w 54"/>
              <a:gd name="T5" fmla="*/ 55 h 55"/>
              <a:gd name="T6" fmla="*/ 27 w 54"/>
              <a:gd name="T7" fmla="*/ 0 h 55"/>
              <a:gd name="T8" fmla="*/ 0 60000 65536"/>
              <a:gd name="T9" fmla="*/ 0 60000 65536"/>
              <a:gd name="T10" fmla="*/ 0 60000 65536"/>
              <a:gd name="T11" fmla="*/ 0 60000 65536"/>
              <a:gd name="T12" fmla="*/ 0 w 54"/>
              <a:gd name="T13" fmla="*/ 0 h 55"/>
              <a:gd name="T14" fmla="*/ 54 w 54"/>
              <a:gd name="T15" fmla="*/ 55 h 55"/>
            </a:gdLst>
            <a:ahLst/>
            <a:cxnLst>
              <a:cxn ang="T8">
                <a:pos x="T0" y="T1"/>
              </a:cxn>
              <a:cxn ang="T9">
                <a:pos x="T2" y="T3"/>
              </a:cxn>
              <a:cxn ang="T10">
                <a:pos x="T4" y="T5"/>
              </a:cxn>
              <a:cxn ang="T11">
                <a:pos x="T6" y="T7"/>
              </a:cxn>
            </a:cxnLst>
            <a:rect l="T12" t="T13" r="T14" b="T15"/>
            <a:pathLst>
              <a:path w="54" h="55">
                <a:moveTo>
                  <a:pt x="27" y="0"/>
                </a:moveTo>
                <a:lnTo>
                  <a:pt x="54" y="55"/>
                </a:lnTo>
                <a:lnTo>
                  <a:pt x="0" y="55"/>
                </a:lnTo>
                <a:lnTo>
                  <a:pt x="27"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701484" name="Freeform 44"/>
          <p:cNvSpPr>
            <a:spLocks/>
          </p:cNvSpPr>
          <p:nvPr/>
        </p:nvSpPr>
        <p:spPr bwMode="auto">
          <a:xfrm>
            <a:off x="7850188" y="5016500"/>
            <a:ext cx="79375" cy="76200"/>
          </a:xfrm>
          <a:custGeom>
            <a:avLst/>
            <a:gdLst>
              <a:gd name="T0" fmla="*/ 28 w 55"/>
              <a:gd name="T1" fmla="*/ 0 h 55"/>
              <a:gd name="T2" fmla="*/ 55 w 55"/>
              <a:gd name="T3" fmla="*/ 55 h 55"/>
              <a:gd name="T4" fmla="*/ 0 w 55"/>
              <a:gd name="T5" fmla="*/ 55 h 55"/>
              <a:gd name="T6" fmla="*/ 28 w 55"/>
              <a:gd name="T7" fmla="*/ 0 h 55"/>
              <a:gd name="T8" fmla="*/ 0 60000 65536"/>
              <a:gd name="T9" fmla="*/ 0 60000 65536"/>
              <a:gd name="T10" fmla="*/ 0 60000 65536"/>
              <a:gd name="T11" fmla="*/ 0 60000 65536"/>
              <a:gd name="T12" fmla="*/ 0 w 55"/>
              <a:gd name="T13" fmla="*/ 0 h 55"/>
              <a:gd name="T14" fmla="*/ 55 w 55"/>
              <a:gd name="T15" fmla="*/ 55 h 55"/>
            </a:gdLst>
            <a:ahLst/>
            <a:cxnLst>
              <a:cxn ang="T8">
                <a:pos x="T0" y="T1"/>
              </a:cxn>
              <a:cxn ang="T9">
                <a:pos x="T2" y="T3"/>
              </a:cxn>
              <a:cxn ang="T10">
                <a:pos x="T4" y="T5"/>
              </a:cxn>
              <a:cxn ang="T11">
                <a:pos x="T6" y="T7"/>
              </a:cxn>
            </a:cxnLst>
            <a:rect l="T12" t="T13" r="T14" b="T15"/>
            <a:pathLst>
              <a:path w="55" h="55">
                <a:moveTo>
                  <a:pt x="28" y="0"/>
                </a:moveTo>
                <a:lnTo>
                  <a:pt x="55" y="55"/>
                </a:lnTo>
                <a:lnTo>
                  <a:pt x="0" y="55"/>
                </a:lnTo>
                <a:lnTo>
                  <a:pt x="28"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701485" name="Rectangle 45"/>
          <p:cNvSpPr>
            <a:spLocks noChangeArrowheads="1"/>
          </p:cNvSpPr>
          <p:nvPr/>
        </p:nvSpPr>
        <p:spPr bwMode="auto">
          <a:xfrm>
            <a:off x="1835150" y="4673600"/>
            <a:ext cx="296863"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1.00</a:t>
            </a:r>
            <a:endParaRPr lang="en-US"/>
          </a:p>
        </p:txBody>
      </p:sp>
      <p:sp>
        <p:nvSpPr>
          <p:cNvPr id="701486" name="Rectangle 46"/>
          <p:cNvSpPr>
            <a:spLocks noChangeArrowheads="1"/>
          </p:cNvSpPr>
          <p:nvPr/>
        </p:nvSpPr>
        <p:spPr bwMode="auto">
          <a:xfrm>
            <a:off x="3028950" y="4646613"/>
            <a:ext cx="298450"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1.06</a:t>
            </a:r>
            <a:endParaRPr lang="en-US"/>
          </a:p>
        </p:txBody>
      </p:sp>
      <p:sp>
        <p:nvSpPr>
          <p:cNvPr id="701487" name="Rectangle 47"/>
          <p:cNvSpPr>
            <a:spLocks noChangeArrowheads="1"/>
          </p:cNvSpPr>
          <p:nvPr/>
        </p:nvSpPr>
        <p:spPr bwMode="auto">
          <a:xfrm>
            <a:off x="4213225" y="4646613"/>
            <a:ext cx="298450"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1.05</a:t>
            </a:r>
            <a:endParaRPr lang="en-US"/>
          </a:p>
        </p:txBody>
      </p:sp>
      <p:sp>
        <p:nvSpPr>
          <p:cNvPr id="701488" name="Rectangle 48"/>
          <p:cNvSpPr>
            <a:spLocks noChangeArrowheads="1"/>
          </p:cNvSpPr>
          <p:nvPr/>
        </p:nvSpPr>
        <p:spPr bwMode="auto">
          <a:xfrm>
            <a:off x="5408613" y="4659313"/>
            <a:ext cx="296862"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1.02</a:t>
            </a:r>
            <a:endParaRPr lang="en-US"/>
          </a:p>
        </p:txBody>
      </p:sp>
      <p:sp>
        <p:nvSpPr>
          <p:cNvPr id="701489" name="Rectangle 49"/>
          <p:cNvSpPr>
            <a:spLocks noChangeArrowheads="1"/>
          </p:cNvSpPr>
          <p:nvPr/>
        </p:nvSpPr>
        <p:spPr bwMode="auto">
          <a:xfrm>
            <a:off x="6591300" y="4748213"/>
            <a:ext cx="298450" cy="185737"/>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0.85</a:t>
            </a:r>
            <a:endParaRPr lang="en-US"/>
          </a:p>
        </p:txBody>
      </p:sp>
      <p:sp>
        <p:nvSpPr>
          <p:cNvPr id="701490" name="Rectangle 50"/>
          <p:cNvSpPr>
            <a:spLocks noChangeArrowheads="1"/>
          </p:cNvSpPr>
          <p:nvPr/>
        </p:nvSpPr>
        <p:spPr bwMode="auto">
          <a:xfrm>
            <a:off x="7786688" y="4735513"/>
            <a:ext cx="298450" cy="185737"/>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0.86</a:t>
            </a:r>
            <a:endParaRPr lang="en-US"/>
          </a:p>
        </p:txBody>
      </p:sp>
      <p:sp>
        <p:nvSpPr>
          <p:cNvPr id="701491" name="Rectangle 51"/>
          <p:cNvSpPr>
            <a:spLocks noChangeArrowheads="1"/>
          </p:cNvSpPr>
          <p:nvPr/>
        </p:nvSpPr>
        <p:spPr bwMode="auto">
          <a:xfrm>
            <a:off x="7773988" y="5297488"/>
            <a:ext cx="296862"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0.41</a:t>
            </a:r>
            <a:endParaRPr lang="en-US"/>
          </a:p>
        </p:txBody>
      </p:sp>
      <p:sp>
        <p:nvSpPr>
          <p:cNvPr id="701492" name="Rectangle 52"/>
          <p:cNvSpPr>
            <a:spLocks noChangeArrowheads="1"/>
          </p:cNvSpPr>
          <p:nvPr/>
        </p:nvSpPr>
        <p:spPr bwMode="auto">
          <a:xfrm>
            <a:off x="6616700" y="5310188"/>
            <a:ext cx="298450"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0.41</a:t>
            </a:r>
            <a:endParaRPr lang="en-US"/>
          </a:p>
        </p:txBody>
      </p:sp>
      <p:sp>
        <p:nvSpPr>
          <p:cNvPr id="701493" name="Rectangle 53"/>
          <p:cNvSpPr>
            <a:spLocks noChangeArrowheads="1"/>
          </p:cNvSpPr>
          <p:nvPr/>
        </p:nvSpPr>
        <p:spPr bwMode="auto">
          <a:xfrm>
            <a:off x="5408613" y="5284788"/>
            <a:ext cx="296862"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0.49</a:t>
            </a:r>
            <a:endParaRPr lang="en-US"/>
          </a:p>
        </p:txBody>
      </p:sp>
      <p:sp>
        <p:nvSpPr>
          <p:cNvPr id="701494" name="Rectangle 54"/>
          <p:cNvSpPr>
            <a:spLocks noChangeArrowheads="1"/>
          </p:cNvSpPr>
          <p:nvPr/>
        </p:nvSpPr>
        <p:spPr bwMode="auto">
          <a:xfrm>
            <a:off x="4213225" y="5270500"/>
            <a:ext cx="298450" cy="185738"/>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0.50</a:t>
            </a:r>
            <a:endParaRPr lang="en-US"/>
          </a:p>
        </p:txBody>
      </p:sp>
      <p:sp>
        <p:nvSpPr>
          <p:cNvPr id="701495" name="Rectangle 55"/>
          <p:cNvSpPr>
            <a:spLocks noChangeArrowheads="1"/>
          </p:cNvSpPr>
          <p:nvPr/>
        </p:nvSpPr>
        <p:spPr bwMode="auto">
          <a:xfrm>
            <a:off x="3028950" y="5284788"/>
            <a:ext cx="298450"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0.51</a:t>
            </a:r>
            <a:endParaRPr lang="en-US"/>
          </a:p>
        </p:txBody>
      </p:sp>
      <p:sp>
        <p:nvSpPr>
          <p:cNvPr id="701496" name="Rectangle 56"/>
          <p:cNvSpPr>
            <a:spLocks noChangeArrowheads="1"/>
          </p:cNvSpPr>
          <p:nvPr/>
        </p:nvSpPr>
        <p:spPr bwMode="auto">
          <a:xfrm>
            <a:off x="1835150" y="5270500"/>
            <a:ext cx="296863" cy="185738"/>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0.48</a:t>
            </a:r>
            <a:endParaRPr lang="en-US"/>
          </a:p>
        </p:txBody>
      </p:sp>
      <p:sp>
        <p:nvSpPr>
          <p:cNvPr id="68663" name="Rectangle 57"/>
          <p:cNvSpPr>
            <a:spLocks noChangeArrowheads="1"/>
          </p:cNvSpPr>
          <p:nvPr/>
        </p:nvSpPr>
        <p:spPr bwMode="auto">
          <a:xfrm>
            <a:off x="1192213" y="5373688"/>
            <a:ext cx="85725"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0</a:t>
            </a:r>
            <a:endParaRPr lang="en-US"/>
          </a:p>
        </p:txBody>
      </p:sp>
      <p:sp>
        <p:nvSpPr>
          <p:cNvPr id="68664" name="Rectangle 58"/>
          <p:cNvSpPr>
            <a:spLocks noChangeArrowheads="1"/>
          </p:cNvSpPr>
          <p:nvPr/>
        </p:nvSpPr>
        <p:spPr bwMode="auto">
          <a:xfrm>
            <a:off x="1192213" y="4900613"/>
            <a:ext cx="85725" cy="185737"/>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1</a:t>
            </a:r>
            <a:endParaRPr lang="en-US"/>
          </a:p>
        </p:txBody>
      </p:sp>
      <p:sp>
        <p:nvSpPr>
          <p:cNvPr id="68665" name="Rectangle 59"/>
          <p:cNvSpPr>
            <a:spLocks noChangeArrowheads="1"/>
          </p:cNvSpPr>
          <p:nvPr/>
        </p:nvSpPr>
        <p:spPr bwMode="auto">
          <a:xfrm>
            <a:off x="1192213" y="4430713"/>
            <a:ext cx="85725"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2</a:t>
            </a:r>
            <a:endParaRPr lang="en-US"/>
          </a:p>
        </p:txBody>
      </p:sp>
      <p:sp>
        <p:nvSpPr>
          <p:cNvPr id="68666" name="Rectangle 60"/>
          <p:cNvSpPr>
            <a:spLocks noChangeArrowheads="1"/>
          </p:cNvSpPr>
          <p:nvPr/>
        </p:nvSpPr>
        <p:spPr bwMode="auto">
          <a:xfrm>
            <a:off x="1192213" y="3959225"/>
            <a:ext cx="85725"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3</a:t>
            </a:r>
            <a:endParaRPr lang="en-US"/>
          </a:p>
        </p:txBody>
      </p:sp>
      <p:sp>
        <p:nvSpPr>
          <p:cNvPr id="68667" name="Rectangle 61"/>
          <p:cNvSpPr>
            <a:spLocks noChangeArrowheads="1"/>
          </p:cNvSpPr>
          <p:nvPr/>
        </p:nvSpPr>
        <p:spPr bwMode="auto">
          <a:xfrm>
            <a:off x="1192213" y="3486150"/>
            <a:ext cx="85725" cy="185738"/>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4</a:t>
            </a:r>
            <a:endParaRPr lang="en-US"/>
          </a:p>
        </p:txBody>
      </p:sp>
      <p:sp>
        <p:nvSpPr>
          <p:cNvPr id="68668" name="Rectangle 62"/>
          <p:cNvSpPr>
            <a:spLocks noChangeArrowheads="1"/>
          </p:cNvSpPr>
          <p:nvPr/>
        </p:nvSpPr>
        <p:spPr bwMode="auto">
          <a:xfrm>
            <a:off x="1192213" y="3014663"/>
            <a:ext cx="85725"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5</a:t>
            </a:r>
            <a:endParaRPr lang="en-US"/>
          </a:p>
        </p:txBody>
      </p:sp>
      <p:sp>
        <p:nvSpPr>
          <p:cNvPr id="68669" name="Rectangle 63"/>
          <p:cNvSpPr>
            <a:spLocks noChangeArrowheads="1"/>
          </p:cNvSpPr>
          <p:nvPr/>
        </p:nvSpPr>
        <p:spPr bwMode="auto">
          <a:xfrm>
            <a:off x="1192213" y="2541588"/>
            <a:ext cx="85725" cy="185737"/>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6</a:t>
            </a:r>
            <a:endParaRPr lang="en-US"/>
          </a:p>
        </p:txBody>
      </p:sp>
      <p:sp>
        <p:nvSpPr>
          <p:cNvPr id="68670" name="Rectangle 64"/>
          <p:cNvSpPr>
            <a:spLocks noChangeArrowheads="1"/>
          </p:cNvSpPr>
          <p:nvPr/>
        </p:nvSpPr>
        <p:spPr bwMode="auto">
          <a:xfrm>
            <a:off x="1192213" y="2070100"/>
            <a:ext cx="85725"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7</a:t>
            </a:r>
            <a:endParaRPr lang="en-US"/>
          </a:p>
        </p:txBody>
      </p:sp>
      <p:sp>
        <p:nvSpPr>
          <p:cNvPr id="68671" name="Rectangle 65"/>
          <p:cNvSpPr>
            <a:spLocks noChangeArrowheads="1"/>
          </p:cNvSpPr>
          <p:nvPr/>
        </p:nvSpPr>
        <p:spPr bwMode="auto">
          <a:xfrm>
            <a:off x="1666875" y="5578475"/>
            <a:ext cx="622300"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Referrals</a:t>
            </a:r>
            <a:endParaRPr lang="en-US"/>
          </a:p>
        </p:txBody>
      </p:sp>
      <p:sp>
        <p:nvSpPr>
          <p:cNvPr id="68672" name="Rectangle 66"/>
          <p:cNvSpPr>
            <a:spLocks noChangeArrowheads="1"/>
          </p:cNvSpPr>
          <p:nvPr/>
        </p:nvSpPr>
        <p:spPr bwMode="auto">
          <a:xfrm>
            <a:off x="2846388" y="5578475"/>
            <a:ext cx="639762"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Accepted</a:t>
            </a:r>
            <a:endParaRPr lang="en-US"/>
          </a:p>
        </p:txBody>
      </p:sp>
      <p:sp>
        <p:nvSpPr>
          <p:cNvPr id="68673" name="Rectangle 67"/>
          <p:cNvSpPr>
            <a:spLocks noChangeArrowheads="1"/>
          </p:cNvSpPr>
          <p:nvPr/>
        </p:nvSpPr>
        <p:spPr bwMode="auto">
          <a:xfrm>
            <a:off x="4170363" y="5578475"/>
            <a:ext cx="400050"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Initial </a:t>
            </a:r>
            <a:endParaRPr lang="en-US"/>
          </a:p>
        </p:txBody>
      </p:sp>
      <p:sp>
        <p:nvSpPr>
          <p:cNvPr id="68674" name="Rectangle 68"/>
          <p:cNvSpPr>
            <a:spLocks noChangeArrowheads="1"/>
          </p:cNvSpPr>
          <p:nvPr/>
        </p:nvSpPr>
        <p:spPr bwMode="auto">
          <a:xfrm>
            <a:off x="4054475" y="5768975"/>
            <a:ext cx="603250" cy="185738"/>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High-risk</a:t>
            </a:r>
            <a:endParaRPr lang="en-US"/>
          </a:p>
        </p:txBody>
      </p:sp>
      <p:sp>
        <p:nvSpPr>
          <p:cNvPr id="68675" name="Rectangle 69"/>
          <p:cNvSpPr>
            <a:spLocks noChangeArrowheads="1"/>
          </p:cNvSpPr>
          <p:nvPr/>
        </p:nvSpPr>
        <p:spPr bwMode="auto">
          <a:xfrm>
            <a:off x="5322888" y="5578475"/>
            <a:ext cx="468312"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Placed</a:t>
            </a:r>
            <a:endParaRPr lang="en-US"/>
          </a:p>
        </p:txBody>
      </p:sp>
      <p:sp>
        <p:nvSpPr>
          <p:cNvPr id="68676" name="Rectangle 70"/>
          <p:cNvSpPr>
            <a:spLocks noChangeArrowheads="1"/>
          </p:cNvSpPr>
          <p:nvPr/>
        </p:nvSpPr>
        <p:spPr bwMode="auto">
          <a:xfrm>
            <a:off x="6546850" y="5578475"/>
            <a:ext cx="376238"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Over </a:t>
            </a:r>
            <a:endParaRPr lang="en-US"/>
          </a:p>
        </p:txBody>
      </p:sp>
      <p:sp>
        <p:nvSpPr>
          <p:cNvPr id="68677" name="Rectangle 71"/>
          <p:cNvSpPr>
            <a:spLocks noChangeArrowheads="1"/>
          </p:cNvSpPr>
          <p:nvPr/>
        </p:nvSpPr>
        <p:spPr bwMode="auto">
          <a:xfrm>
            <a:off x="6465888" y="5768975"/>
            <a:ext cx="536575" cy="185738"/>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60 days</a:t>
            </a:r>
            <a:endParaRPr lang="en-US"/>
          </a:p>
        </p:txBody>
      </p:sp>
      <p:sp>
        <p:nvSpPr>
          <p:cNvPr id="68678" name="Rectangle 72"/>
          <p:cNvSpPr>
            <a:spLocks noChangeArrowheads="1"/>
          </p:cNvSpPr>
          <p:nvPr/>
        </p:nvSpPr>
        <p:spPr bwMode="auto">
          <a:xfrm>
            <a:off x="7740650" y="5578475"/>
            <a:ext cx="377825"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Over </a:t>
            </a:r>
            <a:endParaRPr lang="en-US"/>
          </a:p>
        </p:txBody>
      </p:sp>
      <p:sp>
        <p:nvSpPr>
          <p:cNvPr id="68679" name="Rectangle 73"/>
          <p:cNvSpPr>
            <a:spLocks noChangeArrowheads="1"/>
          </p:cNvSpPr>
          <p:nvPr/>
        </p:nvSpPr>
        <p:spPr bwMode="auto">
          <a:xfrm>
            <a:off x="7670800" y="5768975"/>
            <a:ext cx="503238" cy="185738"/>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2 years</a:t>
            </a:r>
            <a:endParaRPr lang="en-US"/>
          </a:p>
        </p:txBody>
      </p:sp>
      <p:sp>
        <p:nvSpPr>
          <p:cNvPr id="68680" name="Rectangle 74"/>
          <p:cNvSpPr>
            <a:spLocks noChangeArrowheads="1"/>
          </p:cNvSpPr>
          <p:nvPr/>
        </p:nvSpPr>
        <p:spPr bwMode="auto">
          <a:xfrm rot="-5400000">
            <a:off x="-665956" y="3694907"/>
            <a:ext cx="3282950" cy="207962"/>
          </a:xfrm>
          <a:prstGeom prst="rect">
            <a:avLst/>
          </a:prstGeom>
          <a:noFill/>
          <a:ln w="9525">
            <a:noFill/>
            <a:miter lim="800000"/>
            <a:headEnd/>
            <a:tailEnd/>
          </a:ln>
        </p:spPr>
        <p:txBody>
          <a:bodyPr wrap="none" lIns="0" tIns="0" rIns="0" bIns="0">
            <a:spAutoFit/>
          </a:bodyPr>
          <a:lstStyle/>
          <a:p>
            <a:pPr algn="ctr"/>
            <a:r>
              <a:rPr lang="en-US" sz="1300" b="1">
                <a:solidFill>
                  <a:srgbClr val="000000"/>
                </a:solidFill>
              </a:rPr>
              <a:t>Disproportionality Index (Asian vs White)</a:t>
            </a:r>
            <a:endParaRPr lang="en-US"/>
          </a:p>
        </p:txBody>
      </p:sp>
      <p:sp>
        <p:nvSpPr>
          <p:cNvPr id="68681" name="Rectangle 75"/>
          <p:cNvSpPr>
            <a:spLocks noChangeArrowheads="1"/>
          </p:cNvSpPr>
          <p:nvPr/>
        </p:nvSpPr>
        <p:spPr bwMode="auto">
          <a:xfrm>
            <a:off x="1531938" y="2209800"/>
            <a:ext cx="1668462" cy="754063"/>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68682" name="Line 76"/>
          <p:cNvSpPr>
            <a:spLocks noChangeShapeType="1"/>
          </p:cNvSpPr>
          <p:nvPr/>
        </p:nvSpPr>
        <p:spPr bwMode="auto">
          <a:xfrm>
            <a:off x="1582738" y="2351088"/>
            <a:ext cx="355600" cy="0"/>
          </a:xfrm>
          <a:prstGeom prst="line">
            <a:avLst/>
          </a:prstGeom>
          <a:noFill/>
          <a:ln w="42863">
            <a:solidFill>
              <a:srgbClr val="000080"/>
            </a:solidFill>
            <a:round/>
            <a:headEnd/>
            <a:tailEnd/>
          </a:ln>
        </p:spPr>
        <p:txBody>
          <a:bodyPr lIns="82058" tIns="41029" rIns="82058" bIns="41029"/>
          <a:lstStyle/>
          <a:p>
            <a:endParaRPr lang="en-US"/>
          </a:p>
        </p:txBody>
      </p:sp>
      <p:sp>
        <p:nvSpPr>
          <p:cNvPr id="68683" name="Freeform 77"/>
          <p:cNvSpPr>
            <a:spLocks/>
          </p:cNvSpPr>
          <p:nvPr/>
        </p:nvSpPr>
        <p:spPr bwMode="auto">
          <a:xfrm>
            <a:off x="1714500" y="2312988"/>
            <a:ext cx="79375" cy="76200"/>
          </a:xfrm>
          <a:custGeom>
            <a:avLst/>
            <a:gdLst>
              <a:gd name="T0" fmla="*/ 28 w 55"/>
              <a:gd name="T1" fmla="*/ 0 h 55"/>
              <a:gd name="T2" fmla="*/ 55 w 55"/>
              <a:gd name="T3" fmla="*/ 28 h 55"/>
              <a:gd name="T4" fmla="*/ 28 w 55"/>
              <a:gd name="T5" fmla="*/ 55 h 55"/>
              <a:gd name="T6" fmla="*/ 0 w 55"/>
              <a:gd name="T7" fmla="*/ 28 h 55"/>
              <a:gd name="T8" fmla="*/ 28 w 55"/>
              <a:gd name="T9" fmla="*/ 0 h 55"/>
              <a:gd name="T10" fmla="*/ 0 60000 65536"/>
              <a:gd name="T11" fmla="*/ 0 60000 65536"/>
              <a:gd name="T12" fmla="*/ 0 60000 65536"/>
              <a:gd name="T13" fmla="*/ 0 60000 65536"/>
              <a:gd name="T14" fmla="*/ 0 60000 65536"/>
              <a:gd name="T15" fmla="*/ 0 w 55"/>
              <a:gd name="T16" fmla="*/ 0 h 55"/>
              <a:gd name="T17" fmla="*/ 55 w 55"/>
              <a:gd name="T18" fmla="*/ 55 h 55"/>
            </a:gdLst>
            <a:ahLst/>
            <a:cxnLst>
              <a:cxn ang="T10">
                <a:pos x="T0" y="T1"/>
              </a:cxn>
              <a:cxn ang="T11">
                <a:pos x="T2" y="T3"/>
              </a:cxn>
              <a:cxn ang="T12">
                <a:pos x="T4" y="T5"/>
              </a:cxn>
              <a:cxn ang="T13">
                <a:pos x="T6" y="T7"/>
              </a:cxn>
              <a:cxn ang="T14">
                <a:pos x="T8" y="T9"/>
              </a:cxn>
            </a:cxnLst>
            <a:rect l="T15" t="T16" r="T17" b="T18"/>
            <a:pathLst>
              <a:path w="55" h="55">
                <a:moveTo>
                  <a:pt x="28" y="0"/>
                </a:moveTo>
                <a:lnTo>
                  <a:pt x="55" y="28"/>
                </a:lnTo>
                <a:lnTo>
                  <a:pt x="28" y="55"/>
                </a:lnTo>
                <a:lnTo>
                  <a:pt x="0" y="28"/>
                </a:lnTo>
                <a:lnTo>
                  <a:pt x="28"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68684" name="Rectangle 78"/>
          <p:cNvSpPr>
            <a:spLocks noChangeArrowheads="1"/>
          </p:cNvSpPr>
          <p:nvPr/>
        </p:nvSpPr>
        <p:spPr bwMode="auto">
          <a:xfrm>
            <a:off x="2005013" y="2274888"/>
            <a:ext cx="153987"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DI</a:t>
            </a:r>
            <a:endParaRPr lang="en-US"/>
          </a:p>
        </p:txBody>
      </p:sp>
      <p:sp>
        <p:nvSpPr>
          <p:cNvPr id="68685" name="Line 79"/>
          <p:cNvSpPr>
            <a:spLocks noChangeShapeType="1"/>
          </p:cNvSpPr>
          <p:nvPr/>
        </p:nvSpPr>
        <p:spPr bwMode="auto">
          <a:xfrm>
            <a:off x="1582738" y="2593975"/>
            <a:ext cx="355600" cy="0"/>
          </a:xfrm>
          <a:prstGeom prst="line">
            <a:avLst/>
          </a:prstGeom>
          <a:noFill/>
          <a:ln w="42863">
            <a:solidFill>
              <a:srgbClr val="008000"/>
            </a:solidFill>
            <a:round/>
            <a:headEnd/>
            <a:tailEnd/>
          </a:ln>
        </p:spPr>
        <p:txBody>
          <a:bodyPr lIns="82058" tIns="41029" rIns="82058" bIns="41029"/>
          <a:lstStyle/>
          <a:p>
            <a:endParaRPr lang="en-US"/>
          </a:p>
        </p:txBody>
      </p:sp>
      <p:sp>
        <p:nvSpPr>
          <p:cNvPr id="68686" name="Freeform 80"/>
          <p:cNvSpPr>
            <a:spLocks/>
          </p:cNvSpPr>
          <p:nvPr/>
        </p:nvSpPr>
        <p:spPr bwMode="auto">
          <a:xfrm>
            <a:off x="1714500" y="2554288"/>
            <a:ext cx="79375" cy="77787"/>
          </a:xfrm>
          <a:custGeom>
            <a:avLst/>
            <a:gdLst>
              <a:gd name="T0" fmla="*/ 28 w 55"/>
              <a:gd name="T1" fmla="*/ 0 h 55"/>
              <a:gd name="T2" fmla="*/ 55 w 55"/>
              <a:gd name="T3" fmla="*/ 55 h 55"/>
              <a:gd name="T4" fmla="*/ 0 w 55"/>
              <a:gd name="T5" fmla="*/ 55 h 55"/>
              <a:gd name="T6" fmla="*/ 28 w 55"/>
              <a:gd name="T7" fmla="*/ 0 h 55"/>
              <a:gd name="T8" fmla="*/ 0 60000 65536"/>
              <a:gd name="T9" fmla="*/ 0 60000 65536"/>
              <a:gd name="T10" fmla="*/ 0 60000 65536"/>
              <a:gd name="T11" fmla="*/ 0 60000 65536"/>
              <a:gd name="T12" fmla="*/ 0 w 55"/>
              <a:gd name="T13" fmla="*/ 0 h 55"/>
              <a:gd name="T14" fmla="*/ 55 w 55"/>
              <a:gd name="T15" fmla="*/ 55 h 55"/>
            </a:gdLst>
            <a:ahLst/>
            <a:cxnLst>
              <a:cxn ang="T8">
                <a:pos x="T0" y="T1"/>
              </a:cxn>
              <a:cxn ang="T9">
                <a:pos x="T2" y="T3"/>
              </a:cxn>
              <a:cxn ang="T10">
                <a:pos x="T4" y="T5"/>
              </a:cxn>
              <a:cxn ang="T11">
                <a:pos x="T6" y="T7"/>
              </a:cxn>
            </a:cxnLst>
            <a:rect l="T12" t="T13" r="T14" b="T15"/>
            <a:pathLst>
              <a:path w="55" h="55">
                <a:moveTo>
                  <a:pt x="28" y="0"/>
                </a:moveTo>
                <a:lnTo>
                  <a:pt x="55" y="55"/>
                </a:lnTo>
                <a:lnTo>
                  <a:pt x="0" y="55"/>
                </a:lnTo>
                <a:lnTo>
                  <a:pt x="28" y="0"/>
                </a:lnTo>
                <a:close/>
              </a:path>
            </a:pathLst>
          </a:custGeom>
          <a:solidFill>
            <a:srgbClr val="008000"/>
          </a:solidFill>
          <a:ln w="14288">
            <a:solidFill>
              <a:srgbClr val="008000"/>
            </a:solidFill>
            <a:round/>
            <a:headEnd/>
            <a:tailEnd/>
          </a:ln>
        </p:spPr>
        <p:txBody>
          <a:bodyPr lIns="82058" tIns="41029" rIns="82058" bIns="41029"/>
          <a:lstStyle/>
          <a:p>
            <a:endParaRPr lang="en-US"/>
          </a:p>
        </p:txBody>
      </p:sp>
      <p:sp>
        <p:nvSpPr>
          <p:cNvPr id="68687" name="Rectangle 81"/>
          <p:cNvSpPr>
            <a:spLocks noChangeArrowheads="1"/>
          </p:cNvSpPr>
          <p:nvPr/>
        </p:nvSpPr>
        <p:spPr bwMode="auto">
          <a:xfrm>
            <a:off x="1984375" y="2517775"/>
            <a:ext cx="1101725" cy="184150"/>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DI After Referral</a:t>
            </a:r>
            <a:endParaRPr lang="en-US"/>
          </a:p>
        </p:txBody>
      </p:sp>
      <p:sp>
        <p:nvSpPr>
          <p:cNvPr id="68688" name="Line 82"/>
          <p:cNvSpPr>
            <a:spLocks noChangeShapeType="1"/>
          </p:cNvSpPr>
          <p:nvPr/>
        </p:nvSpPr>
        <p:spPr bwMode="auto">
          <a:xfrm>
            <a:off x="1582738" y="2836863"/>
            <a:ext cx="355600" cy="0"/>
          </a:xfrm>
          <a:prstGeom prst="line">
            <a:avLst/>
          </a:prstGeom>
          <a:noFill/>
          <a:ln w="42863">
            <a:solidFill>
              <a:srgbClr val="FF0000"/>
            </a:solidFill>
            <a:round/>
            <a:headEnd/>
            <a:tailEnd/>
          </a:ln>
        </p:spPr>
        <p:txBody>
          <a:bodyPr lIns="82058" tIns="41029" rIns="82058" bIns="41029"/>
          <a:lstStyle/>
          <a:p>
            <a:endParaRPr lang="en-US"/>
          </a:p>
        </p:txBody>
      </p:sp>
      <p:sp>
        <p:nvSpPr>
          <p:cNvPr id="68689" name="Rectangle 83"/>
          <p:cNvSpPr>
            <a:spLocks noChangeArrowheads="1"/>
          </p:cNvSpPr>
          <p:nvPr/>
        </p:nvSpPr>
        <p:spPr bwMode="auto">
          <a:xfrm>
            <a:off x="1982788" y="2759075"/>
            <a:ext cx="971550" cy="185738"/>
          </a:xfrm>
          <a:prstGeom prst="rect">
            <a:avLst/>
          </a:prstGeom>
          <a:noFill/>
          <a:ln w="9525">
            <a:noFill/>
            <a:miter lim="800000"/>
            <a:headEnd/>
            <a:tailEnd/>
          </a:ln>
        </p:spPr>
        <p:txBody>
          <a:bodyPr wrap="none" lIns="0" tIns="0" rIns="0" bIns="0">
            <a:spAutoFit/>
          </a:bodyPr>
          <a:lstStyle/>
          <a:p>
            <a:pPr algn="ctr"/>
            <a:r>
              <a:rPr lang="en-US" sz="1200">
                <a:solidFill>
                  <a:srgbClr val="000000"/>
                </a:solidFill>
              </a:rPr>
              <a:t>White children</a:t>
            </a:r>
            <a:endParaRPr lang="en-US"/>
          </a:p>
        </p:txBody>
      </p:sp>
      <p:sp>
        <p:nvSpPr>
          <p:cNvPr id="68690" name="Rectangle 84"/>
          <p:cNvSpPr>
            <a:spLocks noChangeArrowheads="1"/>
          </p:cNvSpPr>
          <p:nvPr/>
        </p:nvSpPr>
        <p:spPr bwMode="auto">
          <a:xfrm>
            <a:off x="755650" y="1612900"/>
            <a:ext cx="7726363" cy="4384675"/>
          </a:xfrm>
          <a:prstGeom prst="rect">
            <a:avLst/>
          </a:prstGeom>
          <a:noFill/>
          <a:ln w="0">
            <a:solidFill>
              <a:srgbClr val="000000"/>
            </a:solidFill>
            <a:miter lim="800000"/>
            <a:headEnd/>
            <a:tailEnd/>
          </a:ln>
        </p:spPr>
        <p:txBody>
          <a:bodyPr lIns="82058" tIns="41029" rIns="82058" bIns="41029"/>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01473"/>
                                        </p:tgtEl>
                                        <p:attrNameLst>
                                          <p:attrName>style.visibility</p:attrName>
                                        </p:attrNameLst>
                                      </p:cBhvr>
                                      <p:to>
                                        <p:strVal val="visible"/>
                                      </p:to>
                                    </p:set>
                                    <p:animEffect transition="in" filter="wipe(down)">
                                      <p:cBhvr>
                                        <p:cTn id="7" dur="500"/>
                                        <p:tgtEl>
                                          <p:spTgt spid="70147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01496"/>
                                        </p:tgtEl>
                                        <p:attrNameLst>
                                          <p:attrName>style.visibility</p:attrName>
                                        </p:attrNameLst>
                                      </p:cBhvr>
                                      <p:to>
                                        <p:strVal val="visible"/>
                                      </p:to>
                                    </p:set>
                                    <p:animEffect transition="in" filter="wipe(down)">
                                      <p:cBhvr>
                                        <p:cTn id="10" dur="500"/>
                                        <p:tgtEl>
                                          <p:spTgt spid="70149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01474"/>
                                        </p:tgtEl>
                                        <p:attrNameLst>
                                          <p:attrName>style.visibility</p:attrName>
                                        </p:attrNameLst>
                                      </p:cBhvr>
                                      <p:to>
                                        <p:strVal val="visible"/>
                                      </p:to>
                                    </p:set>
                                    <p:animEffect transition="in" filter="wipe(down)">
                                      <p:cBhvr>
                                        <p:cTn id="15" dur="2000"/>
                                        <p:tgtEl>
                                          <p:spTgt spid="701474"/>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701495"/>
                                        </p:tgtEl>
                                        <p:attrNameLst>
                                          <p:attrName>style.visibility</p:attrName>
                                        </p:attrNameLst>
                                      </p:cBhvr>
                                      <p:to>
                                        <p:strVal val="visible"/>
                                      </p:to>
                                    </p:set>
                                    <p:animEffect transition="in" filter="wipe(down)">
                                      <p:cBhvr>
                                        <p:cTn id="18" dur="2000"/>
                                        <p:tgtEl>
                                          <p:spTgt spid="701495"/>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701475"/>
                                        </p:tgtEl>
                                        <p:attrNameLst>
                                          <p:attrName>style.visibility</p:attrName>
                                        </p:attrNameLst>
                                      </p:cBhvr>
                                      <p:to>
                                        <p:strVal val="visible"/>
                                      </p:to>
                                    </p:set>
                                    <p:animEffect transition="in" filter="wipe(down)">
                                      <p:cBhvr>
                                        <p:cTn id="21" dur="2000"/>
                                        <p:tgtEl>
                                          <p:spTgt spid="701475"/>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701494"/>
                                        </p:tgtEl>
                                        <p:attrNameLst>
                                          <p:attrName>style.visibility</p:attrName>
                                        </p:attrNameLst>
                                      </p:cBhvr>
                                      <p:to>
                                        <p:strVal val="visible"/>
                                      </p:to>
                                    </p:set>
                                    <p:animEffect transition="in" filter="wipe(down)">
                                      <p:cBhvr>
                                        <p:cTn id="24" dur="2000"/>
                                        <p:tgtEl>
                                          <p:spTgt spid="701494"/>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701476"/>
                                        </p:tgtEl>
                                        <p:attrNameLst>
                                          <p:attrName>style.visibility</p:attrName>
                                        </p:attrNameLst>
                                      </p:cBhvr>
                                      <p:to>
                                        <p:strVal val="visible"/>
                                      </p:to>
                                    </p:set>
                                    <p:animEffect transition="in" filter="wipe(down)">
                                      <p:cBhvr>
                                        <p:cTn id="27" dur="2000"/>
                                        <p:tgtEl>
                                          <p:spTgt spid="701476"/>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701493"/>
                                        </p:tgtEl>
                                        <p:attrNameLst>
                                          <p:attrName>style.visibility</p:attrName>
                                        </p:attrNameLst>
                                      </p:cBhvr>
                                      <p:to>
                                        <p:strVal val="visible"/>
                                      </p:to>
                                    </p:set>
                                    <p:animEffect transition="in" filter="wipe(down)">
                                      <p:cBhvr>
                                        <p:cTn id="30" dur="2000"/>
                                        <p:tgtEl>
                                          <p:spTgt spid="701493"/>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701477"/>
                                        </p:tgtEl>
                                        <p:attrNameLst>
                                          <p:attrName>style.visibility</p:attrName>
                                        </p:attrNameLst>
                                      </p:cBhvr>
                                      <p:to>
                                        <p:strVal val="visible"/>
                                      </p:to>
                                    </p:set>
                                    <p:animEffect transition="in" filter="wipe(down)">
                                      <p:cBhvr>
                                        <p:cTn id="33" dur="2000"/>
                                        <p:tgtEl>
                                          <p:spTgt spid="701477"/>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701492"/>
                                        </p:tgtEl>
                                        <p:attrNameLst>
                                          <p:attrName>style.visibility</p:attrName>
                                        </p:attrNameLst>
                                      </p:cBhvr>
                                      <p:to>
                                        <p:strVal val="visible"/>
                                      </p:to>
                                    </p:set>
                                    <p:animEffect transition="in" filter="wipe(down)">
                                      <p:cBhvr>
                                        <p:cTn id="36" dur="2000"/>
                                        <p:tgtEl>
                                          <p:spTgt spid="701492"/>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701478"/>
                                        </p:tgtEl>
                                        <p:attrNameLst>
                                          <p:attrName>style.visibility</p:attrName>
                                        </p:attrNameLst>
                                      </p:cBhvr>
                                      <p:to>
                                        <p:strVal val="visible"/>
                                      </p:to>
                                    </p:set>
                                    <p:animEffect transition="in" filter="wipe(down)">
                                      <p:cBhvr>
                                        <p:cTn id="39" dur="2000"/>
                                        <p:tgtEl>
                                          <p:spTgt spid="701478"/>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701491"/>
                                        </p:tgtEl>
                                        <p:attrNameLst>
                                          <p:attrName>style.visibility</p:attrName>
                                        </p:attrNameLst>
                                      </p:cBhvr>
                                      <p:to>
                                        <p:strVal val="visible"/>
                                      </p:to>
                                    </p:set>
                                    <p:animEffect transition="in" filter="wipe(down)">
                                      <p:cBhvr>
                                        <p:cTn id="42" dur="2000"/>
                                        <p:tgtEl>
                                          <p:spTgt spid="701491"/>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701470"/>
                                        </p:tgtEl>
                                        <p:attrNameLst>
                                          <p:attrName>style.visibility</p:attrName>
                                        </p:attrNameLst>
                                      </p:cBhvr>
                                      <p:to>
                                        <p:strVal val="visible"/>
                                      </p:to>
                                    </p:set>
                                    <p:animEffect transition="in" filter="wipe(down)">
                                      <p:cBhvr>
                                        <p:cTn id="45" dur="2000"/>
                                        <p:tgtEl>
                                          <p:spTgt spid="701470"/>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701479"/>
                                        </p:tgtEl>
                                        <p:attrNameLst>
                                          <p:attrName>style.visibility</p:attrName>
                                        </p:attrNameLst>
                                      </p:cBhvr>
                                      <p:to>
                                        <p:strVal val="visible"/>
                                      </p:to>
                                    </p:set>
                                    <p:animEffect transition="in" filter="wipe(down)">
                                      <p:cBhvr>
                                        <p:cTn id="50" dur="500"/>
                                        <p:tgtEl>
                                          <p:spTgt spid="701479"/>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701485"/>
                                        </p:tgtEl>
                                        <p:attrNameLst>
                                          <p:attrName>style.visibility</p:attrName>
                                        </p:attrNameLst>
                                      </p:cBhvr>
                                      <p:to>
                                        <p:strVal val="visible"/>
                                      </p:to>
                                    </p:set>
                                    <p:animEffect transition="in" filter="wipe(down)">
                                      <p:cBhvr>
                                        <p:cTn id="53" dur="500"/>
                                        <p:tgtEl>
                                          <p:spTgt spid="701485"/>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701480"/>
                                        </p:tgtEl>
                                        <p:attrNameLst>
                                          <p:attrName>style.visibility</p:attrName>
                                        </p:attrNameLst>
                                      </p:cBhvr>
                                      <p:to>
                                        <p:strVal val="visible"/>
                                      </p:to>
                                    </p:set>
                                    <p:animEffect transition="in" filter="wipe(down)">
                                      <p:cBhvr>
                                        <p:cTn id="58" dur="2000"/>
                                        <p:tgtEl>
                                          <p:spTgt spid="701480"/>
                                        </p:tgtEl>
                                      </p:cBhvr>
                                    </p:animEffect>
                                  </p:childTnLst>
                                </p:cTn>
                              </p:par>
                              <p:par>
                                <p:cTn id="59" presetID="22" presetClass="entr" presetSubtype="4" fill="hold" grpId="0" nodeType="withEffect">
                                  <p:stCondLst>
                                    <p:cond delay="0"/>
                                  </p:stCondLst>
                                  <p:childTnLst>
                                    <p:set>
                                      <p:cBhvr>
                                        <p:cTn id="60" dur="1" fill="hold">
                                          <p:stCondLst>
                                            <p:cond delay="0"/>
                                          </p:stCondLst>
                                        </p:cTn>
                                        <p:tgtEl>
                                          <p:spTgt spid="701486"/>
                                        </p:tgtEl>
                                        <p:attrNameLst>
                                          <p:attrName>style.visibility</p:attrName>
                                        </p:attrNameLst>
                                      </p:cBhvr>
                                      <p:to>
                                        <p:strVal val="visible"/>
                                      </p:to>
                                    </p:set>
                                    <p:animEffect transition="in" filter="wipe(down)">
                                      <p:cBhvr>
                                        <p:cTn id="61" dur="2000"/>
                                        <p:tgtEl>
                                          <p:spTgt spid="701486"/>
                                        </p:tgtEl>
                                      </p:cBhvr>
                                    </p:animEffect>
                                  </p:childTnLst>
                                </p:cTn>
                              </p:par>
                              <p:par>
                                <p:cTn id="62" presetID="22" presetClass="entr" presetSubtype="4" fill="hold" grpId="0" nodeType="withEffect">
                                  <p:stCondLst>
                                    <p:cond delay="0"/>
                                  </p:stCondLst>
                                  <p:childTnLst>
                                    <p:set>
                                      <p:cBhvr>
                                        <p:cTn id="63" dur="1" fill="hold">
                                          <p:stCondLst>
                                            <p:cond delay="0"/>
                                          </p:stCondLst>
                                        </p:cTn>
                                        <p:tgtEl>
                                          <p:spTgt spid="701481"/>
                                        </p:tgtEl>
                                        <p:attrNameLst>
                                          <p:attrName>style.visibility</p:attrName>
                                        </p:attrNameLst>
                                      </p:cBhvr>
                                      <p:to>
                                        <p:strVal val="visible"/>
                                      </p:to>
                                    </p:set>
                                    <p:animEffect transition="in" filter="wipe(down)">
                                      <p:cBhvr>
                                        <p:cTn id="64" dur="2000"/>
                                        <p:tgtEl>
                                          <p:spTgt spid="701481"/>
                                        </p:tgtEl>
                                      </p:cBhvr>
                                    </p:animEffect>
                                  </p:childTnLst>
                                </p:cTn>
                              </p:par>
                              <p:par>
                                <p:cTn id="65" presetID="22" presetClass="entr" presetSubtype="4" fill="hold" grpId="0" nodeType="withEffect">
                                  <p:stCondLst>
                                    <p:cond delay="0"/>
                                  </p:stCondLst>
                                  <p:childTnLst>
                                    <p:set>
                                      <p:cBhvr>
                                        <p:cTn id="66" dur="1" fill="hold">
                                          <p:stCondLst>
                                            <p:cond delay="0"/>
                                          </p:stCondLst>
                                        </p:cTn>
                                        <p:tgtEl>
                                          <p:spTgt spid="701487"/>
                                        </p:tgtEl>
                                        <p:attrNameLst>
                                          <p:attrName>style.visibility</p:attrName>
                                        </p:attrNameLst>
                                      </p:cBhvr>
                                      <p:to>
                                        <p:strVal val="visible"/>
                                      </p:to>
                                    </p:set>
                                    <p:animEffect transition="in" filter="wipe(down)">
                                      <p:cBhvr>
                                        <p:cTn id="67" dur="2000"/>
                                        <p:tgtEl>
                                          <p:spTgt spid="701487"/>
                                        </p:tgtEl>
                                      </p:cBhvr>
                                    </p:animEffect>
                                  </p:childTnLst>
                                </p:cTn>
                              </p:par>
                              <p:par>
                                <p:cTn id="68" presetID="22" presetClass="entr" presetSubtype="4" fill="hold" grpId="0" nodeType="withEffect">
                                  <p:stCondLst>
                                    <p:cond delay="0"/>
                                  </p:stCondLst>
                                  <p:childTnLst>
                                    <p:set>
                                      <p:cBhvr>
                                        <p:cTn id="69" dur="1" fill="hold">
                                          <p:stCondLst>
                                            <p:cond delay="0"/>
                                          </p:stCondLst>
                                        </p:cTn>
                                        <p:tgtEl>
                                          <p:spTgt spid="701482"/>
                                        </p:tgtEl>
                                        <p:attrNameLst>
                                          <p:attrName>style.visibility</p:attrName>
                                        </p:attrNameLst>
                                      </p:cBhvr>
                                      <p:to>
                                        <p:strVal val="visible"/>
                                      </p:to>
                                    </p:set>
                                    <p:animEffect transition="in" filter="wipe(down)">
                                      <p:cBhvr>
                                        <p:cTn id="70" dur="2000"/>
                                        <p:tgtEl>
                                          <p:spTgt spid="701482"/>
                                        </p:tgtEl>
                                      </p:cBhvr>
                                    </p:animEffect>
                                  </p:childTnLst>
                                </p:cTn>
                              </p:par>
                              <p:par>
                                <p:cTn id="71" presetID="22" presetClass="entr" presetSubtype="4" fill="hold" grpId="0" nodeType="withEffect">
                                  <p:stCondLst>
                                    <p:cond delay="0"/>
                                  </p:stCondLst>
                                  <p:childTnLst>
                                    <p:set>
                                      <p:cBhvr>
                                        <p:cTn id="72" dur="1" fill="hold">
                                          <p:stCondLst>
                                            <p:cond delay="0"/>
                                          </p:stCondLst>
                                        </p:cTn>
                                        <p:tgtEl>
                                          <p:spTgt spid="701488"/>
                                        </p:tgtEl>
                                        <p:attrNameLst>
                                          <p:attrName>style.visibility</p:attrName>
                                        </p:attrNameLst>
                                      </p:cBhvr>
                                      <p:to>
                                        <p:strVal val="visible"/>
                                      </p:to>
                                    </p:set>
                                    <p:animEffect transition="in" filter="wipe(down)">
                                      <p:cBhvr>
                                        <p:cTn id="73" dur="2000"/>
                                        <p:tgtEl>
                                          <p:spTgt spid="701488"/>
                                        </p:tgtEl>
                                      </p:cBhvr>
                                    </p:animEffect>
                                  </p:childTnLst>
                                </p:cTn>
                              </p:par>
                              <p:par>
                                <p:cTn id="74" presetID="22" presetClass="entr" presetSubtype="4" fill="hold" grpId="0" nodeType="withEffect">
                                  <p:stCondLst>
                                    <p:cond delay="0"/>
                                  </p:stCondLst>
                                  <p:childTnLst>
                                    <p:set>
                                      <p:cBhvr>
                                        <p:cTn id="75" dur="1" fill="hold">
                                          <p:stCondLst>
                                            <p:cond delay="0"/>
                                          </p:stCondLst>
                                        </p:cTn>
                                        <p:tgtEl>
                                          <p:spTgt spid="701483"/>
                                        </p:tgtEl>
                                        <p:attrNameLst>
                                          <p:attrName>style.visibility</p:attrName>
                                        </p:attrNameLst>
                                      </p:cBhvr>
                                      <p:to>
                                        <p:strVal val="visible"/>
                                      </p:to>
                                    </p:set>
                                    <p:animEffect transition="in" filter="wipe(down)">
                                      <p:cBhvr>
                                        <p:cTn id="76" dur="2000"/>
                                        <p:tgtEl>
                                          <p:spTgt spid="701483"/>
                                        </p:tgtEl>
                                      </p:cBhvr>
                                    </p:animEffect>
                                  </p:childTnLst>
                                </p:cTn>
                              </p:par>
                              <p:par>
                                <p:cTn id="77" presetID="22" presetClass="entr" presetSubtype="4" fill="hold" grpId="0" nodeType="withEffect">
                                  <p:stCondLst>
                                    <p:cond delay="0"/>
                                  </p:stCondLst>
                                  <p:childTnLst>
                                    <p:set>
                                      <p:cBhvr>
                                        <p:cTn id="78" dur="1" fill="hold">
                                          <p:stCondLst>
                                            <p:cond delay="0"/>
                                          </p:stCondLst>
                                        </p:cTn>
                                        <p:tgtEl>
                                          <p:spTgt spid="701489"/>
                                        </p:tgtEl>
                                        <p:attrNameLst>
                                          <p:attrName>style.visibility</p:attrName>
                                        </p:attrNameLst>
                                      </p:cBhvr>
                                      <p:to>
                                        <p:strVal val="visible"/>
                                      </p:to>
                                    </p:set>
                                    <p:animEffect transition="in" filter="wipe(down)">
                                      <p:cBhvr>
                                        <p:cTn id="79" dur="2000"/>
                                        <p:tgtEl>
                                          <p:spTgt spid="701489"/>
                                        </p:tgtEl>
                                      </p:cBhvr>
                                    </p:animEffect>
                                  </p:childTnLst>
                                </p:cTn>
                              </p:par>
                              <p:par>
                                <p:cTn id="80" presetID="22" presetClass="entr" presetSubtype="4" fill="hold" grpId="0" nodeType="withEffect">
                                  <p:stCondLst>
                                    <p:cond delay="0"/>
                                  </p:stCondLst>
                                  <p:childTnLst>
                                    <p:set>
                                      <p:cBhvr>
                                        <p:cTn id="81" dur="1" fill="hold">
                                          <p:stCondLst>
                                            <p:cond delay="0"/>
                                          </p:stCondLst>
                                        </p:cTn>
                                        <p:tgtEl>
                                          <p:spTgt spid="701484"/>
                                        </p:tgtEl>
                                        <p:attrNameLst>
                                          <p:attrName>style.visibility</p:attrName>
                                        </p:attrNameLst>
                                      </p:cBhvr>
                                      <p:to>
                                        <p:strVal val="visible"/>
                                      </p:to>
                                    </p:set>
                                    <p:animEffect transition="in" filter="wipe(down)">
                                      <p:cBhvr>
                                        <p:cTn id="82" dur="2000"/>
                                        <p:tgtEl>
                                          <p:spTgt spid="701484"/>
                                        </p:tgtEl>
                                      </p:cBhvr>
                                    </p:animEffect>
                                  </p:childTnLst>
                                </p:cTn>
                              </p:par>
                              <p:par>
                                <p:cTn id="83" presetID="22" presetClass="entr" presetSubtype="4" fill="hold" grpId="0" nodeType="withEffect">
                                  <p:stCondLst>
                                    <p:cond delay="0"/>
                                  </p:stCondLst>
                                  <p:childTnLst>
                                    <p:set>
                                      <p:cBhvr>
                                        <p:cTn id="84" dur="1" fill="hold">
                                          <p:stCondLst>
                                            <p:cond delay="0"/>
                                          </p:stCondLst>
                                        </p:cTn>
                                        <p:tgtEl>
                                          <p:spTgt spid="701490"/>
                                        </p:tgtEl>
                                        <p:attrNameLst>
                                          <p:attrName>style.visibility</p:attrName>
                                        </p:attrNameLst>
                                      </p:cBhvr>
                                      <p:to>
                                        <p:strVal val="visible"/>
                                      </p:to>
                                    </p:set>
                                    <p:animEffect transition="in" filter="wipe(down)">
                                      <p:cBhvr>
                                        <p:cTn id="85" dur="2000"/>
                                        <p:tgtEl>
                                          <p:spTgt spid="701490"/>
                                        </p:tgtEl>
                                      </p:cBhvr>
                                    </p:animEffect>
                                  </p:childTnLst>
                                </p:cTn>
                              </p:par>
                              <p:par>
                                <p:cTn id="86" presetID="22" presetClass="entr" presetSubtype="4" fill="hold" grpId="0" nodeType="withEffect">
                                  <p:stCondLst>
                                    <p:cond delay="0"/>
                                  </p:stCondLst>
                                  <p:childTnLst>
                                    <p:set>
                                      <p:cBhvr>
                                        <p:cTn id="87" dur="1" fill="hold">
                                          <p:stCondLst>
                                            <p:cond delay="0"/>
                                          </p:stCondLst>
                                        </p:cTn>
                                        <p:tgtEl>
                                          <p:spTgt spid="701471"/>
                                        </p:tgtEl>
                                        <p:attrNameLst>
                                          <p:attrName>style.visibility</p:attrName>
                                        </p:attrNameLst>
                                      </p:cBhvr>
                                      <p:to>
                                        <p:strVal val="visible"/>
                                      </p:to>
                                    </p:set>
                                    <p:animEffect transition="in" filter="wipe(down)">
                                      <p:cBhvr>
                                        <p:cTn id="88" dur="2000"/>
                                        <p:tgtEl>
                                          <p:spTgt spid="7014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1470" grpId="0" animBg="1"/>
      <p:bldP spid="701471" grpId="0" animBg="1"/>
      <p:bldP spid="701473" grpId="0" animBg="1"/>
      <p:bldP spid="701474" grpId="0" animBg="1"/>
      <p:bldP spid="701475" grpId="0" animBg="1"/>
      <p:bldP spid="701476" grpId="0" animBg="1"/>
      <p:bldP spid="701477" grpId="0" animBg="1"/>
      <p:bldP spid="701478" grpId="0" animBg="1"/>
      <p:bldP spid="701479" grpId="0" animBg="1"/>
      <p:bldP spid="701480" grpId="0" animBg="1"/>
      <p:bldP spid="701481" grpId="0" animBg="1"/>
      <p:bldP spid="701482" grpId="0" animBg="1"/>
      <p:bldP spid="701483" grpId="0" animBg="1"/>
      <p:bldP spid="701484" grpId="0" animBg="1"/>
      <p:bldP spid="701485" grpId="0"/>
      <p:bldP spid="701486" grpId="0"/>
      <p:bldP spid="701487" grpId="0"/>
      <p:bldP spid="701488" grpId="0"/>
      <p:bldP spid="701489" grpId="0"/>
      <p:bldP spid="701490" grpId="0"/>
      <p:bldP spid="701491" grpId="0"/>
      <p:bldP spid="701492" grpId="0"/>
      <p:bldP spid="701493" grpId="0"/>
      <p:bldP spid="701494" grpId="0"/>
      <p:bldP spid="701495" grpId="0"/>
      <p:bldP spid="70149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Grp="1" noChangeArrowheads="1"/>
          </p:cNvSpPr>
          <p:nvPr>
            <p:ph type="title"/>
          </p:nvPr>
        </p:nvSpPr>
        <p:spPr>
          <a:xfrm>
            <a:off x="457200" y="274638"/>
            <a:ext cx="8229600" cy="1143000"/>
          </a:xfrm>
        </p:spPr>
        <p:txBody>
          <a:bodyPr/>
          <a:lstStyle/>
          <a:p>
            <a:pPr eaLnBrk="1" hangingPunct="1">
              <a:defRPr/>
            </a:pPr>
            <a:r>
              <a:rPr lang="en-US" sz="3600" b="1" dirty="0" smtClean="0">
                <a:solidFill>
                  <a:schemeClr val="accent1">
                    <a:tint val="83000"/>
                    <a:satMod val="150000"/>
                  </a:schemeClr>
                </a:solidFill>
              </a:rPr>
              <a:t>Previous Findings for Referrals in 2004: </a:t>
            </a:r>
            <a:br>
              <a:rPr lang="en-US" sz="3600" b="1" dirty="0" smtClean="0">
                <a:solidFill>
                  <a:schemeClr val="accent1">
                    <a:tint val="83000"/>
                    <a:satMod val="150000"/>
                  </a:schemeClr>
                </a:solidFill>
              </a:rPr>
            </a:br>
            <a:r>
              <a:rPr lang="en-US" sz="3600" b="1" dirty="0" smtClean="0">
                <a:solidFill>
                  <a:schemeClr val="accent1">
                    <a:tint val="83000"/>
                    <a:satMod val="150000"/>
                  </a:schemeClr>
                </a:solidFill>
              </a:rPr>
              <a:t> All Races</a:t>
            </a:r>
            <a:endParaRPr lang="en-US" sz="3600" dirty="0">
              <a:solidFill>
                <a:srgbClr val="FFFFCC"/>
              </a:solidFill>
            </a:endParaRPr>
          </a:p>
        </p:txBody>
      </p:sp>
      <p:sp>
        <p:nvSpPr>
          <p:cNvPr id="70658" name="AutoShape 253"/>
          <p:cNvSpPr>
            <a:spLocks noChangeAspect="1" noChangeArrowheads="1" noTextEdit="1"/>
          </p:cNvSpPr>
          <p:nvPr/>
        </p:nvSpPr>
        <p:spPr bwMode="auto">
          <a:xfrm>
            <a:off x="754063" y="1517650"/>
            <a:ext cx="7737475" cy="4868863"/>
          </a:xfrm>
          <a:prstGeom prst="rect">
            <a:avLst/>
          </a:prstGeom>
          <a:noFill/>
          <a:ln w="9525">
            <a:noFill/>
            <a:miter lim="800000"/>
            <a:headEnd/>
            <a:tailEnd/>
          </a:ln>
        </p:spPr>
        <p:txBody>
          <a:bodyPr lIns="82058" tIns="41029" rIns="82058" bIns="41029"/>
          <a:lstStyle/>
          <a:p>
            <a:endParaRPr lang="en-US"/>
          </a:p>
        </p:txBody>
      </p:sp>
      <p:sp>
        <p:nvSpPr>
          <p:cNvPr id="70659" name="Rectangle 255"/>
          <p:cNvSpPr>
            <a:spLocks noChangeArrowheads="1"/>
          </p:cNvSpPr>
          <p:nvPr/>
        </p:nvSpPr>
        <p:spPr bwMode="auto">
          <a:xfrm>
            <a:off x="817563" y="1546225"/>
            <a:ext cx="7596187" cy="4743450"/>
          </a:xfrm>
          <a:prstGeom prst="rect">
            <a:avLst/>
          </a:prstGeom>
          <a:solidFill>
            <a:srgbClr val="FFFFFF"/>
          </a:solidFill>
          <a:ln w="0">
            <a:solidFill>
              <a:srgbClr val="993300"/>
            </a:solidFill>
            <a:miter lim="800000"/>
            <a:headEnd/>
            <a:tailEnd/>
          </a:ln>
        </p:spPr>
        <p:txBody>
          <a:bodyPr lIns="82058" tIns="41029" rIns="82058" bIns="41029"/>
          <a:lstStyle/>
          <a:p>
            <a:endParaRPr lang="en-US"/>
          </a:p>
        </p:txBody>
      </p:sp>
      <p:sp>
        <p:nvSpPr>
          <p:cNvPr id="70660" name="Line 256"/>
          <p:cNvSpPr>
            <a:spLocks noChangeShapeType="1"/>
          </p:cNvSpPr>
          <p:nvPr/>
        </p:nvSpPr>
        <p:spPr bwMode="auto">
          <a:xfrm>
            <a:off x="1336675" y="5232400"/>
            <a:ext cx="7011988" cy="0"/>
          </a:xfrm>
          <a:prstGeom prst="line">
            <a:avLst/>
          </a:prstGeom>
          <a:noFill/>
          <a:ln w="0">
            <a:solidFill>
              <a:srgbClr val="969696"/>
            </a:solidFill>
            <a:round/>
            <a:headEnd/>
            <a:tailEnd/>
          </a:ln>
        </p:spPr>
        <p:txBody>
          <a:bodyPr lIns="82058" tIns="41029" rIns="82058" bIns="41029"/>
          <a:lstStyle/>
          <a:p>
            <a:endParaRPr lang="en-US"/>
          </a:p>
        </p:txBody>
      </p:sp>
      <p:sp>
        <p:nvSpPr>
          <p:cNvPr id="70661" name="Line 257"/>
          <p:cNvSpPr>
            <a:spLocks noChangeShapeType="1"/>
          </p:cNvSpPr>
          <p:nvPr/>
        </p:nvSpPr>
        <p:spPr bwMode="auto">
          <a:xfrm>
            <a:off x="1336675" y="4703763"/>
            <a:ext cx="7011988" cy="0"/>
          </a:xfrm>
          <a:prstGeom prst="line">
            <a:avLst/>
          </a:prstGeom>
          <a:noFill/>
          <a:ln w="0">
            <a:solidFill>
              <a:srgbClr val="969696"/>
            </a:solidFill>
            <a:round/>
            <a:headEnd/>
            <a:tailEnd/>
          </a:ln>
        </p:spPr>
        <p:txBody>
          <a:bodyPr lIns="82058" tIns="41029" rIns="82058" bIns="41029"/>
          <a:lstStyle/>
          <a:p>
            <a:endParaRPr lang="en-US"/>
          </a:p>
        </p:txBody>
      </p:sp>
      <p:sp>
        <p:nvSpPr>
          <p:cNvPr id="70662" name="Line 258"/>
          <p:cNvSpPr>
            <a:spLocks noChangeShapeType="1"/>
          </p:cNvSpPr>
          <p:nvPr/>
        </p:nvSpPr>
        <p:spPr bwMode="auto">
          <a:xfrm>
            <a:off x="1336675" y="4175125"/>
            <a:ext cx="7011988" cy="0"/>
          </a:xfrm>
          <a:prstGeom prst="line">
            <a:avLst/>
          </a:prstGeom>
          <a:noFill/>
          <a:ln w="0">
            <a:solidFill>
              <a:srgbClr val="969696"/>
            </a:solidFill>
            <a:round/>
            <a:headEnd/>
            <a:tailEnd/>
          </a:ln>
        </p:spPr>
        <p:txBody>
          <a:bodyPr lIns="82058" tIns="41029" rIns="82058" bIns="41029"/>
          <a:lstStyle/>
          <a:p>
            <a:endParaRPr lang="en-US"/>
          </a:p>
        </p:txBody>
      </p:sp>
      <p:sp>
        <p:nvSpPr>
          <p:cNvPr id="70663" name="Line 259"/>
          <p:cNvSpPr>
            <a:spLocks noChangeShapeType="1"/>
          </p:cNvSpPr>
          <p:nvPr/>
        </p:nvSpPr>
        <p:spPr bwMode="auto">
          <a:xfrm>
            <a:off x="1336675" y="3660775"/>
            <a:ext cx="7011988" cy="0"/>
          </a:xfrm>
          <a:prstGeom prst="line">
            <a:avLst/>
          </a:prstGeom>
          <a:noFill/>
          <a:ln w="0">
            <a:solidFill>
              <a:srgbClr val="969696"/>
            </a:solidFill>
            <a:round/>
            <a:headEnd/>
            <a:tailEnd/>
          </a:ln>
        </p:spPr>
        <p:txBody>
          <a:bodyPr lIns="82058" tIns="41029" rIns="82058" bIns="41029"/>
          <a:lstStyle/>
          <a:p>
            <a:endParaRPr lang="en-US"/>
          </a:p>
        </p:txBody>
      </p:sp>
      <p:sp>
        <p:nvSpPr>
          <p:cNvPr id="70664" name="Line 260"/>
          <p:cNvSpPr>
            <a:spLocks noChangeShapeType="1"/>
          </p:cNvSpPr>
          <p:nvPr/>
        </p:nvSpPr>
        <p:spPr bwMode="auto">
          <a:xfrm>
            <a:off x="1336675" y="3132138"/>
            <a:ext cx="7011988" cy="0"/>
          </a:xfrm>
          <a:prstGeom prst="line">
            <a:avLst/>
          </a:prstGeom>
          <a:noFill/>
          <a:ln w="0">
            <a:solidFill>
              <a:srgbClr val="969696"/>
            </a:solidFill>
            <a:round/>
            <a:headEnd/>
            <a:tailEnd/>
          </a:ln>
        </p:spPr>
        <p:txBody>
          <a:bodyPr lIns="82058" tIns="41029" rIns="82058" bIns="41029"/>
          <a:lstStyle/>
          <a:p>
            <a:endParaRPr lang="en-US"/>
          </a:p>
        </p:txBody>
      </p:sp>
      <p:sp>
        <p:nvSpPr>
          <p:cNvPr id="70665" name="Line 261"/>
          <p:cNvSpPr>
            <a:spLocks noChangeShapeType="1"/>
          </p:cNvSpPr>
          <p:nvPr/>
        </p:nvSpPr>
        <p:spPr bwMode="auto">
          <a:xfrm>
            <a:off x="1336675" y="2601913"/>
            <a:ext cx="7011988" cy="0"/>
          </a:xfrm>
          <a:prstGeom prst="line">
            <a:avLst/>
          </a:prstGeom>
          <a:noFill/>
          <a:ln w="0">
            <a:solidFill>
              <a:srgbClr val="969696"/>
            </a:solidFill>
            <a:round/>
            <a:headEnd/>
            <a:tailEnd/>
          </a:ln>
        </p:spPr>
        <p:txBody>
          <a:bodyPr lIns="82058" tIns="41029" rIns="82058" bIns="41029"/>
          <a:lstStyle/>
          <a:p>
            <a:endParaRPr lang="en-US"/>
          </a:p>
        </p:txBody>
      </p:sp>
      <p:sp>
        <p:nvSpPr>
          <p:cNvPr id="70666" name="Line 262"/>
          <p:cNvSpPr>
            <a:spLocks noChangeShapeType="1"/>
          </p:cNvSpPr>
          <p:nvPr/>
        </p:nvSpPr>
        <p:spPr bwMode="auto">
          <a:xfrm>
            <a:off x="1336675" y="2074863"/>
            <a:ext cx="7011988" cy="0"/>
          </a:xfrm>
          <a:prstGeom prst="line">
            <a:avLst/>
          </a:prstGeom>
          <a:noFill/>
          <a:ln w="0">
            <a:solidFill>
              <a:srgbClr val="969696"/>
            </a:solidFill>
            <a:round/>
            <a:headEnd/>
            <a:tailEnd/>
          </a:ln>
        </p:spPr>
        <p:txBody>
          <a:bodyPr lIns="82058" tIns="41029" rIns="82058" bIns="41029"/>
          <a:lstStyle/>
          <a:p>
            <a:endParaRPr lang="en-US"/>
          </a:p>
        </p:txBody>
      </p:sp>
      <p:sp>
        <p:nvSpPr>
          <p:cNvPr id="70667" name="Line 263"/>
          <p:cNvSpPr>
            <a:spLocks noChangeShapeType="1"/>
          </p:cNvSpPr>
          <p:nvPr/>
        </p:nvSpPr>
        <p:spPr bwMode="auto">
          <a:xfrm>
            <a:off x="1336675" y="2074863"/>
            <a:ext cx="0" cy="3686175"/>
          </a:xfrm>
          <a:prstGeom prst="line">
            <a:avLst/>
          </a:prstGeom>
          <a:noFill/>
          <a:ln w="0">
            <a:solidFill>
              <a:srgbClr val="000000"/>
            </a:solidFill>
            <a:round/>
            <a:headEnd/>
            <a:tailEnd/>
          </a:ln>
        </p:spPr>
        <p:txBody>
          <a:bodyPr lIns="82058" tIns="41029" rIns="82058" bIns="41029"/>
          <a:lstStyle/>
          <a:p>
            <a:endParaRPr lang="en-US"/>
          </a:p>
        </p:txBody>
      </p:sp>
      <p:sp>
        <p:nvSpPr>
          <p:cNvPr id="70668" name="Line 264"/>
          <p:cNvSpPr>
            <a:spLocks noChangeShapeType="1"/>
          </p:cNvSpPr>
          <p:nvPr/>
        </p:nvSpPr>
        <p:spPr bwMode="auto">
          <a:xfrm>
            <a:off x="1296988" y="5761038"/>
            <a:ext cx="39687" cy="0"/>
          </a:xfrm>
          <a:prstGeom prst="line">
            <a:avLst/>
          </a:prstGeom>
          <a:noFill/>
          <a:ln w="0">
            <a:solidFill>
              <a:srgbClr val="000000"/>
            </a:solidFill>
            <a:round/>
            <a:headEnd/>
            <a:tailEnd/>
          </a:ln>
        </p:spPr>
        <p:txBody>
          <a:bodyPr lIns="82058" tIns="41029" rIns="82058" bIns="41029"/>
          <a:lstStyle/>
          <a:p>
            <a:endParaRPr lang="en-US"/>
          </a:p>
        </p:txBody>
      </p:sp>
      <p:sp>
        <p:nvSpPr>
          <p:cNvPr id="70669" name="Line 265"/>
          <p:cNvSpPr>
            <a:spLocks noChangeShapeType="1"/>
          </p:cNvSpPr>
          <p:nvPr/>
        </p:nvSpPr>
        <p:spPr bwMode="auto">
          <a:xfrm>
            <a:off x="1296988" y="5232400"/>
            <a:ext cx="39687" cy="0"/>
          </a:xfrm>
          <a:prstGeom prst="line">
            <a:avLst/>
          </a:prstGeom>
          <a:noFill/>
          <a:ln w="0">
            <a:solidFill>
              <a:srgbClr val="000000"/>
            </a:solidFill>
            <a:round/>
            <a:headEnd/>
            <a:tailEnd/>
          </a:ln>
        </p:spPr>
        <p:txBody>
          <a:bodyPr lIns="82058" tIns="41029" rIns="82058" bIns="41029"/>
          <a:lstStyle/>
          <a:p>
            <a:endParaRPr lang="en-US"/>
          </a:p>
        </p:txBody>
      </p:sp>
      <p:sp>
        <p:nvSpPr>
          <p:cNvPr id="70670" name="Line 266"/>
          <p:cNvSpPr>
            <a:spLocks noChangeShapeType="1"/>
          </p:cNvSpPr>
          <p:nvPr/>
        </p:nvSpPr>
        <p:spPr bwMode="auto">
          <a:xfrm>
            <a:off x="1296988" y="4703763"/>
            <a:ext cx="39687" cy="0"/>
          </a:xfrm>
          <a:prstGeom prst="line">
            <a:avLst/>
          </a:prstGeom>
          <a:noFill/>
          <a:ln w="0">
            <a:solidFill>
              <a:srgbClr val="000000"/>
            </a:solidFill>
            <a:round/>
            <a:headEnd/>
            <a:tailEnd/>
          </a:ln>
        </p:spPr>
        <p:txBody>
          <a:bodyPr lIns="82058" tIns="41029" rIns="82058" bIns="41029"/>
          <a:lstStyle/>
          <a:p>
            <a:endParaRPr lang="en-US"/>
          </a:p>
        </p:txBody>
      </p:sp>
      <p:sp>
        <p:nvSpPr>
          <p:cNvPr id="70671" name="Line 267"/>
          <p:cNvSpPr>
            <a:spLocks noChangeShapeType="1"/>
          </p:cNvSpPr>
          <p:nvPr/>
        </p:nvSpPr>
        <p:spPr bwMode="auto">
          <a:xfrm>
            <a:off x="1296988" y="4175125"/>
            <a:ext cx="39687" cy="0"/>
          </a:xfrm>
          <a:prstGeom prst="line">
            <a:avLst/>
          </a:prstGeom>
          <a:noFill/>
          <a:ln w="0">
            <a:solidFill>
              <a:srgbClr val="000000"/>
            </a:solidFill>
            <a:round/>
            <a:headEnd/>
            <a:tailEnd/>
          </a:ln>
        </p:spPr>
        <p:txBody>
          <a:bodyPr lIns="82058" tIns="41029" rIns="82058" bIns="41029"/>
          <a:lstStyle/>
          <a:p>
            <a:endParaRPr lang="en-US"/>
          </a:p>
        </p:txBody>
      </p:sp>
      <p:sp>
        <p:nvSpPr>
          <p:cNvPr id="70672" name="Line 268"/>
          <p:cNvSpPr>
            <a:spLocks noChangeShapeType="1"/>
          </p:cNvSpPr>
          <p:nvPr/>
        </p:nvSpPr>
        <p:spPr bwMode="auto">
          <a:xfrm>
            <a:off x="1296988" y="3660775"/>
            <a:ext cx="39687" cy="0"/>
          </a:xfrm>
          <a:prstGeom prst="line">
            <a:avLst/>
          </a:prstGeom>
          <a:noFill/>
          <a:ln w="0">
            <a:solidFill>
              <a:srgbClr val="000000"/>
            </a:solidFill>
            <a:round/>
            <a:headEnd/>
            <a:tailEnd/>
          </a:ln>
        </p:spPr>
        <p:txBody>
          <a:bodyPr lIns="82058" tIns="41029" rIns="82058" bIns="41029"/>
          <a:lstStyle/>
          <a:p>
            <a:endParaRPr lang="en-US"/>
          </a:p>
        </p:txBody>
      </p:sp>
      <p:sp>
        <p:nvSpPr>
          <p:cNvPr id="70673" name="Line 269"/>
          <p:cNvSpPr>
            <a:spLocks noChangeShapeType="1"/>
          </p:cNvSpPr>
          <p:nvPr/>
        </p:nvSpPr>
        <p:spPr bwMode="auto">
          <a:xfrm>
            <a:off x="1296988" y="3132138"/>
            <a:ext cx="39687" cy="0"/>
          </a:xfrm>
          <a:prstGeom prst="line">
            <a:avLst/>
          </a:prstGeom>
          <a:noFill/>
          <a:ln w="0">
            <a:solidFill>
              <a:srgbClr val="000000"/>
            </a:solidFill>
            <a:round/>
            <a:headEnd/>
            <a:tailEnd/>
          </a:ln>
        </p:spPr>
        <p:txBody>
          <a:bodyPr lIns="82058" tIns="41029" rIns="82058" bIns="41029"/>
          <a:lstStyle/>
          <a:p>
            <a:endParaRPr lang="en-US"/>
          </a:p>
        </p:txBody>
      </p:sp>
      <p:sp>
        <p:nvSpPr>
          <p:cNvPr id="70674" name="Line 270"/>
          <p:cNvSpPr>
            <a:spLocks noChangeShapeType="1"/>
          </p:cNvSpPr>
          <p:nvPr/>
        </p:nvSpPr>
        <p:spPr bwMode="auto">
          <a:xfrm>
            <a:off x="1296988" y="2601913"/>
            <a:ext cx="39687" cy="0"/>
          </a:xfrm>
          <a:prstGeom prst="line">
            <a:avLst/>
          </a:prstGeom>
          <a:noFill/>
          <a:ln w="0">
            <a:solidFill>
              <a:srgbClr val="000000"/>
            </a:solidFill>
            <a:round/>
            <a:headEnd/>
            <a:tailEnd/>
          </a:ln>
        </p:spPr>
        <p:txBody>
          <a:bodyPr lIns="82058" tIns="41029" rIns="82058" bIns="41029"/>
          <a:lstStyle/>
          <a:p>
            <a:endParaRPr lang="en-US"/>
          </a:p>
        </p:txBody>
      </p:sp>
      <p:sp>
        <p:nvSpPr>
          <p:cNvPr id="70675" name="Line 271"/>
          <p:cNvSpPr>
            <a:spLocks noChangeShapeType="1"/>
          </p:cNvSpPr>
          <p:nvPr/>
        </p:nvSpPr>
        <p:spPr bwMode="auto">
          <a:xfrm>
            <a:off x="1296988" y="2074863"/>
            <a:ext cx="39687" cy="0"/>
          </a:xfrm>
          <a:prstGeom prst="line">
            <a:avLst/>
          </a:prstGeom>
          <a:noFill/>
          <a:ln w="0">
            <a:solidFill>
              <a:srgbClr val="000000"/>
            </a:solidFill>
            <a:round/>
            <a:headEnd/>
            <a:tailEnd/>
          </a:ln>
        </p:spPr>
        <p:txBody>
          <a:bodyPr lIns="82058" tIns="41029" rIns="82058" bIns="41029"/>
          <a:lstStyle/>
          <a:p>
            <a:endParaRPr lang="en-US"/>
          </a:p>
        </p:txBody>
      </p:sp>
      <p:sp>
        <p:nvSpPr>
          <p:cNvPr id="70676" name="Line 272"/>
          <p:cNvSpPr>
            <a:spLocks noChangeShapeType="1"/>
          </p:cNvSpPr>
          <p:nvPr/>
        </p:nvSpPr>
        <p:spPr bwMode="auto">
          <a:xfrm>
            <a:off x="1336675" y="5761038"/>
            <a:ext cx="7011988" cy="0"/>
          </a:xfrm>
          <a:prstGeom prst="line">
            <a:avLst/>
          </a:prstGeom>
          <a:noFill/>
          <a:ln w="0">
            <a:solidFill>
              <a:srgbClr val="000000"/>
            </a:solidFill>
            <a:round/>
            <a:headEnd/>
            <a:tailEnd/>
          </a:ln>
        </p:spPr>
        <p:txBody>
          <a:bodyPr lIns="82058" tIns="41029" rIns="82058" bIns="41029"/>
          <a:lstStyle/>
          <a:p>
            <a:endParaRPr lang="en-US"/>
          </a:p>
        </p:txBody>
      </p:sp>
      <p:sp>
        <p:nvSpPr>
          <p:cNvPr id="70677" name="Line 273"/>
          <p:cNvSpPr>
            <a:spLocks noChangeShapeType="1"/>
          </p:cNvSpPr>
          <p:nvPr/>
        </p:nvSpPr>
        <p:spPr bwMode="auto">
          <a:xfrm flipV="1">
            <a:off x="1336675" y="5761038"/>
            <a:ext cx="0" cy="38100"/>
          </a:xfrm>
          <a:prstGeom prst="line">
            <a:avLst/>
          </a:prstGeom>
          <a:noFill/>
          <a:ln w="0">
            <a:solidFill>
              <a:srgbClr val="000000"/>
            </a:solidFill>
            <a:round/>
            <a:headEnd/>
            <a:tailEnd/>
          </a:ln>
        </p:spPr>
        <p:txBody>
          <a:bodyPr lIns="82058" tIns="41029" rIns="82058" bIns="41029"/>
          <a:lstStyle/>
          <a:p>
            <a:endParaRPr lang="en-US"/>
          </a:p>
        </p:txBody>
      </p:sp>
      <p:sp>
        <p:nvSpPr>
          <p:cNvPr id="70678" name="Line 274"/>
          <p:cNvSpPr>
            <a:spLocks noChangeShapeType="1"/>
          </p:cNvSpPr>
          <p:nvPr/>
        </p:nvSpPr>
        <p:spPr bwMode="auto">
          <a:xfrm flipV="1">
            <a:off x="2501900" y="5761038"/>
            <a:ext cx="0" cy="38100"/>
          </a:xfrm>
          <a:prstGeom prst="line">
            <a:avLst/>
          </a:prstGeom>
          <a:noFill/>
          <a:ln w="0">
            <a:solidFill>
              <a:srgbClr val="000000"/>
            </a:solidFill>
            <a:round/>
            <a:headEnd/>
            <a:tailEnd/>
          </a:ln>
        </p:spPr>
        <p:txBody>
          <a:bodyPr lIns="82058" tIns="41029" rIns="82058" bIns="41029"/>
          <a:lstStyle/>
          <a:p>
            <a:endParaRPr lang="en-US"/>
          </a:p>
        </p:txBody>
      </p:sp>
      <p:sp>
        <p:nvSpPr>
          <p:cNvPr id="70679" name="Line 275"/>
          <p:cNvSpPr>
            <a:spLocks noChangeShapeType="1"/>
          </p:cNvSpPr>
          <p:nvPr/>
        </p:nvSpPr>
        <p:spPr bwMode="auto">
          <a:xfrm flipV="1">
            <a:off x="3670300" y="5761038"/>
            <a:ext cx="0" cy="38100"/>
          </a:xfrm>
          <a:prstGeom prst="line">
            <a:avLst/>
          </a:prstGeom>
          <a:noFill/>
          <a:ln w="0">
            <a:solidFill>
              <a:srgbClr val="000000"/>
            </a:solidFill>
            <a:round/>
            <a:headEnd/>
            <a:tailEnd/>
          </a:ln>
        </p:spPr>
        <p:txBody>
          <a:bodyPr lIns="82058" tIns="41029" rIns="82058" bIns="41029"/>
          <a:lstStyle/>
          <a:p>
            <a:endParaRPr lang="en-US"/>
          </a:p>
        </p:txBody>
      </p:sp>
      <p:sp>
        <p:nvSpPr>
          <p:cNvPr id="70680" name="Line 276"/>
          <p:cNvSpPr>
            <a:spLocks noChangeShapeType="1"/>
          </p:cNvSpPr>
          <p:nvPr/>
        </p:nvSpPr>
        <p:spPr bwMode="auto">
          <a:xfrm flipV="1">
            <a:off x="4849813" y="5761038"/>
            <a:ext cx="0" cy="38100"/>
          </a:xfrm>
          <a:prstGeom prst="line">
            <a:avLst/>
          </a:prstGeom>
          <a:noFill/>
          <a:ln w="0">
            <a:solidFill>
              <a:srgbClr val="000000"/>
            </a:solidFill>
            <a:round/>
            <a:headEnd/>
            <a:tailEnd/>
          </a:ln>
        </p:spPr>
        <p:txBody>
          <a:bodyPr lIns="82058" tIns="41029" rIns="82058" bIns="41029"/>
          <a:lstStyle/>
          <a:p>
            <a:endParaRPr lang="en-US"/>
          </a:p>
        </p:txBody>
      </p:sp>
      <p:sp>
        <p:nvSpPr>
          <p:cNvPr id="70681" name="Line 277"/>
          <p:cNvSpPr>
            <a:spLocks noChangeShapeType="1"/>
          </p:cNvSpPr>
          <p:nvPr/>
        </p:nvSpPr>
        <p:spPr bwMode="auto">
          <a:xfrm flipV="1">
            <a:off x="6015038" y="5761038"/>
            <a:ext cx="0" cy="38100"/>
          </a:xfrm>
          <a:prstGeom prst="line">
            <a:avLst/>
          </a:prstGeom>
          <a:noFill/>
          <a:ln w="0">
            <a:solidFill>
              <a:srgbClr val="000000"/>
            </a:solidFill>
            <a:round/>
            <a:headEnd/>
            <a:tailEnd/>
          </a:ln>
        </p:spPr>
        <p:txBody>
          <a:bodyPr lIns="82058" tIns="41029" rIns="82058" bIns="41029"/>
          <a:lstStyle/>
          <a:p>
            <a:endParaRPr lang="en-US"/>
          </a:p>
        </p:txBody>
      </p:sp>
      <p:sp>
        <p:nvSpPr>
          <p:cNvPr id="70682" name="Line 278"/>
          <p:cNvSpPr>
            <a:spLocks noChangeShapeType="1"/>
          </p:cNvSpPr>
          <p:nvPr/>
        </p:nvSpPr>
        <p:spPr bwMode="auto">
          <a:xfrm flipV="1">
            <a:off x="7183438" y="5761038"/>
            <a:ext cx="0" cy="38100"/>
          </a:xfrm>
          <a:prstGeom prst="line">
            <a:avLst/>
          </a:prstGeom>
          <a:noFill/>
          <a:ln w="0">
            <a:solidFill>
              <a:srgbClr val="000000"/>
            </a:solidFill>
            <a:round/>
            <a:headEnd/>
            <a:tailEnd/>
          </a:ln>
        </p:spPr>
        <p:txBody>
          <a:bodyPr lIns="82058" tIns="41029" rIns="82058" bIns="41029"/>
          <a:lstStyle/>
          <a:p>
            <a:endParaRPr lang="en-US"/>
          </a:p>
        </p:txBody>
      </p:sp>
      <p:sp>
        <p:nvSpPr>
          <p:cNvPr id="70683" name="Line 279"/>
          <p:cNvSpPr>
            <a:spLocks noChangeShapeType="1"/>
          </p:cNvSpPr>
          <p:nvPr/>
        </p:nvSpPr>
        <p:spPr bwMode="auto">
          <a:xfrm flipV="1">
            <a:off x="8348663" y="5761038"/>
            <a:ext cx="0" cy="38100"/>
          </a:xfrm>
          <a:prstGeom prst="line">
            <a:avLst/>
          </a:prstGeom>
          <a:noFill/>
          <a:ln w="0">
            <a:solidFill>
              <a:srgbClr val="000000"/>
            </a:solidFill>
            <a:round/>
            <a:headEnd/>
            <a:tailEnd/>
          </a:ln>
        </p:spPr>
        <p:txBody>
          <a:bodyPr lIns="82058" tIns="41029" rIns="82058" bIns="41029"/>
          <a:lstStyle/>
          <a:p>
            <a:endParaRPr lang="en-US"/>
          </a:p>
        </p:txBody>
      </p:sp>
      <p:sp>
        <p:nvSpPr>
          <p:cNvPr id="554264" name="Freeform 280"/>
          <p:cNvSpPr>
            <a:spLocks/>
          </p:cNvSpPr>
          <p:nvPr/>
        </p:nvSpPr>
        <p:spPr bwMode="auto">
          <a:xfrm>
            <a:off x="1919288" y="2441575"/>
            <a:ext cx="5846762" cy="1773238"/>
          </a:xfrm>
          <a:custGeom>
            <a:avLst/>
            <a:gdLst>
              <a:gd name="T0" fmla="*/ 0 w 451"/>
              <a:gd name="T1" fmla="*/ 141 h 141"/>
              <a:gd name="T2" fmla="*/ 90 w 451"/>
              <a:gd name="T3" fmla="*/ 135 h 141"/>
              <a:gd name="T4" fmla="*/ 180 w 451"/>
              <a:gd name="T5" fmla="*/ 124 h 141"/>
              <a:gd name="T6" fmla="*/ 271 w 451"/>
              <a:gd name="T7" fmla="*/ 72 h 141"/>
              <a:gd name="T8" fmla="*/ 361 w 451"/>
              <a:gd name="T9" fmla="*/ 55 h 141"/>
              <a:gd name="T10" fmla="*/ 451 w 451"/>
              <a:gd name="T11" fmla="*/ 0 h 141"/>
              <a:gd name="T12" fmla="*/ 0 60000 65536"/>
              <a:gd name="T13" fmla="*/ 0 60000 65536"/>
              <a:gd name="T14" fmla="*/ 0 60000 65536"/>
              <a:gd name="T15" fmla="*/ 0 60000 65536"/>
              <a:gd name="T16" fmla="*/ 0 60000 65536"/>
              <a:gd name="T17" fmla="*/ 0 60000 65536"/>
              <a:gd name="T18" fmla="*/ 0 w 451"/>
              <a:gd name="T19" fmla="*/ 0 h 141"/>
              <a:gd name="T20" fmla="*/ 451 w 451"/>
              <a:gd name="T21" fmla="*/ 141 h 141"/>
            </a:gdLst>
            <a:ahLst/>
            <a:cxnLst>
              <a:cxn ang="T12">
                <a:pos x="T0" y="T1"/>
              </a:cxn>
              <a:cxn ang="T13">
                <a:pos x="T2" y="T3"/>
              </a:cxn>
              <a:cxn ang="T14">
                <a:pos x="T4" y="T5"/>
              </a:cxn>
              <a:cxn ang="T15">
                <a:pos x="T6" y="T7"/>
              </a:cxn>
              <a:cxn ang="T16">
                <a:pos x="T8" y="T9"/>
              </a:cxn>
              <a:cxn ang="T17">
                <a:pos x="T10" y="T11"/>
              </a:cxn>
            </a:cxnLst>
            <a:rect l="T18" t="T19" r="T20" b="T21"/>
            <a:pathLst>
              <a:path w="451" h="141">
                <a:moveTo>
                  <a:pt x="0" y="141"/>
                </a:moveTo>
                <a:lnTo>
                  <a:pt x="90" y="135"/>
                </a:lnTo>
                <a:lnTo>
                  <a:pt x="180" y="124"/>
                </a:lnTo>
                <a:lnTo>
                  <a:pt x="271" y="72"/>
                </a:lnTo>
                <a:lnTo>
                  <a:pt x="361" y="55"/>
                </a:lnTo>
                <a:lnTo>
                  <a:pt x="451" y="0"/>
                </a:lnTo>
              </a:path>
            </a:pathLst>
          </a:custGeom>
          <a:noFill/>
          <a:ln w="42863">
            <a:solidFill>
              <a:srgbClr val="000080"/>
            </a:solidFill>
            <a:round/>
            <a:headEnd/>
            <a:tailEnd/>
          </a:ln>
        </p:spPr>
        <p:txBody>
          <a:bodyPr lIns="82058" tIns="41029" rIns="82058" bIns="41029"/>
          <a:lstStyle/>
          <a:p>
            <a:endParaRPr lang="en-US"/>
          </a:p>
        </p:txBody>
      </p:sp>
      <p:sp>
        <p:nvSpPr>
          <p:cNvPr id="554265" name="Freeform 281"/>
          <p:cNvSpPr>
            <a:spLocks/>
          </p:cNvSpPr>
          <p:nvPr/>
        </p:nvSpPr>
        <p:spPr bwMode="auto">
          <a:xfrm>
            <a:off x="1919288" y="4300538"/>
            <a:ext cx="5846762" cy="477837"/>
          </a:xfrm>
          <a:custGeom>
            <a:avLst/>
            <a:gdLst>
              <a:gd name="T0" fmla="*/ 0 w 451"/>
              <a:gd name="T1" fmla="*/ 38 h 38"/>
              <a:gd name="T2" fmla="*/ 90 w 451"/>
              <a:gd name="T3" fmla="*/ 32 h 38"/>
              <a:gd name="T4" fmla="*/ 180 w 451"/>
              <a:gd name="T5" fmla="*/ 26 h 38"/>
              <a:gd name="T6" fmla="*/ 271 w 451"/>
              <a:gd name="T7" fmla="*/ 21 h 38"/>
              <a:gd name="T8" fmla="*/ 361 w 451"/>
              <a:gd name="T9" fmla="*/ 23 h 38"/>
              <a:gd name="T10" fmla="*/ 451 w 451"/>
              <a:gd name="T11" fmla="*/ 0 h 38"/>
              <a:gd name="T12" fmla="*/ 0 60000 65536"/>
              <a:gd name="T13" fmla="*/ 0 60000 65536"/>
              <a:gd name="T14" fmla="*/ 0 60000 65536"/>
              <a:gd name="T15" fmla="*/ 0 60000 65536"/>
              <a:gd name="T16" fmla="*/ 0 60000 65536"/>
              <a:gd name="T17" fmla="*/ 0 60000 65536"/>
              <a:gd name="T18" fmla="*/ 0 w 451"/>
              <a:gd name="T19" fmla="*/ 0 h 38"/>
              <a:gd name="T20" fmla="*/ 451 w 451"/>
              <a:gd name="T21" fmla="*/ 38 h 38"/>
            </a:gdLst>
            <a:ahLst/>
            <a:cxnLst>
              <a:cxn ang="T12">
                <a:pos x="T0" y="T1"/>
              </a:cxn>
              <a:cxn ang="T13">
                <a:pos x="T2" y="T3"/>
              </a:cxn>
              <a:cxn ang="T14">
                <a:pos x="T4" y="T5"/>
              </a:cxn>
              <a:cxn ang="T15">
                <a:pos x="T6" y="T7"/>
              </a:cxn>
              <a:cxn ang="T16">
                <a:pos x="T8" y="T9"/>
              </a:cxn>
              <a:cxn ang="T17">
                <a:pos x="T10" y="T11"/>
              </a:cxn>
            </a:cxnLst>
            <a:rect l="T18" t="T19" r="T20" b="T21"/>
            <a:pathLst>
              <a:path w="451" h="38">
                <a:moveTo>
                  <a:pt x="0" y="38"/>
                </a:moveTo>
                <a:lnTo>
                  <a:pt x="90" y="32"/>
                </a:lnTo>
                <a:lnTo>
                  <a:pt x="180" y="26"/>
                </a:lnTo>
                <a:lnTo>
                  <a:pt x="271" y="21"/>
                </a:lnTo>
                <a:lnTo>
                  <a:pt x="361" y="23"/>
                </a:lnTo>
                <a:lnTo>
                  <a:pt x="451" y="0"/>
                </a:lnTo>
              </a:path>
            </a:pathLst>
          </a:custGeom>
          <a:noFill/>
          <a:ln w="42863">
            <a:solidFill>
              <a:srgbClr val="339966"/>
            </a:solidFill>
            <a:round/>
            <a:headEnd/>
            <a:tailEnd/>
          </a:ln>
        </p:spPr>
        <p:txBody>
          <a:bodyPr lIns="82058" tIns="41029" rIns="82058" bIns="41029"/>
          <a:lstStyle/>
          <a:p>
            <a:endParaRPr lang="en-US"/>
          </a:p>
        </p:txBody>
      </p:sp>
      <p:sp>
        <p:nvSpPr>
          <p:cNvPr id="554266" name="Freeform 282"/>
          <p:cNvSpPr>
            <a:spLocks/>
          </p:cNvSpPr>
          <p:nvPr/>
        </p:nvSpPr>
        <p:spPr bwMode="auto">
          <a:xfrm>
            <a:off x="1919288" y="4970463"/>
            <a:ext cx="5846762" cy="74612"/>
          </a:xfrm>
          <a:custGeom>
            <a:avLst/>
            <a:gdLst>
              <a:gd name="T0" fmla="*/ 0 w 451"/>
              <a:gd name="T1" fmla="*/ 6 h 6"/>
              <a:gd name="T2" fmla="*/ 90 w 451"/>
              <a:gd name="T3" fmla="*/ 2 h 6"/>
              <a:gd name="T4" fmla="*/ 180 w 451"/>
              <a:gd name="T5" fmla="*/ 3 h 6"/>
              <a:gd name="T6" fmla="*/ 271 w 451"/>
              <a:gd name="T7" fmla="*/ 0 h 6"/>
              <a:gd name="T8" fmla="*/ 361 w 451"/>
              <a:gd name="T9" fmla="*/ 1 h 6"/>
              <a:gd name="T10" fmla="*/ 451 w 451"/>
              <a:gd name="T11" fmla="*/ 5 h 6"/>
              <a:gd name="T12" fmla="*/ 0 60000 65536"/>
              <a:gd name="T13" fmla="*/ 0 60000 65536"/>
              <a:gd name="T14" fmla="*/ 0 60000 65536"/>
              <a:gd name="T15" fmla="*/ 0 60000 65536"/>
              <a:gd name="T16" fmla="*/ 0 60000 65536"/>
              <a:gd name="T17" fmla="*/ 0 60000 65536"/>
              <a:gd name="T18" fmla="*/ 0 w 451"/>
              <a:gd name="T19" fmla="*/ 0 h 6"/>
              <a:gd name="T20" fmla="*/ 451 w 451"/>
              <a:gd name="T21" fmla="*/ 6 h 6"/>
            </a:gdLst>
            <a:ahLst/>
            <a:cxnLst>
              <a:cxn ang="T12">
                <a:pos x="T0" y="T1"/>
              </a:cxn>
              <a:cxn ang="T13">
                <a:pos x="T2" y="T3"/>
              </a:cxn>
              <a:cxn ang="T14">
                <a:pos x="T4" y="T5"/>
              </a:cxn>
              <a:cxn ang="T15">
                <a:pos x="T6" y="T7"/>
              </a:cxn>
              <a:cxn ang="T16">
                <a:pos x="T8" y="T9"/>
              </a:cxn>
              <a:cxn ang="T17">
                <a:pos x="T10" y="T11"/>
              </a:cxn>
            </a:cxnLst>
            <a:rect l="T18" t="T19" r="T20" b="T21"/>
            <a:pathLst>
              <a:path w="451" h="6">
                <a:moveTo>
                  <a:pt x="0" y="6"/>
                </a:moveTo>
                <a:lnTo>
                  <a:pt x="90" y="2"/>
                </a:lnTo>
                <a:lnTo>
                  <a:pt x="180" y="3"/>
                </a:lnTo>
                <a:lnTo>
                  <a:pt x="271" y="0"/>
                </a:lnTo>
                <a:lnTo>
                  <a:pt x="361" y="1"/>
                </a:lnTo>
                <a:lnTo>
                  <a:pt x="451" y="5"/>
                </a:lnTo>
              </a:path>
            </a:pathLst>
          </a:custGeom>
          <a:noFill/>
          <a:ln w="42863">
            <a:solidFill>
              <a:srgbClr val="8102B4"/>
            </a:solidFill>
            <a:round/>
            <a:headEnd/>
            <a:tailEnd/>
          </a:ln>
        </p:spPr>
        <p:txBody>
          <a:bodyPr lIns="82058" tIns="41029" rIns="82058" bIns="41029"/>
          <a:lstStyle/>
          <a:p>
            <a:endParaRPr lang="en-US"/>
          </a:p>
        </p:txBody>
      </p:sp>
      <p:sp>
        <p:nvSpPr>
          <p:cNvPr id="554267" name="Freeform 283"/>
          <p:cNvSpPr>
            <a:spLocks/>
          </p:cNvSpPr>
          <p:nvPr/>
        </p:nvSpPr>
        <p:spPr bwMode="auto">
          <a:xfrm>
            <a:off x="1919288" y="5495925"/>
            <a:ext cx="5846762" cy="50800"/>
          </a:xfrm>
          <a:custGeom>
            <a:avLst/>
            <a:gdLst>
              <a:gd name="T0" fmla="*/ 0 w 451"/>
              <a:gd name="T1" fmla="*/ 1 h 4"/>
              <a:gd name="T2" fmla="*/ 90 w 451"/>
              <a:gd name="T3" fmla="*/ 0 h 4"/>
              <a:gd name="T4" fmla="*/ 180 w 451"/>
              <a:gd name="T5" fmla="*/ 0 h 4"/>
              <a:gd name="T6" fmla="*/ 271 w 451"/>
              <a:gd name="T7" fmla="*/ 1 h 4"/>
              <a:gd name="T8" fmla="*/ 361 w 451"/>
              <a:gd name="T9" fmla="*/ 4 h 4"/>
              <a:gd name="T10" fmla="*/ 451 w 451"/>
              <a:gd name="T11" fmla="*/ 4 h 4"/>
              <a:gd name="T12" fmla="*/ 0 60000 65536"/>
              <a:gd name="T13" fmla="*/ 0 60000 65536"/>
              <a:gd name="T14" fmla="*/ 0 60000 65536"/>
              <a:gd name="T15" fmla="*/ 0 60000 65536"/>
              <a:gd name="T16" fmla="*/ 0 60000 65536"/>
              <a:gd name="T17" fmla="*/ 0 60000 65536"/>
              <a:gd name="T18" fmla="*/ 0 w 451"/>
              <a:gd name="T19" fmla="*/ 0 h 4"/>
              <a:gd name="T20" fmla="*/ 451 w 451"/>
              <a:gd name="T21" fmla="*/ 4 h 4"/>
            </a:gdLst>
            <a:ahLst/>
            <a:cxnLst>
              <a:cxn ang="T12">
                <a:pos x="T0" y="T1"/>
              </a:cxn>
              <a:cxn ang="T13">
                <a:pos x="T2" y="T3"/>
              </a:cxn>
              <a:cxn ang="T14">
                <a:pos x="T4" y="T5"/>
              </a:cxn>
              <a:cxn ang="T15">
                <a:pos x="T6" y="T7"/>
              </a:cxn>
              <a:cxn ang="T16">
                <a:pos x="T8" y="T9"/>
              </a:cxn>
              <a:cxn ang="T17">
                <a:pos x="T10" y="T11"/>
              </a:cxn>
            </a:cxnLst>
            <a:rect l="T18" t="T19" r="T20" b="T21"/>
            <a:pathLst>
              <a:path w="451" h="4">
                <a:moveTo>
                  <a:pt x="0" y="1"/>
                </a:moveTo>
                <a:lnTo>
                  <a:pt x="90" y="0"/>
                </a:lnTo>
                <a:lnTo>
                  <a:pt x="180" y="0"/>
                </a:lnTo>
                <a:lnTo>
                  <a:pt x="271" y="1"/>
                </a:lnTo>
                <a:lnTo>
                  <a:pt x="361" y="4"/>
                </a:lnTo>
                <a:lnTo>
                  <a:pt x="451" y="4"/>
                </a:lnTo>
              </a:path>
            </a:pathLst>
          </a:custGeom>
          <a:noFill/>
          <a:ln w="42926">
            <a:solidFill>
              <a:srgbClr val="993300"/>
            </a:solidFill>
            <a:round/>
            <a:headEnd/>
            <a:tailEnd/>
          </a:ln>
        </p:spPr>
        <p:txBody>
          <a:bodyPr lIns="82058" tIns="41029" rIns="82058" bIns="41029"/>
          <a:lstStyle/>
          <a:p>
            <a:endParaRPr lang="en-US"/>
          </a:p>
        </p:txBody>
      </p:sp>
      <p:sp>
        <p:nvSpPr>
          <p:cNvPr id="70688" name="Freeform 284"/>
          <p:cNvSpPr>
            <a:spLocks/>
          </p:cNvSpPr>
          <p:nvPr/>
        </p:nvSpPr>
        <p:spPr bwMode="auto">
          <a:xfrm>
            <a:off x="1919288" y="5232400"/>
            <a:ext cx="5846762" cy="0"/>
          </a:xfrm>
          <a:custGeom>
            <a:avLst/>
            <a:gdLst>
              <a:gd name="T0" fmla="*/ 0 w 451"/>
              <a:gd name="T1" fmla="*/ 90 w 451"/>
              <a:gd name="T2" fmla="*/ 180 w 451"/>
              <a:gd name="T3" fmla="*/ 271 w 451"/>
              <a:gd name="T4" fmla="*/ 361 w 451"/>
              <a:gd name="T5" fmla="*/ 451 w 451"/>
              <a:gd name="T6" fmla="*/ 0 60000 65536"/>
              <a:gd name="T7" fmla="*/ 0 60000 65536"/>
              <a:gd name="T8" fmla="*/ 0 60000 65536"/>
              <a:gd name="T9" fmla="*/ 0 60000 65536"/>
              <a:gd name="T10" fmla="*/ 0 60000 65536"/>
              <a:gd name="T11" fmla="*/ 0 60000 65536"/>
              <a:gd name="T12" fmla="*/ 0 w 451"/>
              <a:gd name="T13" fmla="*/ 451 w 451"/>
            </a:gdLst>
            <a:ahLst/>
            <a:cxnLst>
              <a:cxn ang="T6">
                <a:pos x="T0" y="0"/>
              </a:cxn>
              <a:cxn ang="T7">
                <a:pos x="T1" y="0"/>
              </a:cxn>
              <a:cxn ang="T8">
                <a:pos x="T2" y="0"/>
              </a:cxn>
              <a:cxn ang="T9">
                <a:pos x="T3" y="0"/>
              </a:cxn>
              <a:cxn ang="T10">
                <a:pos x="T4" y="0"/>
              </a:cxn>
              <a:cxn ang="T11">
                <a:pos x="T5" y="0"/>
              </a:cxn>
            </a:cxnLst>
            <a:rect l="T12" t="0" r="T13" b="0"/>
            <a:pathLst>
              <a:path w="451">
                <a:moveTo>
                  <a:pt x="0" y="0"/>
                </a:moveTo>
                <a:lnTo>
                  <a:pt x="90" y="0"/>
                </a:lnTo>
                <a:lnTo>
                  <a:pt x="180" y="0"/>
                </a:lnTo>
                <a:lnTo>
                  <a:pt x="271" y="0"/>
                </a:lnTo>
                <a:lnTo>
                  <a:pt x="361" y="0"/>
                </a:lnTo>
                <a:lnTo>
                  <a:pt x="451" y="0"/>
                </a:lnTo>
              </a:path>
            </a:pathLst>
          </a:custGeom>
          <a:noFill/>
          <a:ln w="42863">
            <a:solidFill>
              <a:srgbClr val="FF0000"/>
            </a:solidFill>
            <a:round/>
            <a:headEnd/>
            <a:tailEnd/>
          </a:ln>
        </p:spPr>
        <p:txBody>
          <a:bodyPr lIns="82058" tIns="41029" rIns="82058" bIns="41029"/>
          <a:lstStyle/>
          <a:p>
            <a:endParaRPr lang="en-US"/>
          </a:p>
        </p:txBody>
      </p:sp>
      <p:sp>
        <p:nvSpPr>
          <p:cNvPr id="554269" name="Freeform 285"/>
          <p:cNvSpPr>
            <a:spLocks/>
          </p:cNvSpPr>
          <p:nvPr/>
        </p:nvSpPr>
        <p:spPr bwMode="auto">
          <a:xfrm>
            <a:off x="1881188" y="4187825"/>
            <a:ext cx="77787"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4270" name="Freeform 286"/>
          <p:cNvSpPr>
            <a:spLocks/>
          </p:cNvSpPr>
          <p:nvPr/>
        </p:nvSpPr>
        <p:spPr bwMode="auto">
          <a:xfrm>
            <a:off x="3036888" y="4102100"/>
            <a:ext cx="77787" cy="74613"/>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4271" name="Freeform 287"/>
          <p:cNvSpPr>
            <a:spLocks/>
          </p:cNvSpPr>
          <p:nvPr/>
        </p:nvSpPr>
        <p:spPr bwMode="auto">
          <a:xfrm>
            <a:off x="4214813" y="3973513"/>
            <a:ext cx="77787"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4272" name="Freeform 288"/>
          <p:cNvSpPr>
            <a:spLocks/>
          </p:cNvSpPr>
          <p:nvPr/>
        </p:nvSpPr>
        <p:spPr bwMode="auto">
          <a:xfrm>
            <a:off x="5392738" y="3319463"/>
            <a:ext cx="77787"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4273" name="Freeform 289"/>
          <p:cNvSpPr>
            <a:spLocks/>
          </p:cNvSpPr>
          <p:nvPr/>
        </p:nvSpPr>
        <p:spPr bwMode="auto">
          <a:xfrm>
            <a:off x="6561138" y="3095625"/>
            <a:ext cx="77787"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4274" name="Freeform 290"/>
          <p:cNvSpPr>
            <a:spLocks/>
          </p:cNvSpPr>
          <p:nvPr/>
        </p:nvSpPr>
        <p:spPr bwMode="auto">
          <a:xfrm>
            <a:off x="7726363" y="2403475"/>
            <a:ext cx="77787"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4275" name="Freeform 291"/>
          <p:cNvSpPr>
            <a:spLocks/>
          </p:cNvSpPr>
          <p:nvPr/>
        </p:nvSpPr>
        <p:spPr bwMode="auto">
          <a:xfrm>
            <a:off x="1881188" y="4729163"/>
            <a:ext cx="77787" cy="74612"/>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339966"/>
          </a:solidFill>
          <a:ln w="14288">
            <a:solidFill>
              <a:srgbClr val="339966"/>
            </a:solidFill>
            <a:round/>
            <a:headEnd/>
            <a:tailEnd/>
          </a:ln>
        </p:spPr>
        <p:txBody>
          <a:bodyPr lIns="82058" tIns="41029" rIns="82058" bIns="41029"/>
          <a:lstStyle/>
          <a:p>
            <a:endParaRPr lang="en-US"/>
          </a:p>
        </p:txBody>
      </p:sp>
      <p:sp>
        <p:nvSpPr>
          <p:cNvPr id="554276" name="Freeform 292"/>
          <p:cNvSpPr>
            <a:spLocks/>
          </p:cNvSpPr>
          <p:nvPr/>
        </p:nvSpPr>
        <p:spPr bwMode="auto">
          <a:xfrm>
            <a:off x="3048000" y="4652963"/>
            <a:ext cx="77788" cy="76200"/>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339966"/>
          </a:solidFill>
          <a:ln w="14288">
            <a:solidFill>
              <a:srgbClr val="339966"/>
            </a:solidFill>
            <a:round/>
            <a:headEnd/>
            <a:tailEnd/>
          </a:ln>
        </p:spPr>
        <p:txBody>
          <a:bodyPr lIns="82058" tIns="41029" rIns="82058" bIns="41029"/>
          <a:lstStyle/>
          <a:p>
            <a:endParaRPr lang="en-US"/>
          </a:p>
        </p:txBody>
      </p:sp>
      <p:sp>
        <p:nvSpPr>
          <p:cNvPr id="554277" name="Freeform 293"/>
          <p:cNvSpPr>
            <a:spLocks/>
          </p:cNvSpPr>
          <p:nvPr/>
        </p:nvSpPr>
        <p:spPr bwMode="auto">
          <a:xfrm>
            <a:off x="4214813" y="4578350"/>
            <a:ext cx="77787" cy="74613"/>
          </a:xfrm>
          <a:custGeom>
            <a:avLst/>
            <a:gdLst>
              <a:gd name="T0" fmla="*/ 27 w 54"/>
              <a:gd name="T1" fmla="*/ 0 h 53"/>
              <a:gd name="T2" fmla="*/ 54 w 54"/>
              <a:gd name="T3" fmla="*/ 53 h 53"/>
              <a:gd name="T4" fmla="*/ 0 w 54"/>
              <a:gd name="T5" fmla="*/ 53 h 53"/>
              <a:gd name="T6" fmla="*/ 27 w 54"/>
              <a:gd name="T7" fmla="*/ 0 h 53"/>
              <a:gd name="T8" fmla="*/ 0 60000 65536"/>
              <a:gd name="T9" fmla="*/ 0 60000 65536"/>
              <a:gd name="T10" fmla="*/ 0 60000 65536"/>
              <a:gd name="T11" fmla="*/ 0 60000 65536"/>
              <a:gd name="T12" fmla="*/ 0 w 54"/>
              <a:gd name="T13" fmla="*/ 0 h 53"/>
              <a:gd name="T14" fmla="*/ 54 w 54"/>
              <a:gd name="T15" fmla="*/ 53 h 53"/>
            </a:gdLst>
            <a:ahLst/>
            <a:cxnLst>
              <a:cxn ang="T8">
                <a:pos x="T0" y="T1"/>
              </a:cxn>
              <a:cxn ang="T9">
                <a:pos x="T2" y="T3"/>
              </a:cxn>
              <a:cxn ang="T10">
                <a:pos x="T4" y="T5"/>
              </a:cxn>
              <a:cxn ang="T11">
                <a:pos x="T6" y="T7"/>
              </a:cxn>
            </a:cxnLst>
            <a:rect l="T12" t="T13" r="T14" b="T15"/>
            <a:pathLst>
              <a:path w="54" h="53">
                <a:moveTo>
                  <a:pt x="27" y="0"/>
                </a:moveTo>
                <a:lnTo>
                  <a:pt x="54" y="53"/>
                </a:lnTo>
                <a:lnTo>
                  <a:pt x="0" y="53"/>
                </a:lnTo>
                <a:lnTo>
                  <a:pt x="27" y="0"/>
                </a:lnTo>
                <a:close/>
              </a:path>
            </a:pathLst>
          </a:custGeom>
          <a:solidFill>
            <a:srgbClr val="339966"/>
          </a:solidFill>
          <a:ln w="14288">
            <a:solidFill>
              <a:srgbClr val="339966"/>
            </a:solidFill>
            <a:round/>
            <a:headEnd/>
            <a:tailEnd/>
          </a:ln>
        </p:spPr>
        <p:txBody>
          <a:bodyPr lIns="82058" tIns="41029" rIns="82058" bIns="41029"/>
          <a:lstStyle/>
          <a:p>
            <a:endParaRPr lang="en-US"/>
          </a:p>
        </p:txBody>
      </p:sp>
      <p:sp>
        <p:nvSpPr>
          <p:cNvPr id="554278" name="Freeform 294"/>
          <p:cNvSpPr>
            <a:spLocks/>
          </p:cNvSpPr>
          <p:nvPr/>
        </p:nvSpPr>
        <p:spPr bwMode="auto">
          <a:xfrm>
            <a:off x="5392738" y="4516438"/>
            <a:ext cx="77787" cy="73025"/>
          </a:xfrm>
          <a:custGeom>
            <a:avLst/>
            <a:gdLst>
              <a:gd name="T0" fmla="*/ 27 w 54"/>
              <a:gd name="T1" fmla="*/ 0 h 53"/>
              <a:gd name="T2" fmla="*/ 54 w 54"/>
              <a:gd name="T3" fmla="*/ 53 h 53"/>
              <a:gd name="T4" fmla="*/ 0 w 54"/>
              <a:gd name="T5" fmla="*/ 53 h 53"/>
              <a:gd name="T6" fmla="*/ 27 w 54"/>
              <a:gd name="T7" fmla="*/ 0 h 53"/>
              <a:gd name="T8" fmla="*/ 0 60000 65536"/>
              <a:gd name="T9" fmla="*/ 0 60000 65536"/>
              <a:gd name="T10" fmla="*/ 0 60000 65536"/>
              <a:gd name="T11" fmla="*/ 0 60000 65536"/>
              <a:gd name="T12" fmla="*/ 0 w 54"/>
              <a:gd name="T13" fmla="*/ 0 h 53"/>
              <a:gd name="T14" fmla="*/ 54 w 54"/>
              <a:gd name="T15" fmla="*/ 53 h 53"/>
            </a:gdLst>
            <a:ahLst/>
            <a:cxnLst>
              <a:cxn ang="T8">
                <a:pos x="T0" y="T1"/>
              </a:cxn>
              <a:cxn ang="T9">
                <a:pos x="T2" y="T3"/>
              </a:cxn>
              <a:cxn ang="T10">
                <a:pos x="T4" y="T5"/>
              </a:cxn>
              <a:cxn ang="T11">
                <a:pos x="T6" y="T7"/>
              </a:cxn>
            </a:cxnLst>
            <a:rect l="T12" t="T13" r="T14" b="T15"/>
            <a:pathLst>
              <a:path w="54" h="53">
                <a:moveTo>
                  <a:pt x="27" y="0"/>
                </a:moveTo>
                <a:lnTo>
                  <a:pt x="54" y="53"/>
                </a:lnTo>
                <a:lnTo>
                  <a:pt x="0" y="53"/>
                </a:lnTo>
                <a:lnTo>
                  <a:pt x="27" y="0"/>
                </a:lnTo>
                <a:close/>
              </a:path>
            </a:pathLst>
          </a:custGeom>
          <a:solidFill>
            <a:srgbClr val="339966"/>
          </a:solidFill>
          <a:ln w="14288">
            <a:solidFill>
              <a:srgbClr val="339966"/>
            </a:solidFill>
            <a:round/>
            <a:headEnd/>
            <a:tailEnd/>
          </a:ln>
        </p:spPr>
        <p:txBody>
          <a:bodyPr lIns="82058" tIns="41029" rIns="82058" bIns="41029"/>
          <a:lstStyle/>
          <a:p>
            <a:endParaRPr lang="en-US"/>
          </a:p>
        </p:txBody>
      </p:sp>
      <p:sp>
        <p:nvSpPr>
          <p:cNvPr id="554279" name="Freeform 295"/>
          <p:cNvSpPr>
            <a:spLocks/>
          </p:cNvSpPr>
          <p:nvPr/>
        </p:nvSpPr>
        <p:spPr bwMode="auto">
          <a:xfrm>
            <a:off x="6561138" y="4541838"/>
            <a:ext cx="77787" cy="73025"/>
          </a:xfrm>
          <a:custGeom>
            <a:avLst/>
            <a:gdLst>
              <a:gd name="T0" fmla="*/ 27 w 54"/>
              <a:gd name="T1" fmla="*/ 0 h 53"/>
              <a:gd name="T2" fmla="*/ 54 w 54"/>
              <a:gd name="T3" fmla="*/ 53 h 53"/>
              <a:gd name="T4" fmla="*/ 0 w 54"/>
              <a:gd name="T5" fmla="*/ 53 h 53"/>
              <a:gd name="T6" fmla="*/ 27 w 54"/>
              <a:gd name="T7" fmla="*/ 0 h 53"/>
              <a:gd name="T8" fmla="*/ 0 60000 65536"/>
              <a:gd name="T9" fmla="*/ 0 60000 65536"/>
              <a:gd name="T10" fmla="*/ 0 60000 65536"/>
              <a:gd name="T11" fmla="*/ 0 60000 65536"/>
              <a:gd name="T12" fmla="*/ 0 w 54"/>
              <a:gd name="T13" fmla="*/ 0 h 53"/>
              <a:gd name="T14" fmla="*/ 54 w 54"/>
              <a:gd name="T15" fmla="*/ 53 h 53"/>
            </a:gdLst>
            <a:ahLst/>
            <a:cxnLst>
              <a:cxn ang="T8">
                <a:pos x="T0" y="T1"/>
              </a:cxn>
              <a:cxn ang="T9">
                <a:pos x="T2" y="T3"/>
              </a:cxn>
              <a:cxn ang="T10">
                <a:pos x="T4" y="T5"/>
              </a:cxn>
              <a:cxn ang="T11">
                <a:pos x="T6" y="T7"/>
              </a:cxn>
            </a:cxnLst>
            <a:rect l="T12" t="T13" r="T14" b="T15"/>
            <a:pathLst>
              <a:path w="54" h="53">
                <a:moveTo>
                  <a:pt x="27" y="0"/>
                </a:moveTo>
                <a:lnTo>
                  <a:pt x="54" y="53"/>
                </a:lnTo>
                <a:lnTo>
                  <a:pt x="0" y="53"/>
                </a:lnTo>
                <a:lnTo>
                  <a:pt x="27" y="0"/>
                </a:lnTo>
                <a:close/>
              </a:path>
            </a:pathLst>
          </a:custGeom>
          <a:solidFill>
            <a:srgbClr val="339966"/>
          </a:solidFill>
          <a:ln w="14288">
            <a:solidFill>
              <a:srgbClr val="339966"/>
            </a:solidFill>
            <a:round/>
            <a:headEnd/>
            <a:tailEnd/>
          </a:ln>
        </p:spPr>
        <p:txBody>
          <a:bodyPr lIns="82058" tIns="41029" rIns="82058" bIns="41029"/>
          <a:lstStyle/>
          <a:p>
            <a:endParaRPr lang="en-US"/>
          </a:p>
        </p:txBody>
      </p:sp>
      <p:sp>
        <p:nvSpPr>
          <p:cNvPr id="554280" name="Freeform 296"/>
          <p:cNvSpPr>
            <a:spLocks/>
          </p:cNvSpPr>
          <p:nvPr/>
        </p:nvSpPr>
        <p:spPr bwMode="auto">
          <a:xfrm>
            <a:off x="7726363" y="4251325"/>
            <a:ext cx="77787" cy="76200"/>
          </a:xfrm>
          <a:custGeom>
            <a:avLst/>
            <a:gdLst>
              <a:gd name="T0" fmla="*/ 27 w 54"/>
              <a:gd name="T1" fmla="*/ 0 h 54"/>
              <a:gd name="T2" fmla="*/ 54 w 54"/>
              <a:gd name="T3" fmla="*/ 54 h 54"/>
              <a:gd name="T4" fmla="*/ 0 w 54"/>
              <a:gd name="T5" fmla="*/ 54 h 54"/>
              <a:gd name="T6" fmla="*/ 27 w 54"/>
              <a:gd name="T7" fmla="*/ 0 h 54"/>
              <a:gd name="T8" fmla="*/ 0 60000 65536"/>
              <a:gd name="T9" fmla="*/ 0 60000 65536"/>
              <a:gd name="T10" fmla="*/ 0 60000 65536"/>
              <a:gd name="T11" fmla="*/ 0 60000 65536"/>
              <a:gd name="T12" fmla="*/ 0 w 54"/>
              <a:gd name="T13" fmla="*/ 0 h 54"/>
              <a:gd name="T14" fmla="*/ 54 w 54"/>
              <a:gd name="T15" fmla="*/ 54 h 54"/>
            </a:gdLst>
            <a:ahLst/>
            <a:cxnLst>
              <a:cxn ang="T8">
                <a:pos x="T0" y="T1"/>
              </a:cxn>
              <a:cxn ang="T9">
                <a:pos x="T2" y="T3"/>
              </a:cxn>
              <a:cxn ang="T10">
                <a:pos x="T4" y="T5"/>
              </a:cxn>
              <a:cxn ang="T11">
                <a:pos x="T6" y="T7"/>
              </a:cxn>
            </a:cxnLst>
            <a:rect l="T12" t="T13" r="T14" b="T15"/>
            <a:pathLst>
              <a:path w="54" h="54">
                <a:moveTo>
                  <a:pt x="27" y="0"/>
                </a:moveTo>
                <a:lnTo>
                  <a:pt x="54" y="54"/>
                </a:lnTo>
                <a:lnTo>
                  <a:pt x="0" y="54"/>
                </a:lnTo>
                <a:lnTo>
                  <a:pt x="27" y="0"/>
                </a:lnTo>
                <a:close/>
              </a:path>
            </a:pathLst>
          </a:custGeom>
          <a:solidFill>
            <a:srgbClr val="339966"/>
          </a:solidFill>
          <a:ln w="14288">
            <a:solidFill>
              <a:srgbClr val="339966"/>
            </a:solidFill>
            <a:round/>
            <a:headEnd/>
            <a:tailEnd/>
          </a:ln>
        </p:spPr>
        <p:txBody>
          <a:bodyPr lIns="82058" tIns="41029" rIns="82058" bIns="41029"/>
          <a:lstStyle/>
          <a:p>
            <a:endParaRPr lang="en-US"/>
          </a:p>
        </p:txBody>
      </p:sp>
      <p:sp>
        <p:nvSpPr>
          <p:cNvPr id="554281" name="Rectangle 297"/>
          <p:cNvSpPr>
            <a:spLocks noChangeArrowheads="1"/>
          </p:cNvSpPr>
          <p:nvPr/>
        </p:nvSpPr>
        <p:spPr bwMode="auto">
          <a:xfrm>
            <a:off x="1881188" y="5018088"/>
            <a:ext cx="63500" cy="63500"/>
          </a:xfrm>
          <a:prstGeom prst="rect">
            <a:avLst/>
          </a:prstGeom>
          <a:solidFill>
            <a:srgbClr val="8102B4"/>
          </a:solidFill>
          <a:ln w="14288">
            <a:solidFill>
              <a:srgbClr val="8102B4"/>
            </a:solidFill>
            <a:miter lim="800000"/>
            <a:headEnd/>
            <a:tailEnd/>
          </a:ln>
        </p:spPr>
        <p:txBody>
          <a:bodyPr lIns="82058" tIns="41029" rIns="82058" bIns="41029"/>
          <a:lstStyle/>
          <a:p>
            <a:endParaRPr lang="en-US"/>
          </a:p>
        </p:txBody>
      </p:sp>
      <p:sp>
        <p:nvSpPr>
          <p:cNvPr id="554282" name="Rectangle 298"/>
          <p:cNvSpPr>
            <a:spLocks noChangeArrowheads="1"/>
          </p:cNvSpPr>
          <p:nvPr/>
        </p:nvSpPr>
        <p:spPr bwMode="auto">
          <a:xfrm>
            <a:off x="3048000" y="4957763"/>
            <a:ext cx="65088" cy="61912"/>
          </a:xfrm>
          <a:prstGeom prst="rect">
            <a:avLst/>
          </a:prstGeom>
          <a:solidFill>
            <a:srgbClr val="8102B4"/>
          </a:solidFill>
          <a:ln w="14288">
            <a:solidFill>
              <a:srgbClr val="8102B4"/>
            </a:solidFill>
            <a:miter lim="800000"/>
            <a:headEnd/>
            <a:tailEnd/>
          </a:ln>
        </p:spPr>
        <p:txBody>
          <a:bodyPr lIns="82058" tIns="41029" rIns="82058" bIns="41029"/>
          <a:lstStyle/>
          <a:p>
            <a:endParaRPr lang="en-US"/>
          </a:p>
        </p:txBody>
      </p:sp>
      <p:sp>
        <p:nvSpPr>
          <p:cNvPr id="554283" name="Rectangle 299"/>
          <p:cNvSpPr>
            <a:spLocks noChangeArrowheads="1"/>
          </p:cNvSpPr>
          <p:nvPr/>
        </p:nvSpPr>
        <p:spPr bwMode="auto">
          <a:xfrm>
            <a:off x="4214813" y="4981575"/>
            <a:ext cx="63500" cy="61913"/>
          </a:xfrm>
          <a:prstGeom prst="rect">
            <a:avLst/>
          </a:prstGeom>
          <a:solidFill>
            <a:srgbClr val="8102B4"/>
          </a:solidFill>
          <a:ln w="14288">
            <a:solidFill>
              <a:srgbClr val="8102B4"/>
            </a:solidFill>
            <a:miter lim="800000"/>
            <a:headEnd/>
            <a:tailEnd/>
          </a:ln>
        </p:spPr>
        <p:txBody>
          <a:bodyPr lIns="82058" tIns="41029" rIns="82058" bIns="41029"/>
          <a:lstStyle/>
          <a:p>
            <a:endParaRPr lang="en-US"/>
          </a:p>
        </p:txBody>
      </p:sp>
      <p:sp>
        <p:nvSpPr>
          <p:cNvPr id="554284" name="Rectangle 300"/>
          <p:cNvSpPr>
            <a:spLocks noChangeArrowheads="1"/>
          </p:cNvSpPr>
          <p:nvPr/>
        </p:nvSpPr>
        <p:spPr bwMode="auto">
          <a:xfrm>
            <a:off x="5392738" y="4943475"/>
            <a:ext cx="65087" cy="63500"/>
          </a:xfrm>
          <a:prstGeom prst="rect">
            <a:avLst/>
          </a:prstGeom>
          <a:solidFill>
            <a:srgbClr val="8102B4"/>
          </a:solidFill>
          <a:ln w="14288">
            <a:solidFill>
              <a:srgbClr val="8102B4"/>
            </a:solidFill>
            <a:miter lim="800000"/>
            <a:headEnd/>
            <a:tailEnd/>
          </a:ln>
        </p:spPr>
        <p:txBody>
          <a:bodyPr lIns="82058" tIns="41029" rIns="82058" bIns="41029"/>
          <a:lstStyle/>
          <a:p>
            <a:endParaRPr lang="en-US"/>
          </a:p>
        </p:txBody>
      </p:sp>
      <p:sp>
        <p:nvSpPr>
          <p:cNvPr id="554285" name="Rectangle 301"/>
          <p:cNvSpPr>
            <a:spLocks noChangeArrowheads="1"/>
          </p:cNvSpPr>
          <p:nvPr/>
        </p:nvSpPr>
        <p:spPr bwMode="auto">
          <a:xfrm>
            <a:off x="6561138" y="4956175"/>
            <a:ext cx="65087" cy="61913"/>
          </a:xfrm>
          <a:prstGeom prst="rect">
            <a:avLst/>
          </a:prstGeom>
          <a:solidFill>
            <a:srgbClr val="8102B4"/>
          </a:solidFill>
          <a:ln w="14288">
            <a:solidFill>
              <a:srgbClr val="8102B4"/>
            </a:solidFill>
            <a:miter lim="800000"/>
            <a:headEnd/>
            <a:tailEnd/>
          </a:ln>
        </p:spPr>
        <p:txBody>
          <a:bodyPr lIns="82058" tIns="41029" rIns="82058" bIns="41029"/>
          <a:lstStyle/>
          <a:p>
            <a:endParaRPr lang="en-US"/>
          </a:p>
        </p:txBody>
      </p:sp>
      <p:sp>
        <p:nvSpPr>
          <p:cNvPr id="554286" name="Rectangle 302"/>
          <p:cNvSpPr>
            <a:spLocks noChangeArrowheads="1"/>
          </p:cNvSpPr>
          <p:nvPr/>
        </p:nvSpPr>
        <p:spPr bwMode="auto">
          <a:xfrm>
            <a:off x="7726363" y="5006975"/>
            <a:ext cx="65087" cy="61913"/>
          </a:xfrm>
          <a:prstGeom prst="rect">
            <a:avLst/>
          </a:prstGeom>
          <a:solidFill>
            <a:srgbClr val="8102B4"/>
          </a:solidFill>
          <a:ln w="14288">
            <a:solidFill>
              <a:srgbClr val="8102B4"/>
            </a:solidFill>
            <a:miter lim="800000"/>
            <a:headEnd/>
            <a:tailEnd/>
          </a:ln>
        </p:spPr>
        <p:txBody>
          <a:bodyPr lIns="82058" tIns="41029" rIns="82058" bIns="41029"/>
          <a:lstStyle/>
          <a:p>
            <a:endParaRPr lang="en-US"/>
          </a:p>
        </p:txBody>
      </p:sp>
      <p:sp>
        <p:nvSpPr>
          <p:cNvPr id="554287" name="Oval 303"/>
          <p:cNvSpPr>
            <a:spLocks noChangeArrowheads="1"/>
          </p:cNvSpPr>
          <p:nvPr/>
        </p:nvSpPr>
        <p:spPr bwMode="auto">
          <a:xfrm>
            <a:off x="1881188" y="5470525"/>
            <a:ext cx="63500" cy="63500"/>
          </a:xfrm>
          <a:prstGeom prst="ellipse">
            <a:avLst/>
          </a:prstGeom>
          <a:solidFill>
            <a:srgbClr val="993300"/>
          </a:solidFill>
          <a:ln w="14351">
            <a:solidFill>
              <a:srgbClr val="993300"/>
            </a:solidFill>
            <a:round/>
            <a:headEnd/>
            <a:tailEnd/>
          </a:ln>
        </p:spPr>
        <p:txBody>
          <a:bodyPr lIns="82058" tIns="41029" rIns="82058" bIns="41029"/>
          <a:lstStyle/>
          <a:p>
            <a:endParaRPr lang="en-US"/>
          </a:p>
        </p:txBody>
      </p:sp>
      <p:sp>
        <p:nvSpPr>
          <p:cNvPr id="554288" name="Oval 304"/>
          <p:cNvSpPr>
            <a:spLocks noChangeArrowheads="1"/>
          </p:cNvSpPr>
          <p:nvPr/>
        </p:nvSpPr>
        <p:spPr bwMode="auto">
          <a:xfrm>
            <a:off x="3048000" y="5459413"/>
            <a:ext cx="65088" cy="61912"/>
          </a:xfrm>
          <a:prstGeom prst="ellipse">
            <a:avLst/>
          </a:prstGeom>
          <a:solidFill>
            <a:srgbClr val="993300"/>
          </a:solidFill>
          <a:ln w="14351">
            <a:solidFill>
              <a:srgbClr val="993300"/>
            </a:solidFill>
            <a:round/>
            <a:headEnd/>
            <a:tailEnd/>
          </a:ln>
        </p:spPr>
        <p:txBody>
          <a:bodyPr lIns="82058" tIns="41029" rIns="82058" bIns="41029"/>
          <a:lstStyle/>
          <a:p>
            <a:endParaRPr lang="en-US"/>
          </a:p>
        </p:txBody>
      </p:sp>
      <p:sp>
        <p:nvSpPr>
          <p:cNvPr id="554289" name="Oval 305"/>
          <p:cNvSpPr>
            <a:spLocks noChangeArrowheads="1"/>
          </p:cNvSpPr>
          <p:nvPr/>
        </p:nvSpPr>
        <p:spPr bwMode="auto">
          <a:xfrm>
            <a:off x="4214813" y="5459413"/>
            <a:ext cx="63500" cy="61912"/>
          </a:xfrm>
          <a:prstGeom prst="ellipse">
            <a:avLst/>
          </a:prstGeom>
          <a:solidFill>
            <a:srgbClr val="993300"/>
          </a:solidFill>
          <a:ln w="14351">
            <a:solidFill>
              <a:srgbClr val="993300"/>
            </a:solidFill>
            <a:round/>
            <a:headEnd/>
            <a:tailEnd/>
          </a:ln>
        </p:spPr>
        <p:txBody>
          <a:bodyPr lIns="82058" tIns="41029" rIns="82058" bIns="41029"/>
          <a:lstStyle/>
          <a:p>
            <a:endParaRPr lang="en-US"/>
          </a:p>
        </p:txBody>
      </p:sp>
      <p:sp>
        <p:nvSpPr>
          <p:cNvPr id="554290" name="Oval 306"/>
          <p:cNvSpPr>
            <a:spLocks noChangeArrowheads="1"/>
          </p:cNvSpPr>
          <p:nvPr/>
        </p:nvSpPr>
        <p:spPr bwMode="auto">
          <a:xfrm>
            <a:off x="5392738" y="5470525"/>
            <a:ext cx="65087" cy="63500"/>
          </a:xfrm>
          <a:prstGeom prst="ellipse">
            <a:avLst/>
          </a:prstGeom>
          <a:solidFill>
            <a:srgbClr val="993300"/>
          </a:solidFill>
          <a:ln w="14351">
            <a:solidFill>
              <a:srgbClr val="993300"/>
            </a:solidFill>
            <a:round/>
            <a:headEnd/>
            <a:tailEnd/>
          </a:ln>
        </p:spPr>
        <p:txBody>
          <a:bodyPr lIns="82058" tIns="41029" rIns="82058" bIns="41029"/>
          <a:lstStyle/>
          <a:p>
            <a:endParaRPr lang="en-US"/>
          </a:p>
        </p:txBody>
      </p:sp>
      <p:sp>
        <p:nvSpPr>
          <p:cNvPr id="554291" name="Oval 307"/>
          <p:cNvSpPr>
            <a:spLocks noChangeArrowheads="1"/>
          </p:cNvSpPr>
          <p:nvPr/>
        </p:nvSpPr>
        <p:spPr bwMode="auto">
          <a:xfrm>
            <a:off x="6561138" y="5508625"/>
            <a:ext cx="65087" cy="63500"/>
          </a:xfrm>
          <a:prstGeom prst="ellipse">
            <a:avLst/>
          </a:prstGeom>
          <a:solidFill>
            <a:srgbClr val="993300"/>
          </a:solidFill>
          <a:ln w="14351">
            <a:solidFill>
              <a:srgbClr val="993300"/>
            </a:solidFill>
            <a:round/>
            <a:headEnd/>
            <a:tailEnd/>
          </a:ln>
        </p:spPr>
        <p:txBody>
          <a:bodyPr lIns="82058" tIns="41029" rIns="82058" bIns="41029"/>
          <a:lstStyle/>
          <a:p>
            <a:endParaRPr lang="en-US"/>
          </a:p>
        </p:txBody>
      </p:sp>
      <p:sp>
        <p:nvSpPr>
          <p:cNvPr id="554292" name="Oval 308"/>
          <p:cNvSpPr>
            <a:spLocks noChangeArrowheads="1"/>
          </p:cNvSpPr>
          <p:nvPr/>
        </p:nvSpPr>
        <p:spPr bwMode="auto">
          <a:xfrm>
            <a:off x="7726363" y="5508625"/>
            <a:ext cx="65087" cy="63500"/>
          </a:xfrm>
          <a:prstGeom prst="ellipse">
            <a:avLst/>
          </a:prstGeom>
          <a:solidFill>
            <a:srgbClr val="993300"/>
          </a:solidFill>
          <a:ln w="14351">
            <a:solidFill>
              <a:srgbClr val="993300"/>
            </a:solidFill>
            <a:round/>
            <a:headEnd/>
            <a:tailEnd/>
          </a:ln>
        </p:spPr>
        <p:txBody>
          <a:bodyPr lIns="82058" tIns="41029" rIns="82058" bIns="41029"/>
          <a:lstStyle/>
          <a:p>
            <a:endParaRPr lang="en-US"/>
          </a:p>
        </p:txBody>
      </p:sp>
      <p:sp>
        <p:nvSpPr>
          <p:cNvPr id="70713" name="Rectangle 309"/>
          <p:cNvSpPr>
            <a:spLocks noChangeArrowheads="1"/>
          </p:cNvSpPr>
          <p:nvPr/>
        </p:nvSpPr>
        <p:spPr bwMode="auto">
          <a:xfrm>
            <a:off x="1192213" y="5673725"/>
            <a:ext cx="79375"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0</a:t>
            </a:r>
            <a:endParaRPr lang="en-US"/>
          </a:p>
        </p:txBody>
      </p:sp>
      <p:sp>
        <p:nvSpPr>
          <p:cNvPr id="70714" name="Rectangle 310"/>
          <p:cNvSpPr>
            <a:spLocks noChangeArrowheads="1"/>
          </p:cNvSpPr>
          <p:nvPr/>
        </p:nvSpPr>
        <p:spPr bwMode="auto">
          <a:xfrm>
            <a:off x="1192213" y="5145088"/>
            <a:ext cx="7937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1</a:t>
            </a:r>
            <a:endParaRPr lang="en-US"/>
          </a:p>
        </p:txBody>
      </p:sp>
      <p:sp>
        <p:nvSpPr>
          <p:cNvPr id="70715" name="Rectangle 311"/>
          <p:cNvSpPr>
            <a:spLocks noChangeArrowheads="1"/>
          </p:cNvSpPr>
          <p:nvPr/>
        </p:nvSpPr>
        <p:spPr bwMode="auto">
          <a:xfrm>
            <a:off x="1192213" y="4614863"/>
            <a:ext cx="7937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2</a:t>
            </a:r>
            <a:endParaRPr lang="en-US"/>
          </a:p>
        </p:txBody>
      </p:sp>
      <p:sp>
        <p:nvSpPr>
          <p:cNvPr id="70716" name="Rectangle 312"/>
          <p:cNvSpPr>
            <a:spLocks noChangeArrowheads="1"/>
          </p:cNvSpPr>
          <p:nvPr/>
        </p:nvSpPr>
        <p:spPr bwMode="auto">
          <a:xfrm>
            <a:off x="1192213" y="4087813"/>
            <a:ext cx="79375"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3</a:t>
            </a:r>
            <a:endParaRPr lang="en-US"/>
          </a:p>
        </p:txBody>
      </p:sp>
      <p:sp>
        <p:nvSpPr>
          <p:cNvPr id="70717" name="Rectangle 313"/>
          <p:cNvSpPr>
            <a:spLocks noChangeArrowheads="1"/>
          </p:cNvSpPr>
          <p:nvPr/>
        </p:nvSpPr>
        <p:spPr bwMode="auto">
          <a:xfrm>
            <a:off x="1192213" y="3571875"/>
            <a:ext cx="79375"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4</a:t>
            </a:r>
            <a:endParaRPr lang="en-US"/>
          </a:p>
        </p:txBody>
      </p:sp>
      <p:sp>
        <p:nvSpPr>
          <p:cNvPr id="70718" name="Rectangle 314"/>
          <p:cNvSpPr>
            <a:spLocks noChangeArrowheads="1"/>
          </p:cNvSpPr>
          <p:nvPr/>
        </p:nvSpPr>
        <p:spPr bwMode="auto">
          <a:xfrm>
            <a:off x="1192213" y="3043238"/>
            <a:ext cx="7937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5</a:t>
            </a:r>
            <a:endParaRPr lang="en-US"/>
          </a:p>
        </p:txBody>
      </p:sp>
      <p:sp>
        <p:nvSpPr>
          <p:cNvPr id="70719" name="Rectangle 315"/>
          <p:cNvSpPr>
            <a:spLocks noChangeArrowheads="1"/>
          </p:cNvSpPr>
          <p:nvPr/>
        </p:nvSpPr>
        <p:spPr bwMode="auto">
          <a:xfrm>
            <a:off x="1192213" y="2516188"/>
            <a:ext cx="79375"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6</a:t>
            </a:r>
            <a:endParaRPr lang="en-US"/>
          </a:p>
        </p:txBody>
      </p:sp>
      <p:sp>
        <p:nvSpPr>
          <p:cNvPr id="70720" name="Rectangle 316"/>
          <p:cNvSpPr>
            <a:spLocks noChangeArrowheads="1"/>
          </p:cNvSpPr>
          <p:nvPr/>
        </p:nvSpPr>
        <p:spPr bwMode="auto">
          <a:xfrm>
            <a:off x="1192213" y="1985963"/>
            <a:ext cx="7937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7</a:t>
            </a:r>
            <a:endParaRPr lang="en-US"/>
          </a:p>
        </p:txBody>
      </p:sp>
      <p:sp>
        <p:nvSpPr>
          <p:cNvPr id="70721" name="Rectangle 317"/>
          <p:cNvSpPr>
            <a:spLocks noChangeArrowheads="1"/>
          </p:cNvSpPr>
          <p:nvPr/>
        </p:nvSpPr>
        <p:spPr bwMode="auto">
          <a:xfrm>
            <a:off x="1698625" y="5875338"/>
            <a:ext cx="57150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Referrals</a:t>
            </a:r>
            <a:endParaRPr lang="en-US"/>
          </a:p>
        </p:txBody>
      </p:sp>
      <p:sp>
        <p:nvSpPr>
          <p:cNvPr id="70722" name="Rectangle 318"/>
          <p:cNvSpPr>
            <a:spLocks noChangeArrowheads="1"/>
          </p:cNvSpPr>
          <p:nvPr/>
        </p:nvSpPr>
        <p:spPr bwMode="auto">
          <a:xfrm>
            <a:off x="2849563" y="5875338"/>
            <a:ext cx="588962"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Accepted</a:t>
            </a:r>
            <a:endParaRPr lang="en-US"/>
          </a:p>
        </p:txBody>
      </p:sp>
      <p:sp>
        <p:nvSpPr>
          <p:cNvPr id="70723" name="Rectangle 319"/>
          <p:cNvSpPr>
            <a:spLocks noChangeArrowheads="1"/>
          </p:cNvSpPr>
          <p:nvPr/>
        </p:nvSpPr>
        <p:spPr bwMode="auto">
          <a:xfrm>
            <a:off x="4132263" y="5875338"/>
            <a:ext cx="36830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Initial </a:t>
            </a:r>
            <a:endParaRPr lang="en-US"/>
          </a:p>
        </p:txBody>
      </p:sp>
      <p:sp>
        <p:nvSpPr>
          <p:cNvPr id="70724" name="Rectangle 320"/>
          <p:cNvSpPr>
            <a:spLocks noChangeArrowheads="1"/>
          </p:cNvSpPr>
          <p:nvPr/>
        </p:nvSpPr>
        <p:spPr bwMode="auto">
          <a:xfrm>
            <a:off x="4038600" y="6062663"/>
            <a:ext cx="557213"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High-risk</a:t>
            </a:r>
            <a:endParaRPr lang="en-US"/>
          </a:p>
        </p:txBody>
      </p:sp>
      <p:sp>
        <p:nvSpPr>
          <p:cNvPr id="70725" name="Rectangle 321"/>
          <p:cNvSpPr>
            <a:spLocks noChangeArrowheads="1"/>
          </p:cNvSpPr>
          <p:nvPr/>
        </p:nvSpPr>
        <p:spPr bwMode="auto">
          <a:xfrm>
            <a:off x="5280025" y="5875338"/>
            <a:ext cx="433388"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Placed</a:t>
            </a:r>
            <a:endParaRPr lang="en-US"/>
          </a:p>
        </p:txBody>
      </p:sp>
      <p:sp>
        <p:nvSpPr>
          <p:cNvPr id="70726" name="Rectangle 322"/>
          <p:cNvSpPr>
            <a:spLocks noChangeArrowheads="1"/>
          </p:cNvSpPr>
          <p:nvPr/>
        </p:nvSpPr>
        <p:spPr bwMode="auto">
          <a:xfrm>
            <a:off x="6480175" y="5875338"/>
            <a:ext cx="34290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Over </a:t>
            </a:r>
            <a:endParaRPr lang="en-US"/>
          </a:p>
        </p:txBody>
      </p:sp>
      <p:sp>
        <p:nvSpPr>
          <p:cNvPr id="70727" name="Rectangle 323"/>
          <p:cNvSpPr>
            <a:spLocks noChangeArrowheads="1"/>
          </p:cNvSpPr>
          <p:nvPr/>
        </p:nvSpPr>
        <p:spPr bwMode="auto">
          <a:xfrm>
            <a:off x="6410325" y="6062663"/>
            <a:ext cx="493713"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60 days</a:t>
            </a:r>
            <a:endParaRPr lang="en-US"/>
          </a:p>
        </p:txBody>
      </p:sp>
      <p:sp>
        <p:nvSpPr>
          <p:cNvPr id="70728" name="Rectangle 324"/>
          <p:cNvSpPr>
            <a:spLocks noChangeArrowheads="1"/>
          </p:cNvSpPr>
          <p:nvPr/>
        </p:nvSpPr>
        <p:spPr bwMode="auto">
          <a:xfrm>
            <a:off x="7645400" y="5875338"/>
            <a:ext cx="34290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Over </a:t>
            </a:r>
            <a:endParaRPr lang="en-US"/>
          </a:p>
        </p:txBody>
      </p:sp>
      <p:sp>
        <p:nvSpPr>
          <p:cNvPr id="70729" name="Rectangle 325"/>
          <p:cNvSpPr>
            <a:spLocks noChangeArrowheads="1"/>
          </p:cNvSpPr>
          <p:nvPr/>
        </p:nvSpPr>
        <p:spPr bwMode="auto">
          <a:xfrm>
            <a:off x="7585075" y="6062663"/>
            <a:ext cx="461963"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2 years</a:t>
            </a:r>
            <a:endParaRPr lang="en-US"/>
          </a:p>
        </p:txBody>
      </p:sp>
      <p:sp>
        <p:nvSpPr>
          <p:cNvPr id="70730" name="Rectangle 326"/>
          <p:cNvSpPr>
            <a:spLocks noChangeArrowheads="1"/>
          </p:cNvSpPr>
          <p:nvPr/>
        </p:nvSpPr>
        <p:spPr bwMode="auto">
          <a:xfrm rot="-5400000">
            <a:off x="-542925" y="3721100"/>
            <a:ext cx="3044825" cy="168275"/>
          </a:xfrm>
          <a:prstGeom prst="rect">
            <a:avLst/>
          </a:prstGeom>
          <a:noFill/>
          <a:ln w="9525">
            <a:noFill/>
            <a:miter lim="800000"/>
            <a:headEnd/>
            <a:tailEnd/>
          </a:ln>
        </p:spPr>
        <p:txBody>
          <a:bodyPr wrap="none" lIns="0" tIns="0" rIns="0" bIns="0">
            <a:spAutoFit/>
          </a:bodyPr>
          <a:lstStyle/>
          <a:p>
            <a:pPr algn="ctr"/>
            <a:r>
              <a:rPr lang="en-US" sz="1100" b="1">
                <a:solidFill>
                  <a:srgbClr val="000000"/>
                </a:solidFill>
              </a:rPr>
              <a:t>Disproportionality Index (Compared to White)</a:t>
            </a:r>
            <a:endParaRPr lang="en-US"/>
          </a:p>
        </p:txBody>
      </p:sp>
      <p:sp>
        <p:nvSpPr>
          <p:cNvPr id="70731" name="Rectangle 327"/>
          <p:cNvSpPr>
            <a:spLocks noChangeArrowheads="1"/>
          </p:cNvSpPr>
          <p:nvPr/>
        </p:nvSpPr>
        <p:spPr bwMode="auto">
          <a:xfrm>
            <a:off x="1504950" y="2209800"/>
            <a:ext cx="1695450" cy="1173163"/>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554312" name="Line 328"/>
          <p:cNvSpPr>
            <a:spLocks noChangeShapeType="1"/>
          </p:cNvSpPr>
          <p:nvPr/>
        </p:nvSpPr>
        <p:spPr bwMode="auto">
          <a:xfrm>
            <a:off x="1557338" y="2301875"/>
            <a:ext cx="349250" cy="0"/>
          </a:xfrm>
          <a:prstGeom prst="line">
            <a:avLst/>
          </a:prstGeom>
          <a:noFill/>
          <a:ln w="42863">
            <a:solidFill>
              <a:srgbClr val="000080"/>
            </a:solidFill>
            <a:round/>
            <a:headEnd/>
            <a:tailEnd/>
          </a:ln>
        </p:spPr>
        <p:txBody>
          <a:bodyPr lIns="82058" tIns="41029" rIns="82058" bIns="41029"/>
          <a:lstStyle/>
          <a:p>
            <a:endParaRPr lang="en-US"/>
          </a:p>
        </p:txBody>
      </p:sp>
      <p:sp>
        <p:nvSpPr>
          <p:cNvPr id="554313" name="Freeform 329"/>
          <p:cNvSpPr>
            <a:spLocks/>
          </p:cNvSpPr>
          <p:nvPr/>
        </p:nvSpPr>
        <p:spPr bwMode="auto">
          <a:xfrm>
            <a:off x="1687513" y="2263775"/>
            <a:ext cx="77787" cy="76200"/>
          </a:xfrm>
          <a:custGeom>
            <a:avLst/>
            <a:gdLst>
              <a:gd name="T0" fmla="*/ 27 w 54"/>
              <a:gd name="T1" fmla="*/ 0 h 54"/>
              <a:gd name="T2" fmla="*/ 54 w 54"/>
              <a:gd name="T3" fmla="*/ 27 h 54"/>
              <a:gd name="T4" fmla="*/ 27 w 54"/>
              <a:gd name="T5" fmla="*/ 54 h 54"/>
              <a:gd name="T6" fmla="*/ 0 w 54"/>
              <a:gd name="T7" fmla="*/ 27 h 54"/>
              <a:gd name="T8" fmla="*/ 27 w 54"/>
              <a:gd name="T9" fmla="*/ 0 h 54"/>
              <a:gd name="T10" fmla="*/ 0 60000 65536"/>
              <a:gd name="T11" fmla="*/ 0 60000 65536"/>
              <a:gd name="T12" fmla="*/ 0 60000 65536"/>
              <a:gd name="T13" fmla="*/ 0 60000 65536"/>
              <a:gd name="T14" fmla="*/ 0 60000 65536"/>
              <a:gd name="T15" fmla="*/ 0 w 54"/>
              <a:gd name="T16" fmla="*/ 0 h 54"/>
              <a:gd name="T17" fmla="*/ 54 w 54"/>
              <a:gd name="T18" fmla="*/ 54 h 54"/>
            </a:gdLst>
            <a:ahLst/>
            <a:cxnLst>
              <a:cxn ang="T10">
                <a:pos x="T0" y="T1"/>
              </a:cxn>
              <a:cxn ang="T11">
                <a:pos x="T2" y="T3"/>
              </a:cxn>
              <a:cxn ang="T12">
                <a:pos x="T4" y="T5"/>
              </a:cxn>
              <a:cxn ang="T13">
                <a:pos x="T6" y="T7"/>
              </a:cxn>
              <a:cxn ang="T14">
                <a:pos x="T8" y="T9"/>
              </a:cxn>
            </a:cxnLst>
            <a:rect l="T15" t="T16" r="T17" b="T18"/>
            <a:pathLst>
              <a:path w="54" h="54">
                <a:moveTo>
                  <a:pt x="27" y="0"/>
                </a:moveTo>
                <a:lnTo>
                  <a:pt x="54" y="27"/>
                </a:lnTo>
                <a:lnTo>
                  <a:pt x="27" y="54"/>
                </a:lnTo>
                <a:lnTo>
                  <a:pt x="0" y="27"/>
                </a:lnTo>
                <a:lnTo>
                  <a:pt x="27" y="0"/>
                </a:lnTo>
                <a:close/>
              </a:path>
            </a:pathLst>
          </a:custGeom>
          <a:solidFill>
            <a:srgbClr val="000080"/>
          </a:solidFill>
          <a:ln w="14288">
            <a:solidFill>
              <a:srgbClr val="000080"/>
            </a:solidFill>
            <a:round/>
            <a:headEnd/>
            <a:tailEnd/>
          </a:ln>
        </p:spPr>
        <p:txBody>
          <a:bodyPr lIns="82058" tIns="41029" rIns="82058" bIns="41029"/>
          <a:lstStyle/>
          <a:p>
            <a:endParaRPr lang="en-US"/>
          </a:p>
        </p:txBody>
      </p:sp>
      <p:sp>
        <p:nvSpPr>
          <p:cNvPr id="554314" name="Rectangle 330"/>
          <p:cNvSpPr>
            <a:spLocks noChangeArrowheads="1"/>
          </p:cNvSpPr>
          <p:nvPr/>
        </p:nvSpPr>
        <p:spPr bwMode="auto">
          <a:xfrm>
            <a:off x="2027238" y="2225675"/>
            <a:ext cx="950912" cy="169863"/>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Indian Children</a:t>
            </a:r>
            <a:endParaRPr lang="en-US"/>
          </a:p>
        </p:txBody>
      </p:sp>
      <p:sp>
        <p:nvSpPr>
          <p:cNvPr id="554315" name="Line 331"/>
          <p:cNvSpPr>
            <a:spLocks noChangeShapeType="1"/>
          </p:cNvSpPr>
          <p:nvPr/>
        </p:nvSpPr>
        <p:spPr bwMode="auto">
          <a:xfrm>
            <a:off x="1557338" y="2540000"/>
            <a:ext cx="349250" cy="0"/>
          </a:xfrm>
          <a:prstGeom prst="line">
            <a:avLst/>
          </a:prstGeom>
          <a:noFill/>
          <a:ln w="42863">
            <a:solidFill>
              <a:srgbClr val="339966"/>
            </a:solidFill>
            <a:round/>
            <a:headEnd/>
            <a:tailEnd/>
          </a:ln>
        </p:spPr>
        <p:txBody>
          <a:bodyPr lIns="82058" tIns="41029" rIns="82058" bIns="41029"/>
          <a:lstStyle/>
          <a:p>
            <a:endParaRPr lang="en-US"/>
          </a:p>
        </p:txBody>
      </p:sp>
      <p:sp>
        <p:nvSpPr>
          <p:cNvPr id="554316" name="Freeform 332"/>
          <p:cNvSpPr>
            <a:spLocks/>
          </p:cNvSpPr>
          <p:nvPr/>
        </p:nvSpPr>
        <p:spPr bwMode="auto">
          <a:xfrm>
            <a:off x="1687513" y="2503488"/>
            <a:ext cx="77787" cy="74612"/>
          </a:xfrm>
          <a:custGeom>
            <a:avLst/>
            <a:gdLst>
              <a:gd name="T0" fmla="*/ 27 w 54"/>
              <a:gd name="T1" fmla="*/ 0 h 53"/>
              <a:gd name="T2" fmla="*/ 54 w 54"/>
              <a:gd name="T3" fmla="*/ 53 h 53"/>
              <a:gd name="T4" fmla="*/ 0 w 54"/>
              <a:gd name="T5" fmla="*/ 53 h 53"/>
              <a:gd name="T6" fmla="*/ 27 w 54"/>
              <a:gd name="T7" fmla="*/ 0 h 53"/>
              <a:gd name="T8" fmla="*/ 0 60000 65536"/>
              <a:gd name="T9" fmla="*/ 0 60000 65536"/>
              <a:gd name="T10" fmla="*/ 0 60000 65536"/>
              <a:gd name="T11" fmla="*/ 0 60000 65536"/>
              <a:gd name="T12" fmla="*/ 0 w 54"/>
              <a:gd name="T13" fmla="*/ 0 h 53"/>
              <a:gd name="T14" fmla="*/ 54 w 54"/>
              <a:gd name="T15" fmla="*/ 53 h 53"/>
            </a:gdLst>
            <a:ahLst/>
            <a:cxnLst>
              <a:cxn ang="T8">
                <a:pos x="T0" y="T1"/>
              </a:cxn>
              <a:cxn ang="T9">
                <a:pos x="T2" y="T3"/>
              </a:cxn>
              <a:cxn ang="T10">
                <a:pos x="T4" y="T5"/>
              </a:cxn>
              <a:cxn ang="T11">
                <a:pos x="T6" y="T7"/>
              </a:cxn>
            </a:cxnLst>
            <a:rect l="T12" t="T13" r="T14" b="T15"/>
            <a:pathLst>
              <a:path w="54" h="53">
                <a:moveTo>
                  <a:pt x="27" y="0"/>
                </a:moveTo>
                <a:lnTo>
                  <a:pt x="54" y="53"/>
                </a:lnTo>
                <a:lnTo>
                  <a:pt x="0" y="53"/>
                </a:lnTo>
                <a:lnTo>
                  <a:pt x="27" y="0"/>
                </a:lnTo>
                <a:close/>
              </a:path>
            </a:pathLst>
          </a:custGeom>
          <a:solidFill>
            <a:srgbClr val="339966"/>
          </a:solidFill>
          <a:ln w="14288">
            <a:solidFill>
              <a:srgbClr val="339966"/>
            </a:solidFill>
            <a:round/>
            <a:headEnd/>
            <a:tailEnd/>
          </a:ln>
        </p:spPr>
        <p:txBody>
          <a:bodyPr lIns="82058" tIns="41029" rIns="82058" bIns="41029"/>
          <a:lstStyle/>
          <a:p>
            <a:endParaRPr lang="en-US"/>
          </a:p>
        </p:txBody>
      </p:sp>
      <p:sp>
        <p:nvSpPr>
          <p:cNvPr id="554317" name="Rectangle 333"/>
          <p:cNvSpPr>
            <a:spLocks noChangeArrowheads="1"/>
          </p:cNvSpPr>
          <p:nvPr/>
        </p:nvSpPr>
        <p:spPr bwMode="auto">
          <a:xfrm>
            <a:off x="2020888" y="2465388"/>
            <a:ext cx="91122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Black Children</a:t>
            </a:r>
            <a:endParaRPr lang="en-US"/>
          </a:p>
        </p:txBody>
      </p:sp>
      <p:sp>
        <p:nvSpPr>
          <p:cNvPr id="554318" name="Line 334"/>
          <p:cNvSpPr>
            <a:spLocks noChangeShapeType="1"/>
          </p:cNvSpPr>
          <p:nvPr/>
        </p:nvSpPr>
        <p:spPr bwMode="auto">
          <a:xfrm>
            <a:off x="1557338" y="2779713"/>
            <a:ext cx="349250" cy="0"/>
          </a:xfrm>
          <a:prstGeom prst="line">
            <a:avLst/>
          </a:prstGeom>
          <a:noFill/>
          <a:ln w="42863">
            <a:solidFill>
              <a:srgbClr val="8102B4"/>
            </a:solidFill>
            <a:round/>
            <a:headEnd/>
            <a:tailEnd/>
          </a:ln>
        </p:spPr>
        <p:txBody>
          <a:bodyPr lIns="82058" tIns="41029" rIns="82058" bIns="41029"/>
          <a:lstStyle/>
          <a:p>
            <a:endParaRPr lang="en-US"/>
          </a:p>
        </p:txBody>
      </p:sp>
      <p:sp>
        <p:nvSpPr>
          <p:cNvPr id="554319" name="Rectangle 335"/>
          <p:cNvSpPr>
            <a:spLocks noChangeArrowheads="1"/>
          </p:cNvSpPr>
          <p:nvPr/>
        </p:nvSpPr>
        <p:spPr bwMode="auto">
          <a:xfrm>
            <a:off x="1687513" y="2741613"/>
            <a:ext cx="65087" cy="61912"/>
          </a:xfrm>
          <a:prstGeom prst="rect">
            <a:avLst/>
          </a:prstGeom>
          <a:solidFill>
            <a:srgbClr val="8102B4"/>
          </a:solidFill>
          <a:ln w="14288">
            <a:solidFill>
              <a:srgbClr val="8102B4"/>
            </a:solidFill>
            <a:miter lim="800000"/>
            <a:headEnd/>
            <a:tailEnd/>
          </a:ln>
        </p:spPr>
        <p:txBody>
          <a:bodyPr lIns="82058" tIns="41029" rIns="82058" bIns="41029"/>
          <a:lstStyle/>
          <a:p>
            <a:endParaRPr lang="en-US"/>
          </a:p>
        </p:txBody>
      </p:sp>
      <p:sp>
        <p:nvSpPr>
          <p:cNvPr id="554320" name="Rectangle 336"/>
          <p:cNvSpPr>
            <a:spLocks noChangeArrowheads="1"/>
          </p:cNvSpPr>
          <p:nvPr/>
        </p:nvSpPr>
        <p:spPr bwMode="auto">
          <a:xfrm>
            <a:off x="2032000" y="2703513"/>
            <a:ext cx="110807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Hispanic Children</a:t>
            </a:r>
            <a:endParaRPr lang="en-US"/>
          </a:p>
        </p:txBody>
      </p:sp>
      <p:sp>
        <p:nvSpPr>
          <p:cNvPr id="554321" name="Line 337"/>
          <p:cNvSpPr>
            <a:spLocks noChangeShapeType="1"/>
          </p:cNvSpPr>
          <p:nvPr/>
        </p:nvSpPr>
        <p:spPr bwMode="auto">
          <a:xfrm>
            <a:off x="1533525" y="3006725"/>
            <a:ext cx="349250" cy="0"/>
          </a:xfrm>
          <a:prstGeom prst="line">
            <a:avLst/>
          </a:prstGeom>
          <a:noFill/>
          <a:ln w="42926">
            <a:solidFill>
              <a:srgbClr val="993300"/>
            </a:solidFill>
            <a:round/>
            <a:headEnd/>
            <a:tailEnd/>
          </a:ln>
        </p:spPr>
        <p:txBody>
          <a:bodyPr lIns="82058" tIns="41029" rIns="82058" bIns="41029"/>
          <a:lstStyle/>
          <a:p>
            <a:endParaRPr lang="en-US"/>
          </a:p>
        </p:txBody>
      </p:sp>
      <p:sp>
        <p:nvSpPr>
          <p:cNvPr id="554322" name="Oval 338"/>
          <p:cNvSpPr>
            <a:spLocks noChangeArrowheads="1"/>
          </p:cNvSpPr>
          <p:nvPr/>
        </p:nvSpPr>
        <p:spPr bwMode="auto">
          <a:xfrm>
            <a:off x="1663700" y="2981325"/>
            <a:ext cx="65088" cy="61913"/>
          </a:xfrm>
          <a:prstGeom prst="ellipse">
            <a:avLst/>
          </a:prstGeom>
          <a:solidFill>
            <a:srgbClr val="993300"/>
          </a:solidFill>
          <a:ln w="14351">
            <a:solidFill>
              <a:srgbClr val="FF00FF"/>
            </a:solidFill>
            <a:round/>
            <a:headEnd/>
            <a:tailEnd/>
          </a:ln>
        </p:spPr>
        <p:txBody>
          <a:bodyPr lIns="82058" tIns="41029" rIns="82058" bIns="41029"/>
          <a:lstStyle/>
          <a:p>
            <a:endParaRPr lang="en-US"/>
          </a:p>
        </p:txBody>
      </p:sp>
      <p:sp>
        <p:nvSpPr>
          <p:cNvPr id="554323" name="Rectangle 339"/>
          <p:cNvSpPr>
            <a:spLocks noChangeArrowheads="1"/>
          </p:cNvSpPr>
          <p:nvPr/>
        </p:nvSpPr>
        <p:spPr bwMode="auto">
          <a:xfrm>
            <a:off x="2022475" y="2943225"/>
            <a:ext cx="920750"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Asian Children</a:t>
            </a:r>
            <a:endParaRPr lang="en-US"/>
          </a:p>
        </p:txBody>
      </p:sp>
      <p:sp>
        <p:nvSpPr>
          <p:cNvPr id="70744" name="Line 340"/>
          <p:cNvSpPr>
            <a:spLocks noChangeShapeType="1"/>
          </p:cNvSpPr>
          <p:nvPr/>
        </p:nvSpPr>
        <p:spPr bwMode="auto">
          <a:xfrm>
            <a:off x="1557338" y="3255963"/>
            <a:ext cx="349250" cy="0"/>
          </a:xfrm>
          <a:prstGeom prst="line">
            <a:avLst/>
          </a:prstGeom>
          <a:noFill/>
          <a:ln w="42863">
            <a:solidFill>
              <a:srgbClr val="FF0000"/>
            </a:solidFill>
            <a:round/>
            <a:headEnd/>
            <a:tailEnd/>
          </a:ln>
        </p:spPr>
        <p:txBody>
          <a:bodyPr lIns="82058" tIns="41029" rIns="82058" bIns="41029"/>
          <a:lstStyle/>
          <a:p>
            <a:endParaRPr lang="en-US"/>
          </a:p>
        </p:txBody>
      </p:sp>
      <p:sp>
        <p:nvSpPr>
          <p:cNvPr id="70745" name="Rectangle 341"/>
          <p:cNvSpPr>
            <a:spLocks noChangeArrowheads="1"/>
          </p:cNvSpPr>
          <p:nvPr/>
        </p:nvSpPr>
        <p:spPr bwMode="auto">
          <a:xfrm>
            <a:off x="2022475" y="3182938"/>
            <a:ext cx="893763" cy="168275"/>
          </a:xfrm>
          <a:prstGeom prst="rect">
            <a:avLst/>
          </a:prstGeom>
          <a:noFill/>
          <a:ln w="9525">
            <a:noFill/>
            <a:miter lim="800000"/>
            <a:headEnd/>
            <a:tailEnd/>
          </a:ln>
        </p:spPr>
        <p:txBody>
          <a:bodyPr wrap="none" lIns="0" tIns="0" rIns="0" bIns="0">
            <a:spAutoFit/>
          </a:bodyPr>
          <a:lstStyle/>
          <a:p>
            <a:pPr algn="ctr"/>
            <a:r>
              <a:rPr lang="en-US" sz="1100">
                <a:solidFill>
                  <a:srgbClr val="000000"/>
                </a:solidFill>
              </a:rPr>
              <a:t>White children</a:t>
            </a:r>
            <a:endParaRPr lang="en-US"/>
          </a:p>
        </p:txBody>
      </p:sp>
      <p:sp>
        <p:nvSpPr>
          <p:cNvPr id="70746" name="Rectangle 342"/>
          <p:cNvSpPr>
            <a:spLocks noChangeArrowheads="1"/>
          </p:cNvSpPr>
          <p:nvPr/>
        </p:nvSpPr>
        <p:spPr bwMode="auto">
          <a:xfrm>
            <a:off x="817563" y="1546225"/>
            <a:ext cx="7596187" cy="4743450"/>
          </a:xfrm>
          <a:prstGeom prst="rect">
            <a:avLst/>
          </a:prstGeom>
          <a:noFill/>
          <a:ln w="0">
            <a:solidFill>
              <a:srgbClr val="000000"/>
            </a:solidFill>
            <a:miter lim="800000"/>
            <a:headEnd/>
            <a:tailEnd/>
          </a:ln>
        </p:spPr>
        <p:txBody>
          <a:bodyPr lIns="82058" tIns="41029" rIns="82058" bIns="41029"/>
          <a:lstStyle/>
          <a:p>
            <a:endParaRPr lang="en-US"/>
          </a:p>
        </p:txBody>
      </p:sp>
      <p:sp>
        <p:nvSpPr>
          <p:cNvPr id="70747" name="TextBox 92"/>
          <p:cNvSpPr txBox="1">
            <a:spLocks noChangeArrowheads="1"/>
          </p:cNvSpPr>
          <p:nvPr/>
        </p:nvSpPr>
        <p:spPr bwMode="auto">
          <a:xfrm>
            <a:off x="7467600" y="6400800"/>
            <a:ext cx="1676400" cy="307975"/>
          </a:xfrm>
          <a:prstGeom prst="rect">
            <a:avLst/>
          </a:prstGeom>
          <a:noFill/>
          <a:ln w="9525">
            <a:noFill/>
            <a:miter lim="800000"/>
            <a:headEnd/>
            <a:tailEnd/>
          </a:ln>
        </p:spPr>
        <p:txBody>
          <a:bodyPr>
            <a:spAutoFit/>
          </a:bodyPr>
          <a:lstStyle/>
          <a:p>
            <a:pPr algn="r"/>
            <a:r>
              <a:rPr lang="en-US" sz="1400"/>
              <a:t>16 of 26</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43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543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543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54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543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543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543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42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543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543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543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5428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543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5432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5432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5428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54270"/>
                                        </p:tgtEl>
                                        <p:attrNameLst>
                                          <p:attrName>style.visibility</p:attrName>
                                        </p:attrNameLst>
                                      </p:cBhvr>
                                      <p:to>
                                        <p:strVal val="visible"/>
                                      </p:to>
                                    </p:set>
                                    <p:animEffect transition="in" filter="wipe(down)">
                                      <p:cBhvr>
                                        <p:cTn id="47" dur="500"/>
                                        <p:tgtEl>
                                          <p:spTgt spid="554270"/>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554271"/>
                                        </p:tgtEl>
                                        <p:attrNameLst>
                                          <p:attrName>style.visibility</p:attrName>
                                        </p:attrNameLst>
                                      </p:cBhvr>
                                      <p:to>
                                        <p:strVal val="visible"/>
                                      </p:to>
                                    </p:set>
                                    <p:animEffect transition="in" filter="wipe(down)">
                                      <p:cBhvr>
                                        <p:cTn id="50" dur="500"/>
                                        <p:tgtEl>
                                          <p:spTgt spid="554271"/>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554272"/>
                                        </p:tgtEl>
                                        <p:attrNameLst>
                                          <p:attrName>style.visibility</p:attrName>
                                        </p:attrNameLst>
                                      </p:cBhvr>
                                      <p:to>
                                        <p:strVal val="visible"/>
                                      </p:to>
                                    </p:set>
                                    <p:animEffect transition="in" filter="wipe(down)">
                                      <p:cBhvr>
                                        <p:cTn id="53" dur="500"/>
                                        <p:tgtEl>
                                          <p:spTgt spid="554272"/>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554273"/>
                                        </p:tgtEl>
                                        <p:attrNameLst>
                                          <p:attrName>style.visibility</p:attrName>
                                        </p:attrNameLst>
                                      </p:cBhvr>
                                      <p:to>
                                        <p:strVal val="visible"/>
                                      </p:to>
                                    </p:set>
                                    <p:animEffect transition="in" filter="wipe(down)">
                                      <p:cBhvr>
                                        <p:cTn id="56" dur="500"/>
                                        <p:tgtEl>
                                          <p:spTgt spid="554273"/>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554274"/>
                                        </p:tgtEl>
                                        <p:attrNameLst>
                                          <p:attrName>style.visibility</p:attrName>
                                        </p:attrNameLst>
                                      </p:cBhvr>
                                      <p:to>
                                        <p:strVal val="visible"/>
                                      </p:to>
                                    </p:set>
                                    <p:animEffect transition="in" filter="wipe(down)">
                                      <p:cBhvr>
                                        <p:cTn id="59" dur="500"/>
                                        <p:tgtEl>
                                          <p:spTgt spid="554274"/>
                                        </p:tgtEl>
                                      </p:cBhvr>
                                    </p:animEffect>
                                  </p:childTnLst>
                                </p:cTn>
                              </p:par>
                              <p:par>
                                <p:cTn id="60" presetID="22" presetClass="entr" presetSubtype="4" fill="hold" grpId="0" nodeType="withEffect">
                                  <p:stCondLst>
                                    <p:cond delay="0"/>
                                  </p:stCondLst>
                                  <p:childTnLst>
                                    <p:set>
                                      <p:cBhvr>
                                        <p:cTn id="61" dur="1" fill="hold">
                                          <p:stCondLst>
                                            <p:cond delay="0"/>
                                          </p:stCondLst>
                                        </p:cTn>
                                        <p:tgtEl>
                                          <p:spTgt spid="554264"/>
                                        </p:tgtEl>
                                        <p:attrNameLst>
                                          <p:attrName>style.visibility</p:attrName>
                                        </p:attrNameLst>
                                      </p:cBhvr>
                                      <p:to>
                                        <p:strVal val="visible"/>
                                      </p:to>
                                    </p:set>
                                    <p:animEffect transition="in" filter="wipe(down)">
                                      <p:cBhvr>
                                        <p:cTn id="62" dur="500"/>
                                        <p:tgtEl>
                                          <p:spTgt spid="554264"/>
                                        </p:tgtEl>
                                      </p:cBhvr>
                                    </p:animEffect>
                                  </p:childTnLst>
                                </p:cTn>
                              </p:par>
                              <p:par>
                                <p:cTn id="63" presetID="22" presetClass="entr" presetSubtype="4" fill="hold" grpId="0" nodeType="withEffect">
                                  <p:stCondLst>
                                    <p:cond delay="0"/>
                                  </p:stCondLst>
                                  <p:childTnLst>
                                    <p:set>
                                      <p:cBhvr>
                                        <p:cTn id="64" dur="1" fill="hold">
                                          <p:stCondLst>
                                            <p:cond delay="0"/>
                                          </p:stCondLst>
                                        </p:cTn>
                                        <p:tgtEl>
                                          <p:spTgt spid="554276"/>
                                        </p:tgtEl>
                                        <p:attrNameLst>
                                          <p:attrName>style.visibility</p:attrName>
                                        </p:attrNameLst>
                                      </p:cBhvr>
                                      <p:to>
                                        <p:strVal val="visible"/>
                                      </p:to>
                                    </p:set>
                                    <p:animEffect transition="in" filter="wipe(down)">
                                      <p:cBhvr>
                                        <p:cTn id="65" dur="500"/>
                                        <p:tgtEl>
                                          <p:spTgt spid="554276"/>
                                        </p:tgtEl>
                                      </p:cBhvr>
                                    </p:animEffect>
                                  </p:childTnLst>
                                </p:cTn>
                              </p:par>
                              <p:par>
                                <p:cTn id="66" presetID="22" presetClass="entr" presetSubtype="4" fill="hold" grpId="0" nodeType="withEffect">
                                  <p:stCondLst>
                                    <p:cond delay="0"/>
                                  </p:stCondLst>
                                  <p:childTnLst>
                                    <p:set>
                                      <p:cBhvr>
                                        <p:cTn id="67" dur="1" fill="hold">
                                          <p:stCondLst>
                                            <p:cond delay="0"/>
                                          </p:stCondLst>
                                        </p:cTn>
                                        <p:tgtEl>
                                          <p:spTgt spid="554277"/>
                                        </p:tgtEl>
                                        <p:attrNameLst>
                                          <p:attrName>style.visibility</p:attrName>
                                        </p:attrNameLst>
                                      </p:cBhvr>
                                      <p:to>
                                        <p:strVal val="visible"/>
                                      </p:to>
                                    </p:set>
                                    <p:animEffect transition="in" filter="wipe(down)">
                                      <p:cBhvr>
                                        <p:cTn id="68" dur="500"/>
                                        <p:tgtEl>
                                          <p:spTgt spid="554277"/>
                                        </p:tgtEl>
                                      </p:cBhvr>
                                    </p:animEffect>
                                  </p:childTnLst>
                                </p:cTn>
                              </p:par>
                              <p:par>
                                <p:cTn id="69" presetID="22" presetClass="entr" presetSubtype="4" fill="hold" grpId="0" nodeType="withEffect">
                                  <p:stCondLst>
                                    <p:cond delay="0"/>
                                  </p:stCondLst>
                                  <p:childTnLst>
                                    <p:set>
                                      <p:cBhvr>
                                        <p:cTn id="70" dur="1" fill="hold">
                                          <p:stCondLst>
                                            <p:cond delay="0"/>
                                          </p:stCondLst>
                                        </p:cTn>
                                        <p:tgtEl>
                                          <p:spTgt spid="554278"/>
                                        </p:tgtEl>
                                        <p:attrNameLst>
                                          <p:attrName>style.visibility</p:attrName>
                                        </p:attrNameLst>
                                      </p:cBhvr>
                                      <p:to>
                                        <p:strVal val="visible"/>
                                      </p:to>
                                    </p:set>
                                    <p:animEffect transition="in" filter="wipe(down)">
                                      <p:cBhvr>
                                        <p:cTn id="71" dur="500"/>
                                        <p:tgtEl>
                                          <p:spTgt spid="554278"/>
                                        </p:tgtEl>
                                      </p:cBhvr>
                                    </p:animEffect>
                                  </p:childTnLst>
                                </p:cTn>
                              </p:par>
                              <p:par>
                                <p:cTn id="72" presetID="22" presetClass="entr" presetSubtype="4" fill="hold" grpId="0" nodeType="withEffect">
                                  <p:stCondLst>
                                    <p:cond delay="0"/>
                                  </p:stCondLst>
                                  <p:childTnLst>
                                    <p:set>
                                      <p:cBhvr>
                                        <p:cTn id="73" dur="1" fill="hold">
                                          <p:stCondLst>
                                            <p:cond delay="0"/>
                                          </p:stCondLst>
                                        </p:cTn>
                                        <p:tgtEl>
                                          <p:spTgt spid="554279"/>
                                        </p:tgtEl>
                                        <p:attrNameLst>
                                          <p:attrName>style.visibility</p:attrName>
                                        </p:attrNameLst>
                                      </p:cBhvr>
                                      <p:to>
                                        <p:strVal val="visible"/>
                                      </p:to>
                                    </p:set>
                                    <p:animEffect transition="in" filter="wipe(down)">
                                      <p:cBhvr>
                                        <p:cTn id="74" dur="500"/>
                                        <p:tgtEl>
                                          <p:spTgt spid="554279"/>
                                        </p:tgtEl>
                                      </p:cBhvr>
                                    </p:animEffect>
                                  </p:childTnLst>
                                </p:cTn>
                              </p:par>
                              <p:par>
                                <p:cTn id="75" presetID="22" presetClass="entr" presetSubtype="4" fill="hold" grpId="0" nodeType="withEffect">
                                  <p:stCondLst>
                                    <p:cond delay="0"/>
                                  </p:stCondLst>
                                  <p:childTnLst>
                                    <p:set>
                                      <p:cBhvr>
                                        <p:cTn id="76" dur="1" fill="hold">
                                          <p:stCondLst>
                                            <p:cond delay="0"/>
                                          </p:stCondLst>
                                        </p:cTn>
                                        <p:tgtEl>
                                          <p:spTgt spid="554280"/>
                                        </p:tgtEl>
                                        <p:attrNameLst>
                                          <p:attrName>style.visibility</p:attrName>
                                        </p:attrNameLst>
                                      </p:cBhvr>
                                      <p:to>
                                        <p:strVal val="visible"/>
                                      </p:to>
                                    </p:set>
                                    <p:animEffect transition="in" filter="wipe(down)">
                                      <p:cBhvr>
                                        <p:cTn id="77" dur="500"/>
                                        <p:tgtEl>
                                          <p:spTgt spid="554280"/>
                                        </p:tgtEl>
                                      </p:cBhvr>
                                    </p:animEffect>
                                  </p:childTnLst>
                                </p:cTn>
                              </p:par>
                              <p:par>
                                <p:cTn id="78" presetID="22" presetClass="entr" presetSubtype="4" fill="hold" grpId="0" nodeType="withEffect">
                                  <p:stCondLst>
                                    <p:cond delay="0"/>
                                  </p:stCondLst>
                                  <p:childTnLst>
                                    <p:set>
                                      <p:cBhvr>
                                        <p:cTn id="79" dur="1" fill="hold">
                                          <p:stCondLst>
                                            <p:cond delay="0"/>
                                          </p:stCondLst>
                                        </p:cTn>
                                        <p:tgtEl>
                                          <p:spTgt spid="554265"/>
                                        </p:tgtEl>
                                        <p:attrNameLst>
                                          <p:attrName>style.visibility</p:attrName>
                                        </p:attrNameLst>
                                      </p:cBhvr>
                                      <p:to>
                                        <p:strVal val="visible"/>
                                      </p:to>
                                    </p:set>
                                    <p:animEffect transition="in" filter="wipe(down)">
                                      <p:cBhvr>
                                        <p:cTn id="80" dur="500"/>
                                        <p:tgtEl>
                                          <p:spTgt spid="554265"/>
                                        </p:tgtEl>
                                      </p:cBhvr>
                                    </p:animEffect>
                                  </p:childTnLst>
                                </p:cTn>
                              </p:par>
                              <p:par>
                                <p:cTn id="81" presetID="22" presetClass="entr" presetSubtype="4" fill="hold" grpId="0" nodeType="withEffect">
                                  <p:stCondLst>
                                    <p:cond delay="0"/>
                                  </p:stCondLst>
                                  <p:childTnLst>
                                    <p:set>
                                      <p:cBhvr>
                                        <p:cTn id="82" dur="1" fill="hold">
                                          <p:stCondLst>
                                            <p:cond delay="0"/>
                                          </p:stCondLst>
                                        </p:cTn>
                                        <p:tgtEl>
                                          <p:spTgt spid="554266"/>
                                        </p:tgtEl>
                                        <p:attrNameLst>
                                          <p:attrName>style.visibility</p:attrName>
                                        </p:attrNameLst>
                                      </p:cBhvr>
                                      <p:to>
                                        <p:strVal val="visible"/>
                                      </p:to>
                                    </p:set>
                                    <p:animEffect transition="in" filter="wipe(down)">
                                      <p:cBhvr>
                                        <p:cTn id="83" dur="500"/>
                                        <p:tgtEl>
                                          <p:spTgt spid="554266"/>
                                        </p:tgtEl>
                                      </p:cBhvr>
                                    </p:animEffect>
                                  </p:childTnLst>
                                </p:cTn>
                              </p:par>
                              <p:par>
                                <p:cTn id="84" presetID="22" presetClass="entr" presetSubtype="4" fill="hold" grpId="0" nodeType="withEffect">
                                  <p:stCondLst>
                                    <p:cond delay="0"/>
                                  </p:stCondLst>
                                  <p:childTnLst>
                                    <p:set>
                                      <p:cBhvr>
                                        <p:cTn id="85" dur="1" fill="hold">
                                          <p:stCondLst>
                                            <p:cond delay="0"/>
                                          </p:stCondLst>
                                        </p:cTn>
                                        <p:tgtEl>
                                          <p:spTgt spid="554282"/>
                                        </p:tgtEl>
                                        <p:attrNameLst>
                                          <p:attrName>style.visibility</p:attrName>
                                        </p:attrNameLst>
                                      </p:cBhvr>
                                      <p:to>
                                        <p:strVal val="visible"/>
                                      </p:to>
                                    </p:set>
                                    <p:animEffect transition="in" filter="wipe(down)">
                                      <p:cBhvr>
                                        <p:cTn id="86" dur="500"/>
                                        <p:tgtEl>
                                          <p:spTgt spid="554282"/>
                                        </p:tgtEl>
                                      </p:cBhvr>
                                    </p:animEffect>
                                  </p:childTnLst>
                                </p:cTn>
                              </p:par>
                              <p:par>
                                <p:cTn id="87" presetID="22" presetClass="entr" presetSubtype="4" fill="hold" grpId="0" nodeType="withEffect">
                                  <p:stCondLst>
                                    <p:cond delay="0"/>
                                  </p:stCondLst>
                                  <p:childTnLst>
                                    <p:set>
                                      <p:cBhvr>
                                        <p:cTn id="88" dur="1" fill="hold">
                                          <p:stCondLst>
                                            <p:cond delay="0"/>
                                          </p:stCondLst>
                                        </p:cTn>
                                        <p:tgtEl>
                                          <p:spTgt spid="554283"/>
                                        </p:tgtEl>
                                        <p:attrNameLst>
                                          <p:attrName>style.visibility</p:attrName>
                                        </p:attrNameLst>
                                      </p:cBhvr>
                                      <p:to>
                                        <p:strVal val="visible"/>
                                      </p:to>
                                    </p:set>
                                    <p:animEffect transition="in" filter="wipe(down)">
                                      <p:cBhvr>
                                        <p:cTn id="89" dur="500"/>
                                        <p:tgtEl>
                                          <p:spTgt spid="554283"/>
                                        </p:tgtEl>
                                      </p:cBhvr>
                                    </p:animEffect>
                                  </p:childTnLst>
                                </p:cTn>
                              </p:par>
                              <p:par>
                                <p:cTn id="90" presetID="22" presetClass="entr" presetSubtype="4" fill="hold" grpId="0" nodeType="withEffect">
                                  <p:stCondLst>
                                    <p:cond delay="0"/>
                                  </p:stCondLst>
                                  <p:childTnLst>
                                    <p:set>
                                      <p:cBhvr>
                                        <p:cTn id="91" dur="1" fill="hold">
                                          <p:stCondLst>
                                            <p:cond delay="0"/>
                                          </p:stCondLst>
                                        </p:cTn>
                                        <p:tgtEl>
                                          <p:spTgt spid="554284"/>
                                        </p:tgtEl>
                                        <p:attrNameLst>
                                          <p:attrName>style.visibility</p:attrName>
                                        </p:attrNameLst>
                                      </p:cBhvr>
                                      <p:to>
                                        <p:strVal val="visible"/>
                                      </p:to>
                                    </p:set>
                                    <p:animEffect transition="in" filter="wipe(down)">
                                      <p:cBhvr>
                                        <p:cTn id="92" dur="500"/>
                                        <p:tgtEl>
                                          <p:spTgt spid="554284"/>
                                        </p:tgtEl>
                                      </p:cBhvr>
                                    </p:animEffect>
                                  </p:childTnLst>
                                </p:cTn>
                              </p:par>
                              <p:par>
                                <p:cTn id="93" presetID="22" presetClass="entr" presetSubtype="4" fill="hold" grpId="0" nodeType="withEffect">
                                  <p:stCondLst>
                                    <p:cond delay="0"/>
                                  </p:stCondLst>
                                  <p:childTnLst>
                                    <p:set>
                                      <p:cBhvr>
                                        <p:cTn id="94" dur="1" fill="hold">
                                          <p:stCondLst>
                                            <p:cond delay="0"/>
                                          </p:stCondLst>
                                        </p:cTn>
                                        <p:tgtEl>
                                          <p:spTgt spid="554285"/>
                                        </p:tgtEl>
                                        <p:attrNameLst>
                                          <p:attrName>style.visibility</p:attrName>
                                        </p:attrNameLst>
                                      </p:cBhvr>
                                      <p:to>
                                        <p:strVal val="visible"/>
                                      </p:to>
                                    </p:set>
                                    <p:animEffect transition="in" filter="wipe(down)">
                                      <p:cBhvr>
                                        <p:cTn id="95" dur="500"/>
                                        <p:tgtEl>
                                          <p:spTgt spid="554285"/>
                                        </p:tgtEl>
                                      </p:cBhvr>
                                    </p:animEffect>
                                  </p:childTnLst>
                                </p:cTn>
                              </p:par>
                              <p:par>
                                <p:cTn id="96" presetID="22" presetClass="entr" presetSubtype="4" fill="hold" grpId="0" nodeType="withEffect">
                                  <p:stCondLst>
                                    <p:cond delay="0"/>
                                  </p:stCondLst>
                                  <p:childTnLst>
                                    <p:set>
                                      <p:cBhvr>
                                        <p:cTn id="97" dur="1" fill="hold">
                                          <p:stCondLst>
                                            <p:cond delay="0"/>
                                          </p:stCondLst>
                                        </p:cTn>
                                        <p:tgtEl>
                                          <p:spTgt spid="554286"/>
                                        </p:tgtEl>
                                        <p:attrNameLst>
                                          <p:attrName>style.visibility</p:attrName>
                                        </p:attrNameLst>
                                      </p:cBhvr>
                                      <p:to>
                                        <p:strVal val="visible"/>
                                      </p:to>
                                    </p:set>
                                    <p:animEffect transition="in" filter="wipe(down)">
                                      <p:cBhvr>
                                        <p:cTn id="98" dur="500"/>
                                        <p:tgtEl>
                                          <p:spTgt spid="554286"/>
                                        </p:tgtEl>
                                      </p:cBhvr>
                                    </p:animEffect>
                                  </p:childTnLst>
                                </p:cTn>
                              </p:par>
                              <p:par>
                                <p:cTn id="99" presetID="22" presetClass="entr" presetSubtype="4" fill="hold" grpId="0" nodeType="withEffect">
                                  <p:stCondLst>
                                    <p:cond delay="0"/>
                                  </p:stCondLst>
                                  <p:childTnLst>
                                    <p:set>
                                      <p:cBhvr>
                                        <p:cTn id="100" dur="1" fill="hold">
                                          <p:stCondLst>
                                            <p:cond delay="0"/>
                                          </p:stCondLst>
                                        </p:cTn>
                                        <p:tgtEl>
                                          <p:spTgt spid="554288"/>
                                        </p:tgtEl>
                                        <p:attrNameLst>
                                          <p:attrName>style.visibility</p:attrName>
                                        </p:attrNameLst>
                                      </p:cBhvr>
                                      <p:to>
                                        <p:strVal val="visible"/>
                                      </p:to>
                                    </p:set>
                                    <p:animEffect transition="in" filter="wipe(down)">
                                      <p:cBhvr>
                                        <p:cTn id="101" dur="500"/>
                                        <p:tgtEl>
                                          <p:spTgt spid="554288"/>
                                        </p:tgtEl>
                                      </p:cBhvr>
                                    </p:animEffect>
                                  </p:childTnLst>
                                </p:cTn>
                              </p:par>
                              <p:par>
                                <p:cTn id="102" presetID="22" presetClass="entr" presetSubtype="4" fill="hold" grpId="0" nodeType="withEffect">
                                  <p:stCondLst>
                                    <p:cond delay="0"/>
                                  </p:stCondLst>
                                  <p:childTnLst>
                                    <p:set>
                                      <p:cBhvr>
                                        <p:cTn id="103" dur="1" fill="hold">
                                          <p:stCondLst>
                                            <p:cond delay="0"/>
                                          </p:stCondLst>
                                        </p:cTn>
                                        <p:tgtEl>
                                          <p:spTgt spid="554267"/>
                                        </p:tgtEl>
                                        <p:attrNameLst>
                                          <p:attrName>style.visibility</p:attrName>
                                        </p:attrNameLst>
                                      </p:cBhvr>
                                      <p:to>
                                        <p:strVal val="visible"/>
                                      </p:to>
                                    </p:set>
                                    <p:animEffect transition="in" filter="wipe(down)">
                                      <p:cBhvr>
                                        <p:cTn id="104" dur="500"/>
                                        <p:tgtEl>
                                          <p:spTgt spid="554267"/>
                                        </p:tgtEl>
                                      </p:cBhvr>
                                    </p:animEffect>
                                  </p:childTnLst>
                                </p:cTn>
                              </p:par>
                              <p:par>
                                <p:cTn id="105" presetID="22" presetClass="entr" presetSubtype="4" fill="hold" grpId="0" nodeType="withEffect">
                                  <p:stCondLst>
                                    <p:cond delay="0"/>
                                  </p:stCondLst>
                                  <p:childTnLst>
                                    <p:set>
                                      <p:cBhvr>
                                        <p:cTn id="106" dur="1" fill="hold">
                                          <p:stCondLst>
                                            <p:cond delay="0"/>
                                          </p:stCondLst>
                                        </p:cTn>
                                        <p:tgtEl>
                                          <p:spTgt spid="554289"/>
                                        </p:tgtEl>
                                        <p:attrNameLst>
                                          <p:attrName>style.visibility</p:attrName>
                                        </p:attrNameLst>
                                      </p:cBhvr>
                                      <p:to>
                                        <p:strVal val="visible"/>
                                      </p:to>
                                    </p:set>
                                    <p:animEffect transition="in" filter="wipe(down)">
                                      <p:cBhvr>
                                        <p:cTn id="107" dur="500"/>
                                        <p:tgtEl>
                                          <p:spTgt spid="554289"/>
                                        </p:tgtEl>
                                      </p:cBhvr>
                                    </p:animEffect>
                                  </p:childTnLst>
                                </p:cTn>
                              </p:par>
                              <p:par>
                                <p:cTn id="108" presetID="22" presetClass="entr" presetSubtype="4" fill="hold" grpId="0" nodeType="withEffect">
                                  <p:stCondLst>
                                    <p:cond delay="0"/>
                                  </p:stCondLst>
                                  <p:childTnLst>
                                    <p:set>
                                      <p:cBhvr>
                                        <p:cTn id="109" dur="1" fill="hold">
                                          <p:stCondLst>
                                            <p:cond delay="0"/>
                                          </p:stCondLst>
                                        </p:cTn>
                                        <p:tgtEl>
                                          <p:spTgt spid="554290"/>
                                        </p:tgtEl>
                                        <p:attrNameLst>
                                          <p:attrName>style.visibility</p:attrName>
                                        </p:attrNameLst>
                                      </p:cBhvr>
                                      <p:to>
                                        <p:strVal val="visible"/>
                                      </p:to>
                                    </p:set>
                                    <p:animEffect transition="in" filter="wipe(down)">
                                      <p:cBhvr>
                                        <p:cTn id="110" dur="500"/>
                                        <p:tgtEl>
                                          <p:spTgt spid="554290"/>
                                        </p:tgtEl>
                                      </p:cBhvr>
                                    </p:animEffect>
                                  </p:childTnLst>
                                </p:cTn>
                              </p:par>
                              <p:par>
                                <p:cTn id="111" presetID="22" presetClass="entr" presetSubtype="4" fill="hold" grpId="0" nodeType="withEffect">
                                  <p:stCondLst>
                                    <p:cond delay="0"/>
                                  </p:stCondLst>
                                  <p:childTnLst>
                                    <p:set>
                                      <p:cBhvr>
                                        <p:cTn id="112" dur="1" fill="hold">
                                          <p:stCondLst>
                                            <p:cond delay="0"/>
                                          </p:stCondLst>
                                        </p:cTn>
                                        <p:tgtEl>
                                          <p:spTgt spid="554291"/>
                                        </p:tgtEl>
                                        <p:attrNameLst>
                                          <p:attrName>style.visibility</p:attrName>
                                        </p:attrNameLst>
                                      </p:cBhvr>
                                      <p:to>
                                        <p:strVal val="visible"/>
                                      </p:to>
                                    </p:set>
                                    <p:animEffect transition="in" filter="wipe(down)">
                                      <p:cBhvr>
                                        <p:cTn id="113" dur="500"/>
                                        <p:tgtEl>
                                          <p:spTgt spid="554291"/>
                                        </p:tgtEl>
                                      </p:cBhvr>
                                    </p:animEffect>
                                  </p:childTnLst>
                                </p:cTn>
                              </p:par>
                              <p:par>
                                <p:cTn id="114" presetID="22" presetClass="entr" presetSubtype="4" fill="hold" grpId="0" nodeType="withEffect">
                                  <p:stCondLst>
                                    <p:cond delay="0"/>
                                  </p:stCondLst>
                                  <p:childTnLst>
                                    <p:set>
                                      <p:cBhvr>
                                        <p:cTn id="115" dur="1" fill="hold">
                                          <p:stCondLst>
                                            <p:cond delay="0"/>
                                          </p:stCondLst>
                                        </p:cTn>
                                        <p:tgtEl>
                                          <p:spTgt spid="554292"/>
                                        </p:tgtEl>
                                        <p:attrNameLst>
                                          <p:attrName>style.visibility</p:attrName>
                                        </p:attrNameLst>
                                      </p:cBhvr>
                                      <p:to>
                                        <p:strVal val="visible"/>
                                      </p:to>
                                    </p:set>
                                    <p:animEffect transition="in" filter="wipe(down)">
                                      <p:cBhvr>
                                        <p:cTn id="116" dur="500"/>
                                        <p:tgtEl>
                                          <p:spTgt spid="554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4264" grpId="0" animBg="1"/>
      <p:bldP spid="554265" grpId="0" animBg="1"/>
      <p:bldP spid="554266" grpId="0" animBg="1"/>
      <p:bldP spid="554267" grpId="0" animBg="1"/>
      <p:bldP spid="554269" grpId="0" animBg="1"/>
      <p:bldP spid="554270" grpId="0" animBg="1"/>
      <p:bldP spid="554271" grpId="0" animBg="1"/>
      <p:bldP spid="554272" grpId="0" animBg="1"/>
      <p:bldP spid="554273" grpId="0" animBg="1"/>
      <p:bldP spid="554274" grpId="0" animBg="1"/>
      <p:bldP spid="554275" grpId="0" animBg="1"/>
      <p:bldP spid="554276" grpId="0" animBg="1"/>
      <p:bldP spid="554277" grpId="0" animBg="1"/>
      <p:bldP spid="554278" grpId="0" animBg="1"/>
      <p:bldP spid="554279" grpId="0" animBg="1"/>
      <p:bldP spid="554280" grpId="0" animBg="1"/>
      <p:bldP spid="554281" grpId="0" animBg="1"/>
      <p:bldP spid="554282" grpId="0" animBg="1"/>
      <p:bldP spid="554283" grpId="0" animBg="1"/>
      <p:bldP spid="554284" grpId="0" animBg="1"/>
      <p:bldP spid="554285" grpId="0" animBg="1"/>
      <p:bldP spid="554286" grpId="0" animBg="1"/>
      <p:bldP spid="554287" grpId="0" animBg="1"/>
      <p:bldP spid="554288" grpId="0" animBg="1"/>
      <p:bldP spid="554289" grpId="0" animBg="1"/>
      <p:bldP spid="554290" grpId="0" animBg="1"/>
      <p:bldP spid="554291" grpId="0" animBg="1"/>
      <p:bldP spid="554292" grpId="0" animBg="1"/>
      <p:bldP spid="554312" grpId="0" animBg="1"/>
      <p:bldP spid="554313" grpId="0" animBg="1"/>
      <p:bldP spid="554314" grpId="0"/>
      <p:bldP spid="554315" grpId="0" animBg="1"/>
      <p:bldP spid="554316" grpId="0" animBg="1"/>
      <p:bldP spid="554317" grpId="0"/>
      <p:bldP spid="554318" grpId="0" animBg="1"/>
      <p:bldP spid="554319" grpId="0" animBg="1"/>
      <p:bldP spid="554320" grpId="0"/>
      <p:bldP spid="554321" grpId="0" animBg="1"/>
      <p:bldP spid="554322" grpId="0" animBg="1"/>
      <p:bldP spid="554323"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1209" name="Rectangle 9"/>
          <p:cNvSpPr>
            <a:spLocks noGrp="1" noChangeArrowheads="1"/>
          </p:cNvSpPr>
          <p:nvPr>
            <p:ph type="title"/>
          </p:nvPr>
        </p:nvSpPr>
        <p:spPr>
          <a:xfrm>
            <a:off x="0" y="374650"/>
            <a:ext cx="9144000" cy="457200"/>
          </a:xfrm>
        </p:spPr>
        <p:txBody>
          <a:bodyPr/>
          <a:lstStyle/>
          <a:p>
            <a:pPr eaLnBrk="1" hangingPunct="1">
              <a:defRPr/>
            </a:pPr>
            <a:r>
              <a:rPr lang="en-US" sz="3200" b="1" u="sng" dirty="0">
                <a:solidFill>
                  <a:srgbClr val="FFFF00"/>
                </a:solidFill>
                <a:effectLst>
                  <a:outerShdw blurRad="38100" dist="38100" dir="2700000" algn="tl">
                    <a:srgbClr val="000000"/>
                  </a:outerShdw>
                </a:effectLst>
              </a:rPr>
              <a:t/>
            </a:r>
            <a:br>
              <a:rPr lang="en-US" sz="3200" b="1" u="sng" dirty="0">
                <a:solidFill>
                  <a:srgbClr val="FFFF00"/>
                </a:solidFill>
                <a:effectLst>
                  <a:outerShdw blurRad="38100" dist="38100" dir="2700000" algn="tl">
                    <a:srgbClr val="000000"/>
                  </a:outerShdw>
                </a:effectLst>
              </a:rPr>
            </a:br>
            <a:r>
              <a:rPr lang="en-US" sz="3200" b="1" dirty="0">
                <a:solidFill>
                  <a:schemeClr val="tx2">
                    <a:lumMod val="60000"/>
                    <a:lumOff val="40000"/>
                  </a:schemeClr>
                </a:solidFill>
              </a:rPr>
              <a:t>Who Refers to Child Protective Services?</a:t>
            </a:r>
            <a:endParaRPr lang="en-US" sz="3200" b="1" u="sng" dirty="0">
              <a:solidFill>
                <a:schemeClr val="tx2">
                  <a:lumMod val="60000"/>
                  <a:lumOff val="40000"/>
                </a:schemeClr>
              </a:solidFill>
            </a:endParaRPr>
          </a:p>
        </p:txBody>
      </p:sp>
      <p:sp>
        <p:nvSpPr>
          <p:cNvPr id="691210" name="Rectangle 10"/>
          <p:cNvSpPr>
            <a:spLocks noChangeArrowheads="1"/>
          </p:cNvSpPr>
          <p:nvPr/>
        </p:nvSpPr>
        <p:spPr bwMode="auto">
          <a:xfrm>
            <a:off x="509588" y="1325563"/>
            <a:ext cx="8050212" cy="2852737"/>
          </a:xfrm>
          <a:prstGeom prst="rect">
            <a:avLst/>
          </a:prstGeom>
          <a:noFill/>
          <a:ln w="9525" algn="ctr">
            <a:noFill/>
            <a:miter lim="800000"/>
            <a:headEnd/>
            <a:tailEnd/>
          </a:ln>
          <a:effectLst/>
        </p:spPr>
        <p:txBody>
          <a:bodyPr lIns="91429" tIns="45714" rIns="91429" bIns="45714"/>
          <a:lstStyle/>
          <a:p>
            <a:pPr marL="463003" indent="-463003" defTabSz="914608">
              <a:defRPr/>
            </a:pPr>
            <a:r>
              <a:rPr lang="en-US" sz="2600" b="1" dirty="0">
                <a:solidFill>
                  <a:schemeClr val="tx2">
                    <a:lumMod val="60000"/>
                    <a:lumOff val="40000"/>
                  </a:schemeClr>
                </a:solidFill>
              </a:rPr>
              <a:t>Mandated Reporters: </a:t>
            </a:r>
            <a:r>
              <a:rPr lang="en-US" sz="2400" b="1" i="1" dirty="0">
                <a:solidFill>
                  <a:schemeClr val="tx2">
                    <a:lumMod val="60000"/>
                    <a:lumOff val="40000"/>
                  </a:schemeClr>
                </a:solidFill>
              </a:rPr>
              <a:t>Certain professionals are required by law to report suspected child abuse or neglect. These include:</a:t>
            </a:r>
          </a:p>
          <a:p>
            <a:pPr marL="914608" lvl="1" defTabSz="914608">
              <a:buFont typeface="Wingdings" pitchFamily="2" charset="2"/>
              <a:buChar char="ü"/>
              <a:defRPr/>
            </a:pPr>
            <a:r>
              <a:rPr lang="en-US" sz="2400" dirty="0">
                <a:latin typeface="+mn-lt"/>
              </a:rPr>
              <a:t>Medical professionals</a:t>
            </a:r>
          </a:p>
          <a:p>
            <a:pPr marL="914608" lvl="1" defTabSz="914608">
              <a:buFont typeface="Wingdings" pitchFamily="2" charset="2"/>
              <a:buChar char="ü"/>
              <a:defRPr/>
            </a:pPr>
            <a:r>
              <a:rPr lang="en-US" sz="2400" dirty="0">
                <a:latin typeface="+mn-lt"/>
              </a:rPr>
              <a:t>School personnel</a:t>
            </a:r>
          </a:p>
          <a:p>
            <a:pPr marL="914608" lvl="1" defTabSz="914608">
              <a:buFont typeface="Wingdings" pitchFamily="2" charset="2"/>
              <a:buChar char="ü"/>
              <a:defRPr/>
            </a:pPr>
            <a:r>
              <a:rPr lang="en-US" sz="2400" dirty="0">
                <a:latin typeface="+mn-lt"/>
              </a:rPr>
              <a:t>DSHS employees and other social service </a:t>
            </a:r>
          </a:p>
          <a:p>
            <a:pPr marL="914608" lvl="1" defTabSz="914608">
              <a:defRPr/>
            </a:pPr>
            <a:r>
              <a:rPr lang="en-US" sz="2400" dirty="0">
                <a:latin typeface="+mn-lt"/>
              </a:rPr>
              <a:t>   professionals</a:t>
            </a:r>
          </a:p>
          <a:p>
            <a:pPr marL="914608" lvl="1" defTabSz="914608">
              <a:buFont typeface="Wingdings" pitchFamily="2" charset="2"/>
              <a:buChar char="ü"/>
              <a:defRPr/>
            </a:pPr>
            <a:r>
              <a:rPr lang="en-US" sz="2400" dirty="0">
                <a:latin typeface="+mn-lt"/>
              </a:rPr>
              <a:t>Child care providers</a:t>
            </a:r>
          </a:p>
          <a:p>
            <a:pPr marL="914608" lvl="1" defTabSz="914608">
              <a:buFont typeface="Wingdings" pitchFamily="2" charset="2"/>
              <a:buChar char="ü"/>
              <a:defRPr/>
            </a:pPr>
            <a:r>
              <a:rPr lang="en-US" sz="2400" dirty="0">
                <a:latin typeface="+mn-lt"/>
              </a:rPr>
              <a:t>Law enforcement</a:t>
            </a:r>
          </a:p>
          <a:p>
            <a:pPr marL="463003" indent="-463003" defTabSz="914608">
              <a:defRPr/>
            </a:pPr>
            <a:r>
              <a:rPr lang="en-US" sz="2600" b="1" dirty="0">
                <a:solidFill>
                  <a:schemeClr val="tx2">
                    <a:lumMod val="60000"/>
                    <a:lumOff val="40000"/>
                  </a:schemeClr>
                </a:solidFill>
              </a:rPr>
              <a:t>Non-mandated Reporters: </a:t>
            </a:r>
            <a:endParaRPr lang="en-US" sz="2600" b="1" i="1" dirty="0">
              <a:solidFill>
                <a:schemeClr val="tx2">
                  <a:lumMod val="60000"/>
                  <a:lumOff val="40000"/>
                </a:schemeClr>
              </a:solidFill>
            </a:endParaRPr>
          </a:p>
          <a:p>
            <a:pPr marL="914608" lvl="1" defTabSz="914608">
              <a:buFont typeface="Wingdings" pitchFamily="2" charset="2"/>
              <a:buChar char="ü"/>
              <a:defRPr/>
            </a:pPr>
            <a:r>
              <a:rPr lang="en-US" sz="2400" dirty="0">
                <a:latin typeface="+mn-lt"/>
              </a:rPr>
              <a:t>Relatives</a:t>
            </a:r>
          </a:p>
          <a:p>
            <a:pPr marL="914608" lvl="1" defTabSz="914608">
              <a:buFont typeface="Wingdings" pitchFamily="2" charset="2"/>
              <a:buChar char="ü"/>
              <a:defRPr/>
            </a:pPr>
            <a:r>
              <a:rPr lang="en-US" sz="2400" dirty="0">
                <a:latin typeface="+mn-lt"/>
              </a:rPr>
              <a:t>Friends/Neighbors</a:t>
            </a:r>
          </a:p>
          <a:p>
            <a:pPr marL="914608" lvl="1" defTabSz="914608">
              <a:buFont typeface="Wingdings" pitchFamily="2" charset="2"/>
              <a:buChar char="ü"/>
              <a:defRPr/>
            </a:pPr>
            <a:r>
              <a:rPr lang="en-US" sz="2400" dirty="0">
                <a:latin typeface="+mn-lt"/>
              </a:rPr>
              <a:t>Parent</a:t>
            </a:r>
          </a:p>
          <a:p>
            <a:pPr marL="914608" lvl="1" defTabSz="914608">
              <a:buFont typeface="Wingdings" pitchFamily="2" charset="2"/>
              <a:buChar char="ü"/>
              <a:defRPr/>
            </a:pPr>
            <a:r>
              <a:rPr lang="en-US" sz="2400" dirty="0">
                <a:latin typeface="+mn-lt"/>
              </a:rPr>
              <a:t>Other</a:t>
            </a:r>
          </a:p>
          <a:p>
            <a:pPr marL="463003" indent="-463003" defTabSz="914608">
              <a:defRPr/>
            </a:pPr>
            <a:endParaRPr lang="en-US" sz="2600" b="1" dirty="0">
              <a:solidFill>
                <a:srgbClr val="FF3300"/>
              </a:solidFill>
            </a:endParaRPr>
          </a:p>
          <a:p>
            <a:pPr marL="463003" indent="-463003" defTabSz="914608">
              <a:defRPr/>
            </a:pPr>
            <a:endParaRPr lang="en-US" sz="2600" b="1" dirty="0">
              <a:solidFill>
                <a:srgbClr val="FF3300"/>
              </a:solidFill>
            </a:endParaRPr>
          </a:p>
          <a:p>
            <a:pPr marL="463003" indent="-463003" defTabSz="914608">
              <a:defRPr/>
            </a:pPr>
            <a:endParaRPr lang="en-US" sz="2600" b="1" dirty="0">
              <a:solidFill>
                <a:srgbClr val="FF3300"/>
              </a:solidFill>
            </a:endParaRPr>
          </a:p>
          <a:p>
            <a:pPr marL="463003" indent="-463003" defTabSz="914608">
              <a:defRPr/>
            </a:pPr>
            <a:endParaRPr lang="en-US" sz="2600" b="1" dirty="0">
              <a:solidFill>
                <a:srgbClr val="FF33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91209"/>
                                        </p:tgtEl>
                                        <p:attrNameLst>
                                          <p:attrName>style.visibility</p:attrName>
                                        </p:attrNameLst>
                                      </p:cBhvr>
                                      <p:to>
                                        <p:strVal val="visible"/>
                                      </p:to>
                                    </p:set>
                                    <p:animEffect transition="in" filter="dissolve">
                                      <p:cBhvr>
                                        <p:cTn id="7" dur="500"/>
                                        <p:tgtEl>
                                          <p:spTgt spid="69120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91210">
                                            <p:txEl>
                                              <p:pRg st="0" end="0"/>
                                            </p:txEl>
                                          </p:spTgt>
                                        </p:tgtEl>
                                        <p:attrNameLst>
                                          <p:attrName>style.visibility</p:attrName>
                                        </p:attrNameLst>
                                      </p:cBhvr>
                                      <p:to>
                                        <p:strVal val="visible"/>
                                      </p:to>
                                    </p:set>
                                    <p:animEffect transition="in" filter="wipe(up)">
                                      <p:cBhvr>
                                        <p:cTn id="12" dur="500"/>
                                        <p:tgtEl>
                                          <p:spTgt spid="6912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91210">
                                            <p:txEl>
                                              <p:pRg st="1" end="1"/>
                                            </p:txEl>
                                          </p:spTgt>
                                        </p:tgtEl>
                                        <p:attrNameLst>
                                          <p:attrName>style.visibility</p:attrName>
                                        </p:attrNameLst>
                                      </p:cBhvr>
                                      <p:to>
                                        <p:strVal val="visible"/>
                                      </p:to>
                                    </p:set>
                                    <p:animEffect transition="in" filter="blinds(horizontal)">
                                      <p:cBhvr>
                                        <p:cTn id="17" dur="500"/>
                                        <p:tgtEl>
                                          <p:spTgt spid="691210">
                                            <p:txEl>
                                              <p:pRg st="1" end="1"/>
                                            </p:txEl>
                                          </p:spTgt>
                                        </p:tgtEl>
                                      </p:cBhvr>
                                    </p:animEffect>
                                  </p:childTnLst>
                                  <p:subTnLst>
                                    <p:animClr clrSpc="rgb" dir="cw">
                                      <p:cBhvr override="childStyle">
                                        <p:cTn dur="1" fill="hold" display="0" masterRel="nextClick" afterEffect="1"/>
                                        <p:tgtEl>
                                          <p:spTgt spid="691210">
                                            <p:txEl>
                                              <p:pRg st="1" end="1"/>
                                            </p:txEl>
                                          </p:spTgt>
                                        </p:tgtEl>
                                        <p:attrNameLst>
                                          <p:attrName>ppt_c</p:attrName>
                                        </p:attrNameLst>
                                      </p:cBhvr>
                                      <p:to>
                                        <a:srgbClr val="69623B"/>
                                      </p:to>
                                    </p:animClr>
                                  </p:subTnLst>
                                </p:cTn>
                              </p:par>
                            </p:childTnLst>
                          </p:cTn>
                        </p:par>
                        <p:par>
                          <p:cTn id="18" fill="hold">
                            <p:stCondLst>
                              <p:cond delay="500"/>
                            </p:stCondLst>
                            <p:childTnLst>
                              <p:par>
                                <p:cTn id="19" presetID="3" presetClass="entr" presetSubtype="10" fill="hold" grpId="0" nodeType="afterEffect">
                                  <p:stCondLst>
                                    <p:cond delay="0"/>
                                  </p:stCondLst>
                                  <p:childTnLst>
                                    <p:set>
                                      <p:cBhvr>
                                        <p:cTn id="20" dur="1" fill="hold">
                                          <p:stCondLst>
                                            <p:cond delay="0"/>
                                          </p:stCondLst>
                                        </p:cTn>
                                        <p:tgtEl>
                                          <p:spTgt spid="691210">
                                            <p:txEl>
                                              <p:pRg st="2" end="2"/>
                                            </p:txEl>
                                          </p:spTgt>
                                        </p:tgtEl>
                                        <p:attrNameLst>
                                          <p:attrName>style.visibility</p:attrName>
                                        </p:attrNameLst>
                                      </p:cBhvr>
                                      <p:to>
                                        <p:strVal val="visible"/>
                                      </p:to>
                                    </p:set>
                                    <p:animEffect transition="in" filter="blinds(horizontal)">
                                      <p:cBhvr>
                                        <p:cTn id="21" dur="500"/>
                                        <p:tgtEl>
                                          <p:spTgt spid="691210">
                                            <p:txEl>
                                              <p:pRg st="2" end="2"/>
                                            </p:txEl>
                                          </p:spTgt>
                                        </p:tgtEl>
                                      </p:cBhvr>
                                    </p:animEffect>
                                  </p:childTnLst>
                                  <p:subTnLst>
                                    <p:animClr clrSpc="rgb" dir="cw">
                                      <p:cBhvr override="childStyle">
                                        <p:cTn dur="1" fill="hold" display="0" masterRel="nextClick" afterEffect="1"/>
                                        <p:tgtEl>
                                          <p:spTgt spid="691210">
                                            <p:txEl>
                                              <p:pRg st="2" end="2"/>
                                            </p:txEl>
                                          </p:spTgt>
                                        </p:tgtEl>
                                        <p:attrNameLst>
                                          <p:attrName>ppt_c</p:attrName>
                                        </p:attrNameLst>
                                      </p:cBhvr>
                                      <p:to>
                                        <a:srgbClr val="69623B"/>
                                      </p:to>
                                    </p:animClr>
                                  </p:subTnLst>
                                </p:cTn>
                              </p:par>
                            </p:childTnLst>
                          </p:cTn>
                        </p:par>
                        <p:par>
                          <p:cTn id="22" fill="hold">
                            <p:stCondLst>
                              <p:cond delay="1000"/>
                            </p:stCondLst>
                            <p:childTnLst>
                              <p:par>
                                <p:cTn id="23" presetID="3" presetClass="entr" presetSubtype="10" fill="hold" grpId="0" nodeType="afterEffect">
                                  <p:stCondLst>
                                    <p:cond delay="0"/>
                                  </p:stCondLst>
                                  <p:childTnLst>
                                    <p:set>
                                      <p:cBhvr>
                                        <p:cTn id="24" dur="1" fill="hold">
                                          <p:stCondLst>
                                            <p:cond delay="0"/>
                                          </p:stCondLst>
                                        </p:cTn>
                                        <p:tgtEl>
                                          <p:spTgt spid="691210">
                                            <p:txEl>
                                              <p:pRg st="3" end="3"/>
                                            </p:txEl>
                                          </p:spTgt>
                                        </p:tgtEl>
                                        <p:attrNameLst>
                                          <p:attrName>style.visibility</p:attrName>
                                        </p:attrNameLst>
                                      </p:cBhvr>
                                      <p:to>
                                        <p:strVal val="visible"/>
                                      </p:to>
                                    </p:set>
                                    <p:animEffect transition="in" filter="blinds(horizontal)">
                                      <p:cBhvr>
                                        <p:cTn id="25" dur="500"/>
                                        <p:tgtEl>
                                          <p:spTgt spid="691210">
                                            <p:txEl>
                                              <p:pRg st="3" end="3"/>
                                            </p:txEl>
                                          </p:spTgt>
                                        </p:tgtEl>
                                      </p:cBhvr>
                                    </p:animEffect>
                                  </p:childTnLst>
                                  <p:subTnLst>
                                    <p:animClr clrSpc="rgb" dir="cw">
                                      <p:cBhvr override="childStyle">
                                        <p:cTn dur="1" fill="hold" display="0" masterRel="nextClick" afterEffect="1"/>
                                        <p:tgtEl>
                                          <p:spTgt spid="691210">
                                            <p:txEl>
                                              <p:pRg st="3" end="3"/>
                                            </p:txEl>
                                          </p:spTgt>
                                        </p:tgtEl>
                                        <p:attrNameLst>
                                          <p:attrName>ppt_c</p:attrName>
                                        </p:attrNameLst>
                                      </p:cBhvr>
                                      <p:to>
                                        <a:srgbClr val="69623B"/>
                                      </p:to>
                                    </p:animClr>
                                  </p:subTnLst>
                                </p:cTn>
                              </p:par>
                              <p:par>
                                <p:cTn id="26" presetID="3" presetClass="entr" presetSubtype="10" fill="hold" grpId="0" nodeType="withEffect">
                                  <p:stCondLst>
                                    <p:cond delay="0"/>
                                  </p:stCondLst>
                                  <p:childTnLst>
                                    <p:set>
                                      <p:cBhvr>
                                        <p:cTn id="27" dur="1" fill="hold">
                                          <p:stCondLst>
                                            <p:cond delay="0"/>
                                          </p:stCondLst>
                                        </p:cTn>
                                        <p:tgtEl>
                                          <p:spTgt spid="691210">
                                            <p:txEl>
                                              <p:pRg st="4" end="4"/>
                                            </p:txEl>
                                          </p:spTgt>
                                        </p:tgtEl>
                                        <p:attrNameLst>
                                          <p:attrName>style.visibility</p:attrName>
                                        </p:attrNameLst>
                                      </p:cBhvr>
                                      <p:to>
                                        <p:strVal val="visible"/>
                                      </p:to>
                                    </p:set>
                                    <p:animEffect transition="in" filter="blinds(horizontal)">
                                      <p:cBhvr>
                                        <p:cTn id="28" dur="500"/>
                                        <p:tgtEl>
                                          <p:spTgt spid="691210">
                                            <p:txEl>
                                              <p:pRg st="4" end="4"/>
                                            </p:txEl>
                                          </p:spTgt>
                                        </p:tgtEl>
                                      </p:cBhvr>
                                    </p:animEffect>
                                  </p:childTnLst>
                                  <p:subTnLst>
                                    <p:animClr clrSpc="rgb" dir="cw">
                                      <p:cBhvr override="childStyle">
                                        <p:cTn dur="1" fill="hold" display="0" masterRel="nextClick" afterEffect="1"/>
                                        <p:tgtEl>
                                          <p:spTgt spid="691210">
                                            <p:txEl>
                                              <p:pRg st="4" end="4"/>
                                            </p:txEl>
                                          </p:spTgt>
                                        </p:tgtEl>
                                        <p:attrNameLst>
                                          <p:attrName>ppt_c</p:attrName>
                                        </p:attrNameLst>
                                      </p:cBhvr>
                                      <p:to>
                                        <a:srgbClr val="69623B"/>
                                      </p:to>
                                    </p:animClr>
                                  </p:subTnLst>
                                </p:cTn>
                              </p:par>
                            </p:childTnLst>
                          </p:cTn>
                        </p:par>
                        <p:par>
                          <p:cTn id="29" fill="hold">
                            <p:stCondLst>
                              <p:cond delay="1500"/>
                            </p:stCondLst>
                            <p:childTnLst>
                              <p:par>
                                <p:cTn id="30" presetID="3" presetClass="entr" presetSubtype="10" fill="hold" grpId="0" nodeType="afterEffect">
                                  <p:stCondLst>
                                    <p:cond delay="0"/>
                                  </p:stCondLst>
                                  <p:childTnLst>
                                    <p:set>
                                      <p:cBhvr>
                                        <p:cTn id="31" dur="1" fill="hold">
                                          <p:stCondLst>
                                            <p:cond delay="0"/>
                                          </p:stCondLst>
                                        </p:cTn>
                                        <p:tgtEl>
                                          <p:spTgt spid="691210">
                                            <p:txEl>
                                              <p:pRg st="5" end="5"/>
                                            </p:txEl>
                                          </p:spTgt>
                                        </p:tgtEl>
                                        <p:attrNameLst>
                                          <p:attrName>style.visibility</p:attrName>
                                        </p:attrNameLst>
                                      </p:cBhvr>
                                      <p:to>
                                        <p:strVal val="visible"/>
                                      </p:to>
                                    </p:set>
                                    <p:animEffect transition="in" filter="blinds(horizontal)">
                                      <p:cBhvr>
                                        <p:cTn id="32" dur="500"/>
                                        <p:tgtEl>
                                          <p:spTgt spid="691210">
                                            <p:txEl>
                                              <p:pRg st="5" end="5"/>
                                            </p:txEl>
                                          </p:spTgt>
                                        </p:tgtEl>
                                      </p:cBhvr>
                                    </p:animEffect>
                                  </p:childTnLst>
                                  <p:subTnLst>
                                    <p:animClr clrSpc="rgb" dir="cw">
                                      <p:cBhvr override="childStyle">
                                        <p:cTn dur="1" fill="hold" display="0" masterRel="nextClick" afterEffect="1"/>
                                        <p:tgtEl>
                                          <p:spTgt spid="691210">
                                            <p:txEl>
                                              <p:pRg st="5" end="5"/>
                                            </p:txEl>
                                          </p:spTgt>
                                        </p:tgtEl>
                                        <p:attrNameLst>
                                          <p:attrName>ppt_c</p:attrName>
                                        </p:attrNameLst>
                                      </p:cBhvr>
                                      <p:to>
                                        <a:srgbClr val="69623B"/>
                                      </p:to>
                                    </p:animClr>
                                  </p:subTnLst>
                                </p:cTn>
                              </p:par>
                            </p:childTnLst>
                          </p:cTn>
                        </p:par>
                        <p:par>
                          <p:cTn id="33" fill="hold">
                            <p:stCondLst>
                              <p:cond delay="2000"/>
                            </p:stCondLst>
                            <p:childTnLst>
                              <p:par>
                                <p:cTn id="34" presetID="3" presetClass="entr" presetSubtype="10" fill="hold" grpId="0" nodeType="afterEffect">
                                  <p:stCondLst>
                                    <p:cond delay="0"/>
                                  </p:stCondLst>
                                  <p:childTnLst>
                                    <p:set>
                                      <p:cBhvr>
                                        <p:cTn id="35" dur="1" fill="hold">
                                          <p:stCondLst>
                                            <p:cond delay="0"/>
                                          </p:stCondLst>
                                        </p:cTn>
                                        <p:tgtEl>
                                          <p:spTgt spid="691210">
                                            <p:txEl>
                                              <p:pRg st="6" end="6"/>
                                            </p:txEl>
                                          </p:spTgt>
                                        </p:tgtEl>
                                        <p:attrNameLst>
                                          <p:attrName>style.visibility</p:attrName>
                                        </p:attrNameLst>
                                      </p:cBhvr>
                                      <p:to>
                                        <p:strVal val="visible"/>
                                      </p:to>
                                    </p:set>
                                    <p:animEffect transition="in" filter="blinds(horizontal)">
                                      <p:cBhvr>
                                        <p:cTn id="36" dur="500"/>
                                        <p:tgtEl>
                                          <p:spTgt spid="691210">
                                            <p:txEl>
                                              <p:pRg st="6" end="6"/>
                                            </p:txEl>
                                          </p:spTgt>
                                        </p:tgtEl>
                                      </p:cBhvr>
                                    </p:animEffect>
                                  </p:childTnLst>
                                  <p:subTnLst>
                                    <p:animClr clrSpc="rgb" dir="cw">
                                      <p:cBhvr override="childStyle">
                                        <p:cTn dur="1" fill="hold" display="0" masterRel="nextClick" afterEffect="1"/>
                                        <p:tgtEl>
                                          <p:spTgt spid="691210">
                                            <p:txEl>
                                              <p:pRg st="6" end="6"/>
                                            </p:txEl>
                                          </p:spTgt>
                                        </p:tgtEl>
                                        <p:attrNameLst>
                                          <p:attrName>ppt_c</p:attrName>
                                        </p:attrNameLst>
                                      </p:cBhvr>
                                      <p:to>
                                        <a:srgbClr val="69623B"/>
                                      </p:to>
                                    </p:animClr>
                                  </p:sub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691210">
                                            <p:txEl>
                                              <p:pRg st="7" end="7"/>
                                            </p:txEl>
                                          </p:spTgt>
                                        </p:tgtEl>
                                        <p:attrNameLst>
                                          <p:attrName>style.visibility</p:attrName>
                                        </p:attrNameLst>
                                      </p:cBhvr>
                                      <p:to>
                                        <p:strVal val="visible"/>
                                      </p:to>
                                    </p:set>
                                    <p:animEffect transition="in" filter="blinds(horizontal)">
                                      <p:cBhvr>
                                        <p:cTn id="41" dur="500"/>
                                        <p:tgtEl>
                                          <p:spTgt spid="691210">
                                            <p:txEl>
                                              <p:pRg st="7" end="7"/>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691210">
                                            <p:txEl>
                                              <p:pRg st="8" end="8"/>
                                            </p:txEl>
                                          </p:spTgt>
                                        </p:tgtEl>
                                        <p:attrNameLst>
                                          <p:attrName>style.visibility</p:attrName>
                                        </p:attrNameLst>
                                      </p:cBhvr>
                                      <p:to>
                                        <p:strVal val="visible"/>
                                      </p:to>
                                    </p:set>
                                    <p:animEffect transition="in" filter="blinds(horizontal)">
                                      <p:cBhvr>
                                        <p:cTn id="46" dur="500"/>
                                        <p:tgtEl>
                                          <p:spTgt spid="691210">
                                            <p:txEl>
                                              <p:pRg st="8" end="8"/>
                                            </p:txEl>
                                          </p:spTgt>
                                        </p:tgtEl>
                                      </p:cBhvr>
                                    </p:animEffect>
                                  </p:childTnLst>
                                  <p:subTnLst>
                                    <p:animClr clrSpc="rgb" dir="cw">
                                      <p:cBhvr override="childStyle">
                                        <p:cTn dur="1" fill="hold" display="0" masterRel="nextClick" afterEffect="1"/>
                                        <p:tgtEl>
                                          <p:spTgt spid="691210">
                                            <p:txEl>
                                              <p:pRg st="8" end="8"/>
                                            </p:txEl>
                                          </p:spTgt>
                                        </p:tgtEl>
                                        <p:attrNameLst>
                                          <p:attrName>ppt_c</p:attrName>
                                        </p:attrNameLst>
                                      </p:cBhvr>
                                      <p:to>
                                        <a:srgbClr val="69623B"/>
                                      </p:to>
                                    </p:animClr>
                                  </p:subTnLst>
                                </p:cTn>
                              </p:par>
                            </p:childTnLst>
                          </p:cTn>
                        </p:par>
                        <p:par>
                          <p:cTn id="47" fill="hold">
                            <p:stCondLst>
                              <p:cond delay="500"/>
                            </p:stCondLst>
                            <p:childTnLst>
                              <p:par>
                                <p:cTn id="48" presetID="3" presetClass="entr" presetSubtype="10" fill="hold" grpId="0" nodeType="afterEffect">
                                  <p:stCondLst>
                                    <p:cond delay="0"/>
                                  </p:stCondLst>
                                  <p:childTnLst>
                                    <p:set>
                                      <p:cBhvr>
                                        <p:cTn id="49" dur="1" fill="hold">
                                          <p:stCondLst>
                                            <p:cond delay="0"/>
                                          </p:stCondLst>
                                        </p:cTn>
                                        <p:tgtEl>
                                          <p:spTgt spid="691210">
                                            <p:txEl>
                                              <p:pRg st="9" end="9"/>
                                            </p:txEl>
                                          </p:spTgt>
                                        </p:tgtEl>
                                        <p:attrNameLst>
                                          <p:attrName>style.visibility</p:attrName>
                                        </p:attrNameLst>
                                      </p:cBhvr>
                                      <p:to>
                                        <p:strVal val="visible"/>
                                      </p:to>
                                    </p:set>
                                    <p:animEffect transition="in" filter="blinds(horizontal)">
                                      <p:cBhvr>
                                        <p:cTn id="50" dur="500"/>
                                        <p:tgtEl>
                                          <p:spTgt spid="691210">
                                            <p:txEl>
                                              <p:pRg st="9" end="9"/>
                                            </p:txEl>
                                          </p:spTgt>
                                        </p:tgtEl>
                                      </p:cBhvr>
                                    </p:animEffect>
                                  </p:childTnLst>
                                  <p:subTnLst>
                                    <p:animClr clrSpc="rgb" dir="cw">
                                      <p:cBhvr override="childStyle">
                                        <p:cTn dur="1" fill="hold" display="0" masterRel="nextClick" afterEffect="1"/>
                                        <p:tgtEl>
                                          <p:spTgt spid="691210">
                                            <p:txEl>
                                              <p:pRg st="9" end="9"/>
                                            </p:txEl>
                                          </p:spTgt>
                                        </p:tgtEl>
                                        <p:attrNameLst>
                                          <p:attrName>ppt_c</p:attrName>
                                        </p:attrNameLst>
                                      </p:cBhvr>
                                      <p:to>
                                        <a:srgbClr val="69623B"/>
                                      </p:to>
                                    </p:animClr>
                                  </p:subTnLst>
                                </p:cTn>
                              </p:par>
                            </p:childTnLst>
                          </p:cTn>
                        </p:par>
                        <p:par>
                          <p:cTn id="51" fill="hold">
                            <p:stCondLst>
                              <p:cond delay="1000"/>
                            </p:stCondLst>
                            <p:childTnLst>
                              <p:par>
                                <p:cTn id="52" presetID="3" presetClass="entr" presetSubtype="10" fill="hold" grpId="0" nodeType="afterEffect">
                                  <p:stCondLst>
                                    <p:cond delay="0"/>
                                  </p:stCondLst>
                                  <p:childTnLst>
                                    <p:set>
                                      <p:cBhvr>
                                        <p:cTn id="53" dur="1" fill="hold">
                                          <p:stCondLst>
                                            <p:cond delay="0"/>
                                          </p:stCondLst>
                                        </p:cTn>
                                        <p:tgtEl>
                                          <p:spTgt spid="691210">
                                            <p:txEl>
                                              <p:pRg st="10" end="10"/>
                                            </p:txEl>
                                          </p:spTgt>
                                        </p:tgtEl>
                                        <p:attrNameLst>
                                          <p:attrName>style.visibility</p:attrName>
                                        </p:attrNameLst>
                                      </p:cBhvr>
                                      <p:to>
                                        <p:strVal val="visible"/>
                                      </p:to>
                                    </p:set>
                                    <p:animEffect transition="in" filter="blinds(horizontal)">
                                      <p:cBhvr>
                                        <p:cTn id="54" dur="500"/>
                                        <p:tgtEl>
                                          <p:spTgt spid="691210">
                                            <p:txEl>
                                              <p:pRg st="10" end="10"/>
                                            </p:txEl>
                                          </p:spTgt>
                                        </p:tgtEl>
                                      </p:cBhvr>
                                    </p:animEffect>
                                  </p:childTnLst>
                                  <p:subTnLst>
                                    <p:animClr clrSpc="rgb" dir="cw">
                                      <p:cBhvr override="childStyle">
                                        <p:cTn dur="1" fill="hold" display="0" masterRel="nextClick" afterEffect="1"/>
                                        <p:tgtEl>
                                          <p:spTgt spid="691210">
                                            <p:txEl>
                                              <p:pRg st="10" end="10"/>
                                            </p:txEl>
                                          </p:spTgt>
                                        </p:tgtEl>
                                        <p:attrNameLst>
                                          <p:attrName>ppt_c</p:attrName>
                                        </p:attrNameLst>
                                      </p:cBhvr>
                                      <p:to>
                                        <a:srgbClr val="69623B"/>
                                      </p:to>
                                    </p:animClr>
                                  </p:subTnLst>
                                </p:cTn>
                              </p:par>
                            </p:childTnLst>
                          </p:cTn>
                        </p:par>
                        <p:par>
                          <p:cTn id="55" fill="hold">
                            <p:stCondLst>
                              <p:cond delay="1500"/>
                            </p:stCondLst>
                            <p:childTnLst>
                              <p:par>
                                <p:cTn id="56" presetID="3" presetClass="entr" presetSubtype="10" fill="hold" grpId="0" nodeType="afterEffect">
                                  <p:stCondLst>
                                    <p:cond delay="0"/>
                                  </p:stCondLst>
                                  <p:childTnLst>
                                    <p:set>
                                      <p:cBhvr>
                                        <p:cTn id="57" dur="1" fill="hold">
                                          <p:stCondLst>
                                            <p:cond delay="0"/>
                                          </p:stCondLst>
                                        </p:cTn>
                                        <p:tgtEl>
                                          <p:spTgt spid="691210">
                                            <p:txEl>
                                              <p:pRg st="11" end="11"/>
                                            </p:txEl>
                                          </p:spTgt>
                                        </p:tgtEl>
                                        <p:attrNameLst>
                                          <p:attrName>style.visibility</p:attrName>
                                        </p:attrNameLst>
                                      </p:cBhvr>
                                      <p:to>
                                        <p:strVal val="visible"/>
                                      </p:to>
                                    </p:set>
                                    <p:animEffect transition="in" filter="blinds(horizontal)">
                                      <p:cBhvr>
                                        <p:cTn id="58" dur="500"/>
                                        <p:tgtEl>
                                          <p:spTgt spid="691210">
                                            <p:txEl>
                                              <p:pRg st="11" end="11"/>
                                            </p:txEl>
                                          </p:spTgt>
                                        </p:tgtEl>
                                      </p:cBhvr>
                                    </p:animEffect>
                                  </p:childTnLst>
                                  <p:subTnLst>
                                    <p:animClr clrSpc="rgb" dir="cw">
                                      <p:cBhvr override="childStyle">
                                        <p:cTn dur="1" fill="hold" display="0" masterRel="nextClick" afterEffect="1"/>
                                        <p:tgtEl>
                                          <p:spTgt spid="691210">
                                            <p:txEl>
                                              <p:pRg st="11" end="11"/>
                                            </p:txEl>
                                          </p:spTgt>
                                        </p:tgtEl>
                                        <p:attrNameLst>
                                          <p:attrName>ppt_c</p:attrName>
                                        </p:attrNameLst>
                                      </p:cBhvr>
                                      <p:to>
                                        <a:srgbClr val="69623B"/>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1209" grpId="0"/>
      <p:bldP spid="691210" grpId="0" uiExpand="1"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3250" name="Rectangle 2"/>
          <p:cNvSpPr>
            <a:spLocks noGrp="1" noChangeArrowheads="1"/>
          </p:cNvSpPr>
          <p:nvPr>
            <p:ph type="title"/>
          </p:nvPr>
        </p:nvSpPr>
        <p:spPr/>
        <p:txBody>
          <a:bodyPr/>
          <a:lstStyle/>
          <a:p>
            <a:pPr eaLnBrk="1" hangingPunct="1">
              <a:defRPr/>
            </a:pPr>
            <a:r>
              <a:rPr lang="en-US" sz="3200" b="1" dirty="0">
                <a:solidFill>
                  <a:schemeClr val="tx2">
                    <a:lumMod val="60000"/>
                    <a:lumOff val="40000"/>
                  </a:schemeClr>
                </a:solidFill>
              </a:rPr>
              <a:t>Who Refers to Child Protective Services?</a:t>
            </a:r>
          </a:p>
        </p:txBody>
      </p:sp>
      <p:sp>
        <p:nvSpPr>
          <p:cNvPr id="74754" name="Text Box 3"/>
          <p:cNvSpPr txBox="1">
            <a:spLocks noChangeArrowheads="1"/>
          </p:cNvSpPr>
          <p:nvPr/>
        </p:nvSpPr>
        <p:spPr bwMode="auto">
          <a:xfrm>
            <a:off x="620713" y="4659313"/>
            <a:ext cx="511175" cy="368300"/>
          </a:xfrm>
          <a:prstGeom prst="rect">
            <a:avLst/>
          </a:prstGeom>
          <a:noFill/>
          <a:ln w="9525" algn="ctr">
            <a:noFill/>
            <a:miter lim="800000"/>
            <a:headEnd/>
            <a:tailEnd/>
          </a:ln>
        </p:spPr>
        <p:txBody>
          <a:bodyPr lIns="91429" tIns="45714" rIns="91429" bIns="45714">
            <a:spAutoFit/>
          </a:bodyPr>
          <a:lstStyle/>
          <a:p>
            <a:pPr algn="r">
              <a:spcBef>
                <a:spcPct val="50000"/>
              </a:spcBef>
            </a:pPr>
            <a:endParaRPr lang="en-US"/>
          </a:p>
        </p:txBody>
      </p:sp>
      <p:sp>
        <p:nvSpPr>
          <p:cNvPr id="74755" name="Rectangle 74"/>
          <p:cNvSpPr>
            <a:spLocks noChangeArrowheads="1"/>
          </p:cNvSpPr>
          <p:nvPr/>
        </p:nvSpPr>
        <p:spPr bwMode="auto">
          <a:xfrm>
            <a:off x="906463" y="5518150"/>
            <a:ext cx="1011237" cy="250825"/>
          </a:xfrm>
          <a:prstGeom prst="rect">
            <a:avLst/>
          </a:prstGeom>
          <a:noFill/>
          <a:ln w="9525" algn="ctr">
            <a:noFill/>
            <a:miter lim="800000"/>
            <a:headEnd/>
            <a:tailEnd/>
          </a:ln>
        </p:spPr>
        <p:txBody>
          <a:bodyPr wrap="none" lIns="82058" tIns="41029" rIns="82058" bIns="41029">
            <a:spAutoFit/>
          </a:bodyPr>
          <a:lstStyle/>
          <a:p>
            <a:pPr algn="r"/>
            <a:r>
              <a:rPr lang="en-US" sz="1100"/>
              <a:t>WSIPP, 2008</a:t>
            </a:r>
          </a:p>
        </p:txBody>
      </p:sp>
      <p:sp>
        <p:nvSpPr>
          <p:cNvPr id="74756" name="AutoShape 82"/>
          <p:cNvSpPr>
            <a:spLocks noChangeAspect="1" noChangeArrowheads="1" noTextEdit="1"/>
          </p:cNvSpPr>
          <p:nvPr/>
        </p:nvSpPr>
        <p:spPr bwMode="auto">
          <a:xfrm>
            <a:off x="738188" y="1552575"/>
            <a:ext cx="7837487" cy="4424363"/>
          </a:xfrm>
          <a:prstGeom prst="rect">
            <a:avLst/>
          </a:prstGeom>
          <a:noFill/>
          <a:ln w="9525">
            <a:noFill/>
            <a:miter lim="800000"/>
            <a:headEnd/>
            <a:tailEnd/>
          </a:ln>
        </p:spPr>
        <p:txBody>
          <a:bodyPr lIns="82058" tIns="41029" rIns="82058" bIns="41029"/>
          <a:lstStyle/>
          <a:p>
            <a:endParaRPr lang="en-US"/>
          </a:p>
        </p:txBody>
      </p:sp>
      <p:sp>
        <p:nvSpPr>
          <p:cNvPr id="74757" name="Rectangle 84"/>
          <p:cNvSpPr>
            <a:spLocks noChangeArrowheads="1"/>
          </p:cNvSpPr>
          <p:nvPr/>
        </p:nvSpPr>
        <p:spPr bwMode="auto">
          <a:xfrm>
            <a:off x="808038" y="1620838"/>
            <a:ext cx="7681912" cy="4287837"/>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74758" name="Rectangle 85"/>
          <p:cNvSpPr>
            <a:spLocks noChangeArrowheads="1"/>
          </p:cNvSpPr>
          <p:nvPr/>
        </p:nvSpPr>
        <p:spPr bwMode="auto">
          <a:xfrm>
            <a:off x="1919288" y="2481263"/>
            <a:ext cx="6445250" cy="2266950"/>
          </a:xfrm>
          <a:prstGeom prst="rect">
            <a:avLst/>
          </a:prstGeom>
          <a:solidFill>
            <a:srgbClr val="FFFFFF"/>
          </a:solidFill>
          <a:ln w="9525">
            <a:noFill/>
            <a:miter lim="800000"/>
            <a:headEnd/>
            <a:tailEnd/>
          </a:ln>
        </p:spPr>
        <p:txBody>
          <a:bodyPr lIns="82058" tIns="41029" rIns="82058" bIns="41029"/>
          <a:lstStyle/>
          <a:p>
            <a:endParaRPr lang="en-US"/>
          </a:p>
        </p:txBody>
      </p:sp>
      <p:sp>
        <p:nvSpPr>
          <p:cNvPr id="74759" name="Line 86"/>
          <p:cNvSpPr>
            <a:spLocks noChangeShapeType="1"/>
          </p:cNvSpPr>
          <p:nvPr/>
        </p:nvSpPr>
        <p:spPr bwMode="auto">
          <a:xfrm>
            <a:off x="1919288" y="4297363"/>
            <a:ext cx="6445250" cy="0"/>
          </a:xfrm>
          <a:prstGeom prst="line">
            <a:avLst/>
          </a:prstGeom>
          <a:noFill/>
          <a:ln w="0">
            <a:solidFill>
              <a:srgbClr val="000000"/>
            </a:solidFill>
            <a:round/>
            <a:headEnd/>
            <a:tailEnd/>
          </a:ln>
        </p:spPr>
        <p:txBody>
          <a:bodyPr lIns="82058" tIns="41029" rIns="82058" bIns="41029"/>
          <a:lstStyle/>
          <a:p>
            <a:endParaRPr lang="en-US"/>
          </a:p>
        </p:txBody>
      </p:sp>
      <p:sp>
        <p:nvSpPr>
          <p:cNvPr id="74760" name="Line 87"/>
          <p:cNvSpPr>
            <a:spLocks noChangeShapeType="1"/>
          </p:cNvSpPr>
          <p:nvPr/>
        </p:nvSpPr>
        <p:spPr bwMode="auto">
          <a:xfrm>
            <a:off x="1919288" y="3846513"/>
            <a:ext cx="6445250" cy="0"/>
          </a:xfrm>
          <a:prstGeom prst="line">
            <a:avLst/>
          </a:prstGeom>
          <a:noFill/>
          <a:ln w="0">
            <a:solidFill>
              <a:srgbClr val="000000"/>
            </a:solidFill>
            <a:round/>
            <a:headEnd/>
            <a:tailEnd/>
          </a:ln>
        </p:spPr>
        <p:txBody>
          <a:bodyPr lIns="82058" tIns="41029" rIns="82058" bIns="41029"/>
          <a:lstStyle/>
          <a:p>
            <a:endParaRPr lang="en-US"/>
          </a:p>
        </p:txBody>
      </p:sp>
      <p:sp>
        <p:nvSpPr>
          <p:cNvPr id="74761" name="Line 88"/>
          <p:cNvSpPr>
            <a:spLocks noChangeShapeType="1"/>
          </p:cNvSpPr>
          <p:nvPr/>
        </p:nvSpPr>
        <p:spPr bwMode="auto">
          <a:xfrm>
            <a:off x="1919288" y="3382963"/>
            <a:ext cx="6445250" cy="0"/>
          </a:xfrm>
          <a:prstGeom prst="line">
            <a:avLst/>
          </a:prstGeom>
          <a:noFill/>
          <a:ln w="0">
            <a:solidFill>
              <a:srgbClr val="000000"/>
            </a:solidFill>
            <a:round/>
            <a:headEnd/>
            <a:tailEnd/>
          </a:ln>
        </p:spPr>
        <p:txBody>
          <a:bodyPr lIns="82058" tIns="41029" rIns="82058" bIns="41029"/>
          <a:lstStyle/>
          <a:p>
            <a:endParaRPr lang="en-US"/>
          </a:p>
        </p:txBody>
      </p:sp>
      <p:sp>
        <p:nvSpPr>
          <p:cNvPr id="74762" name="Line 89"/>
          <p:cNvSpPr>
            <a:spLocks noChangeShapeType="1"/>
          </p:cNvSpPr>
          <p:nvPr/>
        </p:nvSpPr>
        <p:spPr bwMode="auto">
          <a:xfrm>
            <a:off x="1919288" y="2932113"/>
            <a:ext cx="6445250" cy="0"/>
          </a:xfrm>
          <a:prstGeom prst="line">
            <a:avLst/>
          </a:prstGeom>
          <a:noFill/>
          <a:ln w="0">
            <a:solidFill>
              <a:srgbClr val="000000"/>
            </a:solidFill>
            <a:round/>
            <a:headEnd/>
            <a:tailEnd/>
          </a:ln>
        </p:spPr>
        <p:txBody>
          <a:bodyPr lIns="82058" tIns="41029" rIns="82058" bIns="41029"/>
          <a:lstStyle/>
          <a:p>
            <a:endParaRPr lang="en-US"/>
          </a:p>
        </p:txBody>
      </p:sp>
      <p:sp>
        <p:nvSpPr>
          <p:cNvPr id="74763" name="Line 90"/>
          <p:cNvSpPr>
            <a:spLocks noChangeShapeType="1"/>
          </p:cNvSpPr>
          <p:nvPr/>
        </p:nvSpPr>
        <p:spPr bwMode="auto">
          <a:xfrm>
            <a:off x="1919288" y="2481263"/>
            <a:ext cx="6445250" cy="0"/>
          </a:xfrm>
          <a:prstGeom prst="line">
            <a:avLst/>
          </a:prstGeom>
          <a:noFill/>
          <a:ln w="0">
            <a:solidFill>
              <a:srgbClr val="000000"/>
            </a:solidFill>
            <a:round/>
            <a:headEnd/>
            <a:tailEnd/>
          </a:ln>
        </p:spPr>
        <p:txBody>
          <a:bodyPr lIns="82058" tIns="41029" rIns="82058" bIns="41029"/>
          <a:lstStyle/>
          <a:p>
            <a:endParaRPr lang="en-US"/>
          </a:p>
        </p:txBody>
      </p:sp>
      <p:sp>
        <p:nvSpPr>
          <p:cNvPr id="74764" name="Rectangle 91"/>
          <p:cNvSpPr>
            <a:spLocks noChangeArrowheads="1"/>
          </p:cNvSpPr>
          <p:nvPr/>
        </p:nvSpPr>
        <p:spPr bwMode="auto">
          <a:xfrm>
            <a:off x="1919288" y="2481263"/>
            <a:ext cx="6445250" cy="2266950"/>
          </a:xfrm>
          <a:prstGeom prst="rect">
            <a:avLst/>
          </a:prstGeom>
          <a:noFill/>
          <a:ln w="15875">
            <a:solidFill>
              <a:srgbClr val="808080"/>
            </a:solidFill>
            <a:miter lim="800000"/>
            <a:headEnd/>
            <a:tailEnd/>
          </a:ln>
        </p:spPr>
        <p:txBody>
          <a:bodyPr lIns="82058" tIns="41029" rIns="82058" bIns="41029"/>
          <a:lstStyle/>
          <a:p>
            <a:endParaRPr lang="en-US"/>
          </a:p>
        </p:txBody>
      </p:sp>
      <p:sp>
        <p:nvSpPr>
          <p:cNvPr id="74765" name="Rectangle 92"/>
          <p:cNvSpPr>
            <a:spLocks noChangeArrowheads="1"/>
          </p:cNvSpPr>
          <p:nvPr/>
        </p:nvSpPr>
        <p:spPr bwMode="auto">
          <a:xfrm>
            <a:off x="2257425" y="3368675"/>
            <a:ext cx="619125" cy="1379538"/>
          </a:xfrm>
          <a:prstGeom prst="rect">
            <a:avLst/>
          </a:prstGeom>
          <a:solidFill>
            <a:srgbClr val="333399"/>
          </a:solidFill>
          <a:ln w="9525">
            <a:noFill/>
            <a:miter lim="800000"/>
            <a:headEnd/>
            <a:tailEnd/>
          </a:ln>
        </p:spPr>
        <p:txBody>
          <a:bodyPr lIns="82058" tIns="41029" rIns="82058" bIns="41029"/>
          <a:lstStyle/>
          <a:p>
            <a:endParaRPr lang="en-US"/>
          </a:p>
        </p:txBody>
      </p:sp>
      <p:sp>
        <p:nvSpPr>
          <p:cNvPr id="74766" name="Rectangle 93"/>
          <p:cNvSpPr>
            <a:spLocks noChangeArrowheads="1"/>
          </p:cNvSpPr>
          <p:nvPr/>
        </p:nvSpPr>
        <p:spPr bwMode="auto">
          <a:xfrm>
            <a:off x="3551238" y="3340100"/>
            <a:ext cx="604837" cy="1408113"/>
          </a:xfrm>
          <a:prstGeom prst="rect">
            <a:avLst/>
          </a:prstGeom>
          <a:solidFill>
            <a:srgbClr val="333399"/>
          </a:solidFill>
          <a:ln w="9525">
            <a:noFill/>
            <a:miter lim="800000"/>
            <a:headEnd/>
            <a:tailEnd/>
          </a:ln>
        </p:spPr>
        <p:txBody>
          <a:bodyPr lIns="82058" tIns="41029" rIns="82058" bIns="41029"/>
          <a:lstStyle/>
          <a:p>
            <a:endParaRPr lang="en-US"/>
          </a:p>
        </p:txBody>
      </p:sp>
      <p:sp>
        <p:nvSpPr>
          <p:cNvPr id="74767" name="Rectangle 94"/>
          <p:cNvSpPr>
            <a:spLocks noChangeArrowheads="1"/>
          </p:cNvSpPr>
          <p:nvPr/>
        </p:nvSpPr>
        <p:spPr bwMode="auto">
          <a:xfrm>
            <a:off x="4832350" y="3109913"/>
            <a:ext cx="619125" cy="1638300"/>
          </a:xfrm>
          <a:prstGeom prst="rect">
            <a:avLst/>
          </a:prstGeom>
          <a:solidFill>
            <a:srgbClr val="333399"/>
          </a:solidFill>
          <a:ln w="9525">
            <a:noFill/>
            <a:miter lim="800000"/>
            <a:headEnd/>
            <a:tailEnd/>
          </a:ln>
        </p:spPr>
        <p:txBody>
          <a:bodyPr lIns="82058" tIns="41029" rIns="82058" bIns="41029"/>
          <a:lstStyle/>
          <a:p>
            <a:endParaRPr lang="en-US"/>
          </a:p>
        </p:txBody>
      </p:sp>
      <p:sp>
        <p:nvSpPr>
          <p:cNvPr id="74768" name="Rectangle 95"/>
          <p:cNvSpPr>
            <a:spLocks noChangeArrowheads="1"/>
          </p:cNvSpPr>
          <p:nvPr/>
        </p:nvSpPr>
        <p:spPr bwMode="auto">
          <a:xfrm>
            <a:off x="6126163" y="3286125"/>
            <a:ext cx="606425" cy="1462088"/>
          </a:xfrm>
          <a:prstGeom prst="rect">
            <a:avLst/>
          </a:prstGeom>
          <a:solidFill>
            <a:srgbClr val="333399"/>
          </a:solidFill>
          <a:ln w="9525">
            <a:noFill/>
            <a:miter lim="800000"/>
            <a:headEnd/>
            <a:tailEnd/>
          </a:ln>
        </p:spPr>
        <p:txBody>
          <a:bodyPr lIns="82058" tIns="41029" rIns="82058" bIns="41029"/>
          <a:lstStyle/>
          <a:p>
            <a:endParaRPr lang="en-US"/>
          </a:p>
        </p:txBody>
      </p:sp>
      <p:sp>
        <p:nvSpPr>
          <p:cNvPr id="74769" name="Rectangle 96"/>
          <p:cNvSpPr>
            <a:spLocks noChangeArrowheads="1"/>
          </p:cNvSpPr>
          <p:nvPr/>
        </p:nvSpPr>
        <p:spPr bwMode="auto">
          <a:xfrm>
            <a:off x="7407275" y="3409950"/>
            <a:ext cx="619125" cy="1338263"/>
          </a:xfrm>
          <a:prstGeom prst="rect">
            <a:avLst/>
          </a:prstGeom>
          <a:solidFill>
            <a:srgbClr val="333399"/>
          </a:solidFill>
          <a:ln w="9525">
            <a:noFill/>
            <a:miter lim="800000"/>
            <a:headEnd/>
            <a:tailEnd/>
          </a:ln>
        </p:spPr>
        <p:txBody>
          <a:bodyPr lIns="82058" tIns="41029" rIns="82058" bIns="41029"/>
          <a:lstStyle/>
          <a:p>
            <a:endParaRPr lang="en-US"/>
          </a:p>
        </p:txBody>
      </p:sp>
      <p:sp>
        <p:nvSpPr>
          <p:cNvPr id="693345" name="Rectangle 97"/>
          <p:cNvSpPr>
            <a:spLocks noChangeArrowheads="1"/>
          </p:cNvSpPr>
          <p:nvPr/>
        </p:nvSpPr>
        <p:spPr bwMode="auto">
          <a:xfrm>
            <a:off x="2257425" y="2481263"/>
            <a:ext cx="619125" cy="887412"/>
          </a:xfrm>
          <a:prstGeom prst="rect">
            <a:avLst/>
          </a:prstGeom>
          <a:solidFill>
            <a:srgbClr val="808080"/>
          </a:solidFill>
          <a:ln w="0">
            <a:solidFill>
              <a:srgbClr val="C0C0C0"/>
            </a:solidFill>
            <a:miter lim="800000"/>
            <a:headEnd/>
            <a:tailEnd/>
          </a:ln>
        </p:spPr>
        <p:txBody>
          <a:bodyPr lIns="82058" tIns="41029" rIns="82058" bIns="41029"/>
          <a:lstStyle/>
          <a:p>
            <a:endParaRPr lang="en-US"/>
          </a:p>
        </p:txBody>
      </p:sp>
      <p:sp>
        <p:nvSpPr>
          <p:cNvPr id="693346" name="Rectangle 98"/>
          <p:cNvSpPr>
            <a:spLocks noChangeArrowheads="1"/>
          </p:cNvSpPr>
          <p:nvPr/>
        </p:nvSpPr>
        <p:spPr bwMode="auto">
          <a:xfrm>
            <a:off x="3551238" y="2481263"/>
            <a:ext cx="604837" cy="858837"/>
          </a:xfrm>
          <a:prstGeom prst="rect">
            <a:avLst/>
          </a:prstGeom>
          <a:solidFill>
            <a:srgbClr val="808080"/>
          </a:solidFill>
          <a:ln w="0">
            <a:solidFill>
              <a:srgbClr val="C0C0C0"/>
            </a:solidFill>
            <a:miter lim="800000"/>
            <a:headEnd/>
            <a:tailEnd/>
          </a:ln>
        </p:spPr>
        <p:txBody>
          <a:bodyPr lIns="82058" tIns="41029" rIns="82058" bIns="41029"/>
          <a:lstStyle/>
          <a:p>
            <a:endParaRPr lang="en-US"/>
          </a:p>
        </p:txBody>
      </p:sp>
      <p:sp>
        <p:nvSpPr>
          <p:cNvPr id="693347" name="Rectangle 99"/>
          <p:cNvSpPr>
            <a:spLocks noChangeArrowheads="1"/>
          </p:cNvSpPr>
          <p:nvPr/>
        </p:nvSpPr>
        <p:spPr bwMode="auto">
          <a:xfrm>
            <a:off x="4832350" y="2481263"/>
            <a:ext cx="619125" cy="628650"/>
          </a:xfrm>
          <a:prstGeom prst="rect">
            <a:avLst/>
          </a:prstGeom>
          <a:solidFill>
            <a:srgbClr val="808080"/>
          </a:solidFill>
          <a:ln w="0">
            <a:solidFill>
              <a:srgbClr val="C0C0C0"/>
            </a:solidFill>
            <a:miter lim="800000"/>
            <a:headEnd/>
            <a:tailEnd/>
          </a:ln>
        </p:spPr>
        <p:txBody>
          <a:bodyPr lIns="82058" tIns="41029" rIns="82058" bIns="41029"/>
          <a:lstStyle/>
          <a:p>
            <a:endParaRPr lang="en-US"/>
          </a:p>
        </p:txBody>
      </p:sp>
      <p:sp>
        <p:nvSpPr>
          <p:cNvPr id="693348" name="Rectangle 100"/>
          <p:cNvSpPr>
            <a:spLocks noChangeArrowheads="1"/>
          </p:cNvSpPr>
          <p:nvPr/>
        </p:nvSpPr>
        <p:spPr bwMode="auto">
          <a:xfrm>
            <a:off x="6126163" y="2481263"/>
            <a:ext cx="606425" cy="804862"/>
          </a:xfrm>
          <a:prstGeom prst="rect">
            <a:avLst/>
          </a:prstGeom>
          <a:solidFill>
            <a:srgbClr val="808080"/>
          </a:solidFill>
          <a:ln w="0">
            <a:solidFill>
              <a:srgbClr val="C0C0C0"/>
            </a:solidFill>
            <a:miter lim="800000"/>
            <a:headEnd/>
            <a:tailEnd/>
          </a:ln>
        </p:spPr>
        <p:txBody>
          <a:bodyPr lIns="82058" tIns="41029" rIns="82058" bIns="41029"/>
          <a:lstStyle/>
          <a:p>
            <a:endParaRPr lang="en-US"/>
          </a:p>
        </p:txBody>
      </p:sp>
      <p:sp>
        <p:nvSpPr>
          <p:cNvPr id="693349" name="Rectangle 101"/>
          <p:cNvSpPr>
            <a:spLocks noChangeArrowheads="1"/>
          </p:cNvSpPr>
          <p:nvPr/>
        </p:nvSpPr>
        <p:spPr bwMode="auto">
          <a:xfrm>
            <a:off x="7407275" y="2481263"/>
            <a:ext cx="619125" cy="928687"/>
          </a:xfrm>
          <a:prstGeom prst="rect">
            <a:avLst/>
          </a:prstGeom>
          <a:solidFill>
            <a:srgbClr val="808080"/>
          </a:solidFill>
          <a:ln w="0">
            <a:solidFill>
              <a:srgbClr val="C0C0C0"/>
            </a:solidFill>
            <a:miter lim="800000"/>
            <a:headEnd/>
            <a:tailEnd/>
          </a:ln>
        </p:spPr>
        <p:txBody>
          <a:bodyPr lIns="82058" tIns="41029" rIns="82058" bIns="41029"/>
          <a:lstStyle/>
          <a:p>
            <a:endParaRPr lang="en-US"/>
          </a:p>
        </p:txBody>
      </p:sp>
      <p:sp>
        <p:nvSpPr>
          <p:cNvPr id="74775" name="Line 102"/>
          <p:cNvSpPr>
            <a:spLocks noChangeShapeType="1"/>
          </p:cNvSpPr>
          <p:nvPr/>
        </p:nvSpPr>
        <p:spPr bwMode="auto">
          <a:xfrm>
            <a:off x="1919288" y="2481263"/>
            <a:ext cx="0" cy="2266950"/>
          </a:xfrm>
          <a:prstGeom prst="line">
            <a:avLst/>
          </a:prstGeom>
          <a:noFill/>
          <a:ln w="0">
            <a:solidFill>
              <a:srgbClr val="000000"/>
            </a:solidFill>
            <a:round/>
            <a:headEnd/>
            <a:tailEnd/>
          </a:ln>
        </p:spPr>
        <p:txBody>
          <a:bodyPr lIns="82058" tIns="41029" rIns="82058" bIns="41029"/>
          <a:lstStyle/>
          <a:p>
            <a:endParaRPr lang="en-US"/>
          </a:p>
        </p:txBody>
      </p:sp>
      <p:sp>
        <p:nvSpPr>
          <p:cNvPr id="74776" name="Line 103"/>
          <p:cNvSpPr>
            <a:spLocks noChangeShapeType="1"/>
          </p:cNvSpPr>
          <p:nvPr/>
        </p:nvSpPr>
        <p:spPr bwMode="auto">
          <a:xfrm>
            <a:off x="1863725" y="4748213"/>
            <a:ext cx="55563" cy="0"/>
          </a:xfrm>
          <a:prstGeom prst="line">
            <a:avLst/>
          </a:prstGeom>
          <a:noFill/>
          <a:ln w="0">
            <a:solidFill>
              <a:srgbClr val="000000"/>
            </a:solidFill>
            <a:round/>
            <a:headEnd/>
            <a:tailEnd/>
          </a:ln>
        </p:spPr>
        <p:txBody>
          <a:bodyPr lIns="82058" tIns="41029" rIns="82058" bIns="41029"/>
          <a:lstStyle/>
          <a:p>
            <a:endParaRPr lang="en-US"/>
          </a:p>
        </p:txBody>
      </p:sp>
      <p:sp>
        <p:nvSpPr>
          <p:cNvPr id="74777" name="Line 104"/>
          <p:cNvSpPr>
            <a:spLocks noChangeShapeType="1"/>
          </p:cNvSpPr>
          <p:nvPr/>
        </p:nvSpPr>
        <p:spPr bwMode="auto">
          <a:xfrm>
            <a:off x="1863725" y="4297363"/>
            <a:ext cx="55563" cy="0"/>
          </a:xfrm>
          <a:prstGeom prst="line">
            <a:avLst/>
          </a:prstGeom>
          <a:noFill/>
          <a:ln w="0">
            <a:solidFill>
              <a:srgbClr val="000000"/>
            </a:solidFill>
            <a:round/>
            <a:headEnd/>
            <a:tailEnd/>
          </a:ln>
        </p:spPr>
        <p:txBody>
          <a:bodyPr lIns="82058" tIns="41029" rIns="82058" bIns="41029"/>
          <a:lstStyle/>
          <a:p>
            <a:endParaRPr lang="en-US"/>
          </a:p>
        </p:txBody>
      </p:sp>
      <p:sp>
        <p:nvSpPr>
          <p:cNvPr id="74778" name="Line 105"/>
          <p:cNvSpPr>
            <a:spLocks noChangeShapeType="1"/>
          </p:cNvSpPr>
          <p:nvPr/>
        </p:nvSpPr>
        <p:spPr bwMode="auto">
          <a:xfrm>
            <a:off x="1863725" y="3846513"/>
            <a:ext cx="55563" cy="0"/>
          </a:xfrm>
          <a:prstGeom prst="line">
            <a:avLst/>
          </a:prstGeom>
          <a:noFill/>
          <a:ln w="0">
            <a:solidFill>
              <a:srgbClr val="000000"/>
            </a:solidFill>
            <a:round/>
            <a:headEnd/>
            <a:tailEnd/>
          </a:ln>
        </p:spPr>
        <p:txBody>
          <a:bodyPr lIns="82058" tIns="41029" rIns="82058" bIns="41029"/>
          <a:lstStyle/>
          <a:p>
            <a:endParaRPr lang="en-US"/>
          </a:p>
        </p:txBody>
      </p:sp>
      <p:sp>
        <p:nvSpPr>
          <p:cNvPr id="74779" name="Line 106"/>
          <p:cNvSpPr>
            <a:spLocks noChangeShapeType="1"/>
          </p:cNvSpPr>
          <p:nvPr/>
        </p:nvSpPr>
        <p:spPr bwMode="auto">
          <a:xfrm>
            <a:off x="1863725" y="3382963"/>
            <a:ext cx="55563" cy="0"/>
          </a:xfrm>
          <a:prstGeom prst="line">
            <a:avLst/>
          </a:prstGeom>
          <a:noFill/>
          <a:ln w="0">
            <a:solidFill>
              <a:srgbClr val="000000"/>
            </a:solidFill>
            <a:round/>
            <a:headEnd/>
            <a:tailEnd/>
          </a:ln>
        </p:spPr>
        <p:txBody>
          <a:bodyPr lIns="82058" tIns="41029" rIns="82058" bIns="41029"/>
          <a:lstStyle/>
          <a:p>
            <a:endParaRPr lang="en-US"/>
          </a:p>
        </p:txBody>
      </p:sp>
      <p:sp>
        <p:nvSpPr>
          <p:cNvPr id="74780" name="Line 107"/>
          <p:cNvSpPr>
            <a:spLocks noChangeShapeType="1"/>
          </p:cNvSpPr>
          <p:nvPr/>
        </p:nvSpPr>
        <p:spPr bwMode="auto">
          <a:xfrm>
            <a:off x="1863725" y="2932113"/>
            <a:ext cx="55563" cy="0"/>
          </a:xfrm>
          <a:prstGeom prst="line">
            <a:avLst/>
          </a:prstGeom>
          <a:noFill/>
          <a:ln w="0">
            <a:solidFill>
              <a:srgbClr val="000000"/>
            </a:solidFill>
            <a:round/>
            <a:headEnd/>
            <a:tailEnd/>
          </a:ln>
        </p:spPr>
        <p:txBody>
          <a:bodyPr lIns="82058" tIns="41029" rIns="82058" bIns="41029"/>
          <a:lstStyle/>
          <a:p>
            <a:endParaRPr lang="en-US"/>
          </a:p>
        </p:txBody>
      </p:sp>
      <p:sp>
        <p:nvSpPr>
          <p:cNvPr id="74781" name="Line 108"/>
          <p:cNvSpPr>
            <a:spLocks noChangeShapeType="1"/>
          </p:cNvSpPr>
          <p:nvPr/>
        </p:nvSpPr>
        <p:spPr bwMode="auto">
          <a:xfrm>
            <a:off x="1863725" y="2481263"/>
            <a:ext cx="55563" cy="0"/>
          </a:xfrm>
          <a:prstGeom prst="line">
            <a:avLst/>
          </a:prstGeom>
          <a:noFill/>
          <a:ln w="0">
            <a:solidFill>
              <a:srgbClr val="000000"/>
            </a:solidFill>
            <a:round/>
            <a:headEnd/>
            <a:tailEnd/>
          </a:ln>
        </p:spPr>
        <p:txBody>
          <a:bodyPr lIns="82058" tIns="41029" rIns="82058" bIns="41029"/>
          <a:lstStyle/>
          <a:p>
            <a:endParaRPr lang="en-US"/>
          </a:p>
        </p:txBody>
      </p:sp>
      <p:sp>
        <p:nvSpPr>
          <p:cNvPr id="74782" name="Line 109"/>
          <p:cNvSpPr>
            <a:spLocks noChangeShapeType="1"/>
          </p:cNvSpPr>
          <p:nvPr/>
        </p:nvSpPr>
        <p:spPr bwMode="auto">
          <a:xfrm>
            <a:off x="1919288" y="4748213"/>
            <a:ext cx="6445250" cy="0"/>
          </a:xfrm>
          <a:prstGeom prst="line">
            <a:avLst/>
          </a:prstGeom>
          <a:noFill/>
          <a:ln w="0">
            <a:solidFill>
              <a:srgbClr val="000000"/>
            </a:solidFill>
            <a:round/>
            <a:headEnd/>
            <a:tailEnd/>
          </a:ln>
        </p:spPr>
        <p:txBody>
          <a:bodyPr lIns="82058" tIns="41029" rIns="82058" bIns="41029"/>
          <a:lstStyle/>
          <a:p>
            <a:endParaRPr lang="en-US"/>
          </a:p>
        </p:txBody>
      </p:sp>
      <p:sp>
        <p:nvSpPr>
          <p:cNvPr id="74783" name="Line 110"/>
          <p:cNvSpPr>
            <a:spLocks noChangeShapeType="1"/>
          </p:cNvSpPr>
          <p:nvPr/>
        </p:nvSpPr>
        <p:spPr bwMode="auto">
          <a:xfrm flipV="1">
            <a:off x="1919288" y="4748213"/>
            <a:ext cx="0" cy="55562"/>
          </a:xfrm>
          <a:prstGeom prst="line">
            <a:avLst/>
          </a:prstGeom>
          <a:noFill/>
          <a:ln w="0">
            <a:solidFill>
              <a:srgbClr val="000000"/>
            </a:solidFill>
            <a:round/>
            <a:headEnd/>
            <a:tailEnd/>
          </a:ln>
        </p:spPr>
        <p:txBody>
          <a:bodyPr lIns="82058" tIns="41029" rIns="82058" bIns="41029"/>
          <a:lstStyle/>
          <a:p>
            <a:endParaRPr lang="en-US"/>
          </a:p>
        </p:txBody>
      </p:sp>
      <p:sp>
        <p:nvSpPr>
          <p:cNvPr id="74784" name="Line 111"/>
          <p:cNvSpPr>
            <a:spLocks noChangeShapeType="1"/>
          </p:cNvSpPr>
          <p:nvPr/>
        </p:nvSpPr>
        <p:spPr bwMode="auto">
          <a:xfrm flipV="1">
            <a:off x="3214688" y="4748213"/>
            <a:ext cx="0" cy="55562"/>
          </a:xfrm>
          <a:prstGeom prst="line">
            <a:avLst/>
          </a:prstGeom>
          <a:noFill/>
          <a:ln w="0">
            <a:solidFill>
              <a:srgbClr val="000000"/>
            </a:solidFill>
            <a:round/>
            <a:headEnd/>
            <a:tailEnd/>
          </a:ln>
        </p:spPr>
        <p:txBody>
          <a:bodyPr lIns="82058" tIns="41029" rIns="82058" bIns="41029"/>
          <a:lstStyle/>
          <a:p>
            <a:endParaRPr lang="en-US"/>
          </a:p>
        </p:txBody>
      </p:sp>
      <p:sp>
        <p:nvSpPr>
          <p:cNvPr id="74785" name="Line 112"/>
          <p:cNvSpPr>
            <a:spLocks noChangeShapeType="1"/>
          </p:cNvSpPr>
          <p:nvPr/>
        </p:nvSpPr>
        <p:spPr bwMode="auto">
          <a:xfrm flipV="1">
            <a:off x="4494213" y="4748213"/>
            <a:ext cx="0" cy="55562"/>
          </a:xfrm>
          <a:prstGeom prst="line">
            <a:avLst/>
          </a:prstGeom>
          <a:noFill/>
          <a:ln w="0">
            <a:solidFill>
              <a:srgbClr val="000000"/>
            </a:solidFill>
            <a:round/>
            <a:headEnd/>
            <a:tailEnd/>
          </a:ln>
        </p:spPr>
        <p:txBody>
          <a:bodyPr lIns="82058" tIns="41029" rIns="82058" bIns="41029"/>
          <a:lstStyle/>
          <a:p>
            <a:endParaRPr lang="en-US"/>
          </a:p>
        </p:txBody>
      </p:sp>
      <p:sp>
        <p:nvSpPr>
          <p:cNvPr id="74786" name="Line 113"/>
          <p:cNvSpPr>
            <a:spLocks noChangeShapeType="1"/>
          </p:cNvSpPr>
          <p:nvPr/>
        </p:nvSpPr>
        <p:spPr bwMode="auto">
          <a:xfrm flipV="1">
            <a:off x="5788025" y="4748213"/>
            <a:ext cx="0" cy="55562"/>
          </a:xfrm>
          <a:prstGeom prst="line">
            <a:avLst/>
          </a:prstGeom>
          <a:noFill/>
          <a:ln w="0">
            <a:solidFill>
              <a:srgbClr val="000000"/>
            </a:solidFill>
            <a:round/>
            <a:headEnd/>
            <a:tailEnd/>
          </a:ln>
        </p:spPr>
        <p:txBody>
          <a:bodyPr lIns="82058" tIns="41029" rIns="82058" bIns="41029"/>
          <a:lstStyle/>
          <a:p>
            <a:endParaRPr lang="en-US"/>
          </a:p>
        </p:txBody>
      </p:sp>
      <p:sp>
        <p:nvSpPr>
          <p:cNvPr id="74787" name="Line 114"/>
          <p:cNvSpPr>
            <a:spLocks noChangeShapeType="1"/>
          </p:cNvSpPr>
          <p:nvPr/>
        </p:nvSpPr>
        <p:spPr bwMode="auto">
          <a:xfrm flipV="1">
            <a:off x="7070725" y="4748213"/>
            <a:ext cx="0" cy="55562"/>
          </a:xfrm>
          <a:prstGeom prst="line">
            <a:avLst/>
          </a:prstGeom>
          <a:noFill/>
          <a:ln w="0">
            <a:solidFill>
              <a:srgbClr val="000000"/>
            </a:solidFill>
            <a:round/>
            <a:headEnd/>
            <a:tailEnd/>
          </a:ln>
        </p:spPr>
        <p:txBody>
          <a:bodyPr lIns="82058" tIns="41029" rIns="82058" bIns="41029"/>
          <a:lstStyle/>
          <a:p>
            <a:endParaRPr lang="en-US"/>
          </a:p>
        </p:txBody>
      </p:sp>
      <p:sp>
        <p:nvSpPr>
          <p:cNvPr id="74788" name="Line 115"/>
          <p:cNvSpPr>
            <a:spLocks noChangeShapeType="1"/>
          </p:cNvSpPr>
          <p:nvPr/>
        </p:nvSpPr>
        <p:spPr bwMode="auto">
          <a:xfrm flipV="1">
            <a:off x="8364538" y="4748213"/>
            <a:ext cx="0" cy="55562"/>
          </a:xfrm>
          <a:prstGeom prst="line">
            <a:avLst/>
          </a:prstGeom>
          <a:noFill/>
          <a:ln w="0">
            <a:solidFill>
              <a:srgbClr val="000000"/>
            </a:solidFill>
            <a:round/>
            <a:headEnd/>
            <a:tailEnd/>
          </a:ln>
        </p:spPr>
        <p:txBody>
          <a:bodyPr lIns="82058" tIns="41029" rIns="82058" bIns="41029"/>
          <a:lstStyle/>
          <a:p>
            <a:endParaRPr lang="en-US"/>
          </a:p>
        </p:txBody>
      </p:sp>
      <p:sp>
        <p:nvSpPr>
          <p:cNvPr id="74789" name="Rectangle 116"/>
          <p:cNvSpPr>
            <a:spLocks noChangeArrowheads="1"/>
          </p:cNvSpPr>
          <p:nvPr/>
        </p:nvSpPr>
        <p:spPr bwMode="auto">
          <a:xfrm>
            <a:off x="3910013" y="1770063"/>
            <a:ext cx="1603375" cy="277812"/>
          </a:xfrm>
          <a:prstGeom prst="rect">
            <a:avLst/>
          </a:prstGeom>
          <a:noFill/>
          <a:ln w="9525">
            <a:noFill/>
            <a:miter lim="800000"/>
            <a:headEnd/>
            <a:tailEnd/>
          </a:ln>
        </p:spPr>
        <p:txBody>
          <a:bodyPr wrap="none" lIns="0" tIns="0" rIns="0" bIns="0">
            <a:spAutoFit/>
          </a:bodyPr>
          <a:lstStyle/>
          <a:p>
            <a:pPr algn="ctr"/>
            <a:r>
              <a:rPr lang="en-US" b="1">
                <a:solidFill>
                  <a:srgbClr val="000000"/>
                </a:solidFill>
              </a:rPr>
              <a:t> CPS Referrals</a:t>
            </a:r>
            <a:endParaRPr lang="en-US"/>
          </a:p>
        </p:txBody>
      </p:sp>
      <p:sp>
        <p:nvSpPr>
          <p:cNvPr id="74790" name="Rectangle 117"/>
          <p:cNvSpPr>
            <a:spLocks noChangeArrowheads="1"/>
          </p:cNvSpPr>
          <p:nvPr/>
        </p:nvSpPr>
        <p:spPr bwMode="auto">
          <a:xfrm>
            <a:off x="1552575" y="4638675"/>
            <a:ext cx="266700" cy="215900"/>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0%</a:t>
            </a:r>
            <a:endParaRPr lang="en-US"/>
          </a:p>
        </p:txBody>
      </p:sp>
      <p:sp>
        <p:nvSpPr>
          <p:cNvPr id="74791" name="Rectangle 118"/>
          <p:cNvSpPr>
            <a:spLocks noChangeArrowheads="1"/>
          </p:cNvSpPr>
          <p:nvPr/>
        </p:nvSpPr>
        <p:spPr bwMode="auto">
          <a:xfrm>
            <a:off x="1452563" y="4187825"/>
            <a:ext cx="369887" cy="215900"/>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20%</a:t>
            </a:r>
            <a:endParaRPr lang="en-US"/>
          </a:p>
        </p:txBody>
      </p:sp>
      <p:sp>
        <p:nvSpPr>
          <p:cNvPr id="74792" name="Rectangle 119"/>
          <p:cNvSpPr>
            <a:spLocks noChangeArrowheads="1"/>
          </p:cNvSpPr>
          <p:nvPr/>
        </p:nvSpPr>
        <p:spPr bwMode="auto">
          <a:xfrm>
            <a:off x="1452563" y="3736975"/>
            <a:ext cx="369887" cy="215900"/>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40%</a:t>
            </a:r>
            <a:endParaRPr lang="en-US"/>
          </a:p>
        </p:txBody>
      </p:sp>
      <p:sp>
        <p:nvSpPr>
          <p:cNvPr id="74793" name="Rectangle 120"/>
          <p:cNvSpPr>
            <a:spLocks noChangeArrowheads="1"/>
          </p:cNvSpPr>
          <p:nvPr/>
        </p:nvSpPr>
        <p:spPr bwMode="auto">
          <a:xfrm>
            <a:off x="1452563" y="3273425"/>
            <a:ext cx="369887" cy="215900"/>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60%</a:t>
            </a:r>
            <a:endParaRPr lang="en-US"/>
          </a:p>
        </p:txBody>
      </p:sp>
      <p:sp>
        <p:nvSpPr>
          <p:cNvPr id="74794" name="Rectangle 121"/>
          <p:cNvSpPr>
            <a:spLocks noChangeArrowheads="1"/>
          </p:cNvSpPr>
          <p:nvPr/>
        </p:nvSpPr>
        <p:spPr bwMode="auto">
          <a:xfrm>
            <a:off x="1452563" y="2822575"/>
            <a:ext cx="369887" cy="215900"/>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80%</a:t>
            </a:r>
            <a:endParaRPr lang="en-US"/>
          </a:p>
        </p:txBody>
      </p:sp>
      <p:sp>
        <p:nvSpPr>
          <p:cNvPr id="74795" name="Rectangle 122"/>
          <p:cNvSpPr>
            <a:spLocks noChangeArrowheads="1"/>
          </p:cNvSpPr>
          <p:nvPr/>
        </p:nvSpPr>
        <p:spPr bwMode="auto">
          <a:xfrm>
            <a:off x="1352550" y="2371725"/>
            <a:ext cx="471488" cy="215900"/>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100%</a:t>
            </a:r>
            <a:endParaRPr lang="en-US"/>
          </a:p>
        </p:txBody>
      </p:sp>
      <p:sp>
        <p:nvSpPr>
          <p:cNvPr id="74796" name="Rectangle 123"/>
          <p:cNvSpPr>
            <a:spLocks noChangeArrowheads="1"/>
          </p:cNvSpPr>
          <p:nvPr/>
        </p:nvSpPr>
        <p:spPr bwMode="auto">
          <a:xfrm>
            <a:off x="2225675" y="4899025"/>
            <a:ext cx="779463" cy="214313"/>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American</a:t>
            </a:r>
            <a:endParaRPr lang="en-US"/>
          </a:p>
        </p:txBody>
      </p:sp>
      <p:sp>
        <p:nvSpPr>
          <p:cNvPr id="74797" name="Rectangle 124"/>
          <p:cNvSpPr>
            <a:spLocks noChangeArrowheads="1"/>
          </p:cNvSpPr>
          <p:nvPr/>
        </p:nvSpPr>
        <p:spPr bwMode="auto">
          <a:xfrm>
            <a:off x="2387600" y="5130800"/>
            <a:ext cx="501650" cy="215900"/>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Indian</a:t>
            </a:r>
            <a:endParaRPr lang="en-US"/>
          </a:p>
        </p:txBody>
      </p:sp>
      <p:sp>
        <p:nvSpPr>
          <p:cNvPr id="74798" name="Rectangle 125"/>
          <p:cNvSpPr>
            <a:spLocks noChangeArrowheads="1"/>
          </p:cNvSpPr>
          <p:nvPr/>
        </p:nvSpPr>
        <p:spPr bwMode="auto">
          <a:xfrm>
            <a:off x="3663950" y="4899025"/>
            <a:ext cx="450850" cy="214313"/>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Black</a:t>
            </a:r>
            <a:endParaRPr lang="en-US"/>
          </a:p>
        </p:txBody>
      </p:sp>
      <p:sp>
        <p:nvSpPr>
          <p:cNvPr id="74799" name="Rectangle 126"/>
          <p:cNvSpPr>
            <a:spLocks noChangeArrowheads="1"/>
          </p:cNvSpPr>
          <p:nvPr/>
        </p:nvSpPr>
        <p:spPr bwMode="auto">
          <a:xfrm>
            <a:off x="4960938" y="4899025"/>
            <a:ext cx="460375" cy="214313"/>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Asian</a:t>
            </a:r>
            <a:endParaRPr lang="en-US"/>
          </a:p>
        </p:txBody>
      </p:sp>
      <p:sp>
        <p:nvSpPr>
          <p:cNvPr id="74800" name="Rectangle 127"/>
          <p:cNvSpPr>
            <a:spLocks noChangeArrowheads="1"/>
          </p:cNvSpPr>
          <p:nvPr/>
        </p:nvSpPr>
        <p:spPr bwMode="auto">
          <a:xfrm>
            <a:off x="6124575" y="4899025"/>
            <a:ext cx="706438" cy="214313"/>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Hispanic</a:t>
            </a:r>
            <a:endParaRPr lang="en-US"/>
          </a:p>
        </p:txBody>
      </p:sp>
      <p:sp>
        <p:nvSpPr>
          <p:cNvPr id="74801" name="Rectangle 128"/>
          <p:cNvSpPr>
            <a:spLocks noChangeArrowheads="1"/>
          </p:cNvSpPr>
          <p:nvPr/>
        </p:nvSpPr>
        <p:spPr bwMode="auto">
          <a:xfrm>
            <a:off x="7521575" y="4899025"/>
            <a:ext cx="471488" cy="214313"/>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White</a:t>
            </a:r>
            <a:endParaRPr lang="en-US"/>
          </a:p>
        </p:txBody>
      </p:sp>
      <p:sp>
        <p:nvSpPr>
          <p:cNvPr id="74802" name="Rectangle 129"/>
          <p:cNvSpPr>
            <a:spLocks noChangeArrowheads="1"/>
          </p:cNvSpPr>
          <p:nvPr/>
        </p:nvSpPr>
        <p:spPr bwMode="auto">
          <a:xfrm rot="-5400000">
            <a:off x="122237" y="3487738"/>
            <a:ext cx="1984375" cy="222250"/>
          </a:xfrm>
          <a:prstGeom prst="rect">
            <a:avLst/>
          </a:prstGeom>
          <a:noFill/>
          <a:ln w="9525">
            <a:noFill/>
            <a:miter lim="800000"/>
            <a:headEnd/>
            <a:tailEnd/>
          </a:ln>
        </p:spPr>
        <p:txBody>
          <a:bodyPr wrap="none" lIns="0" tIns="0" rIns="0" bIns="0">
            <a:spAutoFit/>
          </a:bodyPr>
          <a:lstStyle/>
          <a:p>
            <a:pPr algn="ctr"/>
            <a:r>
              <a:rPr lang="en-US" sz="1400" b="1">
                <a:solidFill>
                  <a:srgbClr val="000000"/>
                </a:solidFill>
              </a:rPr>
              <a:t>Percent of All Referrals</a:t>
            </a:r>
            <a:endParaRPr lang="en-US"/>
          </a:p>
        </p:txBody>
      </p:sp>
      <p:sp>
        <p:nvSpPr>
          <p:cNvPr id="74803" name="Rectangle 130"/>
          <p:cNvSpPr>
            <a:spLocks noChangeArrowheads="1"/>
          </p:cNvSpPr>
          <p:nvPr/>
        </p:nvSpPr>
        <p:spPr bwMode="auto">
          <a:xfrm>
            <a:off x="3930650" y="5554663"/>
            <a:ext cx="2408238" cy="298450"/>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74804" name="Rectangle 131"/>
          <p:cNvSpPr>
            <a:spLocks noChangeArrowheads="1"/>
          </p:cNvSpPr>
          <p:nvPr/>
        </p:nvSpPr>
        <p:spPr bwMode="auto">
          <a:xfrm>
            <a:off x="4002088" y="5649913"/>
            <a:ext cx="112712" cy="107950"/>
          </a:xfrm>
          <a:prstGeom prst="rect">
            <a:avLst/>
          </a:prstGeom>
          <a:solidFill>
            <a:srgbClr val="333399"/>
          </a:solidFill>
          <a:ln w="9525">
            <a:noFill/>
            <a:miter lim="800000"/>
            <a:headEnd/>
            <a:tailEnd/>
          </a:ln>
        </p:spPr>
        <p:txBody>
          <a:bodyPr lIns="82058" tIns="41029" rIns="82058" bIns="41029"/>
          <a:lstStyle/>
          <a:p>
            <a:endParaRPr lang="en-US"/>
          </a:p>
        </p:txBody>
      </p:sp>
      <p:sp>
        <p:nvSpPr>
          <p:cNvPr id="74805" name="Rectangle 132"/>
          <p:cNvSpPr>
            <a:spLocks noChangeArrowheads="1"/>
          </p:cNvSpPr>
          <p:nvPr/>
        </p:nvSpPr>
        <p:spPr bwMode="auto">
          <a:xfrm>
            <a:off x="4178300" y="5594350"/>
            <a:ext cx="771525" cy="201613"/>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Mandated</a:t>
            </a:r>
            <a:endParaRPr lang="en-US"/>
          </a:p>
        </p:txBody>
      </p:sp>
      <p:sp>
        <p:nvSpPr>
          <p:cNvPr id="74806" name="Rectangle 133"/>
          <p:cNvSpPr>
            <a:spLocks noChangeArrowheads="1"/>
          </p:cNvSpPr>
          <p:nvPr/>
        </p:nvSpPr>
        <p:spPr bwMode="auto">
          <a:xfrm>
            <a:off x="5000625" y="5649913"/>
            <a:ext cx="100013" cy="95250"/>
          </a:xfrm>
          <a:prstGeom prst="rect">
            <a:avLst/>
          </a:prstGeom>
          <a:solidFill>
            <a:srgbClr val="808080"/>
          </a:solidFill>
          <a:ln w="0">
            <a:solidFill>
              <a:srgbClr val="C0C0C0"/>
            </a:solidFill>
            <a:miter lim="800000"/>
            <a:headEnd/>
            <a:tailEnd/>
          </a:ln>
        </p:spPr>
        <p:txBody>
          <a:bodyPr lIns="82058" tIns="41029" rIns="82058" bIns="41029"/>
          <a:lstStyle/>
          <a:p>
            <a:endParaRPr lang="en-US"/>
          </a:p>
        </p:txBody>
      </p:sp>
      <p:sp>
        <p:nvSpPr>
          <p:cNvPr id="74807" name="Rectangle 134"/>
          <p:cNvSpPr>
            <a:spLocks noChangeArrowheads="1"/>
          </p:cNvSpPr>
          <p:nvPr/>
        </p:nvSpPr>
        <p:spPr bwMode="auto">
          <a:xfrm>
            <a:off x="5178425" y="5594350"/>
            <a:ext cx="1136650" cy="201613"/>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Not Mandated </a:t>
            </a:r>
            <a:endParaRPr lang="en-US"/>
          </a:p>
        </p:txBody>
      </p:sp>
      <p:sp>
        <p:nvSpPr>
          <p:cNvPr id="74808" name="Rectangle 135"/>
          <p:cNvSpPr>
            <a:spLocks noChangeArrowheads="1"/>
          </p:cNvSpPr>
          <p:nvPr/>
        </p:nvSpPr>
        <p:spPr bwMode="auto">
          <a:xfrm>
            <a:off x="808038" y="1620838"/>
            <a:ext cx="7681912" cy="4287837"/>
          </a:xfrm>
          <a:prstGeom prst="rect">
            <a:avLst/>
          </a:prstGeom>
          <a:noFill/>
          <a:ln w="0">
            <a:solidFill>
              <a:srgbClr val="000000"/>
            </a:solidFill>
            <a:miter lim="800000"/>
            <a:headEnd/>
            <a:tailEnd/>
          </a:ln>
        </p:spPr>
        <p:txBody>
          <a:bodyPr lIns="82058" tIns="41029" rIns="82058" bIns="41029"/>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93345"/>
                                        </p:tgtEl>
                                        <p:attrNameLst>
                                          <p:attrName>style.visibility</p:attrName>
                                        </p:attrNameLst>
                                      </p:cBhvr>
                                      <p:to>
                                        <p:strVal val="visible"/>
                                      </p:to>
                                    </p:set>
                                    <p:animEffect transition="in" filter="wipe(down)">
                                      <p:cBhvr>
                                        <p:cTn id="7" dur="500"/>
                                        <p:tgtEl>
                                          <p:spTgt spid="69334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693346"/>
                                        </p:tgtEl>
                                        <p:attrNameLst>
                                          <p:attrName>style.visibility</p:attrName>
                                        </p:attrNameLst>
                                      </p:cBhvr>
                                      <p:to>
                                        <p:strVal val="visible"/>
                                      </p:to>
                                    </p:set>
                                    <p:animEffect transition="in" filter="wipe(down)">
                                      <p:cBhvr>
                                        <p:cTn id="10" dur="500"/>
                                        <p:tgtEl>
                                          <p:spTgt spid="693346"/>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693347"/>
                                        </p:tgtEl>
                                        <p:attrNameLst>
                                          <p:attrName>style.visibility</p:attrName>
                                        </p:attrNameLst>
                                      </p:cBhvr>
                                      <p:to>
                                        <p:strVal val="visible"/>
                                      </p:to>
                                    </p:set>
                                    <p:animEffect transition="in" filter="wipe(down)">
                                      <p:cBhvr>
                                        <p:cTn id="13" dur="500"/>
                                        <p:tgtEl>
                                          <p:spTgt spid="693347"/>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693348"/>
                                        </p:tgtEl>
                                        <p:attrNameLst>
                                          <p:attrName>style.visibility</p:attrName>
                                        </p:attrNameLst>
                                      </p:cBhvr>
                                      <p:to>
                                        <p:strVal val="visible"/>
                                      </p:to>
                                    </p:set>
                                    <p:animEffect transition="in" filter="wipe(down)">
                                      <p:cBhvr>
                                        <p:cTn id="16" dur="500"/>
                                        <p:tgtEl>
                                          <p:spTgt spid="693348"/>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693349"/>
                                        </p:tgtEl>
                                        <p:attrNameLst>
                                          <p:attrName>style.visibility</p:attrName>
                                        </p:attrNameLst>
                                      </p:cBhvr>
                                      <p:to>
                                        <p:strVal val="visible"/>
                                      </p:to>
                                    </p:set>
                                    <p:animEffect transition="in" filter="wipe(down)">
                                      <p:cBhvr>
                                        <p:cTn id="19" dur="500"/>
                                        <p:tgtEl>
                                          <p:spTgt spid="6933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3345" grpId="0" animBg="1"/>
      <p:bldP spid="693346" grpId="0" animBg="1"/>
      <p:bldP spid="693347" grpId="0" animBg="1"/>
      <p:bldP spid="693348" grpId="0" animBg="1"/>
      <p:bldP spid="69334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4" name="Rectangle 2"/>
          <p:cNvSpPr>
            <a:spLocks noGrp="1" noChangeArrowheads="1"/>
          </p:cNvSpPr>
          <p:nvPr>
            <p:ph type="title"/>
          </p:nvPr>
        </p:nvSpPr>
        <p:spPr>
          <a:xfrm>
            <a:off x="457200" y="274638"/>
            <a:ext cx="8229600" cy="1143000"/>
          </a:xfrm>
        </p:spPr>
        <p:txBody>
          <a:bodyPr/>
          <a:lstStyle/>
          <a:p>
            <a:pPr eaLnBrk="1" hangingPunct="1">
              <a:defRPr/>
            </a:pPr>
            <a:r>
              <a:rPr lang="en-US" sz="2800" b="1" dirty="0">
                <a:solidFill>
                  <a:schemeClr val="tx2">
                    <a:lumMod val="60000"/>
                    <a:lumOff val="40000"/>
                  </a:schemeClr>
                </a:solidFill>
              </a:rPr>
              <a:t>Who Refers to Child Protective Services?</a:t>
            </a:r>
            <a:br>
              <a:rPr lang="en-US" sz="2800" b="1" dirty="0">
                <a:solidFill>
                  <a:schemeClr val="tx2">
                    <a:lumMod val="60000"/>
                    <a:lumOff val="40000"/>
                  </a:schemeClr>
                </a:solidFill>
              </a:rPr>
            </a:br>
            <a:r>
              <a:rPr lang="en-US" sz="2800" b="1" dirty="0">
                <a:solidFill>
                  <a:schemeClr val="tx2">
                    <a:lumMod val="60000"/>
                    <a:lumOff val="40000"/>
                  </a:schemeClr>
                </a:solidFill>
              </a:rPr>
              <a:t>Disproportionality Index by Type of Referrer</a:t>
            </a:r>
          </a:p>
        </p:txBody>
      </p:sp>
      <p:sp>
        <p:nvSpPr>
          <p:cNvPr id="75778" name="Text Box 3"/>
          <p:cNvSpPr txBox="1">
            <a:spLocks noChangeArrowheads="1"/>
          </p:cNvSpPr>
          <p:nvPr/>
        </p:nvSpPr>
        <p:spPr bwMode="auto">
          <a:xfrm>
            <a:off x="620713" y="4659313"/>
            <a:ext cx="511175" cy="368300"/>
          </a:xfrm>
          <a:prstGeom prst="rect">
            <a:avLst/>
          </a:prstGeom>
          <a:noFill/>
          <a:ln w="9525" algn="ctr">
            <a:noFill/>
            <a:miter lim="800000"/>
            <a:headEnd/>
            <a:tailEnd/>
          </a:ln>
        </p:spPr>
        <p:txBody>
          <a:bodyPr lIns="91429" tIns="45714" rIns="91429" bIns="45714">
            <a:spAutoFit/>
          </a:bodyPr>
          <a:lstStyle/>
          <a:p>
            <a:pPr algn="r">
              <a:spcBef>
                <a:spcPct val="50000"/>
              </a:spcBef>
            </a:pPr>
            <a:endParaRPr lang="en-US"/>
          </a:p>
        </p:txBody>
      </p:sp>
      <p:sp>
        <p:nvSpPr>
          <p:cNvPr id="75779" name="Rectangle 6"/>
          <p:cNvSpPr>
            <a:spLocks noChangeArrowheads="1"/>
          </p:cNvSpPr>
          <p:nvPr/>
        </p:nvSpPr>
        <p:spPr bwMode="auto">
          <a:xfrm>
            <a:off x="906463" y="5518150"/>
            <a:ext cx="1011237" cy="250825"/>
          </a:xfrm>
          <a:prstGeom prst="rect">
            <a:avLst/>
          </a:prstGeom>
          <a:noFill/>
          <a:ln w="9525" algn="ctr">
            <a:noFill/>
            <a:miter lim="800000"/>
            <a:headEnd/>
            <a:tailEnd/>
          </a:ln>
        </p:spPr>
        <p:txBody>
          <a:bodyPr wrap="none" lIns="82058" tIns="41029" rIns="82058" bIns="41029">
            <a:spAutoFit/>
          </a:bodyPr>
          <a:lstStyle/>
          <a:p>
            <a:pPr algn="r"/>
            <a:r>
              <a:rPr lang="en-US" sz="1100"/>
              <a:t>WSIPP, 2008</a:t>
            </a:r>
          </a:p>
        </p:txBody>
      </p:sp>
      <p:sp>
        <p:nvSpPr>
          <p:cNvPr id="75780" name="AutoShape 12"/>
          <p:cNvSpPr>
            <a:spLocks noChangeAspect="1" noChangeArrowheads="1" noTextEdit="1"/>
          </p:cNvSpPr>
          <p:nvPr/>
        </p:nvSpPr>
        <p:spPr bwMode="auto">
          <a:xfrm>
            <a:off x="1033463" y="1689100"/>
            <a:ext cx="7686675" cy="4402138"/>
          </a:xfrm>
          <a:prstGeom prst="rect">
            <a:avLst/>
          </a:prstGeom>
          <a:noFill/>
          <a:ln w="9525">
            <a:noFill/>
            <a:miter lim="800000"/>
            <a:headEnd/>
            <a:tailEnd/>
          </a:ln>
        </p:spPr>
        <p:txBody>
          <a:bodyPr lIns="82058" tIns="41029" rIns="82058" bIns="41029"/>
          <a:lstStyle/>
          <a:p>
            <a:endParaRPr lang="en-US"/>
          </a:p>
        </p:txBody>
      </p:sp>
      <p:sp>
        <p:nvSpPr>
          <p:cNvPr id="75781" name="Rectangle 14"/>
          <p:cNvSpPr>
            <a:spLocks noChangeArrowheads="1"/>
          </p:cNvSpPr>
          <p:nvPr/>
        </p:nvSpPr>
        <p:spPr bwMode="auto">
          <a:xfrm>
            <a:off x="1112838" y="1766888"/>
            <a:ext cx="7513637" cy="4248150"/>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75782" name="Rectangle 15"/>
          <p:cNvSpPr>
            <a:spLocks noChangeArrowheads="1"/>
          </p:cNvSpPr>
          <p:nvPr/>
        </p:nvSpPr>
        <p:spPr bwMode="auto">
          <a:xfrm>
            <a:off x="2214563" y="2087563"/>
            <a:ext cx="6269037" cy="2628900"/>
          </a:xfrm>
          <a:prstGeom prst="rect">
            <a:avLst/>
          </a:prstGeom>
          <a:solidFill>
            <a:srgbClr val="FFFFFF"/>
          </a:solidFill>
          <a:ln w="9525">
            <a:noFill/>
            <a:miter lim="800000"/>
            <a:headEnd/>
            <a:tailEnd/>
          </a:ln>
        </p:spPr>
        <p:txBody>
          <a:bodyPr lIns="82058" tIns="41029" rIns="82058" bIns="41029"/>
          <a:lstStyle/>
          <a:p>
            <a:endParaRPr lang="en-US"/>
          </a:p>
        </p:txBody>
      </p:sp>
      <p:sp>
        <p:nvSpPr>
          <p:cNvPr id="75783" name="Line 16"/>
          <p:cNvSpPr>
            <a:spLocks noChangeShapeType="1"/>
          </p:cNvSpPr>
          <p:nvPr/>
        </p:nvSpPr>
        <p:spPr bwMode="auto">
          <a:xfrm>
            <a:off x="2214563" y="4057650"/>
            <a:ext cx="6269037" cy="0"/>
          </a:xfrm>
          <a:prstGeom prst="line">
            <a:avLst/>
          </a:prstGeom>
          <a:noFill/>
          <a:ln w="0">
            <a:solidFill>
              <a:srgbClr val="000000"/>
            </a:solidFill>
            <a:round/>
            <a:headEnd/>
            <a:tailEnd/>
          </a:ln>
        </p:spPr>
        <p:txBody>
          <a:bodyPr lIns="82058" tIns="41029" rIns="82058" bIns="41029"/>
          <a:lstStyle/>
          <a:p>
            <a:endParaRPr lang="en-US"/>
          </a:p>
        </p:txBody>
      </p:sp>
      <p:sp>
        <p:nvSpPr>
          <p:cNvPr id="75784" name="Line 17"/>
          <p:cNvSpPr>
            <a:spLocks noChangeShapeType="1"/>
          </p:cNvSpPr>
          <p:nvPr/>
        </p:nvSpPr>
        <p:spPr bwMode="auto">
          <a:xfrm>
            <a:off x="2214563" y="3400425"/>
            <a:ext cx="6269037" cy="0"/>
          </a:xfrm>
          <a:prstGeom prst="line">
            <a:avLst/>
          </a:prstGeom>
          <a:noFill/>
          <a:ln w="0">
            <a:solidFill>
              <a:srgbClr val="000000"/>
            </a:solidFill>
            <a:round/>
            <a:headEnd/>
            <a:tailEnd/>
          </a:ln>
        </p:spPr>
        <p:txBody>
          <a:bodyPr lIns="82058" tIns="41029" rIns="82058" bIns="41029"/>
          <a:lstStyle/>
          <a:p>
            <a:endParaRPr lang="en-US"/>
          </a:p>
        </p:txBody>
      </p:sp>
      <p:sp>
        <p:nvSpPr>
          <p:cNvPr id="75785" name="Line 18"/>
          <p:cNvSpPr>
            <a:spLocks noChangeShapeType="1"/>
          </p:cNvSpPr>
          <p:nvPr/>
        </p:nvSpPr>
        <p:spPr bwMode="auto">
          <a:xfrm>
            <a:off x="2214563" y="2744788"/>
            <a:ext cx="6269037" cy="0"/>
          </a:xfrm>
          <a:prstGeom prst="line">
            <a:avLst/>
          </a:prstGeom>
          <a:noFill/>
          <a:ln w="0">
            <a:solidFill>
              <a:srgbClr val="000000"/>
            </a:solidFill>
            <a:round/>
            <a:headEnd/>
            <a:tailEnd/>
          </a:ln>
        </p:spPr>
        <p:txBody>
          <a:bodyPr lIns="82058" tIns="41029" rIns="82058" bIns="41029"/>
          <a:lstStyle/>
          <a:p>
            <a:endParaRPr lang="en-US"/>
          </a:p>
        </p:txBody>
      </p:sp>
      <p:sp>
        <p:nvSpPr>
          <p:cNvPr id="75786" name="Line 19"/>
          <p:cNvSpPr>
            <a:spLocks noChangeShapeType="1"/>
          </p:cNvSpPr>
          <p:nvPr/>
        </p:nvSpPr>
        <p:spPr bwMode="auto">
          <a:xfrm>
            <a:off x="2214563" y="2087563"/>
            <a:ext cx="6269037" cy="0"/>
          </a:xfrm>
          <a:prstGeom prst="line">
            <a:avLst/>
          </a:prstGeom>
          <a:noFill/>
          <a:ln w="0">
            <a:solidFill>
              <a:srgbClr val="000000"/>
            </a:solidFill>
            <a:round/>
            <a:headEnd/>
            <a:tailEnd/>
          </a:ln>
        </p:spPr>
        <p:txBody>
          <a:bodyPr lIns="82058" tIns="41029" rIns="82058" bIns="41029"/>
          <a:lstStyle/>
          <a:p>
            <a:endParaRPr lang="en-US"/>
          </a:p>
        </p:txBody>
      </p:sp>
      <p:sp>
        <p:nvSpPr>
          <p:cNvPr id="75787" name="Rectangle 20"/>
          <p:cNvSpPr>
            <a:spLocks noChangeArrowheads="1"/>
          </p:cNvSpPr>
          <p:nvPr/>
        </p:nvSpPr>
        <p:spPr bwMode="auto">
          <a:xfrm>
            <a:off x="2214563" y="2087563"/>
            <a:ext cx="6269037" cy="2628900"/>
          </a:xfrm>
          <a:prstGeom prst="rect">
            <a:avLst/>
          </a:prstGeom>
          <a:noFill/>
          <a:ln w="17463">
            <a:solidFill>
              <a:srgbClr val="808080"/>
            </a:solidFill>
            <a:miter lim="800000"/>
            <a:headEnd/>
            <a:tailEnd/>
          </a:ln>
        </p:spPr>
        <p:txBody>
          <a:bodyPr lIns="82058" tIns="41029" rIns="82058" bIns="41029"/>
          <a:lstStyle/>
          <a:p>
            <a:endParaRPr lang="en-US"/>
          </a:p>
        </p:txBody>
      </p:sp>
      <p:sp>
        <p:nvSpPr>
          <p:cNvPr id="694293" name="Rectangle 21"/>
          <p:cNvSpPr>
            <a:spLocks noChangeArrowheads="1"/>
          </p:cNvSpPr>
          <p:nvPr/>
        </p:nvSpPr>
        <p:spPr bwMode="auto">
          <a:xfrm>
            <a:off x="2373313" y="2728913"/>
            <a:ext cx="471487" cy="1987550"/>
          </a:xfrm>
          <a:prstGeom prst="rect">
            <a:avLst/>
          </a:prstGeom>
          <a:solidFill>
            <a:srgbClr val="333399"/>
          </a:solidFill>
          <a:ln w="17463">
            <a:solidFill>
              <a:srgbClr val="000000"/>
            </a:solidFill>
            <a:miter lim="800000"/>
            <a:headEnd/>
            <a:tailEnd/>
          </a:ln>
        </p:spPr>
        <p:txBody>
          <a:bodyPr lIns="82058" tIns="41029" rIns="82058" bIns="41029"/>
          <a:lstStyle/>
          <a:p>
            <a:endParaRPr lang="en-US"/>
          </a:p>
        </p:txBody>
      </p:sp>
      <p:sp>
        <p:nvSpPr>
          <p:cNvPr id="694294" name="Rectangle 22"/>
          <p:cNvSpPr>
            <a:spLocks noChangeArrowheads="1"/>
          </p:cNvSpPr>
          <p:nvPr/>
        </p:nvSpPr>
        <p:spPr bwMode="auto">
          <a:xfrm>
            <a:off x="3632200" y="3400425"/>
            <a:ext cx="455613" cy="1316038"/>
          </a:xfrm>
          <a:prstGeom prst="rect">
            <a:avLst/>
          </a:prstGeom>
          <a:solidFill>
            <a:srgbClr val="333399"/>
          </a:solidFill>
          <a:ln w="17463">
            <a:solidFill>
              <a:srgbClr val="000000"/>
            </a:solidFill>
            <a:miter lim="800000"/>
            <a:headEnd/>
            <a:tailEnd/>
          </a:ln>
        </p:spPr>
        <p:txBody>
          <a:bodyPr lIns="82058" tIns="41029" rIns="82058" bIns="41029"/>
          <a:lstStyle/>
          <a:p>
            <a:endParaRPr lang="en-US"/>
          </a:p>
        </p:txBody>
      </p:sp>
      <p:sp>
        <p:nvSpPr>
          <p:cNvPr id="694295" name="Rectangle 23"/>
          <p:cNvSpPr>
            <a:spLocks noChangeArrowheads="1"/>
          </p:cNvSpPr>
          <p:nvPr/>
        </p:nvSpPr>
        <p:spPr bwMode="auto">
          <a:xfrm>
            <a:off x="4876800" y="4333875"/>
            <a:ext cx="471488" cy="382588"/>
          </a:xfrm>
          <a:prstGeom prst="rect">
            <a:avLst/>
          </a:prstGeom>
          <a:solidFill>
            <a:srgbClr val="333399"/>
          </a:solidFill>
          <a:ln w="17463">
            <a:solidFill>
              <a:srgbClr val="000000"/>
            </a:solidFill>
            <a:miter lim="800000"/>
            <a:headEnd/>
            <a:tailEnd/>
          </a:ln>
        </p:spPr>
        <p:txBody>
          <a:bodyPr lIns="82058" tIns="41029" rIns="82058" bIns="41029"/>
          <a:lstStyle/>
          <a:p>
            <a:endParaRPr lang="en-US"/>
          </a:p>
        </p:txBody>
      </p:sp>
      <p:sp>
        <p:nvSpPr>
          <p:cNvPr id="694296" name="Rectangle 24"/>
          <p:cNvSpPr>
            <a:spLocks noChangeArrowheads="1"/>
          </p:cNvSpPr>
          <p:nvPr/>
        </p:nvSpPr>
        <p:spPr bwMode="auto">
          <a:xfrm>
            <a:off x="6135688" y="3752850"/>
            <a:ext cx="458787" cy="963613"/>
          </a:xfrm>
          <a:prstGeom prst="rect">
            <a:avLst/>
          </a:prstGeom>
          <a:solidFill>
            <a:srgbClr val="333399"/>
          </a:solidFill>
          <a:ln w="17463">
            <a:solidFill>
              <a:srgbClr val="000000"/>
            </a:solidFill>
            <a:miter lim="800000"/>
            <a:headEnd/>
            <a:tailEnd/>
          </a:ln>
        </p:spPr>
        <p:txBody>
          <a:bodyPr lIns="82058" tIns="41029" rIns="82058" bIns="41029"/>
          <a:lstStyle/>
          <a:p>
            <a:endParaRPr lang="en-US"/>
          </a:p>
        </p:txBody>
      </p:sp>
      <p:sp>
        <p:nvSpPr>
          <p:cNvPr id="694297" name="Rectangle 25"/>
          <p:cNvSpPr>
            <a:spLocks noChangeArrowheads="1"/>
          </p:cNvSpPr>
          <p:nvPr/>
        </p:nvSpPr>
        <p:spPr bwMode="auto">
          <a:xfrm>
            <a:off x="7380288" y="4057650"/>
            <a:ext cx="473075" cy="658813"/>
          </a:xfrm>
          <a:prstGeom prst="rect">
            <a:avLst/>
          </a:prstGeom>
          <a:solidFill>
            <a:srgbClr val="333399"/>
          </a:solidFill>
          <a:ln w="17463">
            <a:solidFill>
              <a:srgbClr val="000000"/>
            </a:solidFill>
            <a:miter lim="800000"/>
            <a:headEnd/>
            <a:tailEnd/>
          </a:ln>
        </p:spPr>
        <p:txBody>
          <a:bodyPr lIns="82058" tIns="41029" rIns="82058" bIns="41029"/>
          <a:lstStyle/>
          <a:p>
            <a:endParaRPr lang="en-US"/>
          </a:p>
        </p:txBody>
      </p:sp>
      <p:sp>
        <p:nvSpPr>
          <p:cNvPr id="694298" name="Rectangle 26"/>
          <p:cNvSpPr>
            <a:spLocks noChangeArrowheads="1"/>
          </p:cNvSpPr>
          <p:nvPr/>
        </p:nvSpPr>
        <p:spPr bwMode="auto">
          <a:xfrm>
            <a:off x="2844800" y="2865438"/>
            <a:ext cx="457200" cy="1851025"/>
          </a:xfrm>
          <a:prstGeom prst="rect">
            <a:avLst/>
          </a:prstGeom>
          <a:solidFill>
            <a:srgbClr val="808080"/>
          </a:solidFill>
          <a:ln w="17463">
            <a:solidFill>
              <a:srgbClr val="000000"/>
            </a:solidFill>
            <a:miter lim="800000"/>
            <a:headEnd/>
            <a:tailEnd/>
          </a:ln>
        </p:spPr>
        <p:txBody>
          <a:bodyPr lIns="82058" tIns="41029" rIns="82058" bIns="41029"/>
          <a:lstStyle/>
          <a:p>
            <a:endParaRPr lang="en-US"/>
          </a:p>
        </p:txBody>
      </p:sp>
      <p:sp>
        <p:nvSpPr>
          <p:cNvPr id="694299" name="Rectangle 27"/>
          <p:cNvSpPr>
            <a:spLocks noChangeArrowheads="1"/>
          </p:cNvSpPr>
          <p:nvPr/>
        </p:nvSpPr>
        <p:spPr bwMode="auto">
          <a:xfrm>
            <a:off x="4087813" y="3538538"/>
            <a:ext cx="458787" cy="1177925"/>
          </a:xfrm>
          <a:prstGeom prst="rect">
            <a:avLst/>
          </a:prstGeom>
          <a:solidFill>
            <a:srgbClr val="808080"/>
          </a:solidFill>
          <a:ln w="17463">
            <a:solidFill>
              <a:srgbClr val="000000"/>
            </a:solidFill>
            <a:miter lim="800000"/>
            <a:headEnd/>
            <a:tailEnd/>
          </a:ln>
        </p:spPr>
        <p:txBody>
          <a:bodyPr lIns="82058" tIns="41029" rIns="82058" bIns="41029"/>
          <a:lstStyle/>
          <a:p>
            <a:endParaRPr lang="en-US"/>
          </a:p>
        </p:txBody>
      </p:sp>
      <p:sp>
        <p:nvSpPr>
          <p:cNvPr id="694300" name="Rectangle 28"/>
          <p:cNvSpPr>
            <a:spLocks noChangeArrowheads="1"/>
          </p:cNvSpPr>
          <p:nvPr/>
        </p:nvSpPr>
        <p:spPr bwMode="auto">
          <a:xfrm>
            <a:off x="5348288" y="4502150"/>
            <a:ext cx="457200" cy="214313"/>
          </a:xfrm>
          <a:prstGeom prst="rect">
            <a:avLst/>
          </a:prstGeom>
          <a:solidFill>
            <a:srgbClr val="808080"/>
          </a:solidFill>
          <a:ln w="17463">
            <a:solidFill>
              <a:srgbClr val="000000"/>
            </a:solidFill>
            <a:miter lim="800000"/>
            <a:headEnd/>
            <a:tailEnd/>
          </a:ln>
        </p:spPr>
        <p:txBody>
          <a:bodyPr lIns="82058" tIns="41029" rIns="82058" bIns="41029"/>
          <a:lstStyle/>
          <a:p>
            <a:endParaRPr lang="en-US"/>
          </a:p>
        </p:txBody>
      </p:sp>
      <p:sp>
        <p:nvSpPr>
          <p:cNvPr id="694301" name="Rectangle 29"/>
          <p:cNvSpPr>
            <a:spLocks noChangeArrowheads="1"/>
          </p:cNvSpPr>
          <p:nvPr/>
        </p:nvSpPr>
        <p:spPr bwMode="auto">
          <a:xfrm>
            <a:off x="6594475" y="3935413"/>
            <a:ext cx="455613" cy="781050"/>
          </a:xfrm>
          <a:prstGeom prst="rect">
            <a:avLst/>
          </a:prstGeom>
          <a:solidFill>
            <a:srgbClr val="808080"/>
          </a:solidFill>
          <a:ln w="17463">
            <a:solidFill>
              <a:srgbClr val="000000"/>
            </a:solidFill>
            <a:miter lim="800000"/>
            <a:headEnd/>
            <a:tailEnd/>
          </a:ln>
        </p:spPr>
        <p:txBody>
          <a:bodyPr lIns="82058" tIns="41029" rIns="82058" bIns="41029"/>
          <a:lstStyle/>
          <a:p>
            <a:endParaRPr lang="en-US"/>
          </a:p>
        </p:txBody>
      </p:sp>
      <p:sp>
        <p:nvSpPr>
          <p:cNvPr id="694302" name="Rectangle 30"/>
          <p:cNvSpPr>
            <a:spLocks noChangeArrowheads="1"/>
          </p:cNvSpPr>
          <p:nvPr/>
        </p:nvSpPr>
        <p:spPr bwMode="auto">
          <a:xfrm>
            <a:off x="7853363" y="4057650"/>
            <a:ext cx="457200" cy="658813"/>
          </a:xfrm>
          <a:prstGeom prst="rect">
            <a:avLst/>
          </a:prstGeom>
          <a:solidFill>
            <a:srgbClr val="808080"/>
          </a:solidFill>
          <a:ln w="17463">
            <a:solidFill>
              <a:srgbClr val="000000"/>
            </a:solidFill>
            <a:miter lim="800000"/>
            <a:headEnd/>
            <a:tailEnd/>
          </a:ln>
        </p:spPr>
        <p:txBody>
          <a:bodyPr lIns="82058" tIns="41029" rIns="82058" bIns="41029"/>
          <a:lstStyle/>
          <a:p>
            <a:endParaRPr lang="en-US"/>
          </a:p>
        </p:txBody>
      </p:sp>
      <p:sp>
        <p:nvSpPr>
          <p:cNvPr id="75798" name="Line 31"/>
          <p:cNvSpPr>
            <a:spLocks noChangeShapeType="1"/>
          </p:cNvSpPr>
          <p:nvPr/>
        </p:nvSpPr>
        <p:spPr bwMode="auto">
          <a:xfrm>
            <a:off x="2214563" y="2087563"/>
            <a:ext cx="0" cy="2628900"/>
          </a:xfrm>
          <a:prstGeom prst="line">
            <a:avLst/>
          </a:prstGeom>
          <a:noFill/>
          <a:ln w="0">
            <a:solidFill>
              <a:srgbClr val="000000"/>
            </a:solidFill>
            <a:round/>
            <a:headEnd/>
            <a:tailEnd/>
          </a:ln>
        </p:spPr>
        <p:txBody>
          <a:bodyPr lIns="82058" tIns="41029" rIns="82058" bIns="41029"/>
          <a:lstStyle/>
          <a:p>
            <a:endParaRPr lang="en-US"/>
          </a:p>
        </p:txBody>
      </p:sp>
      <p:sp>
        <p:nvSpPr>
          <p:cNvPr id="75799" name="Line 32"/>
          <p:cNvSpPr>
            <a:spLocks noChangeShapeType="1"/>
          </p:cNvSpPr>
          <p:nvPr/>
        </p:nvSpPr>
        <p:spPr bwMode="auto">
          <a:xfrm>
            <a:off x="2151063" y="4716463"/>
            <a:ext cx="63500" cy="0"/>
          </a:xfrm>
          <a:prstGeom prst="line">
            <a:avLst/>
          </a:prstGeom>
          <a:noFill/>
          <a:ln w="0">
            <a:solidFill>
              <a:srgbClr val="000000"/>
            </a:solidFill>
            <a:round/>
            <a:headEnd/>
            <a:tailEnd/>
          </a:ln>
        </p:spPr>
        <p:txBody>
          <a:bodyPr lIns="82058" tIns="41029" rIns="82058" bIns="41029"/>
          <a:lstStyle/>
          <a:p>
            <a:endParaRPr lang="en-US"/>
          </a:p>
        </p:txBody>
      </p:sp>
      <p:sp>
        <p:nvSpPr>
          <p:cNvPr id="75800" name="Line 33"/>
          <p:cNvSpPr>
            <a:spLocks noChangeShapeType="1"/>
          </p:cNvSpPr>
          <p:nvPr/>
        </p:nvSpPr>
        <p:spPr bwMode="auto">
          <a:xfrm>
            <a:off x="2151063" y="4057650"/>
            <a:ext cx="63500" cy="0"/>
          </a:xfrm>
          <a:prstGeom prst="line">
            <a:avLst/>
          </a:prstGeom>
          <a:noFill/>
          <a:ln w="0">
            <a:solidFill>
              <a:srgbClr val="000000"/>
            </a:solidFill>
            <a:round/>
            <a:headEnd/>
            <a:tailEnd/>
          </a:ln>
        </p:spPr>
        <p:txBody>
          <a:bodyPr lIns="82058" tIns="41029" rIns="82058" bIns="41029"/>
          <a:lstStyle/>
          <a:p>
            <a:endParaRPr lang="en-US"/>
          </a:p>
        </p:txBody>
      </p:sp>
      <p:sp>
        <p:nvSpPr>
          <p:cNvPr id="75801" name="Line 34"/>
          <p:cNvSpPr>
            <a:spLocks noChangeShapeType="1"/>
          </p:cNvSpPr>
          <p:nvPr/>
        </p:nvSpPr>
        <p:spPr bwMode="auto">
          <a:xfrm>
            <a:off x="2151063" y="3400425"/>
            <a:ext cx="63500" cy="0"/>
          </a:xfrm>
          <a:prstGeom prst="line">
            <a:avLst/>
          </a:prstGeom>
          <a:noFill/>
          <a:ln w="0">
            <a:solidFill>
              <a:srgbClr val="000000"/>
            </a:solidFill>
            <a:round/>
            <a:headEnd/>
            <a:tailEnd/>
          </a:ln>
        </p:spPr>
        <p:txBody>
          <a:bodyPr lIns="82058" tIns="41029" rIns="82058" bIns="41029"/>
          <a:lstStyle/>
          <a:p>
            <a:endParaRPr lang="en-US"/>
          </a:p>
        </p:txBody>
      </p:sp>
      <p:sp>
        <p:nvSpPr>
          <p:cNvPr id="75802" name="Line 35"/>
          <p:cNvSpPr>
            <a:spLocks noChangeShapeType="1"/>
          </p:cNvSpPr>
          <p:nvPr/>
        </p:nvSpPr>
        <p:spPr bwMode="auto">
          <a:xfrm>
            <a:off x="2151063" y="2744788"/>
            <a:ext cx="63500" cy="0"/>
          </a:xfrm>
          <a:prstGeom prst="line">
            <a:avLst/>
          </a:prstGeom>
          <a:noFill/>
          <a:ln w="0">
            <a:solidFill>
              <a:srgbClr val="000000"/>
            </a:solidFill>
            <a:round/>
            <a:headEnd/>
            <a:tailEnd/>
          </a:ln>
        </p:spPr>
        <p:txBody>
          <a:bodyPr lIns="82058" tIns="41029" rIns="82058" bIns="41029"/>
          <a:lstStyle/>
          <a:p>
            <a:endParaRPr lang="en-US"/>
          </a:p>
        </p:txBody>
      </p:sp>
      <p:sp>
        <p:nvSpPr>
          <p:cNvPr id="75803" name="Line 36"/>
          <p:cNvSpPr>
            <a:spLocks noChangeShapeType="1"/>
          </p:cNvSpPr>
          <p:nvPr/>
        </p:nvSpPr>
        <p:spPr bwMode="auto">
          <a:xfrm>
            <a:off x="2151063" y="2087563"/>
            <a:ext cx="63500" cy="0"/>
          </a:xfrm>
          <a:prstGeom prst="line">
            <a:avLst/>
          </a:prstGeom>
          <a:noFill/>
          <a:ln w="0">
            <a:solidFill>
              <a:srgbClr val="000000"/>
            </a:solidFill>
            <a:round/>
            <a:headEnd/>
            <a:tailEnd/>
          </a:ln>
        </p:spPr>
        <p:txBody>
          <a:bodyPr lIns="82058" tIns="41029" rIns="82058" bIns="41029"/>
          <a:lstStyle/>
          <a:p>
            <a:endParaRPr lang="en-US"/>
          </a:p>
        </p:txBody>
      </p:sp>
      <p:sp>
        <p:nvSpPr>
          <p:cNvPr id="75804" name="Line 37"/>
          <p:cNvSpPr>
            <a:spLocks noChangeShapeType="1"/>
          </p:cNvSpPr>
          <p:nvPr/>
        </p:nvSpPr>
        <p:spPr bwMode="auto">
          <a:xfrm>
            <a:off x="2214563" y="4716463"/>
            <a:ext cx="6269037" cy="0"/>
          </a:xfrm>
          <a:prstGeom prst="line">
            <a:avLst/>
          </a:prstGeom>
          <a:noFill/>
          <a:ln w="0">
            <a:solidFill>
              <a:srgbClr val="000000"/>
            </a:solidFill>
            <a:round/>
            <a:headEnd/>
            <a:tailEnd/>
          </a:ln>
        </p:spPr>
        <p:txBody>
          <a:bodyPr lIns="82058" tIns="41029" rIns="82058" bIns="41029"/>
          <a:lstStyle/>
          <a:p>
            <a:endParaRPr lang="en-US"/>
          </a:p>
        </p:txBody>
      </p:sp>
      <p:sp>
        <p:nvSpPr>
          <p:cNvPr id="75805" name="Line 38"/>
          <p:cNvSpPr>
            <a:spLocks noChangeShapeType="1"/>
          </p:cNvSpPr>
          <p:nvPr/>
        </p:nvSpPr>
        <p:spPr bwMode="auto">
          <a:xfrm flipV="1">
            <a:off x="2214563" y="4716463"/>
            <a:ext cx="0" cy="60325"/>
          </a:xfrm>
          <a:prstGeom prst="line">
            <a:avLst/>
          </a:prstGeom>
          <a:noFill/>
          <a:ln w="0">
            <a:solidFill>
              <a:srgbClr val="000000"/>
            </a:solidFill>
            <a:round/>
            <a:headEnd/>
            <a:tailEnd/>
          </a:ln>
        </p:spPr>
        <p:txBody>
          <a:bodyPr lIns="82058" tIns="41029" rIns="82058" bIns="41029"/>
          <a:lstStyle/>
          <a:p>
            <a:endParaRPr lang="en-US"/>
          </a:p>
        </p:txBody>
      </p:sp>
      <p:sp>
        <p:nvSpPr>
          <p:cNvPr id="75806" name="Line 39"/>
          <p:cNvSpPr>
            <a:spLocks noChangeShapeType="1"/>
          </p:cNvSpPr>
          <p:nvPr/>
        </p:nvSpPr>
        <p:spPr bwMode="auto">
          <a:xfrm flipV="1">
            <a:off x="3475038" y="4716463"/>
            <a:ext cx="0" cy="60325"/>
          </a:xfrm>
          <a:prstGeom prst="line">
            <a:avLst/>
          </a:prstGeom>
          <a:noFill/>
          <a:ln w="0">
            <a:solidFill>
              <a:srgbClr val="000000"/>
            </a:solidFill>
            <a:round/>
            <a:headEnd/>
            <a:tailEnd/>
          </a:ln>
        </p:spPr>
        <p:txBody>
          <a:bodyPr lIns="82058" tIns="41029" rIns="82058" bIns="41029"/>
          <a:lstStyle/>
          <a:p>
            <a:endParaRPr lang="en-US"/>
          </a:p>
        </p:txBody>
      </p:sp>
      <p:sp>
        <p:nvSpPr>
          <p:cNvPr id="75807" name="Line 40"/>
          <p:cNvSpPr>
            <a:spLocks noChangeShapeType="1"/>
          </p:cNvSpPr>
          <p:nvPr/>
        </p:nvSpPr>
        <p:spPr bwMode="auto">
          <a:xfrm flipV="1">
            <a:off x="4719638" y="4716463"/>
            <a:ext cx="0" cy="60325"/>
          </a:xfrm>
          <a:prstGeom prst="line">
            <a:avLst/>
          </a:prstGeom>
          <a:noFill/>
          <a:ln w="0">
            <a:solidFill>
              <a:srgbClr val="000000"/>
            </a:solidFill>
            <a:round/>
            <a:headEnd/>
            <a:tailEnd/>
          </a:ln>
        </p:spPr>
        <p:txBody>
          <a:bodyPr lIns="82058" tIns="41029" rIns="82058" bIns="41029"/>
          <a:lstStyle/>
          <a:p>
            <a:endParaRPr lang="en-US"/>
          </a:p>
        </p:txBody>
      </p:sp>
      <p:sp>
        <p:nvSpPr>
          <p:cNvPr id="75808" name="Line 41"/>
          <p:cNvSpPr>
            <a:spLocks noChangeShapeType="1"/>
          </p:cNvSpPr>
          <p:nvPr/>
        </p:nvSpPr>
        <p:spPr bwMode="auto">
          <a:xfrm flipV="1">
            <a:off x="5978525" y="4716463"/>
            <a:ext cx="0" cy="60325"/>
          </a:xfrm>
          <a:prstGeom prst="line">
            <a:avLst/>
          </a:prstGeom>
          <a:noFill/>
          <a:ln w="0">
            <a:solidFill>
              <a:srgbClr val="000000"/>
            </a:solidFill>
            <a:round/>
            <a:headEnd/>
            <a:tailEnd/>
          </a:ln>
        </p:spPr>
        <p:txBody>
          <a:bodyPr lIns="82058" tIns="41029" rIns="82058" bIns="41029"/>
          <a:lstStyle/>
          <a:p>
            <a:endParaRPr lang="en-US"/>
          </a:p>
        </p:txBody>
      </p:sp>
      <p:sp>
        <p:nvSpPr>
          <p:cNvPr id="75809" name="Line 42"/>
          <p:cNvSpPr>
            <a:spLocks noChangeShapeType="1"/>
          </p:cNvSpPr>
          <p:nvPr/>
        </p:nvSpPr>
        <p:spPr bwMode="auto">
          <a:xfrm flipV="1">
            <a:off x="7223125" y="4716463"/>
            <a:ext cx="0" cy="60325"/>
          </a:xfrm>
          <a:prstGeom prst="line">
            <a:avLst/>
          </a:prstGeom>
          <a:noFill/>
          <a:ln w="0">
            <a:solidFill>
              <a:srgbClr val="000000"/>
            </a:solidFill>
            <a:round/>
            <a:headEnd/>
            <a:tailEnd/>
          </a:ln>
        </p:spPr>
        <p:txBody>
          <a:bodyPr lIns="82058" tIns="41029" rIns="82058" bIns="41029"/>
          <a:lstStyle/>
          <a:p>
            <a:endParaRPr lang="en-US"/>
          </a:p>
        </p:txBody>
      </p:sp>
      <p:sp>
        <p:nvSpPr>
          <p:cNvPr id="75810" name="Line 43"/>
          <p:cNvSpPr>
            <a:spLocks noChangeShapeType="1"/>
          </p:cNvSpPr>
          <p:nvPr/>
        </p:nvSpPr>
        <p:spPr bwMode="auto">
          <a:xfrm flipV="1">
            <a:off x="8483600" y="4716463"/>
            <a:ext cx="0" cy="60325"/>
          </a:xfrm>
          <a:prstGeom prst="line">
            <a:avLst/>
          </a:prstGeom>
          <a:noFill/>
          <a:ln w="0">
            <a:solidFill>
              <a:srgbClr val="000000"/>
            </a:solidFill>
            <a:round/>
            <a:headEnd/>
            <a:tailEnd/>
          </a:ln>
        </p:spPr>
        <p:txBody>
          <a:bodyPr lIns="82058" tIns="41029" rIns="82058" bIns="41029"/>
          <a:lstStyle/>
          <a:p>
            <a:endParaRPr lang="en-US"/>
          </a:p>
        </p:txBody>
      </p:sp>
      <p:sp>
        <p:nvSpPr>
          <p:cNvPr id="75811" name="Rectangle 44"/>
          <p:cNvSpPr>
            <a:spLocks noChangeArrowheads="1"/>
          </p:cNvSpPr>
          <p:nvPr/>
        </p:nvSpPr>
        <p:spPr bwMode="auto">
          <a:xfrm>
            <a:off x="1992313" y="4592638"/>
            <a:ext cx="114300" cy="246062"/>
          </a:xfrm>
          <a:prstGeom prst="rect">
            <a:avLst/>
          </a:prstGeom>
          <a:noFill/>
          <a:ln w="9525">
            <a:noFill/>
            <a:miter lim="800000"/>
            <a:headEnd/>
            <a:tailEnd/>
          </a:ln>
        </p:spPr>
        <p:txBody>
          <a:bodyPr wrap="none" lIns="0" tIns="0" rIns="0" bIns="0">
            <a:spAutoFit/>
          </a:bodyPr>
          <a:lstStyle/>
          <a:p>
            <a:pPr algn="ctr"/>
            <a:r>
              <a:rPr lang="en-US" sz="1600">
                <a:solidFill>
                  <a:srgbClr val="000000"/>
                </a:solidFill>
              </a:rPr>
              <a:t>0</a:t>
            </a:r>
            <a:endParaRPr lang="en-US"/>
          </a:p>
        </p:txBody>
      </p:sp>
      <p:sp>
        <p:nvSpPr>
          <p:cNvPr id="75812" name="Rectangle 45"/>
          <p:cNvSpPr>
            <a:spLocks noChangeArrowheads="1"/>
          </p:cNvSpPr>
          <p:nvPr/>
        </p:nvSpPr>
        <p:spPr bwMode="auto">
          <a:xfrm>
            <a:off x="1992313" y="3935413"/>
            <a:ext cx="114300" cy="247650"/>
          </a:xfrm>
          <a:prstGeom prst="rect">
            <a:avLst/>
          </a:prstGeom>
          <a:noFill/>
          <a:ln w="9525">
            <a:noFill/>
            <a:miter lim="800000"/>
            <a:headEnd/>
            <a:tailEnd/>
          </a:ln>
        </p:spPr>
        <p:txBody>
          <a:bodyPr wrap="none" lIns="0" tIns="0" rIns="0" bIns="0">
            <a:spAutoFit/>
          </a:bodyPr>
          <a:lstStyle/>
          <a:p>
            <a:pPr algn="ctr"/>
            <a:r>
              <a:rPr lang="en-US" sz="1600">
                <a:solidFill>
                  <a:srgbClr val="000000"/>
                </a:solidFill>
              </a:rPr>
              <a:t>1</a:t>
            </a:r>
            <a:endParaRPr lang="en-US"/>
          </a:p>
        </p:txBody>
      </p:sp>
      <p:sp>
        <p:nvSpPr>
          <p:cNvPr id="75813" name="Rectangle 46"/>
          <p:cNvSpPr>
            <a:spLocks noChangeArrowheads="1"/>
          </p:cNvSpPr>
          <p:nvPr/>
        </p:nvSpPr>
        <p:spPr bwMode="auto">
          <a:xfrm>
            <a:off x="1992313" y="3279775"/>
            <a:ext cx="114300" cy="246063"/>
          </a:xfrm>
          <a:prstGeom prst="rect">
            <a:avLst/>
          </a:prstGeom>
          <a:noFill/>
          <a:ln w="9525">
            <a:noFill/>
            <a:miter lim="800000"/>
            <a:headEnd/>
            <a:tailEnd/>
          </a:ln>
        </p:spPr>
        <p:txBody>
          <a:bodyPr wrap="none" lIns="0" tIns="0" rIns="0" bIns="0">
            <a:spAutoFit/>
          </a:bodyPr>
          <a:lstStyle/>
          <a:p>
            <a:pPr algn="ctr"/>
            <a:r>
              <a:rPr lang="en-US" sz="1600">
                <a:solidFill>
                  <a:srgbClr val="000000"/>
                </a:solidFill>
              </a:rPr>
              <a:t>2</a:t>
            </a:r>
            <a:endParaRPr lang="en-US"/>
          </a:p>
        </p:txBody>
      </p:sp>
      <p:sp>
        <p:nvSpPr>
          <p:cNvPr id="75814" name="Rectangle 47"/>
          <p:cNvSpPr>
            <a:spLocks noChangeArrowheads="1"/>
          </p:cNvSpPr>
          <p:nvPr/>
        </p:nvSpPr>
        <p:spPr bwMode="auto">
          <a:xfrm>
            <a:off x="1992313" y="2622550"/>
            <a:ext cx="114300" cy="246063"/>
          </a:xfrm>
          <a:prstGeom prst="rect">
            <a:avLst/>
          </a:prstGeom>
          <a:noFill/>
          <a:ln w="9525">
            <a:noFill/>
            <a:miter lim="800000"/>
            <a:headEnd/>
            <a:tailEnd/>
          </a:ln>
        </p:spPr>
        <p:txBody>
          <a:bodyPr wrap="none" lIns="0" tIns="0" rIns="0" bIns="0">
            <a:spAutoFit/>
          </a:bodyPr>
          <a:lstStyle/>
          <a:p>
            <a:pPr algn="ctr"/>
            <a:r>
              <a:rPr lang="en-US" sz="1600">
                <a:solidFill>
                  <a:srgbClr val="000000"/>
                </a:solidFill>
              </a:rPr>
              <a:t>3</a:t>
            </a:r>
            <a:endParaRPr lang="en-US"/>
          </a:p>
        </p:txBody>
      </p:sp>
      <p:sp>
        <p:nvSpPr>
          <p:cNvPr id="75815" name="Rectangle 48"/>
          <p:cNvSpPr>
            <a:spLocks noChangeArrowheads="1"/>
          </p:cNvSpPr>
          <p:nvPr/>
        </p:nvSpPr>
        <p:spPr bwMode="auto">
          <a:xfrm>
            <a:off x="1992313" y="1963738"/>
            <a:ext cx="114300" cy="246062"/>
          </a:xfrm>
          <a:prstGeom prst="rect">
            <a:avLst/>
          </a:prstGeom>
          <a:noFill/>
          <a:ln w="9525">
            <a:noFill/>
            <a:miter lim="800000"/>
            <a:headEnd/>
            <a:tailEnd/>
          </a:ln>
        </p:spPr>
        <p:txBody>
          <a:bodyPr wrap="none" lIns="0" tIns="0" rIns="0" bIns="0">
            <a:spAutoFit/>
          </a:bodyPr>
          <a:lstStyle/>
          <a:p>
            <a:pPr algn="ctr"/>
            <a:r>
              <a:rPr lang="en-US" sz="1600">
                <a:solidFill>
                  <a:srgbClr val="000000"/>
                </a:solidFill>
              </a:rPr>
              <a:t>4</a:t>
            </a:r>
            <a:endParaRPr lang="en-US"/>
          </a:p>
        </p:txBody>
      </p:sp>
      <p:sp>
        <p:nvSpPr>
          <p:cNvPr id="75816" name="Rectangle 49"/>
          <p:cNvSpPr>
            <a:spLocks noChangeArrowheads="1"/>
          </p:cNvSpPr>
          <p:nvPr/>
        </p:nvSpPr>
        <p:spPr bwMode="auto">
          <a:xfrm>
            <a:off x="2466975" y="4884738"/>
            <a:ext cx="865188" cy="246062"/>
          </a:xfrm>
          <a:prstGeom prst="rect">
            <a:avLst/>
          </a:prstGeom>
          <a:noFill/>
          <a:ln w="9525">
            <a:noFill/>
            <a:miter lim="800000"/>
            <a:headEnd/>
            <a:tailEnd/>
          </a:ln>
        </p:spPr>
        <p:txBody>
          <a:bodyPr wrap="none" lIns="0" tIns="0" rIns="0" bIns="0">
            <a:spAutoFit/>
          </a:bodyPr>
          <a:lstStyle/>
          <a:p>
            <a:pPr algn="ctr"/>
            <a:r>
              <a:rPr lang="en-US" sz="1600">
                <a:solidFill>
                  <a:srgbClr val="000000"/>
                </a:solidFill>
              </a:rPr>
              <a:t>American</a:t>
            </a:r>
            <a:endParaRPr lang="en-US"/>
          </a:p>
        </p:txBody>
      </p:sp>
      <p:sp>
        <p:nvSpPr>
          <p:cNvPr id="75817" name="Rectangle 50"/>
          <p:cNvSpPr>
            <a:spLocks noChangeArrowheads="1"/>
          </p:cNvSpPr>
          <p:nvPr/>
        </p:nvSpPr>
        <p:spPr bwMode="auto">
          <a:xfrm>
            <a:off x="2636838" y="5143500"/>
            <a:ext cx="557212" cy="246063"/>
          </a:xfrm>
          <a:prstGeom prst="rect">
            <a:avLst/>
          </a:prstGeom>
          <a:noFill/>
          <a:ln w="9525">
            <a:noFill/>
            <a:miter lim="800000"/>
            <a:headEnd/>
            <a:tailEnd/>
          </a:ln>
        </p:spPr>
        <p:txBody>
          <a:bodyPr wrap="none" lIns="0" tIns="0" rIns="0" bIns="0">
            <a:spAutoFit/>
          </a:bodyPr>
          <a:lstStyle/>
          <a:p>
            <a:pPr algn="ctr"/>
            <a:r>
              <a:rPr lang="en-US" sz="1600">
                <a:solidFill>
                  <a:srgbClr val="000000"/>
                </a:solidFill>
              </a:rPr>
              <a:t>Indian</a:t>
            </a:r>
            <a:endParaRPr lang="en-US"/>
          </a:p>
        </p:txBody>
      </p:sp>
      <p:sp>
        <p:nvSpPr>
          <p:cNvPr id="75818" name="Rectangle 51"/>
          <p:cNvSpPr>
            <a:spLocks noChangeArrowheads="1"/>
          </p:cNvSpPr>
          <p:nvPr/>
        </p:nvSpPr>
        <p:spPr bwMode="auto">
          <a:xfrm>
            <a:off x="3886200" y="4884738"/>
            <a:ext cx="500063" cy="246062"/>
          </a:xfrm>
          <a:prstGeom prst="rect">
            <a:avLst/>
          </a:prstGeom>
          <a:noFill/>
          <a:ln w="9525">
            <a:noFill/>
            <a:miter lim="800000"/>
            <a:headEnd/>
            <a:tailEnd/>
          </a:ln>
        </p:spPr>
        <p:txBody>
          <a:bodyPr wrap="none" lIns="0" tIns="0" rIns="0" bIns="0">
            <a:spAutoFit/>
          </a:bodyPr>
          <a:lstStyle/>
          <a:p>
            <a:pPr algn="ctr"/>
            <a:r>
              <a:rPr lang="en-US" sz="1600">
                <a:solidFill>
                  <a:srgbClr val="000000"/>
                </a:solidFill>
              </a:rPr>
              <a:t>Black</a:t>
            </a:r>
            <a:endParaRPr lang="en-US"/>
          </a:p>
        </p:txBody>
      </p:sp>
      <p:sp>
        <p:nvSpPr>
          <p:cNvPr id="75819" name="Rectangle 52"/>
          <p:cNvSpPr>
            <a:spLocks noChangeArrowheads="1"/>
          </p:cNvSpPr>
          <p:nvPr/>
        </p:nvSpPr>
        <p:spPr bwMode="auto">
          <a:xfrm>
            <a:off x="5148263" y="4884738"/>
            <a:ext cx="512762" cy="246062"/>
          </a:xfrm>
          <a:prstGeom prst="rect">
            <a:avLst/>
          </a:prstGeom>
          <a:noFill/>
          <a:ln w="9525">
            <a:noFill/>
            <a:miter lim="800000"/>
            <a:headEnd/>
            <a:tailEnd/>
          </a:ln>
        </p:spPr>
        <p:txBody>
          <a:bodyPr wrap="none" lIns="0" tIns="0" rIns="0" bIns="0">
            <a:spAutoFit/>
          </a:bodyPr>
          <a:lstStyle/>
          <a:p>
            <a:pPr algn="ctr"/>
            <a:r>
              <a:rPr lang="en-US" sz="1600">
                <a:solidFill>
                  <a:srgbClr val="000000"/>
                </a:solidFill>
              </a:rPr>
              <a:t>Asian</a:t>
            </a:r>
            <a:endParaRPr lang="en-US"/>
          </a:p>
        </p:txBody>
      </p:sp>
      <p:sp>
        <p:nvSpPr>
          <p:cNvPr id="75820" name="Rectangle 53"/>
          <p:cNvSpPr>
            <a:spLocks noChangeArrowheads="1"/>
          </p:cNvSpPr>
          <p:nvPr/>
        </p:nvSpPr>
        <p:spPr bwMode="auto">
          <a:xfrm>
            <a:off x="6264275" y="4884738"/>
            <a:ext cx="784225" cy="246062"/>
          </a:xfrm>
          <a:prstGeom prst="rect">
            <a:avLst/>
          </a:prstGeom>
          <a:noFill/>
          <a:ln w="9525">
            <a:noFill/>
            <a:miter lim="800000"/>
            <a:headEnd/>
            <a:tailEnd/>
          </a:ln>
        </p:spPr>
        <p:txBody>
          <a:bodyPr wrap="none" lIns="0" tIns="0" rIns="0" bIns="0">
            <a:spAutoFit/>
          </a:bodyPr>
          <a:lstStyle/>
          <a:p>
            <a:pPr algn="ctr"/>
            <a:r>
              <a:rPr lang="en-US" sz="1600">
                <a:solidFill>
                  <a:srgbClr val="000000"/>
                </a:solidFill>
              </a:rPr>
              <a:t>Hispanic</a:t>
            </a:r>
            <a:endParaRPr lang="en-US"/>
          </a:p>
        </p:txBody>
      </p:sp>
      <p:sp>
        <p:nvSpPr>
          <p:cNvPr id="75821" name="Rectangle 54"/>
          <p:cNvSpPr>
            <a:spLocks noChangeArrowheads="1"/>
          </p:cNvSpPr>
          <p:nvPr/>
        </p:nvSpPr>
        <p:spPr bwMode="auto">
          <a:xfrm>
            <a:off x="7631113" y="4884738"/>
            <a:ext cx="523875" cy="246062"/>
          </a:xfrm>
          <a:prstGeom prst="rect">
            <a:avLst/>
          </a:prstGeom>
          <a:noFill/>
          <a:ln w="9525">
            <a:noFill/>
            <a:miter lim="800000"/>
            <a:headEnd/>
            <a:tailEnd/>
          </a:ln>
        </p:spPr>
        <p:txBody>
          <a:bodyPr wrap="none" lIns="0" tIns="0" rIns="0" bIns="0">
            <a:spAutoFit/>
          </a:bodyPr>
          <a:lstStyle/>
          <a:p>
            <a:pPr algn="ctr"/>
            <a:r>
              <a:rPr lang="en-US" sz="1600">
                <a:solidFill>
                  <a:srgbClr val="000000"/>
                </a:solidFill>
              </a:rPr>
              <a:t>White</a:t>
            </a:r>
            <a:endParaRPr lang="en-US"/>
          </a:p>
        </p:txBody>
      </p:sp>
      <p:sp>
        <p:nvSpPr>
          <p:cNvPr id="75822" name="Rectangle 55"/>
          <p:cNvSpPr>
            <a:spLocks noChangeArrowheads="1"/>
          </p:cNvSpPr>
          <p:nvPr/>
        </p:nvSpPr>
        <p:spPr bwMode="auto">
          <a:xfrm rot="-5400000">
            <a:off x="274638" y="3255963"/>
            <a:ext cx="2360612" cy="246062"/>
          </a:xfrm>
          <a:prstGeom prst="rect">
            <a:avLst/>
          </a:prstGeom>
          <a:noFill/>
          <a:ln w="9525">
            <a:noFill/>
            <a:miter lim="800000"/>
            <a:headEnd/>
            <a:tailEnd/>
          </a:ln>
        </p:spPr>
        <p:txBody>
          <a:bodyPr wrap="none" lIns="0" tIns="0" rIns="0" bIns="0">
            <a:spAutoFit/>
          </a:bodyPr>
          <a:lstStyle/>
          <a:p>
            <a:pPr algn="ctr"/>
            <a:r>
              <a:rPr lang="en-US" sz="1600" b="1">
                <a:solidFill>
                  <a:srgbClr val="000000"/>
                </a:solidFill>
              </a:rPr>
              <a:t>Disproportionality Index</a:t>
            </a:r>
            <a:endParaRPr lang="en-US"/>
          </a:p>
        </p:txBody>
      </p:sp>
      <p:sp>
        <p:nvSpPr>
          <p:cNvPr id="75823" name="Rectangle 56"/>
          <p:cNvSpPr>
            <a:spLocks noChangeArrowheads="1"/>
          </p:cNvSpPr>
          <p:nvPr/>
        </p:nvSpPr>
        <p:spPr bwMode="auto">
          <a:xfrm rot="-5400000">
            <a:off x="268288" y="3278187"/>
            <a:ext cx="2909888" cy="246063"/>
          </a:xfrm>
          <a:prstGeom prst="rect">
            <a:avLst/>
          </a:prstGeom>
          <a:noFill/>
          <a:ln w="9525">
            <a:noFill/>
            <a:miter lim="800000"/>
            <a:headEnd/>
            <a:tailEnd/>
          </a:ln>
        </p:spPr>
        <p:txBody>
          <a:bodyPr wrap="none" lIns="0" tIns="0" rIns="0" bIns="0">
            <a:spAutoFit/>
          </a:bodyPr>
          <a:lstStyle/>
          <a:p>
            <a:pPr algn="ctr"/>
            <a:r>
              <a:rPr lang="en-US" sz="1600" b="1">
                <a:solidFill>
                  <a:srgbClr val="000000"/>
                </a:solidFill>
              </a:rPr>
              <a:t>(Compared to White Children)</a:t>
            </a:r>
            <a:endParaRPr lang="en-US"/>
          </a:p>
        </p:txBody>
      </p:sp>
      <p:sp>
        <p:nvSpPr>
          <p:cNvPr id="75824" name="Rectangle 57"/>
          <p:cNvSpPr>
            <a:spLocks noChangeArrowheads="1"/>
          </p:cNvSpPr>
          <p:nvPr/>
        </p:nvSpPr>
        <p:spPr bwMode="auto">
          <a:xfrm>
            <a:off x="3994150" y="5618163"/>
            <a:ext cx="2693988" cy="336550"/>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75825" name="Rectangle 58"/>
          <p:cNvSpPr>
            <a:spLocks noChangeArrowheads="1"/>
          </p:cNvSpPr>
          <p:nvPr/>
        </p:nvSpPr>
        <p:spPr bwMode="auto">
          <a:xfrm>
            <a:off x="4071938" y="5724525"/>
            <a:ext cx="111125" cy="106363"/>
          </a:xfrm>
          <a:prstGeom prst="rect">
            <a:avLst/>
          </a:prstGeom>
          <a:solidFill>
            <a:srgbClr val="333399"/>
          </a:solidFill>
          <a:ln w="17463">
            <a:solidFill>
              <a:srgbClr val="000000"/>
            </a:solidFill>
            <a:miter lim="800000"/>
            <a:headEnd/>
            <a:tailEnd/>
          </a:ln>
        </p:spPr>
        <p:txBody>
          <a:bodyPr lIns="82058" tIns="41029" rIns="82058" bIns="41029"/>
          <a:lstStyle/>
          <a:p>
            <a:endParaRPr lang="en-US"/>
          </a:p>
        </p:txBody>
      </p:sp>
      <p:sp>
        <p:nvSpPr>
          <p:cNvPr id="75826" name="Rectangle 59"/>
          <p:cNvSpPr>
            <a:spLocks noChangeArrowheads="1"/>
          </p:cNvSpPr>
          <p:nvPr/>
        </p:nvSpPr>
        <p:spPr bwMode="auto">
          <a:xfrm>
            <a:off x="4292600" y="5662613"/>
            <a:ext cx="820738" cy="215900"/>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Mandated</a:t>
            </a:r>
            <a:endParaRPr lang="en-US"/>
          </a:p>
        </p:txBody>
      </p:sp>
      <p:sp>
        <p:nvSpPr>
          <p:cNvPr id="75827" name="Rectangle 60"/>
          <p:cNvSpPr>
            <a:spLocks noChangeArrowheads="1"/>
          </p:cNvSpPr>
          <p:nvPr/>
        </p:nvSpPr>
        <p:spPr bwMode="auto">
          <a:xfrm>
            <a:off x="5191125" y="5724525"/>
            <a:ext cx="111125" cy="106363"/>
          </a:xfrm>
          <a:prstGeom prst="rect">
            <a:avLst/>
          </a:prstGeom>
          <a:solidFill>
            <a:srgbClr val="808080"/>
          </a:solidFill>
          <a:ln w="17463">
            <a:solidFill>
              <a:srgbClr val="000000"/>
            </a:solidFill>
            <a:miter lim="800000"/>
            <a:headEnd/>
            <a:tailEnd/>
          </a:ln>
        </p:spPr>
        <p:txBody>
          <a:bodyPr lIns="82058" tIns="41029" rIns="82058" bIns="41029"/>
          <a:lstStyle/>
          <a:p>
            <a:endParaRPr lang="en-US"/>
          </a:p>
        </p:txBody>
      </p:sp>
      <p:sp>
        <p:nvSpPr>
          <p:cNvPr id="75828" name="Rectangle 61"/>
          <p:cNvSpPr>
            <a:spLocks noChangeArrowheads="1"/>
          </p:cNvSpPr>
          <p:nvPr/>
        </p:nvSpPr>
        <p:spPr bwMode="auto">
          <a:xfrm>
            <a:off x="5419725" y="5662613"/>
            <a:ext cx="1211263" cy="215900"/>
          </a:xfrm>
          <a:prstGeom prst="rect">
            <a:avLst/>
          </a:prstGeom>
          <a:noFill/>
          <a:ln w="9525">
            <a:noFill/>
            <a:miter lim="800000"/>
            <a:headEnd/>
            <a:tailEnd/>
          </a:ln>
        </p:spPr>
        <p:txBody>
          <a:bodyPr wrap="none" lIns="0" tIns="0" rIns="0" bIns="0">
            <a:spAutoFit/>
          </a:bodyPr>
          <a:lstStyle/>
          <a:p>
            <a:pPr algn="ctr"/>
            <a:r>
              <a:rPr lang="en-US" sz="1400">
                <a:solidFill>
                  <a:srgbClr val="000000"/>
                </a:solidFill>
              </a:rPr>
              <a:t>Not Mandated </a:t>
            </a:r>
            <a:endParaRPr lang="en-US"/>
          </a:p>
        </p:txBody>
      </p:sp>
      <p:sp>
        <p:nvSpPr>
          <p:cNvPr id="75829" name="Rectangle 62"/>
          <p:cNvSpPr>
            <a:spLocks noChangeArrowheads="1"/>
          </p:cNvSpPr>
          <p:nvPr/>
        </p:nvSpPr>
        <p:spPr bwMode="auto">
          <a:xfrm>
            <a:off x="1112838" y="1766888"/>
            <a:ext cx="7513637" cy="4248150"/>
          </a:xfrm>
          <a:prstGeom prst="rect">
            <a:avLst/>
          </a:prstGeom>
          <a:noFill/>
          <a:ln w="0">
            <a:solidFill>
              <a:srgbClr val="000000"/>
            </a:solidFill>
            <a:miter lim="800000"/>
            <a:headEnd/>
            <a:tailEnd/>
          </a:ln>
        </p:spPr>
        <p:txBody>
          <a:bodyPr lIns="82058" tIns="41029" rIns="82058" bIns="41029"/>
          <a:lstStyle/>
          <a:p>
            <a:endParaRPr lang="en-US"/>
          </a:p>
        </p:txBody>
      </p:sp>
      <p:sp>
        <p:nvSpPr>
          <p:cNvPr id="75830" name="Line 63"/>
          <p:cNvSpPr>
            <a:spLocks noChangeShapeType="1"/>
          </p:cNvSpPr>
          <p:nvPr/>
        </p:nvSpPr>
        <p:spPr bwMode="auto">
          <a:xfrm>
            <a:off x="2206625" y="4051300"/>
            <a:ext cx="6269038" cy="0"/>
          </a:xfrm>
          <a:prstGeom prst="line">
            <a:avLst/>
          </a:prstGeom>
          <a:noFill/>
          <a:ln w="17463" cap="rnd">
            <a:solidFill>
              <a:srgbClr val="FF0000"/>
            </a:solidFill>
            <a:round/>
            <a:headEnd/>
            <a:tailEnd/>
          </a:ln>
        </p:spPr>
        <p:txBody>
          <a:bodyPr lIns="82058" tIns="41029" rIns="82058" bIns="41029"/>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94293"/>
                                        </p:tgtEl>
                                        <p:attrNameLst>
                                          <p:attrName>style.visibility</p:attrName>
                                        </p:attrNameLst>
                                      </p:cBhvr>
                                      <p:to>
                                        <p:strVal val="visible"/>
                                      </p:to>
                                    </p:set>
                                    <p:animEffect transition="in" filter="wipe(down)">
                                      <p:cBhvr>
                                        <p:cTn id="7" dur="500"/>
                                        <p:tgtEl>
                                          <p:spTgt spid="69429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694294"/>
                                        </p:tgtEl>
                                        <p:attrNameLst>
                                          <p:attrName>style.visibility</p:attrName>
                                        </p:attrNameLst>
                                      </p:cBhvr>
                                      <p:to>
                                        <p:strVal val="visible"/>
                                      </p:to>
                                    </p:set>
                                    <p:animEffect transition="in" filter="wipe(down)">
                                      <p:cBhvr>
                                        <p:cTn id="10" dur="500"/>
                                        <p:tgtEl>
                                          <p:spTgt spid="69429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694295"/>
                                        </p:tgtEl>
                                        <p:attrNameLst>
                                          <p:attrName>style.visibility</p:attrName>
                                        </p:attrNameLst>
                                      </p:cBhvr>
                                      <p:to>
                                        <p:strVal val="visible"/>
                                      </p:to>
                                    </p:set>
                                    <p:animEffect transition="in" filter="wipe(down)">
                                      <p:cBhvr>
                                        <p:cTn id="13" dur="500"/>
                                        <p:tgtEl>
                                          <p:spTgt spid="694295"/>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694296"/>
                                        </p:tgtEl>
                                        <p:attrNameLst>
                                          <p:attrName>style.visibility</p:attrName>
                                        </p:attrNameLst>
                                      </p:cBhvr>
                                      <p:to>
                                        <p:strVal val="visible"/>
                                      </p:to>
                                    </p:set>
                                    <p:animEffect transition="in" filter="wipe(down)">
                                      <p:cBhvr>
                                        <p:cTn id="16" dur="500"/>
                                        <p:tgtEl>
                                          <p:spTgt spid="694296"/>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694297"/>
                                        </p:tgtEl>
                                        <p:attrNameLst>
                                          <p:attrName>style.visibility</p:attrName>
                                        </p:attrNameLst>
                                      </p:cBhvr>
                                      <p:to>
                                        <p:strVal val="visible"/>
                                      </p:to>
                                    </p:set>
                                    <p:animEffect transition="in" filter="wipe(down)">
                                      <p:cBhvr>
                                        <p:cTn id="19" dur="500"/>
                                        <p:tgtEl>
                                          <p:spTgt spid="69429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694298"/>
                                        </p:tgtEl>
                                        <p:attrNameLst>
                                          <p:attrName>style.visibility</p:attrName>
                                        </p:attrNameLst>
                                      </p:cBhvr>
                                      <p:to>
                                        <p:strVal val="visible"/>
                                      </p:to>
                                    </p:set>
                                    <p:animEffect transition="in" filter="wipe(down)">
                                      <p:cBhvr>
                                        <p:cTn id="24" dur="500"/>
                                        <p:tgtEl>
                                          <p:spTgt spid="694298"/>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694299"/>
                                        </p:tgtEl>
                                        <p:attrNameLst>
                                          <p:attrName>style.visibility</p:attrName>
                                        </p:attrNameLst>
                                      </p:cBhvr>
                                      <p:to>
                                        <p:strVal val="visible"/>
                                      </p:to>
                                    </p:set>
                                    <p:animEffect transition="in" filter="wipe(down)">
                                      <p:cBhvr>
                                        <p:cTn id="27" dur="500"/>
                                        <p:tgtEl>
                                          <p:spTgt spid="694299"/>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694300"/>
                                        </p:tgtEl>
                                        <p:attrNameLst>
                                          <p:attrName>style.visibility</p:attrName>
                                        </p:attrNameLst>
                                      </p:cBhvr>
                                      <p:to>
                                        <p:strVal val="visible"/>
                                      </p:to>
                                    </p:set>
                                    <p:animEffect transition="in" filter="wipe(down)">
                                      <p:cBhvr>
                                        <p:cTn id="30" dur="500"/>
                                        <p:tgtEl>
                                          <p:spTgt spid="694300"/>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694301"/>
                                        </p:tgtEl>
                                        <p:attrNameLst>
                                          <p:attrName>style.visibility</p:attrName>
                                        </p:attrNameLst>
                                      </p:cBhvr>
                                      <p:to>
                                        <p:strVal val="visible"/>
                                      </p:to>
                                    </p:set>
                                    <p:animEffect transition="in" filter="wipe(down)">
                                      <p:cBhvr>
                                        <p:cTn id="33" dur="500"/>
                                        <p:tgtEl>
                                          <p:spTgt spid="694301"/>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694302"/>
                                        </p:tgtEl>
                                        <p:attrNameLst>
                                          <p:attrName>style.visibility</p:attrName>
                                        </p:attrNameLst>
                                      </p:cBhvr>
                                      <p:to>
                                        <p:strVal val="visible"/>
                                      </p:to>
                                    </p:set>
                                    <p:animEffect transition="in" filter="wipe(down)">
                                      <p:cBhvr>
                                        <p:cTn id="36" dur="500"/>
                                        <p:tgtEl>
                                          <p:spTgt spid="694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4293" grpId="0" animBg="1"/>
      <p:bldP spid="694294" grpId="0" animBg="1"/>
      <p:bldP spid="694295" grpId="0" animBg="1"/>
      <p:bldP spid="694296" grpId="0" animBg="1"/>
      <p:bldP spid="694297" grpId="0" animBg="1"/>
      <p:bldP spid="694298" grpId="0" animBg="1"/>
      <p:bldP spid="694299" grpId="0" animBg="1"/>
      <p:bldP spid="694300" grpId="0" animBg="1"/>
      <p:bldP spid="694301" grpId="0" animBg="1"/>
      <p:bldP spid="69430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304800"/>
            <a:ext cx="7772400" cy="1219200"/>
          </a:xfrm>
        </p:spPr>
        <p:txBody>
          <a:bodyPr rtlCol="0">
            <a:normAutofit fontScale="90000"/>
          </a:bodyPr>
          <a:lstStyle/>
          <a:p>
            <a:pPr algn="ctr" eaLnBrk="1" fontAlgn="auto" hangingPunct="1">
              <a:spcAft>
                <a:spcPts val="0"/>
              </a:spcAft>
              <a:defRPr/>
            </a:pPr>
            <a:r>
              <a:rPr lang="en-US" dirty="0" smtClean="0">
                <a:solidFill>
                  <a:schemeClr val="accent1">
                    <a:tint val="83000"/>
                    <a:satMod val="150000"/>
                  </a:schemeClr>
                </a:solidFill>
              </a:rPr>
              <a:t>Washington State Institute for Public Policy</a:t>
            </a:r>
            <a:endParaRPr lang="en-US" cap="none" dirty="0">
              <a:solidFill>
                <a:schemeClr val="accent1">
                  <a:tint val="83000"/>
                  <a:satMod val="150000"/>
                </a:schemeClr>
              </a:solidFill>
            </a:endParaRPr>
          </a:p>
        </p:txBody>
      </p:sp>
      <p:sp>
        <p:nvSpPr>
          <p:cNvPr id="6" name="Text Placeholder 5"/>
          <p:cNvSpPr>
            <a:spLocks noGrp="1"/>
          </p:cNvSpPr>
          <p:nvPr>
            <p:ph type="body" idx="1"/>
          </p:nvPr>
        </p:nvSpPr>
        <p:spPr>
          <a:xfrm>
            <a:off x="762000" y="1600200"/>
            <a:ext cx="7772400" cy="4572000"/>
          </a:xfrm>
        </p:spPr>
        <p:txBody>
          <a:bodyPr rtlCol="0">
            <a:normAutofit fontScale="32500" lnSpcReduction="20000"/>
          </a:bodyPr>
          <a:lstStyle/>
          <a:p>
            <a:pPr marL="448056" indent="-384048" eaLnBrk="1" fontAlgn="auto" hangingPunct="1">
              <a:spcBef>
                <a:spcPts val="0"/>
              </a:spcBef>
              <a:spcAft>
                <a:spcPts val="0"/>
              </a:spcAft>
              <a:buFont typeface="Arial" pitchFamily="34" charset="0"/>
              <a:buChar char="•"/>
              <a:defRPr/>
            </a:pPr>
            <a:r>
              <a:rPr lang="en-US" sz="6200" dirty="0" smtClean="0">
                <a:solidFill>
                  <a:schemeClr val="tx1"/>
                </a:solidFill>
              </a:rPr>
              <a:t>Created by State Legislature in 1983</a:t>
            </a:r>
          </a:p>
          <a:p>
            <a:pPr marL="448056" indent="-384048" eaLnBrk="1" fontAlgn="auto" hangingPunct="1">
              <a:spcAft>
                <a:spcPts val="0"/>
              </a:spcAft>
              <a:defRPr/>
            </a:pPr>
            <a:endParaRPr lang="en-US" sz="6200" dirty="0" smtClean="0">
              <a:solidFill>
                <a:schemeClr val="tx1"/>
              </a:solidFill>
            </a:endParaRPr>
          </a:p>
          <a:p>
            <a:pPr marL="448056" indent="-384048" eaLnBrk="1" fontAlgn="auto" hangingPunct="1">
              <a:spcAft>
                <a:spcPts val="0"/>
              </a:spcAft>
              <a:buFont typeface="Arial" pitchFamily="34" charset="0"/>
              <a:buChar char="•"/>
              <a:defRPr/>
            </a:pPr>
            <a:r>
              <a:rPr lang="en-US" sz="6200" dirty="0" smtClean="0">
                <a:solidFill>
                  <a:schemeClr val="tx1"/>
                </a:solidFill>
              </a:rPr>
              <a:t>Mission: Carry out non-partisan research on projects assigned by the Legislature or Board of Directors</a:t>
            </a:r>
          </a:p>
          <a:p>
            <a:pPr marL="448056" indent="-384048" eaLnBrk="1" fontAlgn="auto" hangingPunct="1">
              <a:spcAft>
                <a:spcPts val="0"/>
              </a:spcAft>
              <a:buFont typeface="Wingdings 2"/>
              <a:buChar char=""/>
              <a:defRPr/>
            </a:pPr>
            <a:endParaRPr lang="en-US" sz="5400" dirty="0" smtClean="0">
              <a:solidFill>
                <a:schemeClr val="tx1"/>
              </a:solidFill>
            </a:endParaRPr>
          </a:p>
          <a:p>
            <a:pPr marL="448056" indent="-384048" eaLnBrk="1" fontAlgn="auto" hangingPunct="1">
              <a:spcAft>
                <a:spcPts val="0"/>
              </a:spcAft>
              <a:buFont typeface="Arial" pitchFamily="34" charset="0"/>
              <a:buChar char="•"/>
              <a:defRPr/>
            </a:pPr>
            <a:r>
              <a:rPr lang="en-US" sz="6200" dirty="0" smtClean="0">
                <a:solidFill>
                  <a:schemeClr val="tx1"/>
                </a:solidFill>
              </a:rPr>
              <a:t>Board of Directors</a:t>
            </a:r>
            <a:r>
              <a:rPr lang="en-US" sz="5400" dirty="0" smtClean="0">
                <a:solidFill>
                  <a:schemeClr val="tx1"/>
                </a:solidFill>
              </a:rPr>
              <a:t>:</a:t>
            </a:r>
          </a:p>
          <a:p>
            <a:pPr marL="448056" indent="-384048" eaLnBrk="1" fontAlgn="auto" hangingPunct="1">
              <a:spcAft>
                <a:spcPts val="0"/>
              </a:spcAft>
              <a:buFont typeface="Wingdings 2"/>
              <a:buChar char=""/>
              <a:defRPr/>
            </a:pPr>
            <a:endParaRPr lang="en-US" sz="4800" dirty="0" smtClean="0"/>
          </a:p>
          <a:p>
            <a:pPr marL="448056" indent="-384048" eaLnBrk="1" fontAlgn="auto" hangingPunct="1">
              <a:spcAft>
                <a:spcPts val="0"/>
              </a:spcAft>
              <a:defRPr/>
            </a:pPr>
            <a:r>
              <a:rPr lang="en-US" sz="3200" dirty="0" smtClean="0"/>
              <a:t>	</a:t>
            </a:r>
            <a:r>
              <a:rPr lang="en-US" sz="4300" dirty="0" smtClean="0">
                <a:solidFill>
                  <a:srgbClr val="0070C0"/>
                </a:solidFill>
              </a:rPr>
              <a:t>Representative Glenn Anderson                	Robin Arnold-Williams, Executive Policy Office </a:t>
            </a:r>
          </a:p>
          <a:p>
            <a:pPr marL="448056" indent="-384048" eaLnBrk="1" fontAlgn="auto" hangingPunct="1">
              <a:spcAft>
                <a:spcPts val="0"/>
              </a:spcAft>
              <a:defRPr/>
            </a:pPr>
            <a:r>
              <a:rPr lang="en-US" sz="4300" dirty="0" smtClean="0">
                <a:solidFill>
                  <a:srgbClr val="0070C0"/>
                </a:solidFill>
              </a:rPr>
              <a:t>	Representative Mary Lou Dickerson           	Director Victor Moore, OFM</a:t>
            </a:r>
          </a:p>
          <a:p>
            <a:pPr marL="448056" indent="-384048" eaLnBrk="1" fontAlgn="auto" hangingPunct="1">
              <a:spcAft>
                <a:spcPts val="0"/>
              </a:spcAft>
              <a:defRPr/>
            </a:pPr>
            <a:r>
              <a:rPr lang="en-US" sz="4300" dirty="0" smtClean="0">
                <a:solidFill>
                  <a:srgbClr val="0070C0"/>
                </a:solidFill>
              </a:rPr>
              <a:t>	Senator Karen Fraser                       	 Sandra Archibald, University of Washington</a:t>
            </a:r>
          </a:p>
          <a:p>
            <a:pPr marL="448056" indent="-384048" eaLnBrk="1" fontAlgn="auto" hangingPunct="1">
              <a:spcAft>
                <a:spcPts val="0"/>
              </a:spcAft>
              <a:defRPr/>
            </a:pPr>
            <a:r>
              <a:rPr lang="en-US" sz="4300" dirty="0" smtClean="0">
                <a:solidFill>
                  <a:srgbClr val="0070C0"/>
                </a:solidFill>
              </a:rPr>
              <a:t>	Representative Phyllis Gutierrez Kenney    	James L. </a:t>
            </a:r>
            <a:r>
              <a:rPr lang="en-US" sz="4300" dirty="0" err="1" smtClean="0">
                <a:solidFill>
                  <a:srgbClr val="0070C0"/>
                </a:solidFill>
              </a:rPr>
              <a:t>Gaudino</a:t>
            </a:r>
            <a:r>
              <a:rPr lang="en-US" sz="4300" dirty="0" smtClean="0">
                <a:solidFill>
                  <a:srgbClr val="0070C0"/>
                </a:solidFill>
              </a:rPr>
              <a:t>, Central Washington Univ.</a:t>
            </a:r>
          </a:p>
          <a:p>
            <a:pPr marL="448056" indent="-384048" eaLnBrk="1" fontAlgn="auto" hangingPunct="1">
              <a:spcAft>
                <a:spcPts val="0"/>
              </a:spcAft>
              <a:defRPr/>
            </a:pPr>
            <a:r>
              <a:rPr lang="en-US" sz="4300" dirty="0" smtClean="0">
                <a:solidFill>
                  <a:srgbClr val="0070C0"/>
                </a:solidFill>
              </a:rPr>
              <a:t>	Senator Jeanne Kohl-Welles                        	Robert </a:t>
            </a:r>
            <a:r>
              <a:rPr lang="en-US" sz="4300" dirty="0" err="1" smtClean="0">
                <a:solidFill>
                  <a:srgbClr val="0070C0"/>
                </a:solidFill>
              </a:rPr>
              <a:t>Rosenman</a:t>
            </a:r>
            <a:r>
              <a:rPr lang="en-US" sz="4300" dirty="0" smtClean="0">
                <a:solidFill>
                  <a:srgbClr val="0070C0"/>
                </a:solidFill>
              </a:rPr>
              <a:t>, Washington State University</a:t>
            </a:r>
          </a:p>
          <a:p>
            <a:pPr marL="448056" indent="-384048" eaLnBrk="1" fontAlgn="auto" hangingPunct="1">
              <a:spcAft>
                <a:spcPts val="0"/>
              </a:spcAft>
              <a:defRPr/>
            </a:pPr>
            <a:r>
              <a:rPr lang="en-US" sz="4300" dirty="0" smtClean="0">
                <a:solidFill>
                  <a:srgbClr val="0070C0"/>
                </a:solidFill>
              </a:rPr>
              <a:t>	Representative Skip Priest                            	Les Purce, The Evergreen State College</a:t>
            </a:r>
          </a:p>
          <a:p>
            <a:pPr marL="448056" indent="-384048" eaLnBrk="1" fontAlgn="auto" hangingPunct="1">
              <a:spcAft>
                <a:spcPts val="0"/>
              </a:spcAft>
              <a:defRPr/>
            </a:pPr>
            <a:r>
              <a:rPr lang="en-US" sz="4300" dirty="0" smtClean="0">
                <a:solidFill>
                  <a:srgbClr val="0070C0"/>
                </a:solidFill>
              </a:rPr>
              <a:t>	Senator Pam Roach                          	Ken Conte, House Office of Program Research</a:t>
            </a:r>
          </a:p>
          <a:p>
            <a:pPr marL="448056" indent="-384048" eaLnBrk="1" fontAlgn="auto" hangingPunct="1">
              <a:spcAft>
                <a:spcPts val="0"/>
              </a:spcAft>
              <a:defRPr/>
            </a:pPr>
            <a:r>
              <a:rPr lang="en-US" sz="4300" dirty="0" smtClean="0">
                <a:solidFill>
                  <a:srgbClr val="0070C0"/>
                </a:solidFill>
              </a:rPr>
              <a:t>	Senator Mark </a:t>
            </a:r>
            <a:r>
              <a:rPr lang="en-US" sz="4300" dirty="0" err="1" smtClean="0">
                <a:solidFill>
                  <a:srgbClr val="0070C0"/>
                </a:solidFill>
              </a:rPr>
              <a:t>Schoesler</a:t>
            </a:r>
            <a:r>
              <a:rPr lang="en-US" sz="4300" dirty="0" smtClean="0">
                <a:solidFill>
                  <a:srgbClr val="0070C0"/>
                </a:solidFill>
              </a:rPr>
              <a:t>                               	Richard Rodger, Senate Committee Services</a:t>
            </a:r>
          </a:p>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None/>
              <a:defRPr/>
            </a:pPr>
            <a:endParaRPr lang="en-US" dirty="0"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ChangeArrowheads="1"/>
          </p:cNvSpPr>
          <p:nvPr/>
        </p:nvSpPr>
        <p:spPr bwMode="auto">
          <a:xfrm>
            <a:off x="1120775" y="1454150"/>
            <a:ext cx="6894513" cy="4921250"/>
          </a:xfrm>
          <a:prstGeom prst="rect">
            <a:avLst/>
          </a:prstGeom>
          <a:solidFill>
            <a:srgbClr val="FFFFFF"/>
          </a:solidFill>
          <a:ln w="9525" algn="ctr">
            <a:noFill/>
            <a:miter lim="800000"/>
            <a:headEnd/>
            <a:tailEnd/>
          </a:ln>
        </p:spPr>
        <p:txBody>
          <a:bodyPr wrap="none" lIns="82058" tIns="41029" rIns="82058" bIns="41029" anchor="ctr"/>
          <a:lstStyle/>
          <a:p>
            <a:pPr algn="ctr"/>
            <a:endParaRPr lang="en-US"/>
          </a:p>
          <a:p>
            <a:pPr algn="ctr"/>
            <a:endParaRPr lang="en-US" sz="1600"/>
          </a:p>
        </p:txBody>
      </p:sp>
      <p:sp>
        <p:nvSpPr>
          <p:cNvPr id="702467" name="Rectangle 3"/>
          <p:cNvSpPr>
            <a:spLocks noGrp="1" noChangeArrowheads="1"/>
          </p:cNvSpPr>
          <p:nvPr>
            <p:ph type="title"/>
          </p:nvPr>
        </p:nvSpPr>
        <p:spPr/>
        <p:txBody>
          <a:bodyPr/>
          <a:lstStyle/>
          <a:p>
            <a:pPr eaLnBrk="1" hangingPunct="1">
              <a:defRPr/>
            </a:pPr>
            <a:r>
              <a:rPr lang="en-US" sz="2800" b="1" dirty="0" smtClean="0">
                <a:solidFill>
                  <a:schemeClr val="tx2">
                    <a:lumMod val="60000"/>
                    <a:lumOff val="40000"/>
                  </a:schemeClr>
                </a:solidFill>
              </a:rPr>
              <a:t>Outcomes For Children Following a CPS Referral</a:t>
            </a:r>
            <a:br>
              <a:rPr lang="en-US" sz="2800" b="1" dirty="0" smtClean="0">
                <a:solidFill>
                  <a:schemeClr val="tx2">
                    <a:lumMod val="60000"/>
                    <a:lumOff val="40000"/>
                  </a:schemeClr>
                </a:solidFill>
              </a:rPr>
            </a:br>
            <a:r>
              <a:rPr lang="en-US" sz="2800" b="1" dirty="0" smtClean="0">
                <a:solidFill>
                  <a:schemeClr val="tx2">
                    <a:lumMod val="60000"/>
                    <a:lumOff val="40000"/>
                  </a:schemeClr>
                </a:solidFill>
              </a:rPr>
              <a:t> </a:t>
            </a:r>
            <a:r>
              <a:rPr lang="en-US" sz="2800" b="1" dirty="0">
                <a:solidFill>
                  <a:schemeClr val="tx2">
                    <a:lumMod val="60000"/>
                    <a:lumOff val="40000"/>
                  </a:schemeClr>
                </a:solidFill>
              </a:rPr>
              <a:t>2004 Cohort</a:t>
            </a:r>
          </a:p>
        </p:txBody>
      </p:sp>
      <p:sp>
        <p:nvSpPr>
          <p:cNvPr id="76803" name="Rectangle 5"/>
          <p:cNvSpPr>
            <a:spLocks noChangeArrowheads="1"/>
          </p:cNvSpPr>
          <p:nvPr/>
        </p:nvSpPr>
        <p:spPr bwMode="auto">
          <a:xfrm>
            <a:off x="2884488" y="1568450"/>
            <a:ext cx="47625" cy="231775"/>
          </a:xfrm>
          <a:prstGeom prst="rect">
            <a:avLst/>
          </a:prstGeom>
          <a:noFill/>
          <a:ln w="9525">
            <a:noFill/>
            <a:miter lim="800000"/>
            <a:headEnd/>
            <a:tailEnd/>
          </a:ln>
        </p:spPr>
        <p:txBody>
          <a:bodyPr wrap="none" lIns="0" tIns="0" rIns="0" bIns="0">
            <a:spAutoFit/>
          </a:bodyPr>
          <a:lstStyle/>
          <a:p>
            <a:pPr algn="ctr"/>
            <a:r>
              <a:rPr lang="en-US" sz="1500">
                <a:solidFill>
                  <a:srgbClr val="000000"/>
                </a:solidFill>
                <a:latin typeface="Times New Roman" pitchFamily="18" charset="0"/>
              </a:rPr>
              <a:t> </a:t>
            </a:r>
            <a:endParaRPr lang="en-US"/>
          </a:p>
        </p:txBody>
      </p:sp>
      <p:sp>
        <p:nvSpPr>
          <p:cNvPr id="76804" name="Rectangle 6"/>
          <p:cNvSpPr>
            <a:spLocks noChangeArrowheads="1"/>
          </p:cNvSpPr>
          <p:nvPr/>
        </p:nvSpPr>
        <p:spPr bwMode="auto">
          <a:xfrm>
            <a:off x="2871788" y="1566863"/>
            <a:ext cx="34925" cy="169862"/>
          </a:xfrm>
          <a:prstGeom prst="rect">
            <a:avLst/>
          </a:prstGeom>
          <a:noFill/>
          <a:ln w="9525">
            <a:noFill/>
            <a:miter lim="800000"/>
            <a:headEnd/>
            <a:tailEnd/>
          </a:ln>
        </p:spPr>
        <p:txBody>
          <a:bodyPr wrap="none" lIns="0" tIns="0" rIns="0" bIns="0">
            <a:spAutoFit/>
          </a:bodyPr>
          <a:lstStyle/>
          <a:p>
            <a:pPr algn="ctr"/>
            <a:r>
              <a:rPr lang="en-US" sz="1100">
                <a:solidFill>
                  <a:srgbClr val="000000"/>
                </a:solidFill>
                <a:latin typeface="Times New Roman" pitchFamily="18" charset="0"/>
              </a:rPr>
              <a:t> </a:t>
            </a:r>
            <a:endParaRPr lang="en-US"/>
          </a:p>
        </p:txBody>
      </p:sp>
      <p:sp>
        <p:nvSpPr>
          <p:cNvPr id="76805" name="Rectangle 7"/>
          <p:cNvSpPr>
            <a:spLocks noChangeArrowheads="1"/>
          </p:cNvSpPr>
          <p:nvPr/>
        </p:nvSpPr>
        <p:spPr bwMode="auto">
          <a:xfrm>
            <a:off x="2760663" y="1697038"/>
            <a:ext cx="1431925" cy="527050"/>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r>
              <a:rPr lang="en-US" sz="1400"/>
              <a:t>Referral to CPS</a:t>
            </a:r>
          </a:p>
        </p:txBody>
      </p:sp>
      <p:sp>
        <p:nvSpPr>
          <p:cNvPr id="76806" name="Rectangle 8"/>
          <p:cNvSpPr>
            <a:spLocks noChangeArrowheads="1"/>
          </p:cNvSpPr>
          <p:nvPr/>
        </p:nvSpPr>
        <p:spPr bwMode="auto">
          <a:xfrm>
            <a:off x="2771775" y="2476500"/>
            <a:ext cx="1420813" cy="515938"/>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spcBef>
                <a:spcPct val="50000"/>
              </a:spcBef>
            </a:pPr>
            <a:endParaRPr lang="en-US" sz="1400"/>
          </a:p>
          <a:p>
            <a:pPr algn="ctr">
              <a:spcBef>
                <a:spcPct val="50000"/>
              </a:spcBef>
            </a:pPr>
            <a:r>
              <a:rPr lang="en-US" sz="1400"/>
              <a:t>Accepted</a:t>
            </a:r>
          </a:p>
          <a:p>
            <a:pPr algn="ctr"/>
            <a:endParaRPr lang="en-US"/>
          </a:p>
        </p:txBody>
      </p:sp>
      <p:sp>
        <p:nvSpPr>
          <p:cNvPr id="76807" name="Rectangle 9"/>
          <p:cNvSpPr>
            <a:spLocks noChangeArrowheads="1"/>
          </p:cNvSpPr>
          <p:nvPr/>
        </p:nvSpPr>
        <p:spPr bwMode="auto">
          <a:xfrm>
            <a:off x="2795588" y="3257550"/>
            <a:ext cx="1408112" cy="493713"/>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spcBef>
                <a:spcPct val="50000"/>
              </a:spcBef>
            </a:pPr>
            <a:endParaRPr lang="en-US" sz="1400"/>
          </a:p>
          <a:p>
            <a:pPr algn="ctr">
              <a:spcBef>
                <a:spcPct val="50000"/>
              </a:spcBef>
            </a:pPr>
            <a:r>
              <a:rPr lang="en-US" sz="1400"/>
              <a:t>Initial High Risk</a:t>
            </a:r>
          </a:p>
          <a:p>
            <a:pPr algn="ctr"/>
            <a:endParaRPr lang="en-US"/>
          </a:p>
        </p:txBody>
      </p:sp>
      <p:sp>
        <p:nvSpPr>
          <p:cNvPr id="76808" name="Rectangle 10"/>
          <p:cNvSpPr>
            <a:spLocks noChangeArrowheads="1"/>
          </p:cNvSpPr>
          <p:nvPr/>
        </p:nvSpPr>
        <p:spPr bwMode="auto">
          <a:xfrm>
            <a:off x="2806700" y="4019550"/>
            <a:ext cx="1420813" cy="515938"/>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r>
              <a:rPr lang="en-US" sz="1400"/>
              <a:t>Removed From</a:t>
            </a:r>
          </a:p>
          <a:p>
            <a:pPr algn="ctr"/>
            <a:r>
              <a:rPr lang="en-US" sz="1400"/>
              <a:t> Home</a:t>
            </a:r>
          </a:p>
        </p:txBody>
      </p:sp>
      <p:sp>
        <p:nvSpPr>
          <p:cNvPr id="76809" name="Rectangle 11"/>
          <p:cNvSpPr>
            <a:spLocks noChangeArrowheads="1"/>
          </p:cNvSpPr>
          <p:nvPr/>
        </p:nvSpPr>
        <p:spPr bwMode="auto">
          <a:xfrm>
            <a:off x="2806700" y="4794250"/>
            <a:ext cx="1420813" cy="515938"/>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r>
              <a:rPr lang="en-US" sz="1400"/>
              <a:t>Over 60 Days</a:t>
            </a:r>
          </a:p>
        </p:txBody>
      </p:sp>
      <p:sp>
        <p:nvSpPr>
          <p:cNvPr id="76810" name="Rectangle 12"/>
          <p:cNvSpPr>
            <a:spLocks noChangeArrowheads="1"/>
          </p:cNvSpPr>
          <p:nvPr/>
        </p:nvSpPr>
        <p:spPr bwMode="auto">
          <a:xfrm>
            <a:off x="2841625" y="5580063"/>
            <a:ext cx="1373188" cy="549275"/>
          </a:xfrm>
          <a:prstGeom prst="rect">
            <a:avLst/>
          </a:prstGeom>
          <a:solidFill>
            <a:srgbClr val="CCCCFF"/>
          </a:solidFill>
          <a:ln w="9525" algn="ctr">
            <a:solidFill>
              <a:schemeClr val="tx1"/>
            </a:solidFill>
            <a:miter lim="800000"/>
            <a:headEnd/>
            <a:tailEnd/>
          </a:ln>
        </p:spPr>
        <p:txBody>
          <a:bodyPr wrap="none" lIns="82058" tIns="41029" rIns="82058" bIns="41029" anchor="ctr"/>
          <a:lstStyle/>
          <a:p>
            <a:pPr algn="ctr">
              <a:spcBef>
                <a:spcPct val="50000"/>
              </a:spcBef>
            </a:pPr>
            <a:endParaRPr lang="en-US" sz="1400"/>
          </a:p>
          <a:p>
            <a:pPr algn="ctr">
              <a:spcBef>
                <a:spcPct val="50000"/>
              </a:spcBef>
            </a:pPr>
            <a:r>
              <a:rPr lang="en-US" sz="1400"/>
              <a:t>Over Two Years</a:t>
            </a:r>
          </a:p>
          <a:p>
            <a:pPr algn="ctr"/>
            <a:endParaRPr lang="en-US"/>
          </a:p>
        </p:txBody>
      </p:sp>
      <p:sp>
        <p:nvSpPr>
          <p:cNvPr id="76811" name="Line 13"/>
          <p:cNvSpPr>
            <a:spLocks noChangeShapeType="1"/>
          </p:cNvSpPr>
          <p:nvPr/>
        </p:nvSpPr>
        <p:spPr bwMode="auto">
          <a:xfrm>
            <a:off x="3127375" y="2216150"/>
            <a:ext cx="0" cy="255588"/>
          </a:xfrm>
          <a:prstGeom prst="line">
            <a:avLst/>
          </a:prstGeom>
          <a:noFill/>
          <a:ln w="9525">
            <a:noFill/>
            <a:round/>
            <a:headEnd/>
            <a:tailEnd type="triangle" w="med" len="med"/>
          </a:ln>
        </p:spPr>
        <p:txBody>
          <a:bodyPr wrap="none" lIns="82058" tIns="41029" rIns="82058" bIns="41029" anchor="ctr"/>
          <a:lstStyle/>
          <a:p>
            <a:endParaRPr lang="en-US"/>
          </a:p>
        </p:txBody>
      </p:sp>
      <p:sp>
        <p:nvSpPr>
          <p:cNvPr id="76812" name="Line 14"/>
          <p:cNvSpPr>
            <a:spLocks noChangeShapeType="1"/>
          </p:cNvSpPr>
          <p:nvPr/>
        </p:nvSpPr>
        <p:spPr bwMode="auto">
          <a:xfrm>
            <a:off x="3476625" y="2216150"/>
            <a:ext cx="0" cy="255588"/>
          </a:xfrm>
          <a:prstGeom prst="line">
            <a:avLst/>
          </a:prstGeom>
          <a:noFill/>
          <a:ln w="9525">
            <a:solidFill>
              <a:schemeClr val="tx1"/>
            </a:solidFill>
            <a:round/>
            <a:headEnd/>
            <a:tailEnd type="triangle" w="med" len="med"/>
          </a:ln>
        </p:spPr>
        <p:txBody>
          <a:bodyPr wrap="none" lIns="82058" tIns="41029" rIns="82058" bIns="41029" anchor="ctr"/>
          <a:lstStyle/>
          <a:p>
            <a:endParaRPr lang="en-US"/>
          </a:p>
        </p:txBody>
      </p:sp>
      <p:sp>
        <p:nvSpPr>
          <p:cNvPr id="76813" name="Line 15"/>
          <p:cNvSpPr>
            <a:spLocks noChangeShapeType="1"/>
          </p:cNvSpPr>
          <p:nvPr/>
        </p:nvSpPr>
        <p:spPr bwMode="auto">
          <a:xfrm>
            <a:off x="3481388" y="3748088"/>
            <a:ext cx="0" cy="257175"/>
          </a:xfrm>
          <a:prstGeom prst="line">
            <a:avLst/>
          </a:prstGeom>
          <a:noFill/>
          <a:ln w="9525">
            <a:solidFill>
              <a:schemeClr val="tx1"/>
            </a:solidFill>
            <a:round/>
            <a:headEnd/>
            <a:tailEnd type="triangle" w="med" len="med"/>
          </a:ln>
        </p:spPr>
        <p:txBody>
          <a:bodyPr wrap="none" lIns="82058" tIns="41029" rIns="82058" bIns="41029" anchor="ctr"/>
          <a:lstStyle/>
          <a:p>
            <a:endParaRPr lang="en-US"/>
          </a:p>
        </p:txBody>
      </p:sp>
      <p:sp>
        <p:nvSpPr>
          <p:cNvPr id="76814" name="Line 16"/>
          <p:cNvSpPr>
            <a:spLocks noChangeShapeType="1"/>
          </p:cNvSpPr>
          <p:nvPr/>
        </p:nvSpPr>
        <p:spPr bwMode="auto">
          <a:xfrm>
            <a:off x="3502025" y="4538663"/>
            <a:ext cx="0" cy="255587"/>
          </a:xfrm>
          <a:prstGeom prst="line">
            <a:avLst/>
          </a:prstGeom>
          <a:noFill/>
          <a:ln w="9525">
            <a:solidFill>
              <a:schemeClr val="tx1"/>
            </a:solidFill>
            <a:round/>
            <a:headEnd/>
            <a:tailEnd type="triangle" w="med" len="med"/>
          </a:ln>
        </p:spPr>
        <p:txBody>
          <a:bodyPr wrap="none" lIns="82058" tIns="41029" rIns="82058" bIns="41029" anchor="ctr"/>
          <a:lstStyle/>
          <a:p>
            <a:endParaRPr lang="en-US"/>
          </a:p>
        </p:txBody>
      </p:sp>
      <p:sp>
        <p:nvSpPr>
          <p:cNvPr id="76815" name="Line 17"/>
          <p:cNvSpPr>
            <a:spLocks noChangeShapeType="1"/>
          </p:cNvSpPr>
          <p:nvPr/>
        </p:nvSpPr>
        <p:spPr bwMode="auto">
          <a:xfrm>
            <a:off x="3524250" y="5316538"/>
            <a:ext cx="0" cy="255587"/>
          </a:xfrm>
          <a:prstGeom prst="line">
            <a:avLst/>
          </a:prstGeom>
          <a:noFill/>
          <a:ln w="9525">
            <a:solidFill>
              <a:schemeClr val="tx1"/>
            </a:solidFill>
            <a:round/>
            <a:headEnd/>
            <a:tailEnd type="triangle" w="med" len="med"/>
          </a:ln>
        </p:spPr>
        <p:txBody>
          <a:bodyPr wrap="none" lIns="82058" tIns="41029" rIns="82058" bIns="41029" anchor="ctr"/>
          <a:lstStyle/>
          <a:p>
            <a:endParaRPr lang="en-US"/>
          </a:p>
        </p:txBody>
      </p:sp>
      <p:sp>
        <p:nvSpPr>
          <p:cNvPr id="76816" name="Line 18"/>
          <p:cNvSpPr>
            <a:spLocks noChangeShapeType="1"/>
          </p:cNvSpPr>
          <p:nvPr/>
        </p:nvSpPr>
        <p:spPr bwMode="auto">
          <a:xfrm>
            <a:off x="3489325" y="3000375"/>
            <a:ext cx="0" cy="255588"/>
          </a:xfrm>
          <a:prstGeom prst="line">
            <a:avLst/>
          </a:prstGeom>
          <a:noFill/>
          <a:ln w="9525">
            <a:solidFill>
              <a:schemeClr val="tx1"/>
            </a:solidFill>
            <a:round/>
            <a:headEnd/>
            <a:tailEnd type="triangle" w="med" len="med"/>
          </a:ln>
        </p:spPr>
        <p:txBody>
          <a:bodyPr wrap="none" lIns="82058" tIns="41029" rIns="82058" bIns="41029" anchor="ctr"/>
          <a:lstStyle/>
          <a:p>
            <a:endParaRPr lang="en-US"/>
          </a:p>
        </p:txBody>
      </p:sp>
      <p:sp>
        <p:nvSpPr>
          <p:cNvPr id="76817" name="Text Box 19"/>
          <p:cNvSpPr txBox="1">
            <a:spLocks noChangeArrowheads="1"/>
          </p:cNvSpPr>
          <p:nvPr/>
        </p:nvSpPr>
        <p:spPr bwMode="auto">
          <a:xfrm>
            <a:off x="1766888" y="1817688"/>
            <a:ext cx="830262" cy="330200"/>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58,005</a:t>
            </a:r>
          </a:p>
        </p:txBody>
      </p:sp>
      <p:sp>
        <p:nvSpPr>
          <p:cNvPr id="76818" name="Text Box 20"/>
          <p:cNvSpPr txBox="1">
            <a:spLocks noChangeArrowheads="1"/>
          </p:cNvSpPr>
          <p:nvPr/>
        </p:nvSpPr>
        <p:spPr bwMode="auto">
          <a:xfrm>
            <a:off x="1787525" y="2582863"/>
            <a:ext cx="831850" cy="328612"/>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43,423</a:t>
            </a:r>
          </a:p>
        </p:txBody>
      </p:sp>
      <p:sp>
        <p:nvSpPr>
          <p:cNvPr id="76819" name="Text Box 21"/>
          <p:cNvSpPr txBox="1">
            <a:spLocks noChangeArrowheads="1"/>
          </p:cNvSpPr>
          <p:nvPr/>
        </p:nvSpPr>
        <p:spPr bwMode="auto">
          <a:xfrm>
            <a:off x="1825625" y="3375025"/>
            <a:ext cx="831850" cy="328613"/>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35,474</a:t>
            </a:r>
          </a:p>
        </p:txBody>
      </p:sp>
      <p:sp>
        <p:nvSpPr>
          <p:cNvPr id="76820" name="Text Box 22"/>
          <p:cNvSpPr txBox="1">
            <a:spLocks noChangeArrowheads="1"/>
          </p:cNvSpPr>
          <p:nvPr/>
        </p:nvSpPr>
        <p:spPr bwMode="auto">
          <a:xfrm>
            <a:off x="1860550" y="4089400"/>
            <a:ext cx="830263" cy="328613"/>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 4,744</a:t>
            </a:r>
          </a:p>
        </p:txBody>
      </p:sp>
      <p:sp>
        <p:nvSpPr>
          <p:cNvPr id="76821" name="Text Box 23"/>
          <p:cNvSpPr txBox="1">
            <a:spLocks noChangeArrowheads="1"/>
          </p:cNvSpPr>
          <p:nvPr/>
        </p:nvSpPr>
        <p:spPr bwMode="auto">
          <a:xfrm>
            <a:off x="1895475" y="4852988"/>
            <a:ext cx="830263" cy="330200"/>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 3,194</a:t>
            </a:r>
          </a:p>
        </p:txBody>
      </p:sp>
      <p:sp>
        <p:nvSpPr>
          <p:cNvPr id="76822" name="Text Box 24"/>
          <p:cNvSpPr txBox="1">
            <a:spLocks noChangeArrowheads="1"/>
          </p:cNvSpPr>
          <p:nvPr/>
        </p:nvSpPr>
        <p:spPr bwMode="auto">
          <a:xfrm>
            <a:off x="1916113" y="5630863"/>
            <a:ext cx="831850" cy="328612"/>
          </a:xfrm>
          <a:prstGeom prst="rect">
            <a:avLst/>
          </a:prstGeom>
          <a:noFill/>
          <a:ln w="9525" algn="ctr">
            <a:noFill/>
            <a:miter lim="800000"/>
            <a:headEnd/>
            <a:tailEnd/>
          </a:ln>
        </p:spPr>
        <p:txBody>
          <a:bodyPr lIns="82058" tIns="41029" rIns="82058" bIns="41029">
            <a:spAutoFit/>
          </a:bodyPr>
          <a:lstStyle/>
          <a:p>
            <a:pPr algn="ctr">
              <a:spcBef>
                <a:spcPct val="50000"/>
              </a:spcBef>
            </a:pPr>
            <a:r>
              <a:rPr lang="en-US" sz="1600"/>
              <a:t> 1,476</a:t>
            </a:r>
          </a:p>
        </p:txBody>
      </p:sp>
      <p:sp>
        <p:nvSpPr>
          <p:cNvPr id="702489" name="AutoShape 25"/>
          <p:cNvSpPr>
            <a:spLocks/>
          </p:cNvSpPr>
          <p:nvPr/>
        </p:nvSpPr>
        <p:spPr bwMode="auto">
          <a:xfrm>
            <a:off x="4379913" y="4071938"/>
            <a:ext cx="304800" cy="2049462"/>
          </a:xfrm>
          <a:prstGeom prst="rightBrace">
            <a:avLst>
              <a:gd name="adj1" fmla="val 57745"/>
              <a:gd name="adj2" fmla="val 50000"/>
            </a:avLst>
          </a:prstGeom>
          <a:noFill/>
          <a:ln w="9525">
            <a:solidFill>
              <a:schemeClr val="tx1"/>
            </a:solidFill>
            <a:round/>
            <a:headEnd/>
            <a:tailEnd/>
          </a:ln>
        </p:spPr>
        <p:txBody>
          <a:bodyPr wrap="none" lIns="82058" tIns="41029" rIns="82058" bIns="41029" anchor="ctr"/>
          <a:lstStyle/>
          <a:p>
            <a:endParaRPr lang="en-US"/>
          </a:p>
        </p:txBody>
      </p:sp>
      <p:sp>
        <p:nvSpPr>
          <p:cNvPr id="702490" name="Rectangle 26"/>
          <p:cNvSpPr>
            <a:spLocks noChangeArrowheads="1"/>
          </p:cNvSpPr>
          <p:nvPr/>
        </p:nvSpPr>
        <p:spPr bwMode="auto">
          <a:xfrm>
            <a:off x="4932363" y="4260850"/>
            <a:ext cx="1249362" cy="311150"/>
          </a:xfrm>
          <a:prstGeom prst="rect">
            <a:avLst/>
          </a:prstGeom>
          <a:solidFill>
            <a:srgbClr val="CCFFCC"/>
          </a:solidFill>
          <a:ln w="9525" algn="ctr">
            <a:solidFill>
              <a:schemeClr val="tx1"/>
            </a:solidFill>
            <a:miter lim="800000"/>
            <a:headEnd/>
            <a:tailEnd/>
          </a:ln>
        </p:spPr>
        <p:txBody>
          <a:bodyPr wrap="none" lIns="82058" tIns="41029" rIns="82058" bIns="41029" anchor="ctr"/>
          <a:lstStyle/>
          <a:p>
            <a:pPr algn="ctr"/>
            <a:r>
              <a:rPr lang="en-US" sz="1300"/>
              <a:t>Reunification</a:t>
            </a:r>
          </a:p>
        </p:txBody>
      </p:sp>
      <p:sp>
        <p:nvSpPr>
          <p:cNvPr id="702491" name="Rectangle 27"/>
          <p:cNvSpPr>
            <a:spLocks noChangeArrowheads="1"/>
          </p:cNvSpPr>
          <p:nvPr/>
        </p:nvSpPr>
        <p:spPr bwMode="auto">
          <a:xfrm>
            <a:off x="4926013" y="4778375"/>
            <a:ext cx="1247775" cy="311150"/>
          </a:xfrm>
          <a:prstGeom prst="rect">
            <a:avLst/>
          </a:prstGeom>
          <a:solidFill>
            <a:srgbClr val="CCFFCC"/>
          </a:solidFill>
          <a:ln w="9525" algn="ctr">
            <a:solidFill>
              <a:schemeClr val="tx1"/>
            </a:solidFill>
            <a:miter lim="800000"/>
            <a:headEnd/>
            <a:tailEnd/>
          </a:ln>
        </p:spPr>
        <p:txBody>
          <a:bodyPr wrap="none" lIns="82058" tIns="41029" rIns="82058" bIns="41029" anchor="ctr"/>
          <a:lstStyle/>
          <a:p>
            <a:pPr algn="ctr"/>
            <a:r>
              <a:rPr lang="en-US" sz="1300"/>
              <a:t>Guardianship</a:t>
            </a:r>
          </a:p>
        </p:txBody>
      </p:sp>
      <p:sp>
        <p:nvSpPr>
          <p:cNvPr id="702492" name="Rectangle 28"/>
          <p:cNvSpPr>
            <a:spLocks noChangeArrowheads="1"/>
          </p:cNvSpPr>
          <p:nvPr/>
        </p:nvSpPr>
        <p:spPr bwMode="auto">
          <a:xfrm>
            <a:off x="4916488" y="5295900"/>
            <a:ext cx="1249362" cy="311150"/>
          </a:xfrm>
          <a:prstGeom prst="rect">
            <a:avLst/>
          </a:prstGeom>
          <a:solidFill>
            <a:srgbClr val="CCFFCC"/>
          </a:solidFill>
          <a:ln w="9525" algn="ctr">
            <a:solidFill>
              <a:schemeClr val="tx1"/>
            </a:solidFill>
            <a:miter lim="800000"/>
            <a:headEnd/>
            <a:tailEnd/>
          </a:ln>
        </p:spPr>
        <p:txBody>
          <a:bodyPr wrap="none" lIns="82058" tIns="41029" rIns="82058" bIns="41029" anchor="ctr"/>
          <a:lstStyle/>
          <a:p>
            <a:pPr algn="ctr"/>
            <a:r>
              <a:rPr lang="en-US" sz="1300"/>
              <a:t>Adoption</a:t>
            </a:r>
          </a:p>
        </p:txBody>
      </p:sp>
      <p:sp>
        <p:nvSpPr>
          <p:cNvPr id="702493" name="Rectangle 29"/>
          <p:cNvSpPr>
            <a:spLocks noChangeArrowheads="1"/>
          </p:cNvSpPr>
          <p:nvPr/>
        </p:nvSpPr>
        <p:spPr bwMode="auto">
          <a:xfrm>
            <a:off x="4926013" y="5795963"/>
            <a:ext cx="1247775" cy="311150"/>
          </a:xfrm>
          <a:prstGeom prst="rect">
            <a:avLst/>
          </a:prstGeom>
          <a:solidFill>
            <a:srgbClr val="CCFFCC"/>
          </a:solidFill>
          <a:ln w="9525" algn="ctr">
            <a:solidFill>
              <a:schemeClr val="tx1"/>
            </a:solidFill>
            <a:miter lim="800000"/>
            <a:headEnd/>
            <a:tailEnd/>
          </a:ln>
        </p:spPr>
        <p:txBody>
          <a:bodyPr wrap="none" lIns="82058" tIns="41029" rIns="82058" bIns="41029" anchor="ctr"/>
          <a:lstStyle/>
          <a:p>
            <a:pPr algn="ctr"/>
            <a:r>
              <a:rPr lang="en-US" sz="1300"/>
              <a:t>Age Out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02489"/>
                                        </p:tgtEl>
                                        <p:attrNameLst>
                                          <p:attrName>style.visibility</p:attrName>
                                        </p:attrNameLst>
                                      </p:cBhvr>
                                      <p:to>
                                        <p:strVal val="visible"/>
                                      </p:to>
                                    </p:set>
                                    <p:animEffect transition="in" filter="fade">
                                      <p:cBhvr>
                                        <p:cTn id="7" dur="500"/>
                                        <p:tgtEl>
                                          <p:spTgt spid="70248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02490"/>
                                        </p:tgtEl>
                                        <p:attrNameLst>
                                          <p:attrName>style.visibility</p:attrName>
                                        </p:attrNameLst>
                                      </p:cBhvr>
                                      <p:to>
                                        <p:strVal val="visible"/>
                                      </p:to>
                                    </p:set>
                                    <p:animEffect transition="in" filter="fade">
                                      <p:cBhvr>
                                        <p:cTn id="12" dur="500"/>
                                        <p:tgtEl>
                                          <p:spTgt spid="702490"/>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702491"/>
                                        </p:tgtEl>
                                        <p:attrNameLst>
                                          <p:attrName>style.visibility</p:attrName>
                                        </p:attrNameLst>
                                      </p:cBhvr>
                                      <p:to>
                                        <p:strVal val="visible"/>
                                      </p:to>
                                    </p:set>
                                    <p:animEffect transition="in" filter="fade">
                                      <p:cBhvr>
                                        <p:cTn id="16" dur="500"/>
                                        <p:tgtEl>
                                          <p:spTgt spid="702491"/>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702492"/>
                                        </p:tgtEl>
                                        <p:attrNameLst>
                                          <p:attrName>style.visibility</p:attrName>
                                        </p:attrNameLst>
                                      </p:cBhvr>
                                      <p:to>
                                        <p:strVal val="visible"/>
                                      </p:to>
                                    </p:set>
                                    <p:animEffect transition="in" filter="fade">
                                      <p:cBhvr>
                                        <p:cTn id="20" dur="500"/>
                                        <p:tgtEl>
                                          <p:spTgt spid="702492"/>
                                        </p:tgtEl>
                                      </p:cBhvr>
                                    </p:animEffect>
                                  </p:childTnLst>
                                </p:cTn>
                              </p:par>
                            </p:childTnLst>
                          </p:cTn>
                        </p:par>
                        <p:par>
                          <p:cTn id="21" fill="hold">
                            <p:stCondLst>
                              <p:cond delay="1500"/>
                            </p:stCondLst>
                            <p:childTnLst>
                              <p:par>
                                <p:cTn id="22" presetID="10" presetClass="entr" presetSubtype="0" fill="hold" grpId="0" nodeType="afterEffect">
                                  <p:stCondLst>
                                    <p:cond delay="0"/>
                                  </p:stCondLst>
                                  <p:childTnLst>
                                    <p:set>
                                      <p:cBhvr>
                                        <p:cTn id="23" dur="1" fill="hold">
                                          <p:stCondLst>
                                            <p:cond delay="0"/>
                                          </p:stCondLst>
                                        </p:cTn>
                                        <p:tgtEl>
                                          <p:spTgt spid="702493"/>
                                        </p:tgtEl>
                                        <p:attrNameLst>
                                          <p:attrName>style.visibility</p:attrName>
                                        </p:attrNameLst>
                                      </p:cBhvr>
                                      <p:to>
                                        <p:strVal val="visible"/>
                                      </p:to>
                                    </p:set>
                                    <p:animEffect transition="in" filter="fade">
                                      <p:cBhvr>
                                        <p:cTn id="24" dur="500"/>
                                        <p:tgtEl>
                                          <p:spTgt spid="7024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2489" grpId="0" animBg="1"/>
      <p:bldP spid="702490" grpId="0" animBg="1"/>
      <p:bldP spid="702491" grpId="0" animBg="1"/>
      <p:bldP spid="702492" grpId="0" animBg="1"/>
      <p:bldP spid="70249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514" name="Rectangle 2"/>
          <p:cNvSpPr>
            <a:spLocks noGrp="1" noChangeArrowheads="1"/>
          </p:cNvSpPr>
          <p:nvPr>
            <p:ph type="title"/>
          </p:nvPr>
        </p:nvSpPr>
        <p:spPr>
          <a:xfrm>
            <a:off x="457200" y="274638"/>
            <a:ext cx="8229600" cy="1143000"/>
          </a:xfrm>
        </p:spPr>
        <p:txBody>
          <a:bodyPr/>
          <a:lstStyle/>
          <a:p>
            <a:pPr eaLnBrk="1" hangingPunct="1">
              <a:defRPr/>
            </a:pPr>
            <a:r>
              <a:rPr lang="en-US" sz="2800" b="1" dirty="0">
                <a:solidFill>
                  <a:schemeClr val="tx2">
                    <a:lumMod val="60000"/>
                    <a:lumOff val="40000"/>
                  </a:schemeClr>
                </a:solidFill>
              </a:rPr>
              <a:t>Outcomes for Children Following a </a:t>
            </a:r>
            <a:br>
              <a:rPr lang="en-US" sz="2800" b="1" dirty="0">
                <a:solidFill>
                  <a:schemeClr val="tx2">
                    <a:lumMod val="60000"/>
                    <a:lumOff val="40000"/>
                  </a:schemeClr>
                </a:solidFill>
              </a:rPr>
            </a:br>
            <a:r>
              <a:rPr lang="en-US" sz="2800" b="1" dirty="0">
                <a:solidFill>
                  <a:schemeClr val="tx2">
                    <a:lumMod val="60000"/>
                    <a:lumOff val="40000"/>
                  </a:schemeClr>
                </a:solidFill>
              </a:rPr>
              <a:t>Placement Linked to a CPS Referral</a:t>
            </a:r>
            <a:br>
              <a:rPr lang="en-US" sz="2800" b="1" dirty="0">
                <a:solidFill>
                  <a:schemeClr val="tx2">
                    <a:lumMod val="60000"/>
                    <a:lumOff val="40000"/>
                  </a:schemeClr>
                </a:solidFill>
              </a:rPr>
            </a:br>
            <a:r>
              <a:rPr lang="en-US" sz="1800" dirty="0">
                <a:solidFill>
                  <a:schemeClr val="tx2">
                    <a:lumMod val="60000"/>
                    <a:lumOff val="40000"/>
                  </a:schemeClr>
                </a:solidFill>
              </a:rPr>
              <a:t>(As of November 1, 2007)</a:t>
            </a:r>
          </a:p>
        </p:txBody>
      </p:sp>
      <p:sp>
        <p:nvSpPr>
          <p:cNvPr id="77826" name="Text Box 3"/>
          <p:cNvSpPr txBox="1">
            <a:spLocks noChangeArrowheads="1"/>
          </p:cNvSpPr>
          <p:nvPr/>
        </p:nvSpPr>
        <p:spPr bwMode="auto">
          <a:xfrm>
            <a:off x="620713" y="4659313"/>
            <a:ext cx="511175" cy="368300"/>
          </a:xfrm>
          <a:prstGeom prst="rect">
            <a:avLst/>
          </a:prstGeom>
          <a:noFill/>
          <a:ln w="9525" algn="ctr">
            <a:noFill/>
            <a:miter lim="800000"/>
            <a:headEnd/>
            <a:tailEnd/>
          </a:ln>
        </p:spPr>
        <p:txBody>
          <a:bodyPr lIns="91429" tIns="45714" rIns="91429" bIns="45714">
            <a:spAutoFit/>
          </a:bodyPr>
          <a:lstStyle/>
          <a:p>
            <a:pPr algn="r">
              <a:spcBef>
                <a:spcPct val="50000"/>
              </a:spcBef>
            </a:pPr>
            <a:endParaRPr lang="en-US"/>
          </a:p>
        </p:txBody>
      </p:sp>
      <p:sp>
        <p:nvSpPr>
          <p:cNvPr id="77827" name="Rectangle 5"/>
          <p:cNvSpPr>
            <a:spLocks noChangeArrowheads="1"/>
          </p:cNvSpPr>
          <p:nvPr/>
        </p:nvSpPr>
        <p:spPr bwMode="auto">
          <a:xfrm>
            <a:off x="957263" y="5402263"/>
            <a:ext cx="1012825" cy="252412"/>
          </a:xfrm>
          <a:prstGeom prst="rect">
            <a:avLst/>
          </a:prstGeom>
          <a:noFill/>
          <a:ln w="9525" algn="ctr">
            <a:noFill/>
            <a:miter lim="800000"/>
            <a:headEnd/>
            <a:tailEnd/>
          </a:ln>
        </p:spPr>
        <p:txBody>
          <a:bodyPr wrap="none" lIns="82058" tIns="41029" rIns="82058" bIns="41029">
            <a:spAutoFit/>
          </a:bodyPr>
          <a:lstStyle/>
          <a:p>
            <a:pPr algn="r"/>
            <a:r>
              <a:rPr lang="en-US" sz="1100"/>
              <a:t>WSIPP, 2008</a:t>
            </a:r>
          </a:p>
        </p:txBody>
      </p:sp>
      <p:sp>
        <p:nvSpPr>
          <p:cNvPr id="77828" name="AutoShape 8"/>
          <p:cNvSpPr>
            <a:spLocks noChangeAspect="1" noChangeArrowheads="1" noTextEdit="1"/>
          </p:cNvSpPr>
          <p:nvPr/>
        </p:nvSpPr>
        <p:spPr bwMode="auto">
          <a:xfrm>
            <a:off x="723900" y="1855788"/>
            <a:ext cx="7940675" cy="4148137"/>
          </a:xfrm>
          <a:prstGeom prst="rect">
            <a:avLst/>
          </a:prstGeom>
          <a:noFill/>
          <a:ln w="9525">
            <a:noFill/>
            <a:miter lim="800000"/>
            <a:headEnd/>
            <a:tailEnd/>
          </a:ln>
        </p:spPr>
        <p:txBody>
          <a:bodyPr lIns="82058" tIns="41029" rIns="82058" bIns="41029"/>
          <a:lstStyle/>
          <a:p>
            <a:endParaRPr lang="en-US"/>
          </a:p>
        </p:txBody>
      </p:sp>
      <p:sp>
        <p:nvSpPr>
          <p:cNvPr id="77829" name="Rectangle 10"/>
          <p:cNvSpPr>
            <a:spLocks noChangeArrowheads="1"/>
          </p:cNvSpPr>
          <p:nvPr/>
        </p:nvSpPr>
        <p:spPr bwMode="auto">
          <a:xfrm>
            <a:off x="798513" y="1938338"/>
            <a:ext cx="7793037" cy="4019550"/>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77830" name="Rectangle 11"/>
          <p:cNvSpPr>
            <a:spLocks noChangeArrowheads="1"/>
          </p:cNvSpPr>
          <p:nvPr/>
        </p:nvSpPr>
        <p:spPr bwMode="auto">
          <a:xfrm>
            <a:off x="1814513" y="2227263"/>
            <a:ext cx="6629400" cy="2746375"/>
          </a:xfrm>
          <a:prstGeom prst="rect">
            <a:avLst/>
          </a:prstGeom>
          <a:solidFill>
            <a:srgbClr val="FFFFFF"/>
          </a:solidFill>
          <a:ln w="9525">
            <a:noFill/>
            <a:miter lim="800000"/>
            <a:headEnd/>
            <a:tailEnd/>
          </a:ln>
        </p:spPr>
        <p:txBody>
          <a:bodyPr lIns="82058" tIns="41029" rIns="82058" bIns="41029"/>
          <a:lstStyle/>
          <a:p>
            <a:endParaRPr lang="en-US"/>
          </a:p>
        </p:txBody>
      </p:sp>
      <p:sp>
        <p:nvSpPr>
          <p:cNvPr id="77831" name="Line 12"/>
          <p:cNvSpPr>
            <a:spLocks noChangeShapeType="1"/>
          </p:cNvSpPr>
          <p:nvPr/>
        </p:nvSpPr>
        <p:spPr bwMode="auto">
          <a:xfrm>
            <a:off x="1814513" y="4430713"/>
            <a:ext cx="6629400" cy="0"/>
          </a:xfrm>
          <a:prstGeom prst="line">
            <a:avLst/>
          </a:prstGeom>
          <a:noFill/>
          <a:ln w="0">
            <a:solidFill>
              <a:srgbClr val="000000"/>
            </a:solidFill>
            <a:round/>
            <a:headEnd/>
            <a:tailEnd/>
          </a:ln>
        </p:spPr>
        <p:txBody>
          <a:bodyPr lIns="82058" tIns="41029" rIns="82058" bIns="41029"/>
          <a:lstStyle/>
          <a:p>
            <a:endParaRPr lang="en-US"/>
          </a:p>
        </p:txBody>
      </p:sp>
      <p:sp>
        <p:nvSpPr>
          <p:cNvPr id="77832" name="Line 13"/>
          <p:cNvSpPr>
            <a:spLocks noChangeShapeType="1"/>
          </p:cNvSpPr>
          <p:nvPr/>
        </p:nvSpPr>
        <p:spPr bwMode="auto">
          <a:xfrm>
            <a:off x="1814513" y="3873500"/>
            <a:ext cx="6629400" cy="0"/>
          </a:xfrm>
          <a:prstGeom prst="line">
            <a:avLst/>
          </a:prstGeom>
          <a:noFill/>
          <a:ln w="0">
            <a:solidFill>
              <a:srgbClr val="000000"/>
            </a:solidFill>
            <a:round/>
            <a:headEnd/>
            <a:tailEnd/>
          </a:ln>
        </p:spPr>
        <p:txBody>
          <a:bodyPr lIns="82058" tIns="41029" rIns="82058" bIns="41029"/>
          <a:lstStyle/>
          <a:p>
            <a:endParaRPr lang="en-US"/>
          </a:p>
        </p:txBody>
      </p:sp>
      <p:sp>
        <p:nvSpPr>
          <p:cNvPr id="77833" name="Line 14"/>
          <p:cNvSpPr>
            <a:spLocks noChangeShapeType="1"/>
          </p:cNvSpPr>
          <p:nvPr/>
        </p:nvSpPr>
        <p:spPr bwMode="auto">
          <a:xfrm>
            <a:off x="1814513" y="3328988"/>
            <a:ext cx="6629400" cy="0"/>
          </a:xfrm>
          <a:prstGeom prst="line">
            <a:avLst/>
          </a:prstGeom>
          <a:noFill/>
          <a:ln w="0">
            <a:solidFill>
              <a:srgbClr val="000000"/>
            </a:solidFill>
            <a:round/>
            <a:headEnd/>
            <a:tailEnd/>
          </a:ln>
        </p:spPr>
        <p:txBody>
          <a:bodyPr lIns="82058" tIns="41029" rIns="82058" bIns="41029"/>
          <a:lstStyle/>
          <a:p>
            <a:endParaRPr lang="en-US"/>
          </a:p>
        </p:txBody>
      </p:sp>
      <p:sp>
        <p:nvSpPr>
          <p:cNvPr id="77834" name="Line 15"/>
          <p:cNvSpPr>
            <a:spLocks noChangeShapeType="1"/>
          </p:cNvSpPr>
          <p:nvPr/>
        </p:nvSpPr>
        <p:spPr bwMode="auto">
          <a:xfrm>
            <a:off x="1814513" y="2770188"/>
            <a:ext cx="6629400" cy="0"/>
          </a:xfrm>
          <a:prstGeom prst="line">
            <a:avLst/>
          </a:prstGeom>
          <a:noFill/>
          <a:ln w="0">
            <a:solidFill>
              <a:srgbClr val="000000"/>
            </a:solidFill>
            <a:round/>
            <a:headEnd/>
            <a:tailEnd/>
          </a:ln>
        </p:spPr>
        <p:txBody>
          <a:bodyPr lIns="82058" tIns="41029" rIns="82058" bIns="41029"/>
          <a:lstStyle/>
          <a:p>
            <a:endParaRPr lang="en-US"/>
          </a:p>
        </p:txBody>
      </p:sp>
      <p:sp>
        <p:nvSpPr>
          <p:cNvPr id="77835" name="Line 16"/>
          <p:cNvSpPr>
            <a:spLocks noChangeShapeType="1"/>
          </p:cNvSpPr>
          <p:nvPr/>
        </p:nvSpPr>
        <p:spPr bwMode="auto">
          <a:xfrm>
            <a:off x="1814513" y="2227263"/>
            <a:ext cx="6629400" cy="0"/>
          </a:xfrm>
          <a:prstGeom prst="line">
            <a:avLst/>
          </a:prstGeom>
          <a:noFill/>
          <a:ln w="0">
            <a:solidFill>
              <a:srgbClr val="000000"/>
            </a:solidFill>
            <a:round/>
            <a:headEnd/>
            <a:tailEnd/>
          </a:ln>
        </p:spPr>
        <p:txBody>
          <a:bodyPr lIns="82058" tIns="41029" rIns="82058" bIns="41029"/>
          <a:lstStyle/>
          <a:p>
            <a:endParaRPr lang="en-US"/>
          </a:p>
        </p:txBody>
      </p:sp>
      <p:sp>
        <p:nvSpPr>
          <p:cNvPr id="77836" name="Rectangle 17"/>
          <p:cNvSpPr>
            <a:spLocks noChangeArrowheads="1"/>
          </p:cNvSpPr>
          <p:nvPr/>
        </p:nvSpPr>
        <p:spPr bwMode="auto">
          <a:xfrm>
            <a:off x="1814513" y="2227263"/>
            <a:ext cx="6629400" cy="2746375"/>
          </a:xfrm>
          <a:prstGeom prst="rect">
            <a:avLst/>
          </a:prstGeom>
          <a:noFill/>
          <a:ln w="15875">
            <a:solidFill>
              <a:srgbClr val="808080"/>
            </a:solidFill>
            <a:miter lim="800000"/>
            <a:headEnd/>
            <a:tailEnd/>
          </a:ln>
        </p:spPr>
        <p:txBody>
          <a:bodyPr lIns="82058" tIns="41029" rIns="82058" bIns="41029"/>
          <a:lstStyle/>
          <a:p>
            <a:endParaRPr lang="en-US"/>
          </a:p>
        </p:txBody>
      </p:sp>
      <p:sp>
        <p:nvSpPr>
          <p:cNvPr id="704530" name="Rectangle 18"/>
          <p:cNvSpPr>
            <a:spLocks noChangeArrowheads="1"/>
          </p:cNvSpPr>
          <p:nvPr/>
        </p:nvSpPr>
        <p:spPr bwMode="auto">
          <a:xfrm>
            <a:off x="2109788" y="3429000"/>
            <a:ext cx="736600" cy="1544638"/>
          </a:xfrm>
          <a:prstGeom prst="rect">
            <a:avLst/>
          </a:prstGeom>
          <a:solidFill>
            <a:srgbClr val="003366"/>
          </a:solidFill>
          <a:ln w="9525">
            <a:noFill/>
            <a:miter lim="800000"/>
            <a:headEnd/>
            <a:tailEnd/>
          </a:ln>
        </p:spPr>
        <p:txBody>
          <a:bodyPr lIns="82058" tIns="41029" rIns="82058" bIns="41029"/>
          <a:lstStyle/>
          <a:p>
            <a:endParaRPr lang="en-US"/>
          </a:p>
        </p:txBody>
      </p:sp>
      <p:sp>
        <p:nvSpPr>
          <p:cNvPr id="704531" name="Rectangle 19"/>
          <p:cNvSpPr>
            <a:spLocks noChangeArrowheads="1"/>
          </p:cNvSpPr>
          <p:nvPr/>
        </p:nvSpPr>
        <p:spPr bwMode="auto">
          <a:xfrm>
            <a:off x="3435350" y="3343275"/>
            <a:ext cx="736600" cy="1630363"/>
          </a:xfrm>
          <a:prstGeom prst="rect">
            <a:avLst/>
          </a:prstGeom>
          <a:solidFill>
            <a:srgbClr val="003366"/>
          </a:solidFill>
          <a:ln w="9525">
            <a:noFill/>
            <a:miter lim="800000"/>
            <a:headEnd/>
            <a:tailEnd/>
          </a:ln>
        </p:spPr>
        <p:txBody>
          <a:bodyPr lIns="82058" tIns="41029" rIns="82058" bIns="41029"/>
          <a:lstStyle/>
          <a:p>
            <a:endParaRPr lang="en-US"/>
          </a:p>
        </p:txBody>
      </p:sp>
      <p:sp>
        <p:nvSpPr>
          <p:cNvPr id="704532" name="Rectangle 20"/>
          <p:cNvSpPr>
            <a:spLocks noChangeArrowheads="1"/>
          </p:cNvSpPr>
          <p:nvPr/>
        </p:nvSpPr>
        <p:spPr bwMode="auto">
          <a:xfrm>
            <a:off x="4760913" y="3071813"/>
            <a:ext cx="736600" cy="1901825"/>
          </a:xfrm>
          <a:prstGeom prst="rect">
            <a:avLst/>
          </a:prstGeom>
          <a:solidFill>
            <a:srgbClr val="003366"/>
          </a:solidFill>
          <a:ln w="9525">
            <a:noFill/>
            <a:miter lim="800000"/>
            <a:headEnd/>
            <a:tailEnd/>
          </a:ln>
        </p:spPr>
        <p:txBody>
          <a:bodyPr lIns="82058" tIns="41029" rIns="82058" bIns="41029"/>
          <a:lstStyle/>
          <a:p>
            <a:endParaRPr lang="en-US"/>
          </a:p>
        </p:txBody>
      </p:sp>
      <p:sp>
        <p:nvSpPr>
          <p:cNvPr id="704533" name="Rectangle 21"/>
          <p:cNvSpPr>
            <a:spLocks noChangeArrowheads="1"/>
          </p:cNvSpPr>
          <p:nvPr/>
        </p:nvSpPr>
        <p:spPr bwMode="auto">
          <a:xfrm>
            <a:off x="6088063" y="3214688"/>
            <a:ext cx="735012" cy="1758950"/>
          </a:xfrm>
          <a:prstGeom prst="rect">
            <a:avLst/>
          </a:prstGeom>
          <a:solidFill>
            <a:srgbClr val="003366"/>
          </a:solidFill>
          <a:ln w="9525">
            <a:noFill/>
            <a:miter lim="800000"/>
            <a:headEnd/>
            <a:tailEnd/>
          </a:ln>
        </p:spPr>
        <p:txBody>
          <a:bodyPr lIns="82058" tIns="41029" rIns="82058" bIns="41029"/>
          <a:lstStyle/>
          <a:p>
            <a:endParaRPr lang="en-US"/>
          </a:p>
        </p:txBody>
      </p:sp>
      <p:sp>
        <p:nvSpPr>
          <p:cNvPr id="704534" name="Rectangle 22"/>
          <p:cNvSpPr>
            <a:spLocks noChangeArrowheads="1"/>
          </p:cNvSpPr>
          <p:nvPr/>
        </p:nvSpPr>
        <p:spPr bwMode="auto">
          <a:xfrm>
            <a:off x="7412038" y="3257550"/>
            <a:ext cx="738187" cy="1716088"/>
          </a:xfrm>
          <a:prstGeom prst="rect">
            <a:avLst/>
          </a:prstGeom>
          <a:solidFill>
            <a:srgbClr val="003366"/>
          </a:solidFill>
          <a:ln w="9525">
            <a:noFill/>
            <a:miter lim="800000"/>
            <a:headEnd/>
            <a:tailEnd/>
          </a:ln>
        </p:spPr>
        <p:txBody>
          <a:bodyPr lIns="82058" tIns="41029" rIns="82058" bIns="41029"/>
          <a:lstStyle/>
          <a:p>
            <a:endParaRPr lang="en-US"/>
          </a:p>
        </p:txBody>
      </p:sp>
      <p:sp>
        <p:nvSpPr>
          <p:cNvPr id="704535" name="Rectangle 23"/>
          <p:cNvSpPr>
            <a:spLocks noChangeArrowheads="1"/>
          </p:cNvSpPr>
          <p:nvPr/>
        </p:nvSpPr>
        <p:spPr bwMode="auto">
          <a:xfrm>
            <a:off x="2109788" y="3243263"/>
            <a:ext cx="736600" cy="185737"/>
          </a:xfrm>
          <a:prstGeom prst="rect">
            <a:avLst/>
          </a:prstGeom>
          <a:solidFill>
            <a:srgbClr val="CCFFCC"/>
          </a:solidFill>
          <a:ln w="9525">
            <a:noFill/>
            <a:miter lim="800000"/>
            <a:headEnd/>
            <a:tailEnd/>
          </a:ln>
        </p:spPr>
        <p:txBody>
          <a:bodyPr lIns="82058" tIns="41029" rIns="82058" bIns="41029"/>
          <a:lstStyle/>
          <a:p>
            <a:endParaRPr lang="en-US"/>
          </a:p>
        </p:txBody>
      </p:sp>
      <p:sp>
        <p:nvSpPr>
          <p:cNvPr id="704536" name="Rectangle 24"/>
          <p:cNvSpPr>
            <a:spLocks noChangeArrowheads="1"/>
          </p:cNvSpPr>
          <p:nvPr/>
        </p:nvSpPr>
        <p:spPr bwMode="auto">
          <a:xfrm>
            <a:off x="3435350" y="3228975"/>
            <a:ext cx="736600" cy="114300"/>
          </a:xfrm>
          <a:prstGeom prst="rect">
            <a:avLst/>
          </a:prstGeom>
          <a:solidFill>
            <a:srgbClr val="CCFFCC"/>
          </a:solidFill>
          <a:ln w="9525">
            <a:noFill/>
            <a:miter lim="800000"/>
            <a:headEnd/>
            <a:tailEnd/>
          </a:ln>
        </p:spPr>
        <p:txBody>
          <a:bodyPr lIns="82058" tIns="41029" rIns="82058" bIns="41029"/>
          <a:lstStyle/>
          <a:p>
            <a:endParaRPr lang="en-US"/>
          </a:p>
        </p:txBody>
      </p:sp>
      <p:sp>
        <p:nvSpPr>
          <p:cNvPr id="704537" name="Rectangle 25"/>
          <p:cNvSpPr>
            <a:spLocks noChangeArrowheads="1"/>
          </p:cNvSpPr>
          <p:nvPr/>
        </p:nvSpPr>
        <p:spPr bwMode="auto">
          <a:xfrm>
            <a:off x="4760913" y="3028950"/>
            <a:ext cx="736600" cy="42863"/>
          </a:xfrm>
          <a:prstGeom prst="rect">
            <a:avLst/>
          </a:prstGeom>
          <a:solidFill>
            <a:srgbClr val="CCFFCC"/>
          </a:solidFill>
          <a:ln w="9525">
            <a:noFill/>
            <a:miter lim="800000"/>
            <a:headEnd/>
            <a:tailEnd/>
          </a:ln>
        </p:spPr>
        <p:txBody>
          <a:bodyPr lIns="82058" tIns="41029" rIns="82058" bIns="41029"/>
          <a:lstStyle/>
          <a:p>
            <a:endParaRPr lang="en-US"/>
          </a:p>
        </p:txBody>
      </p:sp>
      <p:sp>
        <p:nvSpPr>
          <p:cNvPr id="704538" name="Rectangle 26"/>
          <p:cNvSpPr>
            <a:spLocks noChangeArrowheads="1"/>
          </p:cNvSpPr>
          <p:nvPr/>
        </p:nvSpPr>
        <p:spPr bwMode="auto">
          <a:xfrm>
            <a:off x="6088063" y="3114675"/>
            <a:ext cx="735012" cy="100013"/>
          </a:xfrm>
          <a:prstGeom prst="rect">
            <a:avLst/>
          </a:prstGeom>
          <a:solidFill>
            <a:srgbClr val="CCFFCC"/>
          </a:solidFill>
          <a:ln w="9525">
            <a:noFill/>
            <a:miter lim="800000"/>
            <a:headEnd/>
            <a:tailEnd/>
          </a:ln>
        </p:spPr>
        <p:txBody>
          <a:bodyPr lIns="82058" tIns="41029" rIns="82058" bIns="41029"/>
          <a:lstStyle/>
          <a:p>
            <a:endParaRPr lang="en-US"/>
          </a:p>
        </p:txBody>
      </p:sp>
      <p:sp>
        <p:nvSpPr>
          <p:cNvPr id="704539" name="Rectangle 27"/>
          <p:cNvSpPr>
            <a:spLocks noChangeArrowheads="1"/>
          </p:cNvSpPr>
          <p:nvPr/>
        </p:nvSpPr>
        <p:spPr bwMode="auto">
          <a:xfrm>
            <a:off x="7412038" y="3157538"/>
            <a:ext cx="738187" cy="100012"/>
          </a:xfrm>
          <a:prstGeom prst="rect">
            <a:avLst/>
          </a:prstGeom>
          <a:solidFill>
            <a:srgbClr val="CCFFCC"/>
          </a:solidFill>
          <a:ln w="9525">
            <a:noFill/>
            <a:miter lim="800000"/>
            <a:headEnd/>
            <a:tailEnd/>
          </a:ln>
        </p:spPr>
        <p:txBody>
          <a:bodyPr lIns="82058" tIns="41029" rIns="82058" bIns="41029"/>
          <a:lstStyle/>
          <a:p>
            <a:endParaRPr lang="en-US"/>
          </a:p>
        </p:txBody>
      </p:sp>
      <p:sp>
        <p:nvSpPr>
          <p:cNvPr id="704540" name="Rectangle 28"/>
          <p:cNvSpPr>
            <a:spLocks noChangeArrowheads="1"/>
          </p:cNvSpPr>
          <p:nvPr/>
        </p:nvSpPr>
        <p:spPr bwMode="auto">
          <a:xfrm>
            <a:off x="2109788" y="3014663"/>
            <a:ext cx="736600" cy="228600"/>
          </a:xfrm>
          <a:prstGeom prst="rect">
            <a:avLst/>
          </a:prstGeom>
          <a:solidFill>
            <a:srgbClr val="808080"/>
          </a:solidFill>
          <a:ln w="9525">
            <a:noFill/>
            <a:miter lim="800000"/>
            <a:headEnd/>
            <a:tailEnd/>
          </a:ln>
        </p:spPr>
        <p:txBody>
          <a:bodyPr lIns="82058" tIns="41029" rIns="82058" bIns="41029"/>
          <a:lstStyle/>
          <a:p>
            <a:endParaRPr lang="en-US"/>
          </a:p>
        </p:txBody>
      </p:sp>
      <p:sp>
        <p:nvSpPr>
          <p:cNvPr id="704541" name="Rectangle 29"/>
          <p:cNvSpPr>
            <a:spLocks noChangeArrowheads="1"/>
          </p:cNvSpPr>
          <p:nvPr/>
        </p:nvSpPr>
        <p:spPr bwMode="auto">
          <a:xfrm>
            <a:off x="3435350" y="2800350"/>
            <a:ext cx="736600" cy="428625"/>
          </a:xfrm>
          <a:prstGeom prst="rect">
            <a:avLst/>
          </a:prstGeom>
          <a:solidFill>
            <a:srgbClr val="808080"/>
          </a:solidFill>
          <a:ln w="9525">
            <a:noFill/>
            <a:miter lim="800000"/>
            <a:headEnd/>
            <a:tailEnd/>
          </a:ln>
        </p:spPr>
        <p:txBody>
          <a:bodyPr lIns="82058" tIns="41029" rIns="82058" bIns="41029"/>
          <a:lstStyle/>
          <a:p>
            <a:endParaRPr lang="en-US"/>
          </a:p>
        </p:txBody>
      </p:sp>
      <p:sp>
        <p:nvSpPr>
          <p:cNvPr id="704542" name="Rectangle 30"/>
          <p:cNvSpPr>
            <a:spLocks noChangeArrowheads="1"/>
          </p:cNvSpPr>
          <p:nvPr/>
        </p:nvSpPr>
        <p:spPr bwMode="auto">
          <a:xfrm>
            <a:off x="4760913" y="2627313"/>
            <a:ext cx="736600" cy="401637"/>
          </a:xfrm>
          <a:prstGeom prst="rect">
            <a:avLst/>
          </a:prstGeom>
          <a:solidFill>
            <a:srgbClr val="808080"/>
          </a:solidFill>
          <a:ln w="9525">
            <a:noFill/>
            <a:miter lim="800000"/>
            <a:headEnd/>
            <a:tailEnd/>
          </a:ln>
        </p:spPr>
        <p:txBody>
          <a:bodyPr lIns="82058" tIns="41029" rIns="82058" bIns="41029"/>
          <a:lstStyle/>
          <a:p>
            <a:endParaRPr lang="en-US"/>
          </a:p>
        </p:txBody>
      </p:sp>
      <p:sp>
        <p:nvSpPr>
          <p:cNvPr id="704543" name="Rectangle 31"/>
          <p:cNvSpPr>
            <a:spLocks noChangeArrowheads="1"/>
          </p:cNvSpPr>
          <p:nvPr/>
        </p:nvSpPr>
        <p:spPr bwMode="auto">
          <a:xfrm>
            <a:off x="6088063" y="2728913"/>
            <a:ext cx="735012" cy="385762"/>
          </a:xfrm>
          <a:prstGeom prst="rect">
            <a:avLst/>
          </a:prstGeom>
          <a:solidFill>
            <a:srgbClr val="808080"/>
          </a:solidFill>
          <a:ln w="9525">
            <a:noFill/>
            <a:miter lim="800000"/>
            <a:headEnd/>
            <a:tailEnd/>
          </a:ln>
        </p:spPr>
        <p:txBody>
          <a:bodyPr lIns="82058" tIns="41029" rIns="82058" bIns="41029"/>
          <a:lstStyle/>
          <a:p>
            <a:endParaRPr lang="en-US"/>
          </a:p>
        </p:txBody>
      </p:sp>
      <p:sp>
        <p:nvSpPr>
          <p:cNvPr id="704544" name="Rectangle 32"/>
          <p:cNvSpPr>
            <a:spLocks noChangeArrowheads="1"/>
          </p:cNvSpPr>
          <p:nvPr/>
        </p:nvSpPr>
        <p:spPr bwMode="auto">
          <a:xfrm>
            <a:off x="7412038" y="2657475"/>
            <a:ext cx="738187" cy="500063"/>
          </a:xfrm>
          <a:prstGeom prst="rect">
            <a:avLst/>
          </a:prstGeom>
          <a:solidFill>
            <a:srgbClr val="808080"/>
          </a:solidFill>
          <a:ln w="9525">
            <a:noFill/>
            <a:miter lim="800000"/>
            <a:headEnd/>
            <a:tailEnd/>
          </a:ln>
        </p:spPr>
        <p:txBody>
          <a:bodyPr lIns="82058" tIns="41029" rIns="82058" bIns="41029"/>
          <a:lstStyle/>
          <a:p>
            <a:endParaRPr lang="en-US"/>
          </a:p>
        </p:txBody>
      </p:sp>
      <p:sp>
        <p:nvSpPr>
          <p:cNvPr id="704545" name="Rectangle 33"/>
          <p:cNvSpPr>
            <a:spLocks noChangeArrowheads="1"/>
          </p:cNvSpPr>
          <p:nvPr/>
        </p:nvSpPr>
        <p:spPr bwMode="auto">
          <a:xfrm>
            <a:off x="2109788" y="2928938"/>
            <a:ext cx="736600" cy="85725"/>
          </a:xfrm>
          <a:prstGeom prst="rect">
            <a:avLst/>
          </a:prstGeom>
          <a:solidFill>
            <a:srgbClr val="FF8080"/>
          </a:solidFill>
          <a:ln w="9525">
            <a:noFill/>
            <a:miter lim="800000"/>
            <a:headEnd/>
            <a:tailEnd/>
          </a:ln>
        </p:spPr>
        <p:txBody>
          <a:bodyPr lIns="82058" tIns="41029" rIns="82058" bIns="41029"/>
          <a:lstStyle/>
          <a:p>
            <a:endParaRPr lang="en-US"/>
          </a:p>
        </p:txBody>
      </p:sp>
      <p:sp>
        <p:nvSpPr>
          <p:cNvPr id="704546" name="Rectangle 34"/>
          <p:cNvSpPr>
            <a:spLocks noChangeArrowheads="1"/>
          </p:cNvSpPr>
          <p:nvPr/>
        </p:nvSpPr>
        <p:spPr bwMode="auto">
          <a:xfrm>
            <a:off x="3435350" y="2755900"/>
            <a:ext cx="736600" cy="44450"/>
          </a:xfrm>
          <a:prstGeom prst="rect">
            <a:avLst/>
          </a:prstGeom>
          <a:solidFill>
            <a:srgbClr val="FF8080"/>
          </a:solidFill>
          <a:ln w="9525">
            <a:noFill/>
            <a:miter lim="800000"/>
            <a:headEnd/>
            <a:tailEnd/>
          </a:ln>
        </p:spPr>
        <p:txBody>
          <a:bodyPr lIns="82058" tIns="41029" rIns="82058" bIns="41029"/>
          <a:lstStyle/>
          <a:p>
            <a:endParaRPr lang="en-US"/>
          </a:p>
        </p:txBody>
      </p:sp>
      <p:sp>
        <p:nvSpPr>
          <p:cNvPr id="704547" name="Rectangle 35"/>
          <p:cNvSpPr>
            <a:spLocks noChangeArrowheads="1"/>
          </p:cNvSpPr>
          <p:nvPr/>
        </p:nvSpPr>
        <p:spPr bwMode="auto">
          <a:xfrm>
            <a:off x="4760913" y="2571750"/>
            <a:ext cx="736600" cy="55563"/>
          </a:xfrm>
          <a:prstGeom prst="rect">
            <a:avLst/>
          </a:prstGeom>
          <a:solidFill>
            <a:srgbClr val="FF8080"/>
          </a:solidFill>
          <a:ln w="9525">
            <a:noFill/>
            <a:miter lim="800000"/>
            <a:headEnd/>
            <a:tailEnd/>
          </a:ln>
        </p:spPr>
        <p:txBody>
          <a:bodyPr lIns="82058" tIns="41029" rIns="82058" bIns="41029"/>
          <a:lstStyle/>
          <a:p>
            <a:endParaRPr lang="en-US"/>
          </a:p>
        </p:txBody>
      </p:sp>
      <p:sp>
        <p:nvSpPr>
          <p:cNvPr id="704548" name="Rectangle 36"/>
          <p:cNvSpPr>
            <a:spLocks noChangeArrowheads="1"/>
          </p:cNvSpPr>
          <p:nvPr/>
        </p:nvSpPr>
        <p:spPr bwMode="auto">
          <a:xfrm>
            <a:off x="6088063" y="2714625"/>
            <a:ext cx="735012" cy="14288"/>
          </a:xfrm>
          <a:prstGeom prst="rect">
            <a:avLst/>
          </a:prstGeom>
          <a:solidFill>
            <a:srgbClr val="FF8080"/>
          </a:solidFill>
          <a:ln w="9525">
            <a:noFill/>
            <a:miter lim="800000"/>
            <a:headEnd/>
            <a:tailEnd/>
          </a:ln>
        </p:spPr>
        <p:txBody>
          <a:bodyPr lIns="82058" tIns="41029" rIns="82058" bIns="41029"/>
          <a:lstStyle/>
          <a:p>
            <a:endParaRPr lang="en-US"/>
          </a:p>
        </p:txBody>
      </p:sp>
      <p:sp>
        <p:nvSpPr>
          <p:cNvPr id="704549" name="Rectangle 37"/>
          <p:cNvSpPr>
            <a:spLocks noChangeArrowheads="1"/>
          </p:cNvSpPr>
          <p:nvPr/>
        </p:nvSpPr>
        <p:spPr bwMode="auto">
          <a:xfrm>
            <a:off x="7412038" y="2627313"/>
            <a:ext cx="738187" cy="30162"/>
          </a:xfrm>
          <a:prstGeom prst="rect">
            <a:avLst/>
          </a:prstGeom>
          <a:solidFill>
            <a:srgbClr val="FF8080"/>
          </a:solidFill>
          <a:ln w="9525">
            <a:noFill/>
            <a:miter lim="800000"/>
            <a:headEnd/>
            <a:tailEnd/>
          </a:ln>
        </p:spPr>
        <p:txBody>
          <a:bodyPr lIns="82058" tIns="41029" rIns="82058" bIns="41029"/>
          <a:lstStyle/>
          <a:p>
            <a:endParaRPr lang="en-US"/>
          </a:p>
        </p:txBody>
      </p:sp>
      <p:sp>
        <p:nvSpPr>
          <p:cNvPr id="704550" name="Rectangle 38"/>
          <p:cNvSpPr>
            <a:spLocks noChangeArrowheads="1"/>
          </p:cNvSpPr>
          <p:nvPr/>
        </p:nvSpPr>
        <p:spPr bwMode="auto">
          <a:xfrm>
            <a:off x="2109788" y="2227263"/>
            <a:ext cx="736600" cy="701675"/>
          </a:xfrm>
          <a:prstGeom prst="rect">
            <a:avLst/>
          </a:prstGeom>
          <a:solidFill>
            <a:srgbClr val="8A0000"/>
          </a:solidFill>
          <a:ln w="9525">
            <a:noFill/>
            <a:miter lim="800000"/>
            <a:headEnd/>
            <a:tailEnd/>
          </a:ln>
        </p:spPr>
        <p:txBody>
          <a:bodyPr lIns="82058" tIns="41029" rIns="82058" bIns="41029"/>
          <a:lstStyle/>
          <a:p>
            <a:endParaRPr lang="en-US"/>
          </a:p>
        </p:txBody>
      </p:sp>
      <p:sp>
        <p:nvSpPr>
          <p:cNvPr id="704551" name="Rectangle 39"/>
          <p:cNvSpPr>
            <a:spLocks noChangeArrowheads="1"/>
          </p:cNvSpPr>
          <p:nvPr/>
        </p:nvSpPr>
        <p:spPr bwMode="auto">
          <a:xfrm>
            <a:off x="3435350" y="2227263"/>
            <a:ext cx="736600" cy="528637"/>
          </a:xfrm>
          <a:prstGeom prst="rect">
            <a:avLst/>
          </a:prstGeom>
          <a:solidFill>
            <a:srgbClr val="8A0000"/>
          </a:solidFill>
          <a:ln w="9525">
            <a:noFill/>
            <a:miter lim="800000"/>
            <a:headEnd/>
            <a:tailEnd/>
          </a:ln>
        </p:spPr>
        <p:txBody>
          <a:bodyPr lIns="82058" tIns="41029" rIns="82058" bIns="41029"/>
          <a:lstStyle/>
          <a:p>
            <a:endParaRPr lang="en-US"/>
          </a:p>
        </p:txBody>
      </p:sp>
      <p:sp>
        <p:nvSpPr>
          <p:cNvPr id="704552" name="Rectangle 40"/>
          <p:cNvSpPr>
            <a:spLocks noChangeArrowheads="1"/>
          </p:cNvSpPr>
          <p:nvPr/>
        </p:nvSpPr>
        <p:spPr bwMode="auto">
          <a:xfrm>
            <a:off x="4760913" y="2227263"/>
            <a:ext cx="736600" cy="344487"/>
          </a:xfrm>
          <a:prstGeom prst="rect">
            <a:avLst/>
          </a:prstGeom>
          <a:solidFill>
            <a:srgbClr val="8A0000"/>
          </a:solidFill>
          <a:ln w="9525">
            <a:noFill/>
            <a:miter lim="800000"/>
            <a:headEnd/>
            <a:tailEnd/>
          </a:ln>
        </p:spPr>
        <p:txBody>
          <a:bodyPr lIns="82058" tIns="41029" rIns="82058" bIns="41029"/>
          <a:lstStyle/>
          <a:p>
            <a:endParaRPr lang="en-US"/>
          </a:p>
        </p:txBody>
      </p:sp>
      <p:sp>
        <p:nvSpPr>
          <p:cNvPr id="704553" name="Rectangle 41"/>
          <p:cNvSpPr>
            <a:spLocks noChangeArrowheads="1"/>
          </p:cNvSpPr>
          <p:nvPr/>
        </p:nvSpPr>
        <p:spPr bwMode="auto">
          <a:xfrm>
            <a:off x="6088063" y="2227263"/>
            <a:ext cx="735012" cy="487362"/>
          </a:xfrm>
          <a:prstGeom prst="rect">
            <a:avLst/>
          </a:prstGeom>
          <a:solidFill>
            <a:srgbClr val="8A0000"/>
          </a:solidFill>
          <a:ln w="9525">
            <a:noFill/>
            <a:miter lim="800000"/>
            <a:headEnd/>
            <a:tailEnd/>
          </a:ln>
        </p:spPr>
        <p:txBody>
          <a:bodyPr lIns="82058" tIns="41029" rIns="82058" bIns="41029"/>
          <a:lstStyle/>
          <a:p>
            <a:endParaRPr lang="en-US"/>
          </a:p>
        </p:txBody>
      </p:sp>
      <p:sp>
        <p:nvSpPr>
          <p:cNvPr id="704554" name="Rectangle 42"/>
          <p:cNvSpPr>
            <a:spLocks noChangeArrowheads="1"/>
          </p:cNvSpPr>
          <p:nvPr/>
        </p:nvSpPr>
        <p:spPr bwMode="auto">
          <a:xfrm>
            <a:off x="7412038" y="2227263"/>
            <a:ext cx="738187" cy="400050"/>
          </a:xfrm>
          <a:prstGeom prst="rect">
            <a:avLst/>
          </a:prstGeom>
          <a:solidFill>
            <a:srgbClr val="8A0000"/>
          </a:solidFill>
          <a:ln w="9525">
            <a:noFill/>
            <a:miter lim="800000"/>
            <a:headEnd/>
            <a:tailEnd/>
          </a:ln>
        </p:spPr>
        <p:txBody>
          <a:bodyPr lIns="82058" tIns="41029" rIns="82058" bIns="41029"/>
          <a:lstStyle/>
          <a:p>
            <a:endParaRPr lang="en-US"/>
          </a:p>
        </p:txBody>
      </p:sp>
      <p:sp>
        <p:nvSpPr>
          <p:cNvPr id="77862" name="Line 43"/>
          <p:cNvSpPr>
            <a:spLocks noChangeShapeType="1"/>
          </p:cNvSpPr>
          <p:nvPr/>
        </p:nvSpPr>
        <p:spPr bwMode="auto">
          <a:xfrm>
            <a:off x="1814513" y="2227263"/>
            <a:ext cx="0" cy="2746375"/>
          </a:xfrm>
          <a:prstGeom prst="line">
            <a:avLst/>
          </a:prstGeom>
          <a:noFill/>
          <a:ln w="0">
            <a:solidFill>
              <a:srgbClr val="000000"/>
            </a:solidFill>
            <a:round/>
            <a:headEnd/>
            <a:tailEnd/>
          </a:ln>
        </p:spPr>
        <p:txBody>
          <a:bodyPr lIns="82058" tIns="41029" rIns="82058" bIns="41029"/>
          <a:lstStyle/>
          <a:p>
            <a:endParaRPr lang="en-US"/>
          </a:p>
        </p:txBody>
      </p:sp>
      <p:sp>
        <p:nvSpPr>
          <p:cNvPr id="77863" name="Line 44"/>
          <p:cNvSpPr>
            <a:spLocks noChangeShapeType="1"/>
          </p:cNvSpPr>
          <p:nvPr/>
        </p:nvSpPr>
        <p:spPr bwMode="auto">
          <a:xfrm>
            <a:off x="1755775" y="4973638"/>
            <a:ext cx="58738" cy="0"/>
          </a:xfrm>
          <a:prstGeom prst="line">
            <a:avLst/>
          </a:prstGeom>
          <a:noFill/>
          <a:ln w="0">
            <a:solidFill>
              <a:srgbClr val="000000"/>
            </a:solidFill>
            <a:round/>
            <a:headEnd/>
            <a:tailEnd/>
          </a:ln>
        </p:spPr>
        <p:txBody>
          <a:bodyPr lIns="82058" tIns="41029" rIns="82058" bIns="41029"/>
          <a:lstStyle/>
          <a:p>
            <a:endParaRPr lang="en-US"/>
          </a:p>
        </p:txBody>
      </p:sp>
      <p:sp>
        <p:nvSpPr>
          <p:cNvPr id="77864" name="Line 45"/>
          <p:cNvSpPr>
            <a:spLocks noChangeShapeType="1"/>
          </p:cNvSpPr>
          <p:nvPr/>
        </p:nvSpPr>
        <p:spPr bwMode="auto">
          <a:xfrm>
            <a:off x="1755775" y="4430713"/>
            <a:ext cx="58738" cy="0"/>
          </a:xfrm>
          <a:prstGeom prst="line">
            <a:avLst/>
          </a:prstGeom>
          <a:noFill/>
          <a:ln w="0">
            <a:solidFill>
              <a:srgbClr val="000000"/>
            </a:solidFill>
            <a:round/>
            <a:headEnd/>
            <a:tailEnd/>
          </a:ln>
        </p:spPr>
        <p:txBody>
          <a:bodyPr lIns="82058" tIns="41029" rIns="82058" bIns="41029"/>
          <a:lstStyle/>
          <a:p>
            <a:endParaRPr lang="en-US"/>
          </a:p>
        </p:txBody>
      </p:sp>
      <p:sp>
        <p:nvSpPr>
          <p:cNvPr id="77865" name="Line 46"/>
          <p:cNvSpPr>
            <a:spLocks noChangeShapeType="1"/>
          </p:cNvSpPr>
          <p:nvPr/>
        </p:nvSpPr>
        <p:spPr bwMode="auto">
          <a:xfrm>
            <a:off x="1755775" y="3873500"/>
            <a:ext cx="58738" cy="0"/>
          </a:xfrm>
          <a:prstGeom prst="line">
            <a:avLst/>
          </a:prstGeom>
          <a:noFill/>
          <a:ln w="0">
            <a:solidFill>
              <a:srgbClr val="000000"/>
            </a:solidFill>
            <a:round/>
            <a:headEnd/>
            <a:tailEnd/>
          </a:ln>
        </p:spPr>
        <p:txBody>
          <a:bodyPr lIns="82058" tIns="41029" rIns="82058" bIns="41029"/>
          <a:lstStyle/>
          <a:p>
            <a:endParaRPr lang="en-US"/>
          </a:p>
        </p:txBody>
      </p:sp>
      <p:sp>
        <p:nvSpPr>
          <p:cNvPr id="77866" name="Line 47"/>
          <p:cNvSpPr>
            <a:spLocks noChangeShapeType="1"/>
          </p:cNvSpPr>
          <p:nvPr/>
        </p:nvSpPr>
        <p:spPr bwMode="auto">
          <a:xfrm>
            <a:off x="1755775" y="3328988"/>
            <a:ext cx="58738" cy="0"/>
          </a:xfrm>
          <a:prstGeom prst="line">
            <a:avLst/>
          </a:prstGeom>
          <a:noFill/>
          <a:ln w="0">
            <a:solidFill>
              <a:srgbClr val="000000"/>
            </a:solidFill>
            <a:round/>
            <a:headEnd/>
            <a:tailEnd/>
          </a:ln>
        </p:spPr>
        <p:txBody>
          <a:bodyPr lIns="82058" tIns="41029" rIns="82058" bIns="41029"/>
          <a:lstStyle/>
          <a:p>
            <a:endParaRPr lang="en-US"/>
          </a:p>
        </p:txBody>
      </p:sp>
      <p:sp>
        <p:nvSpPr>
          <p:cNvPr id="77867" name="Line 48"/>
          <p:cNvSpPr>
            <a:spLocks noChangeShapeType="1"/>
          </p:cNvSpPr>
          <p:nvPr/>
        </p:nvSpPr>
        <p:spPr bwMode="auto">
          <a:xfrm>
            <a:off x="1755775" y="2770188"/>
            <a:ext cx="58738" cy="0"/>
          </a:xfrm>
          <a:prstGeom prst="line">
            <a:avLst/>
          </a:prstGeom>
          <a:noFill/>
          <a:ln w="0">
            <a:solidFill>
              <a:srgbClr val="000000"/>
            </a:solidFill>
            <a:round/>
            <a:headEnd/>
            <a:tailEnd/>
          </a:ln>
        </p:spPr>
        <p:txBody>
          <a:bodyPr lIns="82058" tIns="41029" rIns="82058" bIns="41029"/>
          <a:lstStyle/>
          <a:p>
            <a:endParaRPr lang="en-US"/>
          </a:p>
        </p:txBody>
      </p:sp>
      <p:sp>
        <p:nvSpPr>
          <p:cNvPr id="77868" name="Line 49"/>
          <p:cNvSpPr>
            <a:spLocks noChangeShapeType="1"/>
          </p:cNvSpPr>
          <p:nvPr/>
        </p:nvSpPr>
        <p:spPr bwMode="auto">
          <a:xfrm>
            <a:off x="1755775" y="2227263"/>
            <a:ext cx="58738" cy="0"/>
          </a:xfrm>
          <a:prstGeom prst="line">
            <a:avLst/>
          </a:prstGeom>
          <a:noFill/>
          <a:ln w="0">
            <a:solidFill>
              <a:srgbClr val="000000"/>
            </a:solidFill>
            <a:round/>
            <a:headEnd/>
            <a:tailEnd/>
          </a:ln>
        </p:spPr>
        <p:txBody>
          <a:bodyPr lIns="82058" tIns="41029" rIns="82058" bIns="41029"/>
          <a:lstStyle/>
          <a:p>
            <a:endParaRPr lang="en-US"/>
          </a:p>
        </p:txBody>
      </p:sp>
      <p:sp>
        <p:nvSpPr>
          <p:cNvPr id="77869" name="Line 50"/>
          <p:cNvSpPr>
            <a:spLocks noChangeShapeType="1"/>
          </p:cNvSpPr>
          <p:nvPr/>
        </p:nvSpPr>
        <p:spPr bwMode="auto">
          <a:xfrm>
            <a:off x="1814513" y="4973638"/>
            <a:ext cx="6629400" cy="0"/>
          </a:xfrm>
          <a:prstGeom prst="line">
            <a:avLst/>
          </a:prstGeom>
          <a:noFill/>
          <a:ln w="0">
            <a:solidFill>
              <a:srgbClr val="000000"/>
            </a:solidFill>
            <a:round/>
            <a:headEnd/>
            <a:tailEnd/>
          </a:ln>
        </p:spPr>
        <p:txBody>
          <a:bodyPr lIns="82058" tIns="41029" rIns="82058" bIns="41029"/>
          <a:lstStyle/>
          <a:p>
            <a:endParaRPr lang="en-US"/>
          </a:p>
        </p:txBody>
      </p:sp>
      <p:sp>
        <p:nvSpPr>
          <p:cNvPr id="77870" name="Line 51"/>
          <p:cNvSpPr>
            <a:spLocks noChangeShapeType="1"/>
          </p:cNvSpPr>
          <p:nvPr/>
        </p:nvSpPr>
        <p:spPr bwMode="auto">
          <a:xfrm flipV="1">
            <a:off x="1814513" y="4973638"/>
            <a:ext cx="0" cy="57150"/>
          </a:xfrm>
          <a:prstGeom prst="line">
            <a:avLst/>
          </a:prstGeom>
          <a:noFill/>
          <a:ln w="0">
            <a:solidFill>
              <a:srgbClr val="000000"/>
            </a:solidFill>
            <a:round/>
            <a:headEnd/>
            <a:tailEnd/>
          </a:ln>
        </p:spPr>
        <p:txBody>
          <a:bodyPr lIns="82058" tIns="41029" rIns="82058" bIns="41029"/>
          <a:lstStyle/>
          <a:p>
            <a:endParaRPr lang="en-US"/>
          </a:p>
        </p:txBody>
      </p:sp>
      <p:sp>
        <p:nvSpPr>
          <p:cNvPr id="77871" name="Line 52"/>
          <p:cNvSpPr>
            <a:spLocks noChangeShapeType="1"/>
          </p:cNvSpPr>
          <p:nvPr/>
        </p:nvSpPr>
        <p:spPr bwMode="auto">
          <a:xfrm flipV="1">
            <a:off x="3140075" y="4973638"/>
            <a:ext cx="0" cy="57150"/>
          </a:xfrm>
          <a:prstGeom prst="line">
            <a:avLst/>
          </a:prstGeom>
          <a:noFill/>
          <a:ln w="0">
            <a:solidFill>
              <a:srgbClr val="000000"/>
            </a:solidFill>
            <a:round/>
            <a:headEnd/>
            <a:tailEnd/>
          </a:ln>
        </p:spPr>
        <p:txBody>
          <a:bodyPr lIns="82058" tIns="41029" rIns="82058" bIns="41029"/>
          <a:lstStyle/>
          <a:p>
            <a:endParaRPr lang="en-US"/>
          </a:p>
        </p:txBody>
      </p:sp>
      <p:sp>
        <p:nvSpPr>
          <p:cNvPr id="77872" name="Line 53"/>
          <p:cNvSpPr>
            <a:spLocks noChangeShapeType="1"/>
          </p:cNvSpPr>
          <p:nvPr/>
        </p:nvSpPr>
        <p:spPr bwMode="auto">
          <a:xfrm flipV="1">
            <a:off x="4467225" y="4973638"/>
            <a:ext cx="0" cy="57150"/>
          </a:xfrm>
          <a:prstGeom prst="line">
            <a:avLst/>
          </a:prstGeom>
          <a:noFill/>
          <a:ln w="0">
            <a:solidFill>
              <a:srgbClr val="000000"/>
            </a:solidFill>
            <a:round/>
            <a:headEnd/>
            <a:tailEnd/>
          </a:ln>
        </p:spPr>
        <p:txBody>
          <a:bodyPr lIns="82058" tIns="41029" rIns="82058" bIns="41029"/>
          <a:lstStyle/>
          <a:p>
            <a:endParaRPr lang="en-US"/>
          </a:p>
        </p:txBody>
      </p:sp>
      <p:sp>
        <p:nvSpPr>
          <p:cNvPr id="77873" name="Line 54"/>
          <p:cNvSpPr>
            <a:spLocks noChangeShapeType="1"/>
          </p:cNvSpPr>
          <p:nvPr/>
        </p:nvSpPr>
        <p:spPr bwMode="auto">
          <a:xfrm flipV="1">
            <a:off x="5791200" y="4973638"/>
            <a:ext cx="0" cy="57150"/>
          </a:xfrm>
          <a:prstGeom prst="line">
            <a:avLst/>
          </a:prstGeom>
          <a:noFill/>
          <a:ln w="0">
            <a:solidFill>
              <a:srgbClr val="000000"/>
            </a:solidFill>
            <a:round/>
            <a:headEnd/>
            <a:tailEnd/>
          </a:ln>
        </p:spPr>
        <p:txBody>
          <a:bodyPr lIns="82058" tIns="41029" rIns="82058" bIns="41029"/>
          <a:lstStyle/>
          <a:p>
            <a:endParaRPr lang="en-US"/>
          </a:p>
        </p:txBody>
      </p:sp>
      <p:sp>
        <p:nvSpPr>
          <p:cNvPr id="77874" name="Line 55"/>
          <p:cNvSpPr>
            <a:spLocks noChangeShapeType="1"/>
          </p:cNvSpPr>
          <p:nvPr/>
        </p:nvSpPr>
        <p:spPr bwMode="auto">
          <a:xfrm flipV="1">
            <a:off x="7118350" y="4973638"/>
            <a:ext cx="0" cy="57150"/>
          </a:xfrm>
          <a:prstGeom prst="line">
            <a:avLst/>
          </a:prstGeom>
          <a:noFill/>
          <a:ln w="0">
            <a:solidFill>
              <a:srgbClr val="000000"/>
            </a:solidFill>
            <a:round/>
            <a:headEnd/>
            <a:tailEnd/>
          </a:ln>
        </p:spPr>
        <p:txBody>
          <a:bodyPr lIns="82058" tIns="41029" rIns="82058" bIns="41029"/>
          <a:lstStyle/>
          <a:p>
            <a:endParaRPr lang="en-US"/>
          </a:p>
        </p:txBody>
      </p:sp>
      <p:sp>
        <p:nvSpPr>
          <p:cNvPr id="77875" name="Line 56"/>
          <p:cNvSpPr>
            <a:spLocks noChangeShapeType="1"/>
          </p:cNvSpPr>
          <p:nvPr/>
        </p:nvSpPr>
        <p:spPr bwMode="auto">
          <a:xfrm flipV="1">
            <a:off x="8443913" y="4973638"/>
            <a:ext cx="0" cy="57150"/>
          </a:xfrm>
          <a:prstGeom prst="line">
            <a:avLst/>
          </a:prstGeom>
          <a:noFill/>
          <a:ln w="0">
            <a:solidFill>
              <a:srgbClr val="000000"/>
            </a:solidFill>
            <a:round/>
            <a:headEnd/>
            <a:tailEnd/>
          </a:ln>
        </p:spPr>
        <p:txBody>
          <a:bodyPr lIns="82058" tIns="41029" rIns="82058" bIns="41029"/>
          <a:lstStyle/>
          <a:p>
            <a:endParaRPr lang="en-US"/>
          </a:p>
        </p:txBody>
      </p:sp>
      <p:sp>
        <p:nvSpPr>
          <p:cNvPr id="77876" name="Rectangle 57"/>
          <p:cNvSpPr>
            <a:spLocks noChangeArrowheads="1"/>
          </p:cNvSpPr>
          <p:nvPr/>
        </p:nvSpPr>
        <p:spPr bwMode="auto">
          <a:xfrm>
            <a:off x="1431925" y="4859338"/>
            <a:ext cx="277813"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0%</a:t>
            </a:r>
            <a:endParaRPr lang="en-US"/>
          </a:p>
        </p:txBody>
      </p:sp>
      <p:sp>
        <p:nvSpPr>
          <p:cNvPr id="77877" name="Rectangle 58"/>
          <p:cNvSpPr>
            <a:spLocks noChangeArrowheads="1"/>
          </p:cNvSpPr>
          <p:nvPr/>
        </p:nvSpPr>
        <p:spPr bwMode="auto">
          <a:xfrm>
            <a:off x="1327150" y="4316413"/>
            <a:ext cx="385763"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20%</a:t>
            </a:r>
            <a:endParaRPr lang="en-US"/>
          </a:p>
        </p:txBody>
      </p:sp>
      <p:sp>
        <p:nvSpPr>
          <p:cNvPr id="77878" name="Rectangle 59"/>
          <p:cNvSpPr>
            <a:spLocks noChangeArrowheads="1"/>
          </p:cNvSpPr>
          <p:nvPr/>
        </p:nvSpPr>
        <p:spPr bwMode="auto">
          <a:xfrm>
            <a:off x="1327150" y="3757613"/>
            <a:ext cx="385763" cy="231775"/>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40%</a:t>
            </a:r>
            <a:endParaRPr lang="en-US"/>
          </a:p>
        </p:txBody>
      </p:sp>
      <p:sp>
        <p:nvSpPr>
          <p:cNvPr id="77879" name="Rectangle 60"/>
          <p:cNvSpPr>
            <a:spLocks noChangeArrowheads="1"/>
          </p:cNvSpPr>
          <p:nvPr/>
        </p:nvSpPr>
        <p:spPr bwMode="auto">
          <a:xfrm>
            <a:off x="1327150" y="3214688"/>
            <a:ext cx="385763"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60%</a:t>
            </a:r>
            <a:endParaRPr lang="en-US"/>
          </a:p>
        </p:txBody>
      </p:sp>
      <p:sp>
        <p:nvSpPr>
          <p:cNvPr id="77880" name="Rectangle 61"/>
          <p:cNvSpPr>
            <a:spLocks noChangeArrowheads="1"/>
          </p:cNvSpPr>
          <p:nvPr/>
        </p:nvSpPr>
        <p:spPr bwMode="auto">
          <a:xfrm>
            <a:off x="1327150" y="2657475"/>
            <a:ext cx="385763"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80%</a:t>
            </a:r>
            <a:endParaRPr lang="en-US"/>
          </a:p>
        </p:txBody>
      </p:sp>
      <p:sp>
        <p:nvSpPr>
          <p:cNvPr id="77881" name="Rectangle 62"/>
          <p:cNvSpPr>
            <a:spLocks noChangeArrowheads="1"/>
          </p:cNvSpPr>
          <p:nvPr/>
        </p:nvSpPr>
        <p:spPr bwMode="auto">
          <a:xfrm>
            <a:off x="1220788" y="2112963"/>
            <a:ext cx="493712" cy="231775"/>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100%</a:t>
            </a:r>
            <a:endParaRPr lang="en-US"/>
          </a:p>
        </p:txBody>
      </p:sp>
      <p:sp>
        <p:nvSpPr>
          <p:cNvPr id="77882" name="Rectangle 63"/>
          <p:cNvSpPr>
            <a:spLocks noChangeArrowheads="1"/>
          </p:cNvSpPr>
          <p:nvPr/>
        </p:nvSpPr>
        <p:spPr bwMode="auto">
          <a:xfrm>
            <a:off x="2259013" y="5130800"/>
            <a:ext cx="525462"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Indian</a:t>
            </a:r>
            <a:endParaRPr lang="en-US"/>
          </a:p>
        </p:txBody>
      </p:sp>
      <p:sp>
        <p:nvSpPr>
          <p:cNvPr id="77883" name="Rectangle 64"/>
          <p:cNvSpPr>
            <a:spLocks noChangeArrowheads="1"/>
          </p:cNvSpPr>
          <p:nvPr/>
        </p:nvSpPr>
        <p:spPr bwMode="auto">
          <a:xfrm>
            <a:off x="3617913" y="5130800"/>
            <a:ext cx="471487"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Black</a:t>
            </a:r>
            <a:endParaRPr lang="en-US"/>
          </a:p>
        </p:txBody>
      </p:sp>
      <p:sp>
        <p:nvSpPr>
          <p:cNvPr id="77884" name="Rectangle 65"/>
          <p:cNvSpPr>
            <a:spLocks noChangeArrowheads="1"/>
          </p:cNvSpPr>
          <p:nvPr/>
        </p:nvSpPr>
        <p:spPr bwMode="auto">
          <a:xfrm>
            <a:off x="4938713" y="5130800"/>
            <a:ext cx="482600"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Asian</a:t>
            </a:r>
            <a:endParaRPr lang="en-US"/>
          </a:p>
        </p:txBody>
      </p:sp>
      <p:sp>
        <p:nvSpPr>
          <p:cNvPr id="77885" name="Rectangle 66"/>
          <p:cNvSpPr>
            <a:spLocks noChangeArrowheads="1"/>
          </p:cNvSpPr>
          <p:nvPr/>
        </p:nvSpPr>
        <p:spPr bwMode="auto">
          <a:xfrm>
            <a:off x="6129338" y="5130800"/>
            <a:ext cx="741362"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Hispanic</a:t>
            </a:r>
            <a:endParaRPr lang="en-US"/>
          </a:p>
        </p:txBody>
      </p:sp>
      <p:sp>
        <p:nvSpPr>
          <p:cNvPr id="77886" name="Rectangle 67"/>
          <p:cNvSpPr>
            <a:spLocks noChangeArrowheads="1"/>
          </p:cNvSpPr>
          <p:nvPr/>
        </p:nvSpPr>
        <p:spPr bwMode="auto">
          <a:xfrm>
            <a:off x="7578725" y="5130800"/>
            <a:ext cx="492125"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White</a:t>
            </a:r>
            <a:endParaRPr lang="en-US"/>
          </a:p>
        </p:txBody>
      </p:sp>
      <p:sp>
        <p:nvSpPr>
          <p:cNvPr id="77887" name="Rectangle 68"/>
          <p:cNvSpPr>
            <a:spLocks noChangeArrowheads="1"/>
          </p:cNvSpPr>
          <p:nvPr/>
        </p:nvSpPr>
        <p:spPr bwMode="auto">
          <a:xfrm>
            <a:off x="2109788" y="5575300"/>
            <a:ext cx="6040437" cy="312738"/>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704581" name="Rectangle 69"/>
          <p:cNvSpPr>
            <a:spLocks noChangeArrowheads="1"/>
          </p:cNvSpPr>
          <p:nvPr/>
        </p:nvSpPr>
        <p:spPr bwMode="auto">
          <a:xfrm>
            <a:off x="2166938" y="5673725"/>
            <a:ext cx="119062" cy="115888"/>
          </a:xfrm>
          <a:prstGeom prst="rect">
            <a:avLst/>
          </a:prstGeom>
          <a:solidFill>
            <a:srgbClr val="003366"/>
          </a:solidFill>
          <a:ln w="9525">
            <a:noFill/>
            <a:miter lim="800000"/>
            <a:headEnd/>
            <a:tailEnd/>
          </a:ln>
        </p:spPr>
        <p:txBody>
          <a:bodyPr lIns="82058" tIns="41029" rIns="82058" bIns="41029"/>
          <a:lstStyle/>
          <a:p>
            <a:endParaRPr lang="en-US"/>
          </a:p>
        </p:txBody>
      </p:sp>
      <p:sp>
        <p:nvSpPr>
          <p:cNvPr id="704582" name="Rectangle 70"/>
          <p:cNvSpPr>
            <a:spLocks noChangeArrowheads="1"/>
          </p:cNvSpPr>
          <p:nvPr/>
        </p:nvSpPr>
        <p:spPr bwMode="auto">
          <a:xfrm>
            <a:off x="2330450" y="5616575"/>
            <a:ext cx="704850" cy="200025"/>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Reunified</a:t>
            </a:r>
            <a:endParaRPr lang="en-US"/>
          </a:p>
        </p:txBody>
      </p:sp>
      <p:sp>
        <p:nvSpPr>
          <p:cNvPr id="704583" name="Rectangle 71"/>
          <p:cNvSpPr>
            <a:spLocks noChangeArrowheads="1"/>
          </p:cNvSpPr>
          <p:nvPr/>
        </p:nvSpPr>
        <p:spPr bwMode="auto">
          <a:xfrm>
            <a:off x="3052763" y="5673725"/>
            <a:ext cx="115887" cy="115888"/>
          </a:xfrm>
          <a:prstGeom prst="rect">
            <a:avLst/>
          </a:prstGeom>
          <a:solidFill>
            <a:srgbClr val="CCFFCC"/>
          </a:solidFill>
          <a:ln w="9525">
            <a:noFill/>
            <a:miter lim="800000"/>
            <a:headEnd/>
            <a:tailEnd/>
          </a:ln>
        </p:spPr>
        <p:txBody>
          <a:bodyPr lIns="82058" tIns="41029" rIns="82058" bIns="41029"/>
          <a:lstStyle/>
          <a:p>
            <a:endParaRPr lang="en-US"/>
          </a:p>
        </p:txBody>
      </p:sp>
      <p:sp>
        <p:nvSpPr>
          <p:cNvPr id="704584" name="Rectangle 72"/>
          <p:cNvSpPr>
            <a:spLocks noChangeArrowheads="1"/>
          </p:cNvSpPr>
          <p:nvPr/>
        </p:nvSpPr>
        <p:spPr bwMode="auto">
          <a:xfrm>
            <a:off x="3209925" y="5616575"/>
            <a:ext cx="993775" cy="200025"/>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Guardianship</a:t>
            </a:r>
            <a:endParaRPr lang="en-US"/>
          </a:p>
        </p:txBody>
      </p:sp>
      <p:sp>
        <p:nvSpPr>
          <p:cNvPr id="704585" name="Rectangle 73"/>
          <p:cNvSpPr>
            <a:spLocks noChangeArrowheads="1"/>
          </p:cNvSpPr>
          <p:nvPr/>
        </p:nvSpPr>
        <p:spPr bwMode="auto">
          <a:xfrm>
            <a:off x="4214813" y="5673725"/>
            <a:ext cx="119062" cy="115888"/>
          </a:xfrm>
          <a:prstGeom prst="rect">
            <a:avLst/>
          </a:prstGeom>
          <a:solidFill>
            <a:srgbClr val="969696"/>
          </a:solidFill>
          <a:ln w="9525">
            <a:noFill/>
            <a:miter lim="800000"/>
            <a:headEnd/>
            <a:tailEnd/>
          </a:ln>
        </p:spPr>
        <p:txBody>
          <a:bodyPr lIns="82058" tIns="41029" rIns="82058" bIns="41029"/>
          <a:lstStyle/>
          <a:p>
            <a:endParaRPr lang="en-US"/>
          </a:p>
        </p:txBody>
      </p:sp>
      <p:sp>
        <p:nvSpPr>
          <p:cNvPr id="704586" name="Rectangle 74"/>
          <p:cNvSpPr>
            <a:spLocks noChangeArrowheads="1"/>
          </p:cNvSpPr>
          <p:nvPr/>
        </p:nvSpPr>
        <p:spPr bwMode="auto">
          <a:xfrm>
            <a:off x="4391025" y="5616575"/>
            <a:ext cx="622300" cy="200025"/>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Adopted</a:t>
            </a:r>
            <a:endParaRPr lang="en-US"/>
          </a:p>
        </p:txBody>
      </p:sp>
      <p:sp>
        <p:nvSpPr>
          <p:cNvPr id="704587" name="Rectangle 75"/>
          <p:cNvSpPr>
            <a:spLocks noChangeArrowheads="1"/>
          </p:cNvSpPr>
          <p:nvPr/>
        </p:nvSpPr>
        <p:spPr bwMode="auto">
          <a:xfrm>
            <a:off x="5040313" y="5673725"/>
            <a:ext cx="119062" cy="115888"/>
          </a:xfrm>
          <a:prstGeom prst="rect">
            <a:avLst/>
          </a:prstGeom>
          <a:solidFill>
            <a:srgbClr val="FF8080"/>
          </a:solidFill>
          <a:ln w="9525">
            <a:noFill/>
            <a:miter lim="800000"/>
            <a:headEnd/>
            <a:tailEnd/>
          </a:ln>
        </p:spPr>
        <p:txBody>
          <a:bodyPr lIns="82058" tIns="41029" rIns="82058" bIns="41029"/>
          <a:lstStyle/>
          <a:p>
            <a:endParaRPr lang="en-US"/>
          </a:p>
        </p:txBody>
      </p:sp>
      <p:sp>
        <p:nvSpPr>
          <p:cNvPr id="704588" name="Rectangle 76"/>
          <p:cNvSpPr>
            <a:spLocks noChangeArrowheads="1"/>
          </p:cNvSpPr>
          <p:nvPr/>
        </p:nvSpPr>
        <p:spPr bwMode="auto">
          <a:xfrm>
            <a:off x="5184775" y="5616575"/>
            <a:ext cx="1300163" cy="200025"/>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Reached Majority</a:t>
            </a:r>
            <a:endParaRPr lang="en-US"/>
          </a:p>
        </p:txBody>
      </p:sp>
      <p:sp>
        <p:nvSpPr>
          <p:cNvPr id="704589" name="Rectangle 77"/>
          <p:cNvSpPr>
            <a:spLocks noChangeArrowheads="1"/>
          </p:cNvSpPr>
          <p:nvPr/>
        </p:nvSpPr>
        <p:spPr bwMode="auto">
          <a:xfrm>
            <a:off x="6484938" y="5673725"/>
            <a:ext cx="117475" cy="115888"/>
          </a:xfrm>
          <a:prstGeom prst="rect">
            <a:avLst/>
          </a:prstGeom>
          <a:solidFill>
            <a:srgbClr val="8A0000"/>
          </a:solidFill>
          <a:ln w="9525">
            <a:noFill/>
            <a:miter lim="800000"/>
            <a:headEnd/>
            <a:tailEnd/>
          </a:ln>
        </p:spPr>
        <p:txBody>
          <a:bodyPr lIns="82058" tIns="41029" rIns="82058" bIns="41029"/>
          <a:lstStyle/>
          <a:p>
            <a:endParaRPr lang="en-US"/>
          </a:p>
        </p:txBody>
      </p:sp>
      <p:sp>
        <p:nvSpPr>
          <p:cNvPr id="704590" name="Rectangle 78"/>
          <p:cNvSpPr>
            <a:spLocks noChangeArrowheads="1"/>
          </p:cNvSpPr>
          <p:nvPr/>
        </p:nvSpPr>
        <p:spPr bwMode="auto">
          <a:xfrm>
            <a:off x="6604000" y="5616575"/>
            <a:ext cx="1558925" cy="200025"/>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Placement Still Open</a:t>
            </a:r>
            <a:endParaRPr lang="en-US"/>
          </a:p>
        </p:txBody>
      </p:sp>
      <p:sp>
        <p:nvSpPr>
          <p:cNvPr id="77898" name="Rectangle 79"/>
          <p:cNvSpPr>
            <a:spLocks noChangeArrowheads="1"/>
          </p:cNvSpPr>
          <p:nvPr/>
        </p:nvSpPr>
        <p:spPr bwMode="auto">
          <a:xfrm>
            <a:off x="798513" y="1927225"/>
            <a:ext cx="7793037" cy="4019550"/>
          </a:xfrm>
          <a:prstGeom prst="rect">
            <a:avLst/>
          </a:prstGeom>
          <a:noFill/>
          <a:ln w="0">
            <a:solidFill>
              <a:srgbClr val="000000"/>
            </a:solidFill>
            <a:miter lim="800000"/>
            <a:headEnd/>
            <a:tailEnd/>
          </a:ln>
        </p:spPr>
        <p:txBody>
          <a:bodyPr lIns="82058" tIns="41029" rIns="82058" bIns="41029"/>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04530"/>
                                        </p:tgtEl>
                                        <p:attrNameLst>
                                          <p:attrName>style.visibility</p:attrName>
                                        </p:attrNameLst>
                                      </p:cBhvr>
                                      <p:to>
                                        <p:strVal val="visible"/>
                                      </p:to>
                                    </p:set>
                                    <p:animEffect transition="in" filter="wipe(down)">
                                      <p:cBhvr>
                                        <p:cTn id="7" dur="500"/>
                                        <p:tgtEl>
                                          <p:spTgt spid="704530"/>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04531"/>
                                        </p:tgtEl>
                                        <p:attrNameLst>
                                          <p:attrName>style.visibility</p:attrName>
                                        </p:attrNameLst>
                                      </p:cBhvr>
                                      <p:to>
                                        <p:strVal val="visible"/>
                                      </p:to>
                                    </p:set>
                                    <p:animEffect transition="in" filter="wipe(down)">
                                      <p:cBhvr>
                                        <p:cTn id="10" dur="500"/>
                                        <p:tgtEl>
                                          <p:spTgt spid="704531"/>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704532"/>
                                        </p:tgtEl>
                                        <p:attrNameLst>
                                          <p:attrName>style.visibility</p:attrName>
                                        </p:attrNameLst>
                                      </p:cBhvr>
                                      <p:to>
                                        <p:strVal val="visible"/>
                                      </p:to>
                                    </p:set>
                                    <p:animEffect transition="in" filter="wipe(down)">
                                      <p:cBhvr>
                                        <p:cTn id="13" dur="500"/>
                                        <p:tgtEl>
                                          <p:spTgt spid="704532"/>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704533"/>
                                        </p:tgtEl>
                                        <p:attrNameLst>
                                          <p:attrName>style.visibility</p:attrName>
                                        </p:attrNameLst>
                                      </p:cBhvr>
                                      <p:to>
                                        <p:strVal val="visible"/>
                                      </p:to>
                                    </p:set>
                                    <p:animEffect transition="in" filter="wipe(down)">
                                      <p:cBhvr>
                                        <p:cTn id="16" dur="500"/>
                                        <p:tgtEl>
                                          <p:spTgt spid="704533"/>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704534"/>
                                        </p:tgtEl>
                                        <p:attrNameLst>
                                          <p:attrName>style.visibility</p:attrName>
                                        </p:attrNameLst>
                                      </p:cBhvr>
                                      <p:to>
                                        <p:strVal val="visible"/>
                                      </p:to>
                                    </p:set>
                                    <p:animEffect transition="in" filter="wipe(down)">
                                      <p:cBhvr>
                                        <p:cTn id="19" dur="500"/>
                                        <p:tgtEl>
                                          <p:spTgt spid="704534"/>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704581"/>
                                        </p:tgtEl>
                                        <p:attrNameLst>
                                          <p:attrName>style.visibility</p:attrName>
                                        </p:attrNameLst>
                                      </p:cBhvr>
                                      <p:to>
                                        <p:strVal val="visible"/>
                                      </p:to>
                                    </p:set>
                                    <p:animEffect transition="in" filter="wipe(down)">
                                      <p:cBhvr>
                                        <p:cTn id="22" dur="500"/>
                                        <p:tgtEl>
                                          <p:spTgt spid="704581"/>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704582"/>
                                        </p:tgtEl>
                                        <p:attrNameLst>
                                          <p:attrName>style.visibility</p:attrName>
                                        </p:attrNameLst>
                                      </p:cBhvr>
                                      <p:to>
                                        <p:strVal val="visible"/>
                                      </p:to>
                                    </p:set>
                                    <p:animEffect transition="in" filter="wipe(down)">
                                      <p:cBhvr>
                                        <p:cTn id="25" dur="500"/>
                                        <p:tgtEl>
                                          <p:spTgt spid="704582"/>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704535"/>
                                        </p:tgtEl>
                                        <p:attrNameLst>
                                          <p:attrName>style.visibility</p:attrName>
                                        </p:attrNameLst>
                                      </p:cBhvr>
                                      <p:to>
                                        <p:strVal val="visible"/>
                                      </p:to>
                                    </p:set>
                                    <p:animEffect transition="in" filter="wipe(down)">
                                      <p:cBhvr>
                                        <p:cTn id="30" dur="500"/>
                                        <p:tgtEl>
                                          <p:spTgt spid="704535"/>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704536"/>
                                        </p:tgtEl>
                                        <p:attrNameLst>
                                          <p:attrName>style.visibility</p:attrName>
                                        </p:attrNameLst>
                                      </p:cBhvr>
                                      <p:to>
                                        <p:strVal val="visible"/>
                                      </p:to>
                                    </p:set>
                                    <p:animEffect transition="in" filter="wipe(down)">
                                      <p:cBhvr>
                                        <p:cTn id="33" dur="500"/>
                                        <p:tgtEl>
                                          <p:spTgt spid="704536"/>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704537"/>
                                        </p:tgtEl>
                                        <p:attrNameLst>
                                          <p:attrName>style.visibility</p:attrName>
                                        </p:attrNameLst>
                                      </p:cBhvr>
                                      <p:to>
                                        <p:strVal val="visible"/>
                                      </p:to>
                                    </p:set>
                                    <p:animEffect transition="in" filter="wipe(down)">
                                      <p:cBhvr>
                                        <p:cTn id="36" dur="500"/>
                                        <p:tgtEl>
                                          <p:spTgt spid="704537"/>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704538"/>
                                        </p:tgtEl>
                                        <p:attrNameLst>
                                          <p:attrName>style.visibility</p:attrName>
                                        </p:attrNameLst>
                                      </p:cBhvr>
                                      <p:to>
                                        <p:strVal val="visible"/>
                                      </p:to>
                                    </p:set>
                                    <p:animEffect transition="in" filter="wipe(down)">
                                      <p:cBhvr>
                                        <p:cTn id="39" dur="500"/>
                                        <p:tgtEl>
                                          <p:spTgt spid="704538"/>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704539"/>
                                        </p:tgtEl>
                                        <p:attrNameLst>
                                          <p:attrName>style.visibility</p:attrName>
                                        </p:attrNameLst>
                                      </p:cBhvr>
                                      <p:to>
                                        <p:strVal val="visible"/>
                                      </p:to>
                                    </p:set>
                                    <p:animEffect transition="in" filter="wipe(down)">
                                      <p:cBhvr>
                                        <p:cTn id="42" dur="500"/>
                                        <p:tgtEl>
                                          <p:spTgt spid="704539"/>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704583"/>
                                        </p:tgtEl>
                                        <p:attrNameLst>
                                          <p:attrName>style.visibility</p:attrName>
                                        </p:attrNameLst>
                                      </p:cBhvr>
                                      <p:to>
                                        <p:strVal val="visible"/>
                                      </p:to>
                                    </p:set>
                                    <p:animEffect transition="in" filter="wipe(down)">
                                      <p:cBhvr>
                                        <p:cTn id="45" dur="500"/>
                                        <p:tgtEl>
                                          <p:spTgt spid="704583"/>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704584"/>
                                        </p:tgtEl>
                                        <p:attrNameLst>
                                          <p:attrName>style.visibility</p:attrName>
                                        </p:attrNameLst>
                                      </p:cBhvr>
                                      <p:to>
                                        <p:strVal val="visible"/>
                                      </p:to>
                                    </p:set>
                                    <p:animEffect transition="in" filter="wipe(down)">
                                      <p:cBhvr>
                                        <p:cTn id="48" dur="500"/>
                                        <p:tgtEl>
                                          <p:spTgt spid="704584"/>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704540"/>
                                        </p:tgtEl>
                                        <p:attrNameLst>
                                          <p:attrName>style.visibility</p:attrName>
                                        </p:attrNameLst>
                                      </p:cBhvr>
                                      <p:to>
                                        <p:strVal val="visible"/>
                                      </p:to>
                                    </p:set>
                                    <p:animEffect transition="in" filter="wipe(down)">
                                      <p:cBhvr>
                                        <p:cTn id="53" dur="500"/>
                                        <p:tgtEl>
                                          <p:spTgt spid="704540"/>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704541"/>
                                        </p:tgtEl>
                                        <p:attrNameLst>
                                          <p:attrName>style.visibility</p:attrName>
                                        </p:attrNameLst>
                                      </p:cBhvr>
                                      <p:to>
                                        <p:strVal val="visible"/>
                                      </p:to>
                                    </p:set>
                                    <p:animEffect transition="in" filter="wipe(down)">
                                      <p:cBhvr>
                                        <p:cTn id="56" dur="500"/>
                                        <p:tgtEl>
                                          <p:spTgt spid="704541"/>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704542"/>
                                        </p:tgtEl>
                                        <p:attrNameLst>
                                          <p:attrName>style.visibility</p:attrName>
                                        </p:attrNameLst>
                                      </p:cBhvr>
                                      <p:to>
                                        <p:strVal val="visible"/>
                                      </p:to>
                                    </p:set>
                                    <p:animEffect transition="in" filter="wipe(down)">
                                      <p:cBhvr>
                                        <p:cTn id="59" dur="500"/>
                                        <p:tgtEl>
                                          <p:spTgt spid="704542"/>
                                        </p:tgtEl>
                                      </p:cBhvr>
                                    </p:animEffect>
                                  </p:childTnLst>
                                </p:cTn>
                              </p:par>
                              <p:par>
                                <p:cTn id="60" presetID="22" presetClass="entr" presetSubtype="4" fill="hold" grpId="0" nodeType="withEffect">
                                  <p:stCondLst>
                                    <p:cond delay="0"/>
                                  </p:stCondLst>
                                  <p:childTnLst>
                                    <p:set>
                                      <p:cBhvr>
                                        <p:cTn id="61" dur="1" fill="hold">
                                          <p:stCondLst>
                                            <p:cond delay="0"/>
                                          </p:stCondLst>
                                        </p:cTn>
                                        <p:tgtEl>
                                          <p:spTgt spid="704543"/>
                                        </p:tgtEl>
                                        <p:attrNameLst>
                                          <p:attrName>style.visibility</p:attrName>
                                        </p:attrNameLst>
                                      </p:cBhvr>
                                      <p:to>
                                        <p:strVal val="visible"/>
                                      </p:to>
                                    </p:set>
                                    <p:animEffect transition="in" filter="wipe(down)">
                                      <p:cBhvr>
                                        <p:cTn id="62" dur="500"/>
                                        <p:tgtEl>
                                          <p:spTgt spid="704543"/>
                                        </p:tgtEl>
                                      </p:cBhvr>
                                    </p:animEffect>
                                  </p:childTnLst>
                                </p:cTn>
                              </p:par>
                              <p:par>
                                <p:cTn id="63" presetID="22" presetClass="entr" presetSubtype="4" fill="hold" grpId="0" nodeType="withEffect">
                                  <p:stCondLst>
                                    <p:cond delay="0"/>
                                  </p:stCondLst>
                                  <p:childTnLst>
                                    <p:set>
                                      <p:cBhvr>
                                        <p:cTn id="64" dur="1" fill="hold">
                                          <p:stCondLst>
                                            <p:cond delay="0"/>
                                          </p:stCondLst>
                                        </p:cTn>
                                        <p:tgtEl>
                                          <p:spTgt spid="704544"/>
                                        </p:tgtEl>
                                        <p:attrNameLst>
                                          <p:attrName>style.visibility</p:attrName>
                                        </p:attrNameLst>
                                      </p:cBhvr>
                                      <p:to>
                                        <p:strVal val="visible"/>
                                      </p:to>
                                    </p:set>
                                    <p:animEffect transition="in" filter="wipe(down)">
                                      <p:cBhvr>
                                        <p:cTn id="65" dur="500"/>
                                        <p:tgtEl>
                                          <p:spTgt spid="704544"/>
                                        </p:tgtEl>
                                      </p:cBhvr>
                                    </p:animEffect>
                                  </p:childTnLst>
                                </p:cTn>
                              </p:par>
                              <p:par>
                                <p:cTn id="66" presetID="22" presetClass="entr" presetSubtype="4" fill="hold" grpId="0" nodeType="withEffect">
                                  <p:stCondLst>
                                    <p:cond delay="0"/>
                                  </p:stCondLst>
                                  <p:childTnLst>
                                    <p:set>
                                      <p:cBhvr>
                                        <p:cTn id="67" dur="1" fill="hold">
                                          <p:stCondLst>
                                            <p:cond delay="0"/>
                                          </p:stCondLst>
                                        </p:cTn>
                                        <p:tgtEl>
                                          <p:spTgt spid="704586"/>
                                        </p:tgtEl>
                                        <p:attrNameLst>
                                          <p:attrName>style.visibility</p:attrName>
                                        </p:attrNameLst>
                                      </p:cBhvr>
                                      <p:to>
                                        <p:strVal val="visible"/>
                                      </p:to>
                                    </p:set>
                                    <p:animEffect transition="in" filter="wipe(down)">
                                      <p:cBhvr>
                                        <p:cTn id="68" dur="500"/>
                                        <p:tgtEl>
                                          <p:spTgt spid="704586"/>
                                        </p:tgtEl>
                                      </p:cBhvr>
                                    </p:animEffect>
                                  </p:childTnLst>
                                </p:cTn>
                              </p:par>
                              <p:par>
                                <p:cTn id="69" presetID="22" presetClass="entr" presetSubtype="4" fill="hold" grpId="0" nodeType="withEffect">
                                  <p:stCondLst>
                                    <p:cond delay="0"/>
                                  </p:stCondLst>
                                  <p:childTnLst>
                                    <p:set>
                                      <p:cBhvr>
                                        <p:cTn id="70" dur="1" fill="hold">
                                          <p:stCondLst>
                                            <p:cond delay="0"/>
                                          </p:stCondLst>
                                        </p:cTn>
                                        <p:tgtEl>
                                          <p:spTgt spid="704585"/>
                                        </p:tgtEl>
                                        <p:attrNameLst>
                                          <p:attrName>style.visibility</p:attrName>
                                        </p:attrNameLst>
                                      </p:cBhvr>
                                      <p:to>
                                        <p:strVal val="visible"/>
                                      </p:to>
                                    </p:set>
                                    <p:animEffect transition="in" filter="wipe(down)">
                                      <p:cBhvr>
                                        <p:cTn id="71" dur="500"/>
                                        <p:tgtEl>
                                          <p:spTgt spid="704585"/>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704545"/>
                                        </p:tgtEl>
                                        <p:attrNameLst>
                                          <p:attrName>style.visibility</p:attrName>
                                        </p:attrNameLst>
                                      </p:cBhvr>
                                      <p:to>
                                        <p:strVal val="visible"/>
                                      </p:to>
                                    </p:set>
                                    <p:animEffect transition="in" filter="wipe(down)">
                                      <p:cBhvr>
                                        <p:cTn id="76" dur="500"/>
                                        <p:tgtEl>
                                          <p:spTgt spid="704545"/>
                                        </p:tgtEl>
                                      </p:cBhvr>
                                    </p:animEffect>
                                  </p:childTnLst>
                                </p:cTn>
                              </p:par>
                              <p:par>
                                <p:cTn id="77" presetID="22" presetClass="entr" presetSubtype="4" fill="hold" grpId="0" nodeType="withEffect">
                                  <p:stCondLst>
                                    <p:cond delay="0"/>
                                  </p:stCondLst>
                                  <p:childTnLst>
                                    <p:set>
                                      <p:cBhvr>
                                        <p:cTn id="78" dur="1" fill="hold">
                                          <p:stCondLst>
                                            <p:cond delay="0"/>
                                          </p:stCondLst>
                                        </p:cTn>
                                        <p:tgtEl>
                                          <p:spTgt spid="704546"/>
                                        </p:tgtEl>
                                        <p:attrNameLst>
                                          <p:attrName>style.visibility</p:attrName>
                                        </p:attrNameLst>
                                      </p:cBhvr>
                                      <p:to>
                                        <p:strVal val="visible"/>
                                      </p:to>
                                    </p:set>
                                    <p:animEffect transition="in" filter="wipe(down)">
                                      <p:cBhvr>
                                        <p:cTn id="79" dur="500"/>
                                        <p:tgtEl>
                                          <p:spTgt spid="704546"/>
                                        </p:tgtEl>
                                      </p:cBhvr>
                                    </p:animEffect>
                                  </p:childTnLst>
                                </p:cTn>
                              </p:par>
                              <p:par>
                                <p:cTn id="80" presetID="22" presetClass="entr" presetSubtype="4" fill="hold" grpId="0" nodeType="withEffect">
                                  <p:stCondLst>
                                    <p:cond delay="0"/>
                                  </p:stCondLst>
                                  <p:childTnLst>
                                    <p:set>
                                      <p:cBhvr>
                                        <p:cTn id="81" dur="1" fill="hold">
                                          <p:stCondLst>
                                            <p:cond delay="0"/>
                                          </p:stCondLst>
                                        </p:cTn>
                                        <p:tgtEl>
                                          <p:spTgt spid="704547"/>
                                        </p:tgtEl>
                                        <p:attrNameLst>
                                          <p:attrName>style.visibility</p:attrName>
                                        </p:attrNameLst>
                                      </p:cBhvr>
                                      <p:to>
                                        <p:strVal val="visible"/>
                                      </p:to>
                                    </p:set>
                                    <p:animEffect transition="in" filter="wipe(down)">
                                      <p:cBhvr>
                                        <p:cTn id="82" dur="500"/>
                                        <p:tgtEl>
                                          <p:spTgt spid="704547"/>
                                        </p:tgtEl>
                                      </p:cBhvr>
                                    </p:animEffect>
                                  </p:childTnLst>
                                </p:cTn>
                              </p:par>
                              <p:par>
                                <p:cTn id="83" presetID="22" presetClass="entr" presetSubtype="4" fill="hold" grpId="0" nodeType="withEffect">
                                  <p:stCondLst>
                                    <p:cond delay="0"/>
                                  </p:stCondLst>
                                  <p:childTnLst>
                                    <p:set>
                                      <p:cBhvr>
                                        <p:cTn id="84" dur="1" fill="hold">
                                          <p:stCondLst>
                                            <p:cond delay="0"/>
                                          </p:stCondLst>
                                        </p:cTn>
                                        <p:tgtEl>
                                          <p:spTgt spid="704548"/>
                                        </p:tgtEl>
                                        <p:attrNameLst>
                                          <p:attrName>style.visibility</p:attrName>
                                        </p:attrNameLst>
                                      </p:cBhvr>
                                      <p:to>
                                        <p:strVal val="visible"/>
                                      </p:to>
                                    </p:set>
                                    <p:animEffect transition="in" filter="wipe(down)">
                                      <p:cBhvr>
                                        <p:cTn id="85" dur="500"/>
                                        <p:tgtEl>
                                          <p:spTgt spid="704548"/>
                                        </p:tgtEl>
                                      </p:cBhvr>
                                    </p:animEffect>
                                  </p:childTnLst>
                                </p:cTn>
                              </p:par>
                              <p:par>
                                <p:cTn id="86" presetID="22" presetClass="entr" presetSubtype="4" fill="hold" grpId="0" nodeType="withEffect">
                                  <p:stCondLst>
                                    <p:cond delay="0"/>
                                  </p:stCondLst>
                                  <p:childTnLst>
                                    <p:set>
                                      <p:cBhvr>
                                        <p:cTn id="87" dur="1" fill="hold">
                                          <p:stCondLst>
                                            <p:cond delay="0"/>
                                          </p:stCondLst>
                                        </p:cTn>
                                        <p:tgtEl>
                                          <p:spTgt spid="704549"/>
                                        </p:tgtEl>
                                        <p:attrNameLst>
                                          <p:attrName>style.visibility</p:attrName>
                                        </p:attrNameLst>
                                      </p:cBhvr>
                                      <p:to>
                                        <p:strVal val="visible"/>
                                      </p:to>
                                    </p:set>
                                    <p:animEffect transition="in" filter="wipe(down)">
                                      <p:cBhvr>
                                        <p:cTn id="88" dur="500"/>
                                        <p:tgtEl>
                                          <p:spTgt spid="704549"/>
                                        </p:tgtEl>
                                      </p:cBhvr>
                                    </p:animEffect>
                                  </p:childTnLst>
                                </p:cTn>
                              </p:par>
                              <p:par>
                                <p:cTn id="89" presetID="22" presetClass="entr" presetSubtype="4" fill="hold" grpId="0" nodeType="withEffect">
                                  <p:stCondLst>
                                    <p:cond delay="0"/>
                                  </p:stCondLst>
                                  <p:childTnLst>
                                    <p:set>
                                      <p:cBhvr>
                                        <p:cTn id="90" dur="1" fill="hold">
                                          <p:stCondLst>
                                            <p:cond delay="0"/>
                                          </p:stCondLst>
                                        </p:cTn>
                                        <p:tgtEl>
                                          <p:spTgt spid="704587"/>
                                        </p:tgtEl>
                                        <p:attrNameLst>
                                          <p:attrName>style.visibility</p:attrName>
                                        </p:attrNameLst>
                                      </p:cBhvr>
                                      <p:to>
                                        <p:strVal val="visible"/>
                                      </p:to>
                                    </p:set>
                                    <p:animEffect transition="in" filter="wipe(down)">
                                      <p:cBhvr>
                                        <p:cTn id="91" dur="500"/>
                                        <p:tgtEl>
                                          <p:spTgt spid="704587"/>
                                        </p:tgtEl>
                                      </p:cBhvr>
                                    </p:animEffect>
                                  </p:childTnLst>
                                </p:cTn>
                              </p:par>
                              <p:par>
                                <p:cTn id="92" presetID="22" presetClass="entr" presetSubtype="4" fill="hold" grpId="0" nodeType="withEffect">
                                  <p:stCondLst>
                                    <p:cond delay="0"/>
                                  </p:stCondLst>
                                  <p:childTnLst>
                                    <p:set>
                                      <p:cBhvr>
                                        <p:cTn id="93" dur="1" fill="hold">
                                          <p:stCondLst>
                                            <p:cond delay="0"/>
                                          </p:stCondLst>
                                        </p:cTn>
                                        <p:tgtEl>
                                          <p:spTgt spid="704588"/>
                                        </p:tgtEl>
                                        <p:attrNameLst>
                                          <p:attrName>style.visibility</p:attrName>
                                        </p:attrNameLst>
                                      </p:cBhvr>
                                      <p:to>
                                        <p:strVal val="visible"/>
                                      </p:to>
                                    </p:set>
                                    <p:animEffect transition="in" filter="wipe(down)">
                                      <p:cBhvr>
                                        <p:cTn id="94" dur="500"/>
                                        <p:tgtEl>
                                          <p:spTgt spid="704588"/>
                                        </p:tgtEl>
                                      </p:cBhvr>
                                    </p:animEffect>
                                  </p:childTnLst>
                                </p:cTn>
                              </p:par>
                            </p:childTnLst>
                          </p:cTn>
                        </p:par>
                      </p:childTnLst>
                    </p:cTn>
                  </p:par>
                  <p:par>
                    <p:cTn id="95" fill="hold">
                      <p:stCondLst>
                        <p:cond delay="indefinite"/>
                      </p:stCondLst>
                      <p:childTnLst>
                        <p:par>
                          <p:cTn id="96" fill="hold">
                            <p:stCondLst>
                              <p:cond delay="0"/>
                            </p:stCondLst>
                            <p:childTnLst>
                              <p:par>
                                <p:cTn id="97" presetID="22" presetClass="entr" presetSubtype="4" fill="hold" grpId="0" nodeType="clickEffect">
                                  <p:stCondLst>
                                    <p:cond delay="0"/>
                                  </p:stCondLst>
                                  <p:childTnLst>
                                    <p:set>
                                      <p:cBhvr>
                                        <p:cTn id="98" dur="1" fill="hold">
                                          <p:stCondLst>
                                            <p:cond delay="0"/>
                                          </p:stCondLst>
                                        </p:cTn>
                                        <p:tgtEl>
                                          <p:spTgt spid="704589"/>
                                        </p:tgtEl>
                                        <p:attrNameLst>
                                          <p:attrName>style.visibility</p:attrName>
                                        </p:attrNameLst>
                                      </p:cBhvr>
                                      <p:to>
                                        <p:strVal val="visible"/>
                                      </p:to>
                                    </p:set>
                                    <p:animEffect transition="in" filter="wipe(down)">
                                      <p:cBhvr>
                                        <p:cTn id="99" dur="500"/>
                                        <p:tgtEl>
                                          <p:spTgt spid="704589"/>
                                        </p:tgtEl>
                                      </p:cBhvr>
                                    </p:animEffect>
                                  </p:childTnLst>
                                </p:cTn>
                              </p:par>
                              <p:par>
                                <p:cTn id="100" presetID="22" presetClass="entr" presetSubtype="4" fill="hold" grpId="0" nodeType="withEffect">
                                  <p:stCondLst>
                                    <p:cond delay="0"/>
                                  </p:stCondLst>
                                  <p:childTnLst>
                                    <p:set>
                                      <p:cBhvr>
                                        <p:cTn id="101" dur="1" fill="hold">
                                          <p:stCondLst>
                                            <p:cond delay="0"/>
                                          </p:stCondLst>
                                        </p:cTn>
                                        <p:tgtEl>
                                          <p:spTgt spid="704590"/>
                                        </p:tgtEl>
                                        <p:attrNameLst>
                                          <p:attrName>style.visibility</p:attrName>
                                        </p:attrNameLst>
                                      </p:cBhvr>
                                      <p:to>
                                        <p:strVal val="visible"/>
                                      </p:to>
                                    </p:set>
                                    <p:animEffect transition="in" filter="wipe(down)">
                                      <p:cBhvr>
                                        <p:cTn id="102" dur="500"/>
                                        <p:tgtEl>
                                          <p:spTgt spid="704590"/>
                                        </p:tgtEl>
                                      </p:cBhvr>
                                    </p:animEffect>
                                  </p:childTnLst>
                                </p:cTn>
                              </p:par>
                              <p:par>
                                <p:cTn id="103" presetID="22" presetClass="entr" presetSubtype="4" fill="hold" grpId="0" nodeType="withEffect">
                                  <p:stCondLst>
                                    <p:cond delay="0"/>
                                  </p:stCondLst>
                                  <p:childTnLst>
                                    <p:set>
                                      <p:cBhvr>
                                        <p:cTn id="104" dur="1" fill="hold">
                                          <p:stCondLst>
                                            <p:cond delay="0"/>
                                          </p:stCondLst>
                                        </p:cTn>
                                        <p:tgtEl>
                                          <p:spTgt spid="704550"/>
                                        </p:tgtEl>
                                        <p:attrNameLst>
                                          <p:attrName>style.visibility</p:attrName>
                                        </p:attrNameLst>
                                      </p:cBhvr>
                                      <p:to>
                                        <p:strVal val="visible"/>
                                      </p:to>
                                    </p:set>
                                    <p:animEffect transition="in" filter="wipe(down)">
                                      <p:cBhvr>
                                        <p:cTn id="105" dur="500"/>
                                        <p:tgtEl>
                                          <p:spTgt spid="704550"/>
                                        </p:tgtEl>
                                      </p:cBhvr>
                                    </p:animEffect>
                                  </p:childTnLst>
                                </p:cTn>
                              </p:par>
                              <p:par>
                                <p:cTn id="106" presetID="22" presetClass="entr" presetSubtype="4" fill="hold" grpId="0" nodeType="withEffect">
                                  <p:stCondLst>
                                    <p:cond delay="0"/>
                                  </p:stCondLst>
                                  <p:childTnLst>
                                    <p:set>
                                      <p:cBhvr>
                                        <p:cTn id="107" dur="1" fill="hold">
                                          <p:stCondLst>
                                            <p:cond delay="0"/>
                                          </p:stCondLst>
                                        </p:cTn>
                                        <p:tgtEl>
                                          <p:spTgt spid="704551"/>
                                        </p:tgtEl>
                                        <p:attrNameLst>
                                          <p:attrName>style.visibility</p:attrName>
                                        </p:attrNameLst>
                                      </p:cBhvr>
                                      <p:to>
                                        <p:strVal val="visible"/>
                                      </p:to>
                                    </p:set>
                                    <p:animEffect transition="in" filter="wipe(down)">
                                      <p:cBhvr>
                                        <p:cTn id="108" dur="500"/>
                                        <p:tgtEl>
                                          <p:spTgt spid="704551"/>
                                        </p:tgtEl>
                                      </p:cBhvr>
                                    </p:animEffect>
                                  </p:childTnLst>
                                </p:cTn>
                              </p:par>
                              <p:par>
                                <p:cTn id="109" presetID="22" presetClass="entr" presetSubtype="4" fill="hold" grpId="0" nodeType="withEffect">
                                  <p:stCondLst>
                                    <p:cond delay="0"/>
                                  </p:stCondLst>
                                  <p:childTnLst>
                                    <p:set>
                                      <p:cBhvr>
                                        <p:cTn id="110" dur="1" fill="hold">
                                          <p:stCondLst>
                                            <p:cond delay="0"/>
                                          </p:stCondLst>
                                        </p:cTn>
                                        <p:tgtEl>
                                          <p:spTgt spid="704552"/>
                                        </p:tgtEl>
                                        <p:attrNameLst>
                                          <p:attrName>style.visibility</p:attrName>
                                        </p:attrNameLst>
                                      </p:cBhvr>
                                      <p:to>
                                        <p:strVal val="visible"/>
                                      </p:to>
                                    </p:set>
                                    <p:animEffect transition="in" filter="wipe(down)">
                                      <p:cBhvr>
                                        <p:cTn id="111" dur="500"/>
                                        <p:tgtEl>
                                          <p:spTgt spid="704552"/>
                                        </p:tgtEl>
                                      </p:cBhvr>
                                    </p:animEffect>
                                  </p:childTnLst>
                                </p:cTn>
                              </p:par>
                              <p:par>
                                <p:cTn id="112" presetID="22" presetClass="entr" presetSubtype="4" fill="hold" grpId="0" nodeType="withEffect">
                                  <p:stCondLst>
                                    <p:cond delay="0"/>
                                  </p:stCondLst>
                                  <p:childTnLst>
                                    <p:set>
                                      <p:cBhvr>
                                        <p:cTn id="113" dur="1" fill="hold">
                                          <p:stCondLst>
                                            <p:cond delay="0"/>
                                          </p:stCondLst>
                                        </p:cTn>
                                        <p:tgtEl>
                                          <p:spTgt spid="704553"/>
                                        </p:tgtEl>
                                        <p:attrNameLst>
                                          <p:attrName>style.visibility</p:attrName>
                                        </p:attrNameLst>
                                      </p:cBhvr>
                                      <p:to>
                                        <p:strVal val="visible"/>
                                      </p:to>
                                    </p:set>
                                    <p:animEffect transition="in" filter="wipe(down)">
                                      <p:cBhvr>
                                        <p:cTn id="114" dur="500"/>
                                        <p:tgtEl>
                                          <p:spTgt spid="704553"/>
                                        </p:tgtEl>
                                      </p:cBhvr>
                                    </p:animEffect>
                                  </p:childTnLst>
                                </p:cTn>
                              </p:par>
                              <p:par>
                                <p:cTn id="115" presetID="22" presetClass="entr" presetSubtype="4" fill="hold" grpId="0" nodeType="withEffect">
                                  <p:stCondLst>
                                    <p:cond delay="0"/>
                                  </p:stCondLst>
                                  <p:childTnLst>
                                    <p:set>
                                      <p:cBhvr>
                                        <p:cTn id="116" dur="1" fill="hold">
                                          <p:stCondLst>
                                            <p:cond delay="0"/>
                                          </p:stCondLst>
                                        </p:cTn>
                                        <p:tgtEl>
                                          <p:spTgt spid="704554"/>
                                        </p:tgtEl>
                                        <p:attrNameLst>
                                          <p:attrName>style.visibility</p:attrName>
                                        </p:attrNameLst>
                                      </p:cBhvr>
                                      <p:to>
                                        <p:strVal val="visible"/>
                                      </p:to>
                                    </p:set>
                                    <p:animEffect transition="in" filter="wipe(down)">
                                      <p:cBhvr>
                                        <p:cTn id="117" dur="500"/>
                                        <p:tgtEl>
                                          <p:spTgt spid="704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4530" grpId="0" animBg="1"/>
      <p:bldP spid="704531" grpId="0" animBg="1"/>
      <p:bldP spid="704532" grpId="0" animBg="1"/>
      <p:bldP spid="704533" grpId="0" animBg="1"/>
      <p:bldP spid="704534" grpId="0" animBg="1"/>
      <p:bldP spid="704535" grpId="0" animBg="1"/>
      <p:bldP spid="704536" grpId="0" animBg="1"/>
      <p:bldP spid="704537" grpId="0" animBg="1"/>
      <p:bldP spid="704538" grpId="0" animBg="1"/>
      <p:bldP spid="704539" grpId="0" animBg="1"/>
      <p:bldP spid="704540" grpId="0" animBg="1"/>
      <p:bldP spid="704541" grpId="0" animBg="1"/>
      <p:bldP spid="704542" grpId="0" animBg="1"/>
      <p:bldP spid="704543" grpId="0" animBg="1"/>
      <p:bldP spid="704544" grpId="0" animBg="1"/>
      <p:bldP spid="704545" grpId="0" animBg="1"/>
      <p:bldP spid="704546" grpId="0" animBg="1"/>
      <p:bldP spid="704547" grpId="0" animBg="1"/>
      <p:bldP spid="704548" grpId="0" animBg="1"/>
      <p:bldP spid="704549" grpId="0" animBg="1"/>
      <p:bldP spid="704550" grpId="0" animBg="1"/>
      <p:bldP spid="704551" grpId="0" animBg="1"/>
      <p:bldP spid="704552" grpId="0" animBg="1"/>
      <p:bldP spid="704553" grpId="0" animBg="1"/>
      <p:bldP spid="704554" grpId="0" animBg="1"/>
      <p:bldP spid="704581" grpId="0" animBg="1"/>
      <p:bldP spid="704582" grpId="0"/>
      <p:bldP spid="704583" grpId="0" animBg="1"/>
      <p:bldP spid="704584" grpId="0"/>
      <p:bldP spid="704585" grpId="0" animBg="1"/>
      <p:bldP spid="704586" grpId="0"/>
      <p:bldP spid="704587" grpId="0" animBg="1"/>
      <p:bldP spid="704588" grpId="0"/>
      <p:bldP spid="704589" grpId="0" animBg="1"/>
      <p:bldP spid="70459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5538" name="Rectangle 2"/>
          <p:cNvSpPr>
            <a:spLocks noGrp="1" noChangeArrowheads="1"/>
          </p:cNvSpPr>
          <p:nvPr>
            <p:ph type="title"/>
          </p:nvPr>
        </p:nvSpPr>
        <p:spPr>
          <a:xfrm>
            <a:off x="457200" y="274638"/>
            <a:ext cx="8229600" cy="1143000"/>
          </a:xfrm>
        </p:spPr>
        <p:txBody>
          <a:bodyPr/>
          <a:lstStyle/>
          <a:p>
            <a:pPr eaLnBrk="1" hangingPunct="1">
              <a:defRPr/>
            </a:pPr>
            <a:r>
              <a:rPr lang="en-US" sz="3000" b="1" dirty="0">
                <a:solidFill>
                  <a:schemeClr val="tx2">
                    <a:lumMod val="60000"/>
                    <a:lumOff val="40000"/>
                  </a:schemeClr>
                </a:solidFill>
              </a:rPr>
              <a:t>Permanency for Children in Placements</a:t>
            </a:r>
            <a:br>
              <a:rPr lang="en-US" sz="3000" b="1" dirty="0">
                <a:solidFill>
                  <a:schemeClr val="tx2">
                    <a:lumMod val="60000"/>
                    <a:lumOff val="40000"/>
                  </a:schemeClr>
                </a:solidFill>
              </a:rPr>
            </a:br>
            <a:r>
              <a:rPr lang="en-US" sz="3000" b="1" dirty="0">
                <a:solidFill>
                  <a:schemeClr val="tx2">
                    <a:lumMod val="60000"/>
                    <a:lumOff val="40000"/>
                  </a:schemeClr>
                </a:solidFill>
              </a:rPr>
              <a:t>Linked to a CPS Referral</a:t>
            </a:r>
            <a:r>
              <a:rPr lang="en-US" sz="2500" dirty="0">
                <a:solidFill>
                  <a:schemeClr val="tx2">
                    <a:lumMod val="60000"/>
                    <a:lumOff val="40000"/>
                  </a:schemeClr>
                </a:solidFill>
              </a:rPr>
              <a:t/>
            </a:r>
            <a:br>
              <a:rPr lang="en-US" sz="2500" dirty="0">
                <a:solidFill>
                  <a:schemeClr val="tx2">
                    <a:lumMod val="60000"/>
                    <a:lumOff val="40000"/>
                  </a:schemeClr>
                </a:solidFill>
              </a:rPr>
            </a:br>
            <a:r>
              <a:rPr lang="en-US" sz="1800" dirty="0">
                <a:solidFill>
                  <a:schemeClr val="tx2">
                    <a:lumMod val="60000"/>
                    <a:lumOff val="40000"/>
                  </a:schemeClr>
                </a:solidFill>
              </a:rPr>
              <a:t> (As of November 1, 2007)</a:t>
            </a:r>
          </a:p>
        </p:txBody>
      </p:sp>
      <p:sp>
        <p:nvSpPr>
          <p:cNvPr id="78850" name="Text Box 3"/>
          <p:cNvSpPr txBox="1">
            <a:spLocks noChangeArrowheads="1"/>
          </p:cNvSpPr>
          <p:nvPr/>
        </p:nvSpPr>
        <p:spPr bwMode="auto">
          <a:xfrm>
            <a:off x="620713" y="4659313"/>
            <a:ext cx="511175" cy="368300"/>
          </a:xfrm>
          <a:prstGeom prst="rect">
            <a:avLst/>
          </a:prstGeom>
          <a:noFill/>
          <a:ln w="9525" algn="ctr">
            <a:noFill/>
            <a:miter lim="800000"/>
            <a:headEnd/>
            <a:tailEnd/>
          </a:ln>
        </p:spPr>
        <p:txBody>
          <a:bodyPr lIns="91429" tIns="45714" rIns="91429" bIns="45714">
            <a:spAutoFit/>
          </a:bodyPr>
          <a:lstStyle/>
          <a:p>
            <a:pPr algn="r">
              <a:spcBef>
                <a:spcPct val="50000"/>
              </a:spcBef>
            </a:pPr>
            <a:endParaRPr lang="en-US"/>
          </a:p>
        </p:txBody>
      </p:sp>
      <p:sp>
        <p:nvSpPr>
          <p:cNvPr id="78851" name="Rectangle 6"/>
          <p:cNvSpPr>
            <a:spLocks noChangeArrowheads="1"/>
          </p:cNvSpPr>
          <p:nvPr/>
        </p:nvSpPr>
        <p:spPr bwMode="auto">
          <a:xfrm>
            <a:off x="957263" y="5402263"/>
            <a:ext cx="1012825" cy="252412"/>
          </a:xfrm>
          <a:prstGeom prst="rect">
            <a:avLst/>
          </a:prstGeom>
          <a:noFill/>
          <a:ln w="9525" algn="ctr">
            <a:noFill/>
            <a:miter lim="800000"/>
            <a:headEnd/>
            <a:tailEnd/>
          </a:ln>
        </p:spPr>
        <p:txBody>
          <a:bodyPr wrap="none" lIns="82058" tIns="41029" rIns="82058" bIns="41029">
            <a:spAutoFit/>
          </a:bodyPr>
          <a:lstStyle/>
          <a:p>
            <a:pPr algn="r"/>
            <a:r>
              <a:rPr lang="en-US" sz="1100"/>
              <a:t>WSIPP, 2008</a:t>
            </a:r>
          </a:p>
        </p:txBody>
      </p:sp>
      <p:sp>
        <p:nvSpPr>
          <p:cNvPr id="78852" name="AutoShape 8"/>
          <p:cNvSpPr>
            <a:spLocks noChangeAspect="1" noChangeArrowheads="1" noTextEdit="1"/>
          </p:cNvSpPr>
          <p:nvPr/>
        </p:nvSpPr>
        <p:spPr bwMode="auto">
          <a:xfrm>
            <a:off x="606425" y="1730375"/>
            <a:ext cx="8093075" cy="4232275"/>
          </a:xfrm>
          <a:prstGeom prst="rect">
            <a:avLst/>
          </a:prstGeom>
          <a:noFill/>
          <a:ln w="9525">
            <a:noFill/>
            <a:miter lim="800000"/>
            <a:headEnd/>
            <a:tailEnd/>
          </a:ln>
        </p:spPr>
        <p:txBody>
          <a:bodyPr lIns="82058" tIns="41029" rIns="82058" bIns="41029"/>
          <a:lstStyle/>
          <a:p>
            <a:endParaRPr lang="en-US"/>
          </a:p>
        </p:txBody>
      </p:sp>
      <p:sp>
        <p:nvSpPr>
          <p:cNvPr id="78853" name="Rectangle 10"/>
          <p:cNvSpPr>
            <a:spLocks noChangeArrowheads="1"/>
          </p:cNvSpPr>
          <p:nvPr/>
        </p:nvSpPr>
        <p:spPr bwMode="auto">
          <a:xfrm>
            <a:off x="681038" y="1803400"/>
            <a:ext cx="7929562" cy="4086225"/>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78854" name="Rectangle 11"/>
          <p:cNvSpPr>
            <a:spLocks noChangeArrowheads="1"/>
          </p:cNvSpPr>
          <p:nvPr/>
        </p:nvSpPr>
        <p:spPr bwMode="auto">
          <a:xfrm>
            <a:off x="1714500" y="2108200"/>
            <a:ext cx="6759575" cy="2806700"/>
          </a:xfrm>
          <a:prstGeom prst="rect">
            <a:avLst/>
          </a:prstGeom>
          <a:solidFill>
            <a:srgbClr val="FFFFFF"/>
          </a:solidFill>
          <a:ln w="9525">
            <a:noFill/>
            <a:miter lim="800000"/>
            <a:headEnd/>
            <a:tailEnd/>
          </a:ln>
        </p:spPr>
        <p:txBody>
          <a:bodyPr lIns="82058" tIns="41029" rIns="82058" bIns="41029"/>
          <a:lstStyle/>
          <a:p>
            <a:endParaRPr lang="en-US"/>
          </a:p>
        </p:txBody>
      </p:sp>
      <p:sp>
        <p:nvSpPr>
          <p:cNvPr id="78855" name="Line 12"/>
          <p:cNvSpPr>
            <a:spLocks noChangeShapeType="1"/>
          </p:cNvSpPr>
          <p:nvPr/>
        </p:nvSpPr>
        <p:spPr bwMode="auto">
          <a:xfrm>
            <a:off x="1714500" y="4348163"/>
            <a:ext cx="6759575" cy="0"/>
          </a:xfrm>
          <a:prstGeom prst="line">
            <a:avLst/>
          </a:prstGeom>
          <a:noFill/>
          <a:ln w="0">
            <a:solidFill>
              <a:srgbClr val="000000"/>
            </a:solidFill>
            <a:round/>
            <a:headEnd/>
            <a:tailEnd/>
          </a:ln>
        </p:spPr>
        <p:txBody>
          <a:bodyPr lIns="82058" tIns="41029" rIns="82058" bIns="41029"/>
          <a:lstStyle/>
          <a:p>
            <a:endParaRPr lang="en-US"/>
          </a:p>
        </p:txBody>
      </p:sp>
      <p:sp>
        <p:nvSpPr>
          <p:cNvPr id="78856" name="Line 13"/>
          <p:cNvSpPr>
            <a:spLocks noChangeShapeType="1"/>
          </p:cNvSpPr>
          <p:nvPr/>
        </p:nvSpPr>
        <p:spPr bwMode="auto">
          <a:xfrm>
            <a:off x="1714500" y="3795713"/>
            <a:ext cx="6759575" cy="0"/>
          </a:xfrm>
          <a:prstGeom prst="line">
            <a:avLst/>
          </a:prstGeom>
          <a:noFill/>
          <a:ln w="0">
            <a:solidFill>
              <a:srgbClr val="000000"/>
            </a:solidFill>
            <a:round/>
            <a:headEnd/>
            <a:tailEnd/>
          </a:ln>
        </p:spPr>
        <p:txBody>
          <a:bodyPr lIns="82058" tIns="41029" rIns="82058" bIns="41029"/>
          <a:lstStyle/>
          <a:p>
            <a:endParaRPr lang="en-US"/>
          </a:p>
        </p:txBody>
      </p:sp>
      <p:sp>
        <p:nvSpPr>
          <p:cNvPr id="78857" name="Line 14"/>
          <p:cNvSpPr>
            <a:spLocks noChangeShapeType="1"/>
          </p:cNvSpPr>
          <p:nvPr/>
        </p:nvSpPr>
        <p:spPr bwMode="auto">
          <a:xfrm>
            <a:off x="1714500" y="3228975"/>
            <a:ext cx="6759575" cy="0"/>
          </a:xfrm>
          <a:prstGeom prst="line">
            <a:avLst/>
          </a:prstGeom>
          <a:noFill/>
          <a:ln w="0">
            <a:solidFill>
              <a:srgbClr val="000000"/>
            </a:solidFill>
            <a:round/>
            <a:headEnd/>
            <a:tailEnd/>
          </a:ln>
        </p:spPr>
        <p:txBody>
          <a:bodyPr lIns="82058" tIns="41029" rIns="82058" bIns="41029"/>
          <a:lstStyle/>
          <a:p>
            <a:endParaRPr lang="en-US"/>
          </a:p>
        </p:txBody>
      </p:sp>
      <p:sp>
        <p:nvSpPr>
          <p:cNvPr id="78858" name="Line 15"/>
          <p:cNvSpPr>
            <a:spLocks noChangeShapeType="1"/>
          </p:cNvSpPr>
          <p:nvPr/>
        </p:nvSpPr>
        <p:spPr bwMode="auto">
          <a:xfrm>
            <a:off x="1714500" y="2674938"/>
            <a:ext cx="6759575" cy="0"/>
          </a:xfrm>
          <a:prstGeom prst="line">
            <a:avLst/>
          </a:prstGeom>
          <a:noFill/>
          <a:ln w="0">
            <a:solidFill>
              <a:srgbClr val="000000"/>
            </a:solidFill>
            <a:round/>
            <a:headEnd/>
            <a:tailEnd/>
          </a:ln>
        </p:spPr>
        <p:txBody>
          <a:bodyPr lIns="82058" tIns="41029" rIns="82058" bIns="41029"/>
          <a:lstStyle/>
          <a:p>
            <a:endParaRPr lang="en-US"/>
          </a:p>
        </p:txBody>
      </p:sp>
      <p:sp>
        <p:nvSpPr>
          <p:cNvPr id="78859" name="Line 16"/>
          <p:cNvSpPr>
            <a:spLocks noChangeShapeType="1"/>
          </p:cNvSpPr>
          <p:nvPr/>
        </p:nvSpPr>
        <p:spPr bwMode="auto">
          <a:xfrm>
            <a:off x="1714500" y="2108200"/>
            <a:ext cx="6759575" cy="0"/>
          </a:xfrm>
          <a:prstGeom prst="line">
            <a:avLst/>
          </a:prstGeom>
          <a:noFill/>
          <a:ln w="0">
            <a:solidFill>
              <a:srgbClr val="000000"/>
            </a:solidFill>
            <a:round/>
            <a:headEnd/>
            <a:tailEnd/>
          </a:ln>
        </p:spPr>
        <p:txBody>
          <a:bodyPr lIns="82058" tIns="41029" rIns="82058" bIns="41029"/>
          <a:lstStyle/>
          <a:p>
            <a:endParaRPr lang="en-US"/>
          </a:p>
        </p:txBody>
      </p:sp>
      <p:sp>
        <p:nvSpPr>
          <p:cNvPr id="78860" name="Rectangle 17"/>
          <p:cNvSpPr>
            <a:spLocks noChangeArrowheads="1"/>
          </p:cNvSpPr>
          <p:nvPr/>
        </p:nvSpPr>
        <p:spPr bwMode="auto">
          <a:xfrm>
            <a:off x="1714500" y="2108200"/>
            <a:ext cx="6759575" cy="2806700"/>
          </a:xfrm>
          <a:prstGeom prst="rect">
            <a:avLst/>
          </a:prstGeom>
          <a:noFill/>
          <a:ln w="15875">
            <a:solidFill>
              <a:srgbClr val="808080"/>
            </a:solidFill>
            <a:miter lim="800000"/>
            <a:headEnd/>
            <a:tailEnd/>
          </a:ln>
        </p:spPr>
        <p:txBody>
          <a:bodyPr lIns="82058" tIns="41029" rIns="82058" bIns="41029"/>
          <a:lstStyle/>
          <a:p>
            <a:endParaRPr lang="en-US"/>
          </a:p>
        </p:txBody>
      </p:sp>
      <p:sp>
        <p:nvSpPr>
          <p:cNvPr id="705554" name="Rectangle 18"/>
          <p:cNvSpPr>
            <a:spLocks noChangeArrowheads="1"/>
          </p:cNvSpPr>
          <p:nvPr/>
        </p:nvSpPr>
        <p:spPr bwMode="auto">
          <a:xfrm>
            <a:off x="2014538" y="2908300"/>
            <a:ext cx="749300" cy="2006600"/>
          </a:xfrm>
          <a:prstGeom prst="rect">
            <a:avLst/>
          </a:prstGeom>
          <a:solidFill>
            <a:srgbClr val="003366"/>
          </a:solidFill>
          <a:ln w="9525">
            <a:noFill/>
            <a:miter lim="800000"/>
            <a:headEnd/>
            <a:tailEnd/>
          </a:ln>
        </p:spPr>
        <p:txBody>
          <a:bodyPr lIns="82058" tIns="41029" rIns="82058" bIns="41029"/>
          <a:lstStyle/>
          <a:p>
            <a:endParaRPr lang="en-US"/>
          </a:p>
        </p:txBody>
      </p:sp>
      <p:sp>
        <p:nvSpPr>
          <p:cNvPr id="705555" name="Rectangle 19"/>
          <p:cNvSpPr>
            <a:spLocks noChangeArrowheads="1"/>
          </p:cNvSpPr>
          <p:nvPr/>
        </p:nvSpPr>
        <p:spPr bwMode="auto">
          <a:xfrm>
            <a:off x="3363913" y="2689225"/>
            <a:ext cx="749300" cy="2225675"/>
          </a:xfrm>
          <a:prstGeom prst="rect">
            <a:avLst/>
          </a:prstGeom>
          <a:solidFill>
            <a:srgbClr val="003366"/>
          </a:solidFill>
          <a:ln w="9525">
            <a:noFill/>
            <a:miter lim="800000"/>
            <a:headEnd/>
            <a:tailEnd/>
          </a:ln>
        </p:spPr>
        <p:txBody>
          <a:bodyPr lIns="82058" tIns="41029" rIns="82058" bIns="41029"/>
          <a:lstStyle/>
          <a:p>
            <a:endParaRPr lang="en-US"/>
          </a:p>
        </p:txBody>
      </p:sp>
      <p:sp>
        <p:nvSpPr>
          <p:cNvPr id="705556" name="Rectangle 20"/>
          <p:cNvSpPr>
            <a:spLocks noChangeArrowheads="1"/>
          </p:cNvSpPr>
          <p:nvPr/>
        </p:nvSpPr>
        <p:spPr bwMode="auto">
          <a:xfrm>
            <a:off x="4713288" y="2516188"/>
            <a:ext cx="763587" cy="2398712"/>
          </a:xfrm>
          <a:prstGeom prst="rect">
            <a:avLst/>
          </a:prstGeom>
          <a:solidFill>
            <a:srgbClr val="003366"/>
          </a:solidFill>
          <a:ln w="9525">
            <a:noFill/>
            <a:miter lim="800000"/>
            <a:headEnd/>
            <a:tailEnd/>
          </a:ln>
        </p:spPr>
        <p:txBody>
          <a:bodyPr lIns="82058" tIns="41029" rIns="82058" bIns="41029"/>
          <a:lstStyle/>
          <a:p>
            <a:endParaRPr lang="en-US"/>
          </a:p>
        </p:txBody>
      </p:sp>
      <p:sp>
        <p:nvSpPr>
          <p:cNvPr id="705557" name="Rectangle 21"/>
          <p:cNvSpPr>
            <a:spLocks noChangeArrowheads="1"/>
          </p:cNvSpPr>
          <p:nvPr/>
        </p:nvSpPr>
        <p:spPr bwMode="auto">
          <a:xfrm>
            <a:off x="6076950" y="2616200"/>
            <a:ext cx="749300" cy="2298700"/>
          </a:xfrm>
          <a:prstGeom prst="rect">
            <a:avLst/>
          </a:prstGeom>
          <a:solidFill>
            <a:srgbClr val="003366"/>
          </a:solidFill>
          <a:ln w="9525">
            <a:noFill/>
            <a:miter lim="800000"/>
            <a:headEnd/>
            <a:tailEnd/>
          </a:ln>
        </p:spPr>
        <p:txBody>
          <a:bodyPr lIns="82058" tIns="41029" rIns="82058" bIns="41029"/>
          <a:lstStyle/>
          <a:p>
            <a:endParaRPr lang="en-US"/>
          </a:p>
        </p:txBody>
      </p:sp>
      <p:sp>
        <p:nvSpPr>
          <p:cNvPr id="705558" name="Rectangle 22"/>
          <p:cNvSpPr>
            <a:spLocks noChangeArrowheads="1"/>
          </p:cNvSpPr>
          <p:nvPr/>
        </p:nvSpPr>
        <p:spPr bwMode="auto">
          <a:xfrm>
            <a:off x="7424738" y="2559050"/>
            <a:ext cx="749300" cy="2355850"/>
          </a:xfrm>
          <a:prstGeom prst="rect">
            <a:avLst/>
          </a:prstGeom>
          <a:solidFill>
            <a:srgbClr val="003366"/>
          </a:solidFill>
          <a:ln w="9525">
            <a:noFill/>
            <a:miter lim="800000"/>
            <a:headEnd/>
            <a:tailEnd/>
          </a:ln>
        </p:spPr>
        <p:txBody>
          <a:bodyPr lIns="82058" tIns="41029" rIns="82058" bIns="41029"/>
          <a:lstStyle/>
          <a:p>
            <a:endParaRPr lang="en-US"/>
          </a:p>
        </p:txBody>
      </p:sp>
      <p:sp>
        <p:nvSpPr>
          <p:cNvPr id="705559" name="Rectangle 23"/>
          <p:cNvSpPr>
            <a:spLocks noChangeArrowheads="1"/>
          </p:cNvSpPr>
          <p:nvPr/>
        </p:nvSpPr>
        <p:spPr bwMode="auto">
          <a:xfrm>
            <a:off x="2014538" y="2835275"/>
            <a:ext cx="749300" cy="73025"/>
          </a:xfrm>
          <a:prstGeom prst="rect">
            <a:avLst/>
          </a:prstGeom>
          <a:solidFill>
            <a:srgbClr val="FF8080"/>
          </a:solidFill>
          <a:ln w="9525">
            <a:noFill/>
            <a:miter lim="800000"/>
            <a:headEnd/>
            <a:tailEnd/>
          </a:ln>
        </p:spPr>
        <p:txBody>
          <a:bodyPr lIns="82058" tIns="41029" rIns="82058" bIns="41029"/>
          <a:lstStyle/>
          <a:p>
            <a:endParaRPr lang="en-US"/>
          </a:p>
        </p:txBody>
      </p:sp>
      <p:sp>
        <p:nvSpPr>
          <p:cNvPr id="705560" name="Rectangle 24"/>
          <p:cNvSpPr>
            <a:spLocks noChangeArrowheads="1"/>
          </p:cNvSpPr>
          <p:nvPr/>
        </p:nvSpPr>
        <p:spPr bwMode="auto">
          <a:xfrm>
            <a:off x="3363913" y="2646363"/>
            <a:ext cx="749300" cy="42862"/>
          </a:xfrm>
          <a:prstGeom prst="rect">
            <a:avLst/>
          </a:prstGeom>
          <a:solidFill>
            <a:srgbClr val="FF8080"/>
          </a:solidFill>
          <a:ln w="9525">
            <a:noFill/>
            <a:miter lim="800000"/>
            <a:headEnd/>
            <a:tailEnd/>
          </a:ln>
        </p:spPr>
        <p:txBody>
          <a:bodyPr lIns="82058" tIns="41029" rIns="82058" bIns="41029"/>
          <a:lstStyle/>
          <a:p>
            <a:endParaRPr lang="en-US"/>
          </a:p>
        </p:txBody>
      </p:sp>
      <p:sp>
        <p:nvSpPr>
          <p:cNvPr id="705561" name="Rectangle 25"/>
          <p:cNvSpPr>
            <a:spLocks noChangeArrowheads="1"/>
          </p:cNvSpPr>
          <p:nvPr/>
        </p:nvSpPr>
        <p:spPr bwMode="auto">
          <a:xfrm>
            <a:off x="4713288" y="2457450"/>
            <a:ext cx="763587" cy="58738"/>
          </a:xfrm>
          <a:prstGeom prst="rect">
            <a:avLst/>
          </a:prstGeom>
          <a:solidFill>
            <a:srgbClr val="FF8080"/>
          </a:solidFill>
          <a:ln w="9525">
            <a:noFill/>
            <a:miter lim="800000"/>
            <a:headEnd/>
            <a:tailEnd/>
          </a:ln>
        </p:spPr>
        <p:txBody>
          <a:bodyPr lIns="82058" tIns="41029" rIns="82058" bIns="41029"/>
          <a:lstStyle/>
          <a:p>
            <a:endParaRPr lang="en-US"/>
          </a:p>
        </p:txBody>
      </p:sp>
      <p:sp>
        <p:nvSpPr>
          <p:cNvPr id="705562" name="Rectangle 26"/>
          <p:cNvSpPr>
            <a:spLocks noChangeArrowheads="1"/>
          </p:cNvSpPr>
          <p:nvPr/>
        </p:nvSpPr>
        <p:spPr bwMode="auto">
          <a:xfrm>
            <a:off x="6076950" y="2601913"/>
            <a:ext cx="749300" cy="14287"/>
          </a:xfrm>
          <a:prstGeom prst="rect">
            <a:avLst/>
          </a:prstGeom>
          <a:solidFill>
            <a:srgbClr val="FF8080"/>
          </a:solidFill>
          <a:ln w="9525">
            <a:noFill/>
            <a:miter lim="800000"/>
            <a:headEnd/>
            <a:tailEnd/>
          </a:ln>
        </p:spPr>
        <p:txBody>
          <a:bodyPr lIns="82058" tIns="41029" rIns="82058" bIns="41029"/>
          <a:lstStyle/>
          <a:p>
            <a:endParaRPr lang="en-US"/>
          </a:p>
        </p:txBody>
      </p:sp>
      <p:sp>
        <p:nvSpPr>
          <p:cNvPr id="705563" name="Rectangle 27"/>
          <p:cNvSpPr>
            <a:spLocks noChangeArrowheads="1"/>
          </p:cNvSpPr>
          <p:nvPr/>
        </p:nvSpPr>
        <p:spPr bwMode="auto">
          <a:xfrm>
            <a:off x="7424738" y="2516188"/>
            <a:ext cx="749300" cy="42862"/>
          </a:xfrm>
          <a:prstGeom prst="rect">
            <a:avLst/>
          </a:prstGeom>
          <a:solidFill>
            <a:srgbClr val="FF8080"/>
          </a:solidFill>
          <a:ln w="9525">
            <a:noFill/>
            <a:miter lim="800000"/>
            <a:headEnd/>
            <a:tailEnd/>
          </a:ln>
        </p:spPr>
        <p:txBody>
          <a:bodyPr lIns="82058" tIns="41029" rIns="82058" bIns="41029"/>
          <a:lstStyle/>
          <a:p>
            <a:endParaRPr lang="en-US"/>
          </a:p>
        </p:txBody>
      </p:sp>
      <p:sp>
        <p:nvSpPr>
          <p:cNvPr id="705564" name="Rectangle 28"/>
          <p:cNvSpPr>
            <a:spLocks noChangeArrowheads="1"/>
          </p:cNvSpPr>
          <p:nvPr/>
        </p:nvSpPr>
        <p:spPr bwMode="auto">
          <a:xfrm>
            <a:off x="2014538" y="2108200"/>
            <a:ext cx="749300" cy="727075"/>
          </a:xfrm>
          <a:prstGeom prst="rect">
            <a:avLst/>
          </a:prstGeom>
          <a:solidFill>
            <a:srgbClr val="8A0000"/>
          </a:solidFill>
          <a:ln w="9525">
            <a:noFill/>
            <a:miter lim="800000"/>
            <a:headEnd/>
            <a:tailEnd/>
          </a:ln>
        </p:spPr>
        <p:txBody>
          <a:bodyPr lIns="82058" tIns="41029" rIns="82058" bIns="41029"/>
          <a:lstStyle/>
          <a:p>
            <a:endParaRPr lang="en-US"/>
          </a:p>
        </p:txBody>
      </p:sp>
      <p:sp>
        <p:nvSpPr>
          <p:cNvPr id="705565" name="Rectangle 29"/>
          <p:cNvSpPr>
            <a:spLocks noChangeArrowheads="1"/>
          </p:cNvSpPr>
          <p:nvPr/>
        </p:nvSpPr>
        <p:spPr bwMode="auto">
          <a:xfrm>
            <a:off x="3363913" y="2108200"/>
            <a:ext cx="749300" cy="538163"/>
          </a:xfrm>
          <a:prstGeom prst="rect">
            <a:avLst/>
          </a:prstGeom>
          <a:solidFill>
            <a:srgbClr val="8A0000"/>
          </a:solidFill>
          <a:ln w="9525">
            <a:noFill/>
            <a:miter lim="800000"/>
            <a:headEnd/>
            <a:tailEnd/>
          </a:ln>
        </p:spPr>
        <p:txBody>
          <a:bodyPr lIns="82058" tIns="41029" rIns="82058" bIns="41029"/>
          <a:lstStyle/>
          <a:p>
            <a:endParaRPr lang="en-US"/>
          </a:p>
        </p:txBody>
      </p:sp>
      <p:sp>
        <p:nvSpPr>
          <p:cNvPr id="705566" name="Rectangle 30"/>
          <p:cNvSpPr>
            <a:spLocks noChangeArrowheads="1"/>
          </p:cNvSpPr>
          <p:nvPr/>
        </p:nvSpPr>
        <p:spPr bwMode="auto">
          <a:xfrm>
            <a:off x="4713288" y="2108200"/>
            <a:ext cx="763587" cy="349250"/>
          </a:xfrm>
          <a:prstGeom prst="rect">
            <a:avLst/>
          </a:prstGeom>
          <a:solidFill>
            <a:srgbClr val="8A0000"/>
          </a:solidFill>
          <a:ln w="9525">
            <a:noFill/>
            <a:miter lim="800000"/>
            <a:headEnd/>
            <a:tailEnd/>
          </a:ln>
        </p:spPr>
        <p:txBody>
          <a:bodyPr lIns="82058" tIns="41029" rIns="82058" bIns="41029"/>
          <a:lstStyle/>
          <a:p>
            <a:endParaRPr lang="en-US"/>
          </a:p>
        </p:txBody>
      </p:sp>
      <p:sp>
        <p:nvSpPr>
          <p:cNvPr id="705567" name="Rectangle 31"/>
          <p:cNvSpPr>
            <a:spLocks noChangeArrowheads="1"/>
          </p:cNvSpPr>
          <p:nvPr/>
        </p:nvSpPr>
        <p:spPr bwMode="auto">
          <a:xfrm>
            <a:off x="6076950" y="2108200"/>
            <a:ext cx="749300" cy="493713"/>
          </a:xfrm>
          <a:prstGeom prst="rect">
            <a:avLst/>
          </a:prstGeom>
          <a:solidFill>
            <a:srgbClr val="8A0000"/>
          </a:solidFill>
          <a:ln w="9525">
            <a:noFill/>
            <a:miter lim="800000"/>
            <a:headEnd/>
            <a:tailEnd/>
          </a:ln>
        </p:spPr>
        <p:txBody>
          <a:bodyPr lIns="82058" tIns="41029" rIns="82058" bIns="41029"/>
          <a:lstStyle/>
          <a:p>
            <a:endParaRPr lang="en-US"/>
          </a:p>
        </p:txBody>
      </p:sp>
      <p:sp>
        <p:nvSpPr>
          <p:cNvPr id="705568" name="Rectangle 32"/>
          <p:cNvSpPr>
            <a:spLocks noChangeArrowheads="1"/>
          </p:cNvSpPr>
          <p:nvPr/>
        </p:nvSpPr>
        <p:spPr bwMode="auto">
          <a:xfrm>
            <a:off x="7424738" y="2108200"/>
            <a:ext cx="749300" cy="407988"/>
          </a:xfrm>
          <a:prstGeom prst="rect">
            <a:avLst/>
          </a:prstGeom>
          <a:solidFill>
            <a:srgbClr val="8A0000"/>
          </a:solidFill>
          <a:ln w="9525">
            <a:noFill/>
            <a:miter lim="800000"/>
            <a:headEnd/>
            <a:tailEnd/>
          </a:ln>
        </p:spPr>
        <p:txBody>
          <a:bodyPr lIns="82058" tIns="41029" rIns="82058" bIns="41029"/>
          <a:lstStyle/>
          <a:p>
            <a:endParaRPr lang="en-US"/>
          </a:p>
        </p:txBody>
      </p:sp>
      <p:sp>
        <p:nvSpPr>
          <p:cNvPr id="78876" name="Line 33"/>
          <p:cNvSpPr>
            <a:spLocks noChangeShapeType="1"/>
          </p:cNvSpPr>
          <p:nvPr/>
        </p:nvSpPr>
        <p:spPr bwMode="auto">
          <a:xfrm>
            <a:off x="1714500" y="2108200"/>
            <a:ext cx="0" cy="2806700"/>
          </a:xfrm>
          <a:prstGeom prst="line">
            <a:avLst/>
          </a:prstGeom>
          <a:noFill/>
          <a:ln w="0">
            <a:solidFill>
              <a:srgbClr val="000000"/>
            </a:solidFill>
            <a:round/>
            <a:headEnd/>
            <a:tailEnd/>
          </a:ln>
        </p:spPr>
        <p:txBody>
          <a:bodyPr lIns="82058" tIns="41029" rIns="82058" bIns="41029"/>
          <a:lstStyle/>
          <a:p>
            <a:endParaRPr lang="en-US"/>
          </a:p>
        </p:txBody>
      </p:sp>
      <p:sp>
        <p:nvSpPr>
          <p:cNvPr id="78877" name="Line 34"/>
          <p:cNvSpPr>
            <a:spLocks noChangeShapeType="1"/>
          </p:cNvSpPr>
          <p:nvPr/>
        </p:nvSpPr>
        <p:spPr bwMode="auto">
          <a:xfrm>
            <a:off x="1655763" y="4914900"/>
            <a:ext cx="58737" cy="0"/>
          </a:xfrm>
          <a:prstGeom prst="line">
            <a:avLst/>
          </a:prstGeom>
          <a:noFill/>
          <a:ln w="0">
            <a:solidFill>
              <a:srgbClr val="000000"/>
            </a:solidFill>
            <a:round/>
            <a:headEnd/>
            <a:tailEnd/>
          </a:ln>
        </p:spPr>
        <p:txBody>
          <a:bodyPr lIns="82058" tIns="41029" rIns="82058" bIns="41029"/>
          <a:lstStyle/>
          <a:p>
            <a:endParaRPr lang="en-US"/>
          </a:p>
        </p:txBody>
      </p:sp>
      <p:sp>
        <p:nvSpPr>
          <p:cNvPr id="78878" name="Line 35"/>
          <p:cNvSpPr>
            <a:spLocks noChangeShapeType="1"/>
          </p:cNvSpPr>
          <p:nvPr/>
        </p:nvSpPr>
        <p:spPr bwMode="auto">
          <a:xfrm>
            <a:off x="1655763" y="4348163"/>
            <a:ext cx="58737" cy="0"/>
          </a:xfrm>
          <a:prstGeom prst="line">
            <a:avLst/>
          </a:prstGeom>
          <a:noFill/>
          <a:ln w="0">
            <a:solidFill>
              <a:srgbClr val="000000"/>
            </a:solidFill>
            <a:round/>
            <a:headEnd/>
            <a:tailEnd/>
          </a:ln>
        </p:spPr>
        <p:txBody>
          <a:bodyPr lIns="82058" tIns="41029" rIns="82058" bIns="41029"/>
          <a:lstStyle/>
          <a:p>
            <a:endParaRPr lang="en-US"/>
          </a:p>
        </p:txBody>
      </p:sp>
      <p:sp>
        <p:nvSpPr>
          <p:cNvPr id="78879" name="Line 36"/>
          <p:cNvSpPr>
            <a:spLocks noChangeShapeType="1"/>
          </p:cNvSpPr>
          <p:nvPr/>
        </p:nvSpPr>
        <p:spPr bwMode="auto">
          <a:xfrm>
            <a:off x="1655763" y="3795713"/>
            <a:ext cx="58737" cy="0"/>
          </a:xfrm>
          <a:prstGeom prst="line">
            <a:avLst/>
          </a:prstGeom>
          <a:noFill/>
          <a:ln w="0">
            <a:solidFill>
              <a:srgbClr val="000000"/>
            </a:solidFill>
            <a:round/>
            <a:headEnd/>
            <a:tailEnd/>
          </a:ln>
        </p:spPr>
        <p:txBody>
          <a:bodyPr lIns="82058" tIns="41029" rIns="82058" bIns="41029"/>
          <a:lstStyle/>
          <a:p>
            <a:endParaRPr lang="en-US"/>
          </a:p>
        </p:txBody>
      </p:sp>
      <p:sp>
        <p:nvSpPr>
          <p:cNvPr id="78880" name="Line 37"/>
          <p:cNvSpPr>
            <a:spLocks noChangeShapeType="1"/>
          </p:cNvSpPr>
          <p:nvPr/>
        </p:nvSpPr>
        <p:spPr bwMode="auto">
          <a:xfrm>
            <a:off x="1655763" y="3228975"/>
            <a:ext cx="58737" cy="0"/>
          </a:xfrm>
          <a:prstGeom prst="line">
            <a:avLst/>
          </a:prstGeom>
          <a:noFill/>
          <a:ln w="0">
            <a:solidFill>
              <a:srgbClr val="000000"/>
            </a:solidFill>
            <a:round/>
            <a:headEnd/>
            <a:tailEnd/>
          </a:ln>
        </p:spPr>
        <p:txBody>
          <a:bodyPr lIns="82058" tIns="41029" rIns="82058" bIns="41029"/>
          <a:lstStyle/>
          <a:p>
            <a:endParaRPr lang="en-US"/>
          </a:p>
        </p:txBody>
      </p:sp>
      <p:sp>
        <p:nvSpPr>
          <p:cNvPr id="78881" name="Line 38"/>
          <p:cNvSpPr>
            <a:spLocks noChangeShapeType="1"/>
          </p:cNvSpPr>
          <p:nvPr/>
        </p:nvSpPr>
        <p:spPr bwMode="auto">
          <a:xfrm>
            <a:off x="1655763" y="2674938"/>
            <a:ext cx="58737" cy="0"/>
          </a:xfrm>
          <a:prstGeom prst="line">
            <a:avLst/>
          </a:prstGeom>
          <a:noFill/>
          <a:ln w="0">
            <a:solidFill>
              <a:srgbClr val="000000"/>
            </a:solidFill>
            <a:round/>
            <a:headEnd/>
            <a:tailEnd/>
          </a:ln>
        </p:spPr>
        <p:txBody>
          <a:bodyPr lIns="82058" tIns="41029" rIns="82058" bIns="41029"/>
          <a:lstStyle/>
          <a:p>
            <a:endParaRPr lang="en-US"/>
          </a:p>
        </p:txBody>
      </p:sp>
      <p:sp>
        <p:nvSpPr>
          <p:cNvPr id="78882" name="Line 39"/>
          <p:cNvSpPr>
            <a:spLocks noChangeShapeType="1"/>
          </p:cNvSpPr>
          <p:nvPr/>
        </p:nvSpPr>
        <p:spPr bwMode="auto">
          <a:xfrm>
            <a:off x="1655763" y="2108200"/>
            <a:ext cx="58737" cy="0"/>
          </a:xfrm>
          <a:prstGeom prst="line">
            <a:avLst/>
          </a:prstGeom>
          <a:noFill/>
          <a:ln w="0">
            <a:solidFill>
              <a:srgbClr val="000000"/>
            </a:solidFill>
            <a:round/>
            <a:headEnd/>
            <a:tailEnd/>
          </a:ln>
        </p:spPr>
        <p:txBody>
          <a:bodyPr lIns="82058" tIns="41029" rIns="82058" bIns="41029"/>
          <a:lstStyle/>
          <a:p>
            <a:endParaRPr lang="en-US"/>
          </a:p>
        </p:txBody>
      </p:sp>
      <p:sp>
        <p:nvSpPr>
          <p:cNvPr id="78883" name="Line 40"/>
          <p:cNvSpPr>
            <a:spLocks noChangeShapeType="1"/>
          </p:cNvSpPr>
          <p:nvPr/>
        </p:nvSpPr>
        <p:spPr bwMode="auto">
          <a:xfrm>
            <a:off x="1714500" y="4914900"/>
            <a:ext cx="6759575" cy="0"/>
          </a:xfrm>
          <a:prstGeom prst="line">
            <a:avLst/>
          </a:prstGeom>
          <a:noFill/>
          <a:ln w="0">
            <a:solidFill>
              <a:srgbClr val="000000"/>
            </a:solidFill>
            <a:round/>
            <a:headEnd/>
            <a:tailEnd/>
          </a:ln>
        </p:spPr>
        <p:txBody>
          <a:bodyPr lIns="82058" tIns="41029" rIns="82058" bIns="41029"/>
          <a:lstStyle/>
          <a:p>
            <a:endParaRPr lang="en-US"/>
          </a:p>
        </p:txBody>
      </p:sp>
      <p:sp>
        <p:nvSpPr>
          <p:cNvPr id="78884" name="Line 41"/>
          <p:cNvSpPr>
            <a:spLocks noChangeShapeType="1"/>
          </p:cNvSpPr>
          <p:nvPr/>
        </p:nvSpPr>
        <p:spPr bwMode="auto">
          <a:xfrm flipV="1">
            <a:off x="1714500" y="4914900"/>
            <a:ext cx="0" cy="58738"/>
          </a:xfrm>
          <a:prstGeom prst="line">
            <a:avLst/>
          </a:prstGeom>
          <a:noFill/>
          <a:ln w="0">
            <a:solidFill>
              <a:srgbClr val="000000"/>
            </a:solidFill>
            <a:round/>
            <a:headEnd/>
            <a:tailEnd/>
          </a:ln>
        </p:spPr>
        <p:txBody>
          <a:bodyPr lIns="82058" tIns="41029" rIns="82058" bIns="41029"/>
          <a:lstStyle/>
          <a:p>
            <a:endParaRPr lang="en-US"/>
          </a:p>
        </p:txBody>
      </p:sp>
      <p:sp>
        <p:nvSpPr>
          <p:cNvPr id="78885" name="Line 42"/>
          <p:cNvSpPr>
            <a:spLocks noChangeShapeType="1"/>
          </p:cNvSpPr>
          <p:nvPr/>
        </p:nvSpPr>
        <p:spPr bwMode="auto">
          <a:xfrm flipV="1">
            <a:off x="3063875" y="4914900"/>
            <a:ext cx="0" cy="58738"/>
          </a:xfrm>
          <a:prstGeom prst="line">
            <a:avLst/>
          </a:prstGeom>
          <a:noFill/>
          <a:ln w="0">
            <a:solidFill>
              <a:srgbClr val="000000"/>
            </a:solidFill>
            <a:round/>
            <a:headEnd/>
            <a:tailEnd/>
          </a:ln>
        </p:spPr>
        <p:txBody>
          <a:bodyPr lIns="82058" tIns="41029" rIns="82058" bIns="41029"/>
          <a:lstStyle/>
          <a:p>
            <a:endParaRPr lang="en-US"/>
          </a:p>
        </p:txBody>
      </p:sp>
      <p:sp>
        <p:nvSpPr>
          <p:cNvPr id="78886" name="Line 43"/>
          <p:cNvSpPr>
            <a:spLocks noChangeShapeType="1"/>
          </p:cNvSpPr>
          <p:nvPr/>
        </p:nvSpPr>
        <p:spPr bwMode="auto">
          <a:xfrm flipV="1">
            <a:off x="4413250" y="4914900"/>
            <a:ext cx="0" cy="58738"/>
          </a:xfrm>
          <a:prstGeom prst="line">
            <a:avLst/>
          </a:prstGeom>
          <a:noFill/>
          <a:ln w="0">
            <a:solidFill>
              <a:srgbClr val="000000"/>
            </a:solidFill>
            <a:round/>
            <a:headEnd/>
            <a:tailEnd/>
          </a:ln>
        </p:spPr>
        <p:txBody>
          <a:bodyPr lIns="82058" tIns="41029" rIns="82058" bIns="41029"/>
          <a:lstStyle/>
          <a:p>
            <a:endParaRPr lang="en-US"/>
          </a:p>
        </p:txBody>
      </p:sp>
      <p:sp>
        <p:nvSpPr>
          <p:cNvPr id="78887" name="Line 44"/>
          <p:cNvSpPr>
            <a:spLocks noChangeShapeType="1"/>
          </p:cNvSpPr>
          <p:nvPr/>
        </p:nvSpPr>
        <p:spPr bwMode="auto">
          <a:xfrm flipV="1">
            <a:off x="5776913" y="4914900"/>
            <a:ext cx="0" cy="58738"/>
          </a:xfrm>
          <a:prstGeom prst="line">
            <a:avLst/>
          </a:prstGeom>
          <a:noFill/>
          <a:ln w="0">
            <a:solidFill>
              <a:srgbClr val="000000"/>
            </a:solidFill>
            <a:round/>
            <a:headEnd/>
            <a:tailEnd/>
          </a:ln>
        </p:spPr>
        <p:txBody>
          <a:bodyPr lIns="82058" tIns="41029" rIns="82058" bIns="41029"/>
          <a:lstStyle/>
          <a:p>
            <a:endParaRPr lang="en-US"/>
          </a:p>
        </p:txBody>
      </p:sp>
      <p:sp>
        <p:nvSpPr>
          <p:cNvPr id="78888" name="Line 45"/>
          <p:cNvSpPr>
            <a:spLocks noChangeShapeType="1"/>
          </p:cNvSpPr>
          <p:nvPr/>
        </p:nvSpPr>
        <p:spPr bwMode="auto">
          <a:xfrm flipV="1">
            <a:off x="7124700" y="4914900"/>
            <a:ext cx="0" cy="58738"/>
          </a:xfrm>
          <a:prstGeom prst="line">
            <a:avLst/>
          </a:prstGeom>
          <a:noFill/>
          <a:ln w="0">
            <a:solidFill>
              <a:srgbClr val="000000"/>
            </a:solidFill>
            <a:round/>
            <a:headEnd/>
            <a:tailEnd/>
          </a:ln>
        </p:spPr>
        <p:txBody>
          <a:bodyPr lIns="82058" tIns="41029" rIns="82058" bIns="41029"/>
          <a:lstStyle/>
          <a:p>
            <a:endParaRPr lang="en-US"/>
          </a:p>
        </p:txBody>
      </p:sp>
      <p:sp>
        <p:nvSpPr>
          <p:cNvPr id="78889" name="Line 46"/>
          <p:cNvSpPr>
            <a:spLocks noChangeShapeType="1"/>
          </p:cNvSpPr>
          <p:nvPr/>
        </p:nvSpPr>
        <p:spPr bwMode="auto">
          <a:xfrm flipV="1">
            <a:off x="8474075" y="4914900"/>
            <a:ext cx="0" cy="58738"/>
          </a:xfrm>
          <a:prstGeom prst="line">
            <a:avLst/>
          </a:prstGeom>
          <a:noFill/>
          <a:ln w="0">
            <a:solidFill>
              <a:srgbClr val="000000"/>
            </a:solidFill>
            <a:round/>
            <a:headEnd/>
            <a:tailEnd/>
          </a:ln>
        </p:spPr>
        <p:txBody>
          <a:bodyPr lIns="82058" tIns="41029" rIns="82058" bIns="41029"/>
          <a:lstStyle/>
          <a:p>
            <a:endParaRPr lang="en-US"/>
          </a:p>
        </p:txBody>
      </p:sp>
      <p:sp>
        <p:nvSpPr>
          <p:cNvPr id="78890" name="Rectangle 47"/>
          <p:cNvSpPr>
            <a:spLocks noChangeArrowheads="1"/>
          </p:cNvSpPr>
          <p:nvPr/>
        </p:nvSpPr>
        <p:spPr bwMode="auto">
          <a:xfrm>
            <a:off x="1327150" y="4799013"/>
            <a:ext cx="279400"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0%</a:t>
            </a:r>
            <a:endParaRPr lang="en-US"/>
          </a:p>
        </p:txBody>
      </p:sp>
      <p:sp>
        <p:nvSpPr>
          <p:cNvPr id="78891" name="Rectangle 48"/>
          <p:cNvSpPr>
            <a:spLocks noChangeArrowheads="1"/>
          </p:cNvSpPr>
          <p:nvPr/>
        </p:nvSpPr>
        <p:spPr bwMode="auto">
          <a:xfrm>
            <a:off x="1222375" y="4232275"/>
            <a:ext cx="385763"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20%</a:t>
            </a:r>
            <a:endParaRPr lang="en-US"/>
          </a:p>
        </p:txBody>
      </p:sp>
      <p:sp>
        <p:nvSpPr>
          <p:cNvPr id="78892" name="Rectangle 49"/>
          <p:cNvSpPr>
            <a:spLocks noChangeArrowheads="1"/>
          </p:cNvSpPr>
          <p:nvPr/>
        </p:nvSpPr>
        <p:spPr bwMode="auto">
          <a:xfrm>
            <a:off x="1222375" y="3679825"/>
            <a:ext cx="385763"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40%</a:t>
            </a:r>
            <a:endParaRPr lang="en-US"/>
          </a:p>
        </p:txBody>
      </p:sp>
      <p:sp>
        <p:nvSpPr>
          <p:cNvPr id="78893" name="Rectangle 50"/>
          <p:cNvSpPr>
            <a:spLocks noChangeArrowheads="1"/>
          </p:cNvSpPr>
          <p:nvPr/>
        </p:nvSpPr>
        <p:spPr bwMode="auto">
          <a:xfrm>
            <a:off x="1222375" y="3113088"/>
            <a:ext cx="385763"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60%</a:t>
            </a:r>
            <a:endParaRPr lang="en-US"/>
          </a:p>
        </p:txBody>
      </p:sp>
      <p:sp>
        <p:nvSpPr>
          <p:cNvPr id="78894" name="Rectangle 51"/>
          <p:cNvSpPr>
            <a:spLocks noChangeArrowheads="1"/>
          </p:cNvSpPr>
          <p:nvPr/>
        </p:nvSpPr>
        <p:spPr bwMode="auto">
          <a:xfrm>
            <a:off x="1222375" y="2559050"/>
            <a:ext cx="385763"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80%</a:t>
            </a:r>
            <a:endParaRPr lang="en-US"/>
          </a:p>
        </p:txBody>
      </p:sp>
      <p:sp>
        <p:nvSpPr>
          <p:cNvPr id="78895" name="Rectangle 52"/>
          <p:cNvSpPr>
            <a:spLocks noChangeArrowheads="1"/>
          </p:cNvSpPr>
          <p:nvPr/>
        </p:nvSpPr>
        <p:spPr bwMode="auto">
          <a:xfrm>
            <a:off x="1116013" y="1992313"/>
            <a:ext cx="493712"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100%</a:t>
            </a:r>
            <a:endParaRPr lang="en-US"/>
          </a:p>
        </p:txBody>
      </p:sp>
      <p:sp>
        <p:nvSpPr>
          <p:cNvPr id="78896" name="Rectangle 53"/>
          <p:cNvSpPr>
            <a:spLocks noChangeArrowheads="1"/>
          </p:cNvSpPr>
          <p:nvPr/>
        </p:nvSpPr>
        <p:spPr bwMode="auto">
          <a:xfrm>
            <a:off x="2179638" y="5075238"/>
            <a:ext cx="525462"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Indian</a:t>
            </a:r>
            <a:endParaRPr lang="en-US"/>
          </a:p>
        </p:txBody>
      </p:sp>
      <p:sp>
        <p:nvSpPr>
          <p:cNvPr id="78897" name="Rectangle 54"/>
          <p:cNvSpPr>
            <a:spLocks noChangeArrowheads="1"/>
          </p:cNvSpPr>
          <p:nvPr/>
        </p:nvSpPr>
        <p:spPr bwMode="auto">
          <a:xfrm>
            <a:off x="3548063" y="5075238"/>
            <a:ext cx="471487"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Black</a:t>
            </a:r>
            <a:endParaRPr lang="en-US"/>
          </a:p>
        </p:txBody>
      </p:sp>
      <p:sp>
        <p:nvSpPr>
          <p:cNvPr id="78898" name="Rectangle 55"/>
          <p:cNvSpPr>
            <a:spLocks noChangeArrowheads="1"/>
          </p:cNvSpPr>
          <p:nvPr/>
        </p:nvSpPr>
        <p:spPr bwMode="auto">
          <a:xfrm>
            <a:off x="4913313" y="5075238"/>
            <a:ext cx="482600"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Asian</a:t>
            </a:r>
            <a:endParaRPr lang="en-US"/>
          </a:p>
        </p:txBody>
      </p:sp>
      <p:sp>
        <p:nvSpPr>
          <p:cNvPr id="78899" name="Rectangle 56"/>
          <p:cNvSpPr>
            <a:spLocks noChangeArrowheads="1"/>
          </p:cNvSpPr>
          <p:nvPr/>
        </p:nvSpPr>
        <p:spPr bwMode="auto">
          <a:xfrm>
            <a:off x="6126163" y="5075238"/>
            <a:ext cx="741362"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Hispanic</a:t>
            </a:r>
            <a:endParaRPr lang="en-US"/>
          </a:p>
        </p:txBody>
      </p:sp>
      <p:sp>
        <p:nvSpPr>
          <p:cNvPr id="78900" name="Rectangle 57"/>
          <p:cNvSpPr>
            <a:spLocks noChangeArrowheads="1"/>
          </p:cNvSpPr>
          <p:nvPr/>
        </p:nvSpPr>
        <p:spPr bwMode="auto">
          <a:xfrm>
            <a:off x="7589838" y="5075238"/>
            <a:ext cx="492125"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White</a:t>
            </a:r>
            <a:endParaRPr lang="en-US"/>
          </a:p>
        </p:txBody>
      </p:sp>
      <p:sp>
        <p:nvSpPr>
          <p:cNvPr id="78901" name="Rectangle 58"/>
          <p:cNvSpPr>
            <a:spLocks noChangeArrowheads="1"/>
          </p:cNvSpPr>
          <p:nvPr/>
        </p:nvSpPr>
        <p:spPr bwMode="auto">
          <a:xfrm>
            <a:off x="2913063" y="5526088"/>
            <a:ext cx="4437062" cy="304800"/>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705595" name="Rectangle 59"/>
          <p:cNvSpPr>
            <a:spLocks noChangeArrowheads="1"/>
          </p:cNvSpPr>
          <p:nvPr/>
        </p:nvSpPr>
        <p:spPr bwMode="auto">
          <a:xfrm>
            <a:off x="2974975" y="5616575"/>
            <a:ext cx="104775" cy="103188"/>
          </a:xfrm>
          <a:prstGeom prst="rect">
            <a:avLst/>
          </a:prstGeom>
          <a:solidFill>
            <a:srgbClr val="003366"/>
          </a:solidFill>
          <a:ln w="9525">
            <a:noFill/>
            <a:miter lim="800000"/>
            <a:headEnd/>
            <a:tailEnd/>
          </a:ln>
        </p:spPr>
        <p:txBody>
          <a:bodyPr lIns="82058" tIns="41029" rIns="82058" bIns="41029"/>
          <a:lstStyle/>
          <a:p>
            <a:endParaRPr lang="en-US"/>
          </a:p>
        </p:txBody>
      </p:sp>
      <p:sp>
        <p:nvSpPr>
          <p:cNvPr id="705596" name="Rectangle 60"/>
          <p:cNvSpPr>
            <a:spLocks noChangeArrowheads="1"/>
          </p:cNvSpPr>
          <p:nvPr/>
        </p:nvSpPr>
        <p:spPr bwMode="auto">
          <a:xfrm>
            <a:off x="3155950" y="5570538"/>
            <a:ext cx="938213" cy="200025"/>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Permanency</a:t>
            </a:r>
            <a:endParaRPr lang="en-US"/>
          </a:p>
        </p:txBody>
      </p:sp>
      <p:sp>
        <p:nvSpPr>
          <p:cNvPr id="705597" name="Rectangle 61"/>
          <p:cNvSpPr>
            <a:spLocks noChangeArrowheads="1"/>
          </p:cNvSpPr>
          <p:nvPr/>
        </p:nvSpPr>
        <p:spPr bwMode="auto">
          <a:xfrm>
            <a:off x="4167188" y="5627688"/>
            <a:ext cx="104775" cy="103187"/>
          </a:xfrm>
          <a:prstGeom prst="rect">
            <a:avLst/>
          </a:prstGeom>
          <a:solidFill>
            <a:srgbClr val="FF8080"/>
          </a:solidFill>
          <a:ln w="9525">
            <a:noFill/>
            <a:miter lim="800000"/>
            <a:headEnd/>
            <a:tailEnd/>
          </a:ln>
        </p:spPr>
        <p:txBody>
          <a:bodyPr lIns="82058" tIns="41029" rIns="82058" bIns="41029"/>
          <a:lstStyle/>
          <a:p>
            <a:endParaRPr lang="en-US"/>
          </a:p>
        </p:txBody>
      </p:sp>
      <p:sp>
        <p:nvSpPr>
          <p:cNvPr id="705598" name="Rectangle 62"/>
          <p:cNvSpPr>
            <a:spLocks noChangeArrowheads="1"/>
          </p:cNvSpPr>
          <p:nvPr/>
        </p:nvSpPr>
        <p:spPr bwMode="auto">
          <a:xfrm>
            <a:off x="4340225" y="5570538"/>
            <a:ext cx="1300163" cy="200025"/>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Reached Majority</a:t>
            </a:r>
            <a:endParaRPr lang="en-US"/>
          </a:p>
        </p:txBody>
      </p:sp>
      <p:sp>
        <p:nvSpPr>
          <p:cNvPr id="705599" name="Rectangle 63"/>
          <p:cNvSpPr>
            <a:spLocks noChangeArrowheads="1"/>
          </p:cNvSpPr>
          <p:nvPr/>
        </p:nvSpPr>
        <p:spPr bwMode="auto">
          <a:xfrm>
            <a:off x="5670550" y="5627688"/>
            <a:ext cx="104775" cy="103187"/>
          </a:xfrm>
          <a:prstGeom prst="rect">
            <a:avLst/>
          </a:prstGeom>
          <a:solidFill>
            <a:srgbClr val="8A0000"/>
          </a:solidFill>
          <a:ln w="9525">
            <a:noFill/>
            <a:miter lim="800000"/>
            <a:headEnd/>
            <a:tailEnd/>
          </a:ln>
        </p:spPr>
        <p:txBody>
          <a:bodyPr lIns="82058" tIns="41029" rIns="82058" bIns="41029"/>
          <a:lstStyle/>
          <a:p>
            <a:endParaRPr lang="en-US"/>
          </a:p>
        </p:txBody>
      </p:sp>
      <p:sp>
        <p:nvSpPr>
          <p:cNvPr id="705600" name="Rectangle 64"/>
          <p:cNvSpPr>
            <a:spLocks noChangeArrowheads="1"/>
          </p:cNvSpPr>
          <p:nvPr/>
        </p:nvSpPr>
        <p:spPr bwMode="auto">
          <a:xfrm>
            <a:off x="5808663" y="5570538"/>
            <a:ext cx="1558925" cy="200025"/>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Placement Still Open</a:t>
            </a:r>
            <a:endParaRPr lang="en-US"/>
          </a:p>
        </p:txBody>
      </p:sp>
      <p:sp>
        <p:nvSpPr>
          <p:cNvPr id="78908" name="Rectangle 65"/>
          <p:cNvSpPr>
            <a:spLocks noChangeArrowheads="1"/>
          </p:cNvSpPr>
          <p:nvPr/>
        </p:nvSpPr>
        <p:spPr bwMode="auto">
          <a:xfrm>
            <a:off x="681038" y="1803400"/>
            <a:ext cx="7929562" cy="4086225"/>
          </a:xfrm>
          <a:prstGeom prst="rect">
            <a:avLst/>
          </a:prstGeom>
          <a:noFill/>
          <a:ln w="0">
            <a:solidFill>
              <a:srgbClr val="000000"/>
            </a:solidFill>
            <a:miter lim="800000"/>
            <a:headEnd/>
            <a:tailEnd/>
          </a:ln>
        </p:spPr>
        <p:txBody>
          <a:bodyPr lIns="82058" tIns="41029" rIns="82058" bIns="41029"/>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05595"/>
                                        </p:tgtEl>
                                        <p:attrNameLst>
                                          <p:attrName>style.visibility</p:attrName>
                                        </p:attrNameLst>
                                      </p:cBhvr>
                                      <p:to>
                                        <p:strVal val="visible"/>
                                      </p:to>
                                    </p:set>
                                    <p:animEffect transition="in" filter="wipe(down)">
                                      <p:cBhvr>
                                        <p:cTn id="7" dur="500"/>
                                        <p:tgtEl>
                                          <p:spTgt spid="70559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05596"/>
                                        </p:tgtEl>
                                        <p:attrNameLst>
                                          <p:attrName>style.visibility</p:attrName>
                                        </p:attrNameLst>
                                      </p:cBhvr>
                                      <p:to>
                                        <p:strVal val="visible"/>
                                      </p:to>
                                    </p:set>
                                    <p:animEffect transition="in" filter="wipe(down)">
                                      <p:cBhvr>
                                        <p:cTn id="10" dur="500"/>
                                        <p:tgtEl>
                                          <p:spTgt spid="705596"/>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705554"/>
                                        </p:tgtEl>
                                        <p:attrNameLst>
                                          <p:attrName>style.visibility</p:attrName>
                                        </p:attrNameLst>
                                      </p:cBhvr>
                                      <p:to>
                                        <p:strVal val="visible"/>
                                      </p:to>
                                    </p:set>
                                    <p:animEffect transition="in" filter="wipe(down)">
                                      <p:cBhvr>
                                        <p:cTn id="13" dur="500"/>
                                        <p:tgtEl>
                                          <p:spTgt spid="705554"/>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705555"/>
                                        </p:tgtEl>
                                        <p:attrNameLst>
                                          <p:attrName>style.visibility</p:attrName>
                                        </p:attrNameLst>
                                      </p:cBhvr>
                                      <p:to>
                                        <p:strVal val="visible"/>
                                      </p:to>
                                    </p:set>
                                    <p:animEffect transition="in" filter="wipe(down)">
                                      <p:cBhvr>
                                        <p:cTn id="16" dur="500"/>
                                        <p:tgtEl>
                                          <p:spTgt spid="705555"/>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705556"/>
                                        </p:tgtEl>
                                        <p:attrNameLst>
                                          <p:attrName>style.visibility</p:attrName>
                                        </p:attrNameLst>
                                      </p:cBhvr>
                                      <p:to>
                                        <p:strVal val="visible"/>
                                      </p:to>
                                    </p:set>
                                    <p:animEffect transition="in" filter="wipe(down)">
                                      <p:cBhvr>
                                        <p:cTn id="19" dur="500"/>
                                        <p:tgtEl>
                                          <p:spTgt spid="705556"/>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705557"/>
                                        </p:tgtEl>
                                        <p:attrNameLst>
                                          <p:attrName>style.visibility</p:attrName>
                                        </p:attrNameLst>
                                      </p:cBhvr>
                                      <p:to>
                                        <p:strVal val="visible"/>
                                      </p:to>
                                    </p:set>
                                    <p:animEffect transition="in" filter="wipe(down)">
                                      <p:cBhvr>
                                        <p:cTn id="22" dur="500"/>
                                        <p:tgtEl>
                                          <p:spTgt spid="705557"/>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705558"/>
                                        </p:tgtEl>
                                        <p:attrNameLst>
                                          <p:attrName>style.visibility</p:attrName>
                                        </p:attrNameLst>
                                      </p:cBhvr>
                                      <p:to>
                                        <p:strVal val="visible"/>
                                      </p:to>
                                    </p:set>
                                    <p:animEffect transition="in" filter="wipe(down)">
                                      <p:cBhvr>
                                        <p:cTn id="25" dur="500"/>
                                        <p:tgtEl>
                                          <p:spTgt spid="705558"/>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705559"/>
                                        </p:tgtEl>
                                        <p:attrNameLst>
                                          <p:attrName>style.visibility</p:attrName>
                                        </p:attrNameLst>
                                      </p:cBhvr>
                                      <p:to>
                                        <p:strVal val="visible"/>
                                      </p:to>
                                    </p:set>
                                    <p:animEffect transition="in" filter="wipe(down)">
                                      <p:cBhvr>
                                        <p:cTn id="30" dur="500"/>
                                        <p:tgtEl>
                                          <p:spTgt spid="705559"/>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705560"/>
                                        </p:tgtEl>
                                        <p:attrNameLst>
                                          <p:attrName>style.visibility</p:attrName>
                                        </p:attrNameLst>
                                      </p:cBhvr>
                                      <p:to>
                                        <p:strVal val="visible"/>
                                      </p:to>
                                    </p:set>
                                    <p:animEffect transition="in" filter="wipe(down)">
                                      <p:cBhvr>
                                        <p:cTn id="33" dur="500"/>
                                        <p:tgtEl>
                                          <p:spTgt spid="705560"/>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705561"/>
                                        </p:tgtEl>
                                        <p:attrNameLst>
                                          <p:attrName>style.visibility</p:attrName>
                                        </p:attrNameLst>
                                      </p:cBhvr>
                                      <p:to>
                                        <p:strVal val="visible"/>
                                      </p:to>
                                    </p:set>
                                    <p:animEffect transition="in" filter="wipe(down)">
                                      <p:cBhvr>
                                        <p:cTn id="36" dur="500"/>
                                        <p:tgtEl>
                                          <p:spTgt spid="705561"/>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705562"/>
                                        </p:tgtEl>
                                        <p:attrNameLst>
                                          <p:attrName>style.visibility</p:attrName>
                                        </p:attrNameLst>
                                      </p:cBhvr>
                                      <p:to>
                                        <p:strVal val="visible"/>
                                      </p:to>
                                    </p:set>
                                    <p:animEffect transition="in" filter="wipe(down)">
                                      <p:cBhvr>
                                        <p:cTn id="39" dur="500"/>
                                        <p:tgtEl>
                                          <p:spTgt spid="705562"/>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705563"/>
                                        </p:tgtEl>
                                        <p:attrNameLst>
                                          <p:attrName>style.visibility</p:attrName>
                                        </p:attrNameLst>
                                      </p:cBhvr>
                                      <p:to>
                                        <p:strVal val="visible"/>
                                      </p:to>
                                    </p:set>
                                    <p:animEffect transition="in" filter="wipe(down)">
                                      <p:cBhvr>
                                        <p:cTn id="42" dur="500"/>
                                        <p:tgtEl>
                                          <p:spTgt spid="705563"/>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705597"/>
                                        </p:tgtEl>
                                        <p:attrNameLst>
                                          <p:attrName>style.visibility</p:attrName>
                                        </p:attrNameLst>
                                      </p:cBhvr>
                                      <p:to>
                                        <p:strVal val="visible"/>
                                      </p:to>
                                    </p:set>
                                    <p:animEffect transition="in" filter="wipe(down)">
                                      <p:cBhvr>
                                        <p:cTn id="45" dur="500"/>
                                        <p:tgtEl>
                                          <p:spTgt spid="705597"/>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705598"/>
                                        </p:tgtEl>
                                        <p:attrNameLst>
                                          <p:attrName>style.visibility</p:attrName>
                                        </p:attrNameLst>
                                      </p:cBhvr>
                                      <p:to>
                                        <p:strVal val="visible"/>
                                      </p:to>
                                    </p:set>
                                    <p:animEffect transition="in" filter="wipe(down)">
                                      <p:cBhvr>
                                        <p:cTn id="48" dur="500"/>
                                        <p:tgtEl>
                                          <p:spTgt spid="705598"/>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705564"/>
                                        </p:tgtEl>
                                        <p:attrNameLst>
                                          <p:attrName>style.visibility</p:attrName>
                                        </p:attrNameLst>
                                      </p:cBhvr>
                                      <p:to>
                                        <p:strVal val="visible"/>
                                      </p:to>
                                    </p:set>
                                    <p:animEffect transition="in" filter="wipe(down)">
                                      <p:cBhvr>
                                        <p:cTn id="53" dur="500"/>
                                        <p:tgtEl>
                                          <p:spTgt spid="705564"/>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705565"/>
                                        </p:tgtEl>
                                        <p:attrNameLst>
                                          <p:attrName>style.visibility</p:attrName>
                                        </p:attrNameLst>
                                      </p:cBhvr>
                                      <p:to>
                                        <p:strVal val="visible"/>
                                      </p:to>
                                    </p:set>
                                    <p:animEffect transition="in" filter="wipe(down)">
                                      <p:cBhvr>
                                        <p:cTn id="56" dur="500"/>
                                        <p:tgtEl>
                                          <p:spTgt spid="705565"/>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705566"/>
                                        </p:tgtEl>
                                        <p:attrNameLst>
                                          <p:attrName>style.visibility</p:attrName>
                                        </p:attrNameLst>
                                      </p:cBhvr>
                                      <p:to>
                                        <p:strVal val="visible"/>
                                      </p:to>
                                    </p:set>
                                    <p:animEffect transition="in" filter="wipe(down)">
                                      <p:cBhvr>
                                        <p:cTn id="59" dur="500"/>
                                        <p:tgtEl>
                                          <p:spTgt spid="705566"/>
                                        </p:tgtEl>
                                      </p:cBhvr>
                                    </p:animEffect>
                                  </p:childTnLst>
                                </p:cTn>
                              </p:par>
                              <p:par>
                                <p:cTn id="60" presetID="22" presetClass="entr" presetSubtype="4" fill="hold" grpId="0" nodeType="withEffect">
                                  <p:stCondLst>
                                    <p:cond delay="0"/>
                                  </p:stCondLst>
                                  <p:childTnLst>
                                    <p:set>
                                      <p:cBhvr>
                                        <p:cTn id="61" dur="1" fill="hold">
                                          <p:stCondLst>
                                            <p:cond delay="0"/>
                                          </p:stCondLst>
                                        </p:cTn>
                                        <p:tgtEl>
                                          <p:spTgt spid="705567"/>
                                        </p:tgtEl>
                                        <p:attrNameLst>
                                          <p:attrName>style.visibility</p:attrName>
                                        </p:attrNameLst>
                                      </p:cBhvr>
                                      <p:to>
                                        <p:strVal val="visible"/>
                                      </p:to>
                                    </p:set>
                                    <p:animEffect transition="in" filter="wipe(down)">
                                      <p:cBhvr>
                                        <p:cTn id="62" dur="500"/>
                                        <p:tgtEl>
                                          <p:spTgt spid="705567"/>
                                        </p:tgtEl>
                                      </p:cBhvr>
                                    </p:animEffect>
                                  </p:childTnLst>
                                </p:cTn>
                              </p:par>
                              <p:par>
                                <p:cTn id="63" presetID="22" presetClass="entr" presetSubtype="4" fill="hold" grpId="0" nodeType="withEffect">
                                  <p:stCondLst>
                                    <p:cond delay="0"/>
                                  </p:stCondLst>
                                  <p:childTnLst>
                                    <p:set>
                                      <p:cBhvr>
                                        <p:cTn id="64" dur="1" fill="hold">
                                          <p:stCondLst>
                                            <p:cond delay="0"/>
                                          </p:stCondLst>
                                        </p:cTn>
                                        <p:tgtEl>
                                          <p:spTgt spid="705568"/>
                                        </p:tgtEl>
                                        <p:attrNameLst>
                                          <p:attrName>style.visibility</p:attrName>
                                        </p:attrNameLst>
                                      </p:cBhvr>
                                      <p:to>
                                        <p:strVal val="visible"/>
                                      </p:to>
                                    </p:set>
                                    <p:animEffect transition="in" filter="wipe(down)">
                                      <p:cBhvr>
                                        <p:cTn id="65" dur="500"/>
                                        <p:tgtEl>
                                          <p:spTgt spid="705568"/>
                                        </p:tgtEl>
                                      </p:cBhvr>
                                    </p:animEffect>
                                  </p:childTnLst>
                                </p:cTn>
                              </p:par>
                              <p:par>
                                <p:cTn id="66" presetID="22" presetClass="entr" presetSubtype="4" fill="hold" grpId="0" nodeType="withEffect">
                                  <p:stCondLst>
                                    <p:cond delay="0"/>
                                  </p:stCondLst>
                                  <p:childTnLst>
                                    <p:set>
                                      <p:cBhvr>
                                        <p:cTn id="67" dur="1" fill="hold">
                                          <p:stCondLst>
                                            <p:cond delay="0"/>
                                          </p:stCondLst>
                                        </p:cTn>
                                        <p:tgtEl>
                                          <p:spTgt spid="705599"/>
                                        </p:tgtEl>
                                        <p:attrNameLst>
                                          <p:attrName>style.visibility</p:attrName>
                                        </p:attrNameLst>
                                      </p:cBhvr>
                                      <p:to>
                                        <p:strVal val="visible"/>
                                      </p:to>
                                    </p:set>
                                    <p:animEffect transition="in" filter="wipe(down)">
                                      <p:cBhvr>
                                        <p:cTn id="68" dur="500"/>
                                        <p:tgtEl>
                                          <p:spTgt spid="705599"/>
                                        </p:tgtEl>
                                      </p:cBhvr>
                                    </p:animEffect>
                                  </p:childTnLst>
                                </p:cTn>
                              </p:par>
                              <p:par>
                                <p:cTn id="69" presetID="22" presetClass="entr" presetSubtype="4" fill="hold" grpId="0" nodeType="withEffect">
                                  <p:stCondLst>
                                    <p:cond delay="0"/>
                                  </p:stCondLst>
                                  <p:childTnLst>
                                    <p:set>
                                      <p:cBhvr>
                                        <p:cTn id="70" dur="1" fill="hold">
                                          <p:stCondLst>
                                            <p:cond delay="0"/>
                                          </p:stCondLst>
                                        </p:cTn>
                                        <p:tgtEl>
                                          <p:spTgt spid="705600"/>
                                        </p:tgtEl>
                                        <p:attrNameLst>
                                          <p:attrName>style.visibility</p:attrName>
                                        </p:attrNameLst>
                                      </p:cBhvr>
                                      <p:to>
                                        <p:strVal val="visible"/>
                                      </p:to>
                                    </p:set>
                                    <p:animEffect transition="in" filter="wipe(down)">
                                      <p:cBhvr>
                                        <p:cTn id="71" dur="500"/>
                                        <p:tgtEl>
                                          <p:spTgt spid="7056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5554" grpId="0" animBg="1"/>
      <p:bldP spid="705555" grpId="0" animBg="1"/>
      <p:bldP spid="705556" grpId="0" animBg="1"/>
      <p:bldP spid="705557" grpId="0" animBg="1"/>
      <p:bldP spid="705558" grpId="0" animBg="1"/>
      <p:bldP spid="705559" grpId="0" animBg="1"/>
      <p:bldP spid="705560" grpId="0" animBg="1"/>
      <p:bldP spid="705561" grpId="0" animBg="1"/>
      <p:bldP spid="705562" grpId="0" animBg="1"/>
      <p:bldP spid="705563" grpId="0" animBg="1"/>
      <p:bldP spid="705564" grpId="0" animBg="1"/>
      <p:bldP spid="705565" grpId="0" animBg="1"/>
      <p:bldP spid="705566" grpId="0" animBg="1"/>
      <p:bldP spid="705567" grpId="0" animBg="1"/>
      <p:bldP spid="705568" grpId="0" animBg="1"/>
      <p:bldP spid="705595" grpId="0" animBg="1"/>
      <p:bldP spid="705596" grpId="0"/>
      <p:bldP spid="705597" grpId="0" animBg="1"/>
      <p:bldP spid="705598" grpId="0"/>
      <p:bldP spid="705599" grpId="0" animBg="1"/>
      <p:bldP spid="70560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a:xfrm>
            <a:off x="457200" y="274638"/>
            <a:ext cx="8229600" cy="944562"/>
          </a:xfrm>
        </p:spPr>
        <p:txBody>
          <a:bodyPr/>
          <a:lstStyle/>
          <a:p>
            <a:pPr eaLnBrk="1" hangingPunct="1"/>
            <a:r>
              <a:rPr lang="en-US" sz="2400" smtClean="0">
                <a:solidFill>
                  <a:srgbClr val="0070C0"/>
                </a:solidFill>
              </a:rPr>
              <a:t/>
            </a:r>
            <a:br>
              <a:rPr lang="en-US" sz="2400" smtClean="0">
                <a:solidFill>
                  <a:srgbClr val="0070C0"/>
                </a:solidFill>
              </a:rPr>
            </a:br>
            <a:r>
              <a:rPr lang="en-US" sz="3200" b="1" smtClean="0">
                <a:solidFill>
                  <a:srgbClr val="0070C0"/>
                </a:solidFill>
              </a:rPr>
              <a:t>Children Living with Single Parents</a:t>
            </a:r>
          </a:p>
        </p:txBody>
      </p:sp>
      <p:sp>
        <p:nvSpPr>
          <p:cNvPr id="79874" name="Text Box 4"/>
          <p:cNvSpPr txBox="1">
            <a:spLocks noChangeArrowheads="1"/>
          </p:cNvSpPr>
          <p:nvPr/>
        </p:nvSpPr>
        <p:spPr bwMode="auto">
          <a:xfrm>
            <a:off x="620713" y="4659313"/>
            <a:ext cx="511175" cy="368300"/>
          </a:xfrm>
          <a:prstGeom prst="rect">
            <a:avLst/>
          </a:prstGeom>
          <a:noFill/>
          <a:ln w="9525" algn="ctr">
            <a:noFill/>
            <a:miter lim="800000"/>
            <a:headEnd/>
            <a:tailEnd/>
          </a:ln>
        </p:spPr>
        <p:txBody>
          <a:bodyPr lIns="91429" tIns="45714" rIns="91429" bIns="45714">
            <a:spAutoFit/>
          </a:bodyPr>
          <a:lstStyle/>
          <a:p>
            <a:pPr algn="r">
              <a:spcBef>
                <a:spcPct val="50000"/>
              </a:spcBef>
            </a:pPr>
            <a:endParaRPr lang="en-US"/>
          </a:p>
        </p:txBody>
      </p:sp>
      <p:sp>
        <p:nvSpPr>
          <p:cNvPr id="79875" name="AutoShape 52"/>
          <p:cNvSpPr>
            <a:spLocks noChangeAspect="1" noChangeArrowheads="1" noTextEdit="1"/>
          </p:cNvSpPr>
          <p:nvPr/>
        </p:nvSpPr>
        <p:spPr bwMode="auto">
          <a:xfrm>
            <a:off x="1004888" y="1481138"/>
            <a:ext cx="7464425" cy="5076825"/>
          </a:xfrm>
          <a:prstGeom prst="rect">
            <a:avLst/>
          </a:prstGeom>
          <a:noFill/>
          <a:ln w="9525">
            <a:noFill/>
            <a:miter lim="800000"/>
            <a:headEnd/>
            <a:tailEnd/>
          </a:ln>
        </p:spPr>
        <p:txBody>
          <a:bodyPr lIns="82058" tIns="41029" rIns="82058" bIns="41029"/>
          <a:lstStyle/>
          <a:p>
            <a:endParaRPr lang="en-US"/>
          </a:p>
        </p:txBody>
      </p:sp>
      <p:sp>
        <p:nvSpPr>
          <p:cNvPr id="79876" name="Rectangle 54"/>
          <p:cNvSpPr>
            <a:spLocks noChangeArrowheads="1"/>
          </p:cNvSpPr>
          <p:nvPr/>
        </p:nvSpPr>
        <p:spPr bwMode="auto">
          <a:xfrm>
            <a:off x="1049338" y="1482725"/>
            <a:ext cx="57150" cy="277813"/>
          </a:xfrm>
          <a:prstGeom prst="rect">
            <a:avLst/>
          </a:prstGeom>
          <a:noFill/>
          <a:ln w="9525">
            <a:noFill/>
            <a:miter lim="800000"/>
            <a:headEnd/>
            <a:tailEnd/>
          </a:ln>
        </p:spPr>
        <p:txBody>
          <a:bodyPr wrap="none" lIns="0" tIns="0" rIns="0" bIns="0">
            <a:spAutoFit/>
          </a:bodyPr>
          <a:lstStyle/>
          <a:p>
            <a:pPr algn="ctr"/>
            <a:r>
              <a:rPr lang="en-US">
                <a:solidFill>
                  <a:srgbClr val="000000"/>
                </a:solidFill>
                <a:latin typeface="Times New Roman" pitchFamily="18" charset="0"/>
              </a:rPr>
              <a:t> </a:t>
            </a:r>
            <a:endParaRPr lang="en-US"/>
          </a:p>
        </p:txBody>
      </p:sp>
      <p:sp>
        <p:nvSpPr>
          <p:cNvPr id="79877" name="Rectangle 55"/>
          <p:cNvSpPr>
            <a:spLocks noChangeArrowheads="1"/>
          </p:cNvSpPr>
          <p:nvPr/>
        </p:nvSpPr>
        <p:spPr bwMode="auto">
          <a:xfrm>
            <a:off x="1076325" y="1550988"/>
            <a:ext cx="7312025" cy="4930775"/>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79878" name="Rectangle 56"/>
          <p:cNvSpPr>
            <a:spLocks noChangeArrowheads="1"/>
          </p:cNvSpPr>
          <p:nvPr/>
        </p:nvSpPr>
        <p:spPr bwMode="auto">
          <a:xfrm>
            <a:off x="2262188" y="2174875"/>
            <a:ext cx="5995987" cy="3346450"/>
          </a:xfrm>
          <a:prstGeom prst="rect">
            <a:avLst/>
          </a:prstGeom>
          <a:solidFill>
            <a:srgbClr val="FFFFFF"/>
          </a:solidFill>
          <a:ln w="9525">
            <a:noFill/>
            <a:miter lim="800000"/>
            <a:headEnd/>
            <a:tailEnd/>
          </a:ln>
        </p:spPr>
        <p:txBody>
          <a:bodyPr lIns="82058" tIns="41029" rIns="82058" bIns="41029"/>
          <a:lstStyle/>
          <a:p>
            <a:endParaRPr lang="en-US"/>
          </a:p>
        </p:txBody>
      </p:sp>
      <p:sp>
        <p:nvSpPr>
          <p:cNvPr id="79879" name="Line 57"/>
          <p:cNvSpPr>
            <a:spLocks noChangeShapeType="1"/>
          </p:cNvSpPr>
          <p:nvPr/>
        </p:nvSpPr>
        <p:spPr bwMode="auto">
          <a:xfrm>
            <a:off x="2262188" y="4854575"/>
            <a:ext cx="5995987" cy="0"/>
          </a:xfrm>
          <a:prstGeom prst="line">
            <a:avLst/>
          </a:prstGeom>
          <a:noFill/>
          <a:ln w="0">
            <a:solidFill>
              <a:srgbClr val="000000"/>
            </a:solidFill>
            <a:round/>
            <a:headEnd/>
            <a:tailEnd/>
          </a:ln>
        </p:spPr>
        <p:txBody>
          <a:bodyPr lIns="82058" tIns="41029" rIns="82058" bIns="41029"/>
          <a:lstStyle/>
          <a:p>
            <a:endParaRPr lang="en-US"/>
          </a:p>
        </p:txBody>
      </p:sp>
      <p:sp>
        <p:nvSpPr>
          <p:cNvPr id="79880" name="Line 58"/>
          <p:cNvSpPr>
            <a:spLocks noChangeShapeType="1"/>
          </p:cNvSpPr>
          <p:nvPr/>
        </p:nvSpPr>
        <p:spPr bwMode="auto">
          <a:xfrm>
            <a:off x="2262188" y="4189413"/>
            <a:ext cx="5995987" cy="0"/>
          </a:xfrm>
          <a:prstGeom prst="line">
            <a:avLst/>
          </a:prstGeom>
          <a:noFill/>
          <a:ln w="0">
            <a:solidFill>
              <a:srgbClr val="000000"/>
            </a:solidFill>
            <a:round/>
            <a:headEnd/>
            <a:tailEnd/>
          </a:ln>
        </p:spPr>
        <p:txBody>
          <a:bodyPr lIns="82058" tIns="41029" rIns="82058" bIns="41029"/>
          <a:lstStyle/>
          <a:p>
            <a:endParaRPr lang="en-US"/>
          </a:p>
        </p:txBody>
      </p:sp>
      <p:sp>
        <p:nvSpPr>
          <p:cNvPr id="79881" name="Line 59"/>
          <p:cNvSpPr>
            <a:spLocks noChangeShapeType="1"/>
          </p:cNvSpPr>
          <p:nvPr/>
        </p:nvSpPr>
        <p:spPr bwMode="auto">
          <a:xfrm>
            <a:off x="2262188" y="3508375"/>
            <a:ext cx="5995987" cy="0"/>
          </a:xfrm>
          <a:prstGeom prst="line">
            <a:avLst/>
          </a:prstGeom>
          <a:noFill/>
          <a:ln w="0">
            <a:solidFill>
              <a:srgbClr val="000000"/>
            </a:solidFill>
            <a:round/>
            <a:headEnd/>
            <a:tailEnd/>
          </a:ln>
        </p:spPr>
        <p:txBody>
          <a:bodyPr lIns="82058" tIns="41029" rIns="82058" bIns="41029"/>
          <a:lstStyle/>
          <a:p>
            <a:endParaRPr lang="en-US"/>
          </a:p>
        </p:txBody>
      </p:sp>
      <p:sp>
        <p:nvSpPr>
          <p:cNvPr id="79882" name="Line 60"/>
          <p:cNvSpPr>
            <a:spLocks noChangeShapeType="1"/>
          </p:cNvSpPr>
          <p:nvPr/>
        </p:nvSpPr>
        <p:spPr bwMode="auto">
          <a:xfrm>
            <a:off x="2262188" y="2841625"/>
            <a:ext cx="5995987" cy="0"/>
          </a:xfrm>
          <a:prstGeom prst="line">
            <a:avLst/>
          </a:prstGeom>
          <a:noFill/>
          <a:ln w="0">
            <a:solidFill>
              <a:srgbClr val="000000"/>
            </a:solidFill>
            <a:round/>
            <a:headEnd/>
            <a:tailEnd/>
          </a:ln>
        </p:spPr>
        <p:txBody>
          <a:bodyPr lIns="82058" tIns="41029" rIns="82058" bIns="41029"/>
          <a:lstStyle/>
          <a:p>
            <a:endParaRPr lang="en-US"/>
          </a:p>
        </p:txBody>
      </p:sp>
      <p:sp>
        <p:nvSpPr>
          <p:cNvPr id="79883" name="Line 61"/>
          <p:cNvSpPr>
            <a:spLocks noChangeShapeType="1"/>
          </p:cNvSpPr>
          <p:nvPr/>
        </p:nvSpPr>
        <p:spPr bwMode="auto">
          <a:xfrm>
            <a:off x="2262188" y="2174875"/>
            <a:ext cx="5995987" cy="0"/>
          </a:xfrm>
          <a:prstGeom prst="line">
            <a:avLst/>
          </a:prstGeom>
          <a:noFill/>
          <a:ln w="0">
            <a:solidFill>
              <a:srgbClr val="000000"/>
            </a:solidFill>
            <a:round/>
            <a:headEnd/>
            <a:tailEnd/>
          </a:ln>
        </p:spPr>
        <p:txBody>
          <a:bodyPr lIns="82058" tIns="41029" rIns="82058" bIns="41029"/>
          <a:lstStyle/>
          <a:p>
            <a:endParaRPr lang="en-US"/>
          </a:p>
        </p:txBody>
      </p:sp>
      <p:sp>
        <p:nvSpPr>
          <p:cNvPr id="79884" name="Rectangle 62"/>
          <p:cNvSpPr>
            <a:spLocks noChangeArrowheads="1"/>
          </p:cNvSpPr>
          <p:nvPr/>
        </p:nvSpPr>
        <p:spPr bwMode="auto">
          <a:xfrm>
            <a:off x="2262188" y="2174875"/>
            <a:ext cx="5995987" cy="3346450"/>
          </a:xfrm>
          <a:prstGeom prst="rect">
            <a:avLst/>
          </a:prstGeom>
          <a:noFill/>
          <a:ln w="15875">
            <a:solidFill>
              <a:srgbClr val="808080"/>
            </a:solidFill>
            <a:miter lim="800000"/>
            <a:headEnd/>
            <a:tailEnd/>
          </a:ln>
        </p:spPr>
        <p:txBody>
          <a:bodyPr lIns="82058" tIns="41029" rIns="82058" bIns="41029"/>
          <a:lstStyle/>
          <a:p>
            <a:endParaRPr lang="en-US"/>
          </a:p>
        </p:txBody>
      </p:sp>
      <p:sp>
        <p:nvSpPr>
          <p:cNvPr id="576575" name="Rectangle 63"/>
          <p:cNvSpPr>
            <a:spLocks noChangeArrowheads="1"/>
          </p:cNvSpPr>
          <p:nvPr/>
        </p:nvSpPr>
        <p:spPr bwMode="auto">
          <a:xfrm>
            <a:off x="2478088" y="3898900"/>
            <a:ext cx="285750" cy="1611313"/>
          </a:xfrm>
          <a:prstGeom prst="rect">
            <a:avLst/>
          </a:prstGeom>
          <a:solidFill>
            <a:srgbClr val="003366"/>
          </a:solidFill>
          <a:ln w="15875">
            <a:solidFill>
              <a:srgbClr val="000000"/>
            </a:solidFill>
            <a:miter lim="800000"/>
            <a:headEnd/>
            <a:tailEnd/>
          </a:ln>
        </p:spPr>
        <p:txBody>
          <a:bodyPr lIns="82058" tIns="41029" rIns="82058" bIns="41029"/>
          <a:lstStyle/>
          <a:p>
            <a:endParaRPr lang="en-US"/>
          </a:p>
        </p:txBody>
      </p:sp>
      <p:sp>
        <p:nvSpPr>
          <p:cNvPr id="576576" name="Rectangle 64"/>
          <p:cNvSpPr>
            <a:spLocks noChangeArrowheads="1"/>
          </p:cNvSpPr>
          <p:nvPr/>
        </p:nvSpPr>
        <p:spPr bwMode="auto">
          <a:xfrm>
            <a:off x="3479800" y="3690938"/>
            <a:ext cx="285750" cy="1819275"/>
          </a:xfrm>
          <a:prstGeom prst="rect">
            <a:avLst/>
          </a:prstGeom>
          <a:solidFill>
            <a:srgbClr val="003366"/>
          </a:solidFill>
          <a:ln w="15875">
            <a:solidFill>
              <a:srgbClr val="000000"/>
            </a:solidFill>
            <a:miter lim="800000"/>
            <a:headEnd/>
            <a:tailEnd/>
          </a:ln>
        </p:spPr>
        <p:txBody>
          <a:bodyPr lIns="82058" tIns="41029" rIns="82058" bIns="41029"/>
          <a:lstStyle/>
          <a:p>
            <a:endParaRPr lang="en-US"/>
          </a:p>
        </p:txBody>
      </p:sp>
      <p:sp>
        <p:nvSpPr>
          <p:cNvPr id="576577" name="Rectangle 65"/>
          <p:cNvSpPr>
            <a:spLocks noChangeArrowheads="1"/>
          </p:cNvSpPr>
          <p:nvPr/>
        </p:nvSpPr>
        <p:spPr bwMode="auto">
          <a:xfrm>
            <a:off x="4481513" y="4956175"/>
            <a:ext cx="285750" cy="554038"/>
          </a:xfrm>
          <a:prstGeom prst="rect">
            <a:avLst/>
          </a:prstGeom>
          <a:solidFill>
            <a:srgbClr val="003366"/>
          </a:solidFill>
          <a:ln w="15875">
            <a:solidFill>
              <a:srgbClr val="000000"/>
            </a:solidFill>
            <a:miter lim="800000"/>
            <a:headEnd/>
            <a:tailEnd/>
          </a:ln>
        </p:spPr>
        <p:txBody>
          <a:bodyPr lIns="82058" tIns="41029" rIns="82058" bIns="41029"/>
          <a:lstStyle/>
          <a:p>
            <a:endParaRPr lang="en-US"/>
          </a:p>
        </p:txBody>
      </p:sp>
      <p:sp>
        <p:nvSpPr>
          <p:cNvPr id="576578" name="Rectangle 66"/>
          <p:cNvSpPr>
            <a:spLocks noChangeArrowheads="1"/>
          </p:cNvSpPr>
          <p:nvPr/>
        </p:nvSpPr>
        <p:spPr bwMode="auto">
          <a:xfrm>
            <a:off x="5483225" y="4579938"/>
            <a:ext cx="285750" cy="930275"/>
          </a:xfrm>
          <a:prstGeom prst="rect">
            <a:avLst/>
          </a:prstGeom>
          <a:solidFill>
            <a:srgbClr val="003366"/>
          </a:solidFill>
          <a:ln w="15875">
            <a:solidFill>
              <a:srgbClr val="000000"/>
            </a:solidFill>
            <a:miter lim="800000"/>
            <a:headEnd/>
            <a:tailEnd/>
          </a:ln>
        </p:spPr>
        <p:txBody>
          <a:bodyPr lIns="82058" tIns="41029" rIns="82058" bIns="41029"/>
          <a:lstStyle/>
          <a:p>
            <a:endParaRPr lang="en-US"/>
          </a:p>
        </p:txBody>
      </p:sp>
      <p:sp>
        <p:nvSpPr>
          <p:cNvPr id="576579" name="Rectangle 67"/>
          <p:cNvSpPr>
            <a:spLocks noChangeArrowheads="1"/>
          </p:cNvSpPr>
          <p:nvPr/>
        </p:nvSpPr>
        <p:spPr bwMode="auto">
          <a:xfrm>
            <a:off x="6469063" y="4899025"/>
            <a:ext cx="285750" cy="611188"/>
          </a:xfrm>
          <a:prstGeom prst="rect">
            <a:avLst/>
          </a:prstGeom>
          <a:solidFill>
            <a:srgbClr val="003366"/>
          </a:solidFill>
          <a:ln w="15875">
            <a:solidFill>
              <a:srgbClr val="000000"/>
            </a:solidFill>
            <a:miter lim="800000"/>
            <a:headEnd/>
            <a:tailEnd/>
          </a:ln>
        </p:spPr>
        <p:txBody>
          <a:bodyPr lIns="82058" tIns="41029" rIns="82058" bIns="41029"/>
          <a:lstStyle/>
          <a:p>
            <a:endParaRPr lang="en-US"/>
          </a:p>
        </p:txBody>
      </p:sp>
      <p:sp>
        <p:nvSpPr>
          <p:cNvPr id="576580" name="Rectangle 68"/>
          <p:cNvSpPr>
            <a:spLocks noChangeArrowheads="1"/>
          </p:cNvSpPr>
          <p:nvPr/>
        </p:nvSpPr>
        <p:spPr bwMode="auto">
          <a:xfrm>
            <a:off x="7470775" y="4702175"/>
            <a:ext cx="285750" cy="819150"/>
          </a:xfrm>
          <a:prstGeom prst="rect">
            <a:avLst/>
          </a:prstGeom>
          <a:solidFill>
            <a:srgbClr val="003366"/>
          </a:solidFill>
          <a:ln w="15875">
            <a:solidFill>
              <a:srgbClr val="000000"/>
            </a:solidFill>
            <a:miter lim="800000"/>
            <a:headEnd/>
            <a:tailEnd/>
          </a:ln>
        </p:spPr>
        <p:txBody>
          <a:bodyPr lIns="82058" tIns="41029" rIns="82058" bIns="41029"/>
          <a:lstStyle/>
          <a:p>
            <a:endParaRPr lang="en-US"/>
          </a:p>
        </p:txBody>
      </p:sp>
      <p:sp>
        <p:nvSpPr>
          <p:cNvPr id="576581" name="Rectangle 69"/>
          <p:cNvSpPr>
            <a:spLocks noChangeArrowheads="1"/>
          </p:cNvSpPr>
          <p:nvPr/>
        </p:nvSpPr>
        <p:spPr bwMode="auto">
          <a:xfrm>
            <a:off x="2763838" y="2830513"/>
            <a:ext cx="287337" cy="2679700"/>
          </a:xfrm>
          <a:prstGeom prst="rect">
            <a:avLst/>
          </a:prstGeom>
          <a:solidFill>
            <a:srgbClr val="993300"/>
          </a:solidFill>
          <a:ln w="15875">
            <a:solidFill>
              <a:srgbClr val="000000"/>
            </a:solidFill>
            <a:miter lim="800000"/>
            <a:headEnd/>
            <a:tailEnd/>
          </a:ln>
        </p:spPr>
        <p:txBody>
          <a:bodyPr lIns="82058" tIns="41029" rIns="82058" bIns="41029"/>
          <a:lstStyle/>
          <a:p>
            <a:endParaRPr lang="en-US"/>
          </a:p>
        </p:txBody>
      </p:sp>
      <p:sp>
        <p:nvSpPr>
          <p:cNvPr id="576582" name="Rectangle 70"/>
          <p:cNvSpPr>
            <a:spLocks noChangeArrowheads="1"/>
          </p:cNvSpPr>
          <p:nvPr/>
        </p:nvSpPr>
        <p:spPr bwMode="auto">
          <a:xfrm>
            <a:off x="3765550" y="2563813"/>
            <a:ext cx="287338" cy="2957512"/>
          </a:xfrm>
          <a:prstGeom prst="rect">
            <a:avLst/>
          </a:prstGeom>
          <a:solidFill>
            <a:srgbClr val="993300"/>
          </a:solidFill>
          <a:ln w="15875">
            <a:solidFill>
              <a:srgbClr val="000000"/>
            </a:solidFill>
            <a:miter lim="800000"/>
            <a:headEnd/>
            <a:tailEnd/>
          </a:ln>
        </p:spPr>
        <p:txBody>
          <a:bodyPr lIns="82058" tIns="41029" rIns="82058" bIns="41029"/>
          <a:lstStyle/>
          <a:p>
            <a:endParaRPr lang="en-US"/>
          </a:p>
        </p:txBody>
      </p:sp>
      <p:sp>
        <p:nvSpPr>
          <p:cNvPr id="576583" name="Rectangle 71"/>
          <p:cNvSpPr>
            <a:spLocks noChangeArrowheads="1"/>
          </p:cNvSpPr>
          <p:nvPr/>
        </p:nvSpPr>
        <p:spPr bwMode="auto">
          <a:xfrm>
            <a:off x="4767263" y="3438525"/>
            <a:ext cx="287337" cy="2082800"/>
          </a:xfrm>
          <a:prstGeom prst="rect">
            <a:avLst/>
          </a:prstGeom>
          <a:solidFill>
            <a:srgbClr val="993300"/>
          </a:solidFill>
          <a:ln w="15875">
            <a:solidFill>
              <a:srgbClr val="000000"/>
            </a:solidFill>
            <a:miter lim="800000"/>
            <a:headEnd/>
            <a:tailEnd/>
          </a:ln>
        </p:spPr>
        <p:txBody>
          <a:bodyPr lIns="82058" tIns="41029" rIns="82058" bIns="41029"/>
          <a:lstStyle/>
          <a:p>
            <a:endParaRPr lang="en-US"/>
          </a:p>
        </p:txBody>
      </p:sp>
      <p:sp>
        <p:nvSpPr>
          <p:cNvPr id="576584" name="Rectangle 72"/>
          <p:cNvSpPr>
            <a:spLocks noChangeArrowheads="1"/>
          </p:cNvSpPr>
          <p:nvPr/>
        </p:nvSpPr>
        <p:spPr bwMode="auto">
          <a:xfrm>
            <a:off x="5768975" y="2855913"/>
            <a:ext cx="271463" cy="2665412"/>
          </a:xfrm>
          <a:prstGeom prst="rect">
            <a:avLst/>
          </a:prstGeom>
          <a:solidFill>
            <a:srgbClr val="993300"/>
          </a:solidFill>
          <a:ln w="15875">
            <a:solidFill>
              <a:srgbClr val="000000"/>
            </a:solidFill>
            <a:miter lim="800000"/>
            <a:headEnd/>
            <a:tailEnd/>
          </a:ln>
        </p:spPr>
        <p:txBody>
          <a:bodyPr lIns="82058" tIns="41029" rIns="82058" bIns="41029"/>
          <a:lstStyle/>
          <a:p>
            <a:endParaRPr lang="en-US"/>
          </a:p>
        </p:txBody>
      </p:sp>
      <p:sp>
        <p:nvSpPr>
          <p:cNvPr id="576585" name="Rectangle 73"/>
          <p:cNvSpPr>
            <a:spLocks noChangeArrowheads="1"/>
          </p:cNvSpPr>
          <p:nvPr/>
        </p:nvSpPr>
        <p:spPr bwMode="auto">
          <a:xfrm>
            <a:off x="6754813" y="3063875"/>
            <a:ext cx="287337" cy="2457450"/>
          </a:xfrm>
          <a:prstGeom prst="rect">
            <a:avLst/>
          </a:prstGeom>
          <a:solidFill>
            <a:srgbClr val="993300"/>
          </a:solidFill>
          <a:ln w="15875">
            <a:solidFill>
              <a:srgbClr val="000000"/>
            </a:solidFill>
            <a:miter lim="800000"/>
            <a:headEnd/>
            <a:tailEnd/>
          </a:ln>
        </p:spPr>
        <p:txBody>
          <a:bodyPr lIns="82058" tIns="41029" rIns="82058" bIns="41029"/>
          <a:lstStyle/>
          <a:p>
            <a:endParaRPr lang="en-US"/>
          </a:p>
        </p:txBody>
      </p:sp>
      <p:sp>
        <p:nvSpPr>
          <p:cNvPr id="576586" name="Rectangle 74"/>
          <p:cNvSpPr>
            <a:spLocks noChangeArrowheads="1"/>
          </p:cNvSpPr>
          <p:nvPr/>
        </p:nvSpPr>
        <p:spPr bwMode="auto">
          <a:xfrm>
            <a:off x="7756525" y="2955925"/>
            <a:ext cx="287338" cy="2554288"/>
          </a:xfrm>
          <a:prstGeom prst="rect">
            <a:avLst/>
          </a:prstGeom>
          <a:solidFill>
            <a:srgbClr val="993300"/>
          </a:solidFill>
          <a:ln w="15875">
            <a:solidFill>
              <a:srgbClr val="000000"/>
            </a:solidFill>
            <a:miter lim="800000"/>
            <a:headEnd/>
            <a:tailEnd/>
          </a:ln>
        </p:spPr>
        <p:txBody>
          <a:bodyPr lIns="82058" tIns="41029" rIns="82058" bIns="41029"/>
          <a:lstStyle/>
          <a:p>
            <a:endParaRPr lang="en-US"/>
          </a:p>
        </p:txBody>
      </p:sp>
      <p:sp>
        <p:nvSpPr>
          <p:cNvPr id="79897" name="Line 75"/>
          <p:cNvSpPr>
            <a:spLocks noChangeShapeType="1"/>
          </p:cNvSpPr>
          <p:nvPr/>
        </p:nvSpPr>
        <p:spPr bwMode="auto">
          <a:xfrm>
            <a:off x="2262188" y="2174875"/>
            <a:ext cx="0" cy="3346450"/>
          </a:xfrm>
          <a:prstGeom prst="line">
            <a:avLst/>
          </a:prstGeom>
          <a:noFill/>
          <a:ln w="0">
            <a:solidFill>
              <a:srgbClr val="000000"/>
            </a:solidFill>
            <a:round/>
            <a:headEnd/>
            <a:tailEnd/>
          </a:ln>
        </p:spPr>
        <p:txBody>
          <a:bodyPr lIns="82058" tIns="41029" rIns="82058" bIns="41029"/>
          <a:lstStyle/>
          <a:p>
            <a:endParaRPr lang="en-US"/>
          </a:p>
        </p:txBody>
      </p:sp>
      <p:sp>
        <p:nvSpPr>
          <p:cNvPr id="79898" name="Line 76"/>
          <p:cNvSpPr>
            <a:spLocks noChangeShapeType="1"/>
          </p:cNvSpPr>
          <p:nvPr/>
        </p:nvSpPr>
        <p:spPr bwMode="auto">
          <a:xfrm>
            <a:off x="2206625" y="5521325"/>
            <a:ext cx="55563" cy="0"/>
          </a:xfrm>
          <a:prstGeom prst="line">
            <a:avLst/>
          </a:prstGeom>
          <a:noFill/>
          <a:ln w="0">
            <a:solidFill>
              <a:srgbClr val="000000"/>
            </a:solidFill>
            <a:round/>
            <a:headEnd/>
            <a:tailEnd/>
          </a:ln>
        </p:spPr>
        <p:txBody>
          <a:bodyPr lIns="82058" tIns="41029" rIns="82058" bIns="41029"/>
          <a:lstStyle/>
          <a:p>
            <a:endParaRPr lang="en-US"/>
          </a:p>
        </p:txBody>
      </p:sp>
      <p:sp>
        <p:nvSpPr>
          <p:cNvPr id="79899" name="Line 77"/>
          <p:cNvSpPr>
            <a:spLocks noChangeShapeType="1"/>
          </p:cNvSpPr>
          <p:nvPr/>
        </p:nvSpPr>
        <p:spPr bwMode="auto">
          <a:xfrm>
            <a:off x="2206625" y="4854575"/>
            <a:ext cx="55563" cy="0"/>
          </a:xfrm>
          <a:prstGeom prst="line">
            <a:avLst/>
          </a:prstGeom>
          <a:noFill/>
          <a:ln w="0">
            <a:solidFill>
              <a:srgbClr val="000000"/>
            </a:solidFill>
            <a:round/>
            <a:headEnd/>
            <a:tailEnd/>
          </a:ln>
        </p:spPr>
        <p:txBody>
          <a:bodyPr lIns="82058" tIns="41029" rIns="82058" bIns="41029"/>
          <a:lstStyle/>
          <a:p>
            <a:endParaRPr lang="en-US"/>
          </a:p>
        </p:txBody>
      </p:sp>
      <p:sp>
        <p:nvSpPr>
          <p:cNvPr id="79900" name="Line 78"/>
          <p:cNvSpPr>
            <a:spLocks noChangeShapeType="1"/>
          </p:cNvSpPr>
          <p:nvPr/>
        </p:nvSpPr>
        <p:spPr bwMode="auto">
          <a:xfrm>
            <a:off x="2206625" y="4189413"/>
            <a:ext cx="55563" cy="0"/>
          </a:xfrm>
          <a:prstGeom prst="line">
            <a:avLst/>
          </a:prstGeom>
          <a:noFill/>
          <a:ln w="0">
            <a:solidFill>
              <a:srgbClr val="000000"/>
            </a:solidFill>
            <a:round/>
            <a:headEnd/>
            <a:tailEnd/>
          </a:ln>
        </p:spPr>
        <p:txBody>
          <a:bodyPr lIns="82058" tIns="41029" rIns="82058" bIns="41029"/>
          <a:lstStyle/>
          <a:p>
            <a:endParaRPr lang="en-US"/>
          </a:p>
        </p:txBody>
      </p:sp>
      <p:sp>
        <p:nvSpPr>
          <p:cNvPr id="79901" name="Line 79"/>
          <p:cNvSpPr>
            <a:spLocks noChangeShapeType="1"/>
          </p:cNvSpPr>
          <p:nvPr/>
        </p:nvSpPr>
        <p:spPr bwMode="auto">
          <a:xfrm>
            <a:off x="2206625" y="3508375"/>
            <a:ext cx="55563" cy="0"/>
          </a:xfrm>
          <a:prstGeom prst="line">
            <a:avLst/>
          </a:prstGeom>
          <a:noFill/>
          <a:ln w="0">
            <a:solidFill>
              <a:srgbClr val="000000"/>
            </a:solidFill>
            <a:round/>
            <a:headEnd/>
            <a:tailEnd/>
          </a:ln>
        </p:spPr>
        <p:txBody>
          <a:bodyPr lIns="82058" tIns="41029" rIns="82058" bIns="41029"/>
          <a:lstStyle/>
          <a:p>
            <a:endParaRPr lang="en-US"/>
          </a:p>
        </p:txBody>
      </p:sp>
      <p:sp>
        <p:nvSpPr>
          <p:cNvPr id="79902" name="Line 80"/>
          <p:cNvSpPr>
            <a:spLocks noChangeShapeType="1"/>
          </p:cNvSpPr>
          <p:nvPr/>
        </p:nvSpPr>
        <p:spPr bwMode="auto">
          <a:xfrm>
            <a:off x="2206625" y="2841625"/>
            <a:ext cx="55563" cy="0"/>
          </a:xfrm>
          <a:prstGeom prst="line">
            <a:avLst/>
          </a:prstGeom>
          <a:noFill/>
          <a:ln w="0">
            <a:solidFill>
              <a:srgbClr val="000000"/>
            </a:solidFill>
            <a:round/>
            <a:headEnd/>
            <a:tailEnd/>
          </a:ln>
        </p:spPr>
        <p:txBody>
          <a:bodyPr lIns="82058" tIns="41029" rIns="82058" bIns="41029"/>
          <a:lstStyle/>
          <a:p>
            <a:endParaRPr lang="en-US"/>
          </a:p>
        </p:txBody>
      </p:sp>
      <p:sp>
        <p:nvSpPr>
          <p:cNvPr id="79903" name="Line 81"/>
          <p:cNvSpPr>
            <a:spLocks noChangeShapeType="1"/>
          </p:cNvSpPr>
          <p:nvPr/>
        </p:nvSpPr>
        <p:spPr bwMode="auto">
          <a:xfrm>
            <a:off x="2206625" y="2174875"/>
            <a:ext cx="55563" cy="0"/>
          </a:xfrm>
          <a:prstGeom prst="line">
            <a:avLst/>
          </a:prstGeom>
          <a:noFill/>
          <a:ln w="0">
            <a:solidFill>
              <a:srgbClr val="000000"/>
            </a:solidFill>
            <a:round/>
            <a:headEnd/>
            <a:tailEnd/>
          </a:ln>
        </p:spPr>
        <p:txBody>
          <a:bodyPr lIns="82058" tIns="41029" rIns="82058" bIns="41029"/>
          <a:lstStyle/>
          <a:p>
            <a:endParaRPr lang="en-US"/>
          </a:p>
        </p:txBody>
      </p:sp>
      <p:sp>
        <p:nvSpPr>
          <p:cNvPr id="79904" name="Line 82"/>
          <p:cNvSpPr>
            <a:spLocks noChangeShapeType="1"/>
          </p:cNvSpPr>
          <p:nvPr/>
        </p:nvSpPr>
        <p:spPr bwMode="auto">
          <a:xfrm>
            <a:off x="2262188" y="5521325"/>
            <a:ext cx="5995987" cy="0"/>
          </a:xfrm>
          <a:prstGeom prst="line">
            <a:avLst/>
          </a:prstGeom>
          <a:noFill/>
          <a:ln w="0">
            <a:solidFill>
              <a:srgbClr val="000000"/>
            </a:solidFill>
            <a:round/>
            <a:headEnd/>
            <a:tailEnd/>
          </a:ln>
        </p:spPr>
        <p:txBody>
          <a:bodyPr lIns="82058" tIns="41029" rIns="82058" bIns="41029"/>
          <a:lstStyle/>
          <a:p>
            <a:endParaRPr lang="en-US"/>
          </a:p>
        </p:txBody>
      </p:sp>
      <p:sp>
        <p:nvSpPr>
          <p:cNvPr id="79905" name="Line 83"/>
          <p:cNvSpPr>
            <a:spLocks noChangeShapeType="1"/>
          </p:cNvSpPr>
          <p:nvPr/>
        </p:nvSpPr>
        <p:spPr bwMode="auto">
          <a:xfrm flipV="1">
            <a:off x="2262188" y="5521325"/>
            <a:ext cx="0" cy="57150"/>
          </a:xfrm>
          <a:prstGeom prst="line">
            <a:avLst/>
          </a:prstGeom>
          <a:noFill/>
          <a:ln w="0">
            <a:solidFill>
              <a:srgbClr val="000000"/>
            </a:solidFill>
            <a:round/>
            <a:headEnd/>
            <a:tailEnd/>
          </a:ln>
        </p:spPr>
        <p:txBody>
          <a:bodyPr lIns="82058" tIns="41029" rIns="82058" bIns="41029"/>
          <a:lstStyle/>
          <a:p>
            <a:endParaRPr lang="en-US"/>
          </a:p>
        </p:txBody>
      </p:sp>
      <p:sp>
        <p:nvSpPr>
          <p:cNvPr id="79906" name="Line 84"/>
          <p:cNvSpPr>
            <a:spLocks noChangeShapeType="1"/>
          </p:cNvSpPr>
          <p:nvPr/>
        </p:nvSpPr>
        <p:spPr bwMode="auto">
          <a:xfrm flipV="1">
            <a:off x="3263900" y="5521325"/>
            <a:ext cx="0" cy="57150"/>
          </a:xfrm>
          <a:prstGeom prst="line">
            <a:avLst/>
          </a:prstGeom>
          <a:noFill/>
          <a:ln w="0">
            <a:solidFill>
              <a:srgbClr val="000000"/>
            </a:solidFill>
            <a:round/>
            <a:headEnd/>
            <a:tailEnd/>
          </a:ln>
        </p:spPr>
        <p:txBody>
          <a:bodyPr lIns="82058" tIns="41029" rIns="82058" bIns="41029"/>
          <a:lstStyle/>
          <a:p>
            <a:endParaRPr lang="en-US"/>
          </a:p>
        </p:txBody>
      </p:sp>
      <p:sp>
        <p:nvSpPr>
          <p:cNvPr id="79907" name="Line 85"/>
          <p:cNvSpPr>
            <a:spLocks noChangeShapeType="1"/>
          </p:cNvSpPr>
          <p:nvPr/>
        </p:nvSpPr>
        <p:spPr bwMode="auto">
          <a:xfrm flipV="1">
            <a:off x="4265613" y="5521325"/>
            <a:ext cx="0" cy="57150"/>
          </a:xfrm>
          <a:prstGeom prst="line">
            <a:avLst/>
          </a:prstGeom>
          <a:noFill/>
          <a:ln w="0">
            <a:solidFill>
              <a:srgbClr val="000000"/>
            </a:solidFill>
            <a:round/>
            <a:headEnd/>
            <a:tailEnd/>
          </a:ln>
        </p:spPr>
        <p:txBody>
          <a:bodyPr lIns="82058" tIns="41029" rIns="82058" bIns="41029"/>
          <a:lstStyle/>
          <a:p>
            <a:endParaRPr lang="en-US"/>
          </a:p>
        </p:txBody>
      </p:sp>
      <p:sp>
        <p:nvSpPr>
          <p:cNvPr id="79908" name="Line 86"/>
          <p:cNvSpPr>
            <a:spLocks noChangeShapeType="1"/>
          </p:cNvSpPr>
          <p:nvPr/>
        </p:nvSpPr>
        <p:spPr bwMode="auto">
          <a:xfrm flipV="1">
            <a:off x="5267325" y="5521325"/>
            <a:ext cx="0" cy="57150"/>
          </a:xfrm>
          <a:prstGeom prst="line">
            <a:avLst/>
          </a:prstGeom>
          <a:noFill/>
          <a:ln w="0">
            <a:solidFill>
              <a:srgbClr val="000000"/>
            </a:solidFill>
            <a:round/>
            <a:headEnd/>
            <a:tailEnd/>
          </a:ln>
        </p:spPr>
        <p:txBody>
          <a:bodyPr lIns="82058" tIns="41029" rIns="82058" bIns="41029"/>
          <a:lstStyle/>
          <a:p>
            <a:endParaRPr lang="en-US"/>
          </a:p>
        </p:txBody>
      </p:sp>
      <p:sp>
        <p:nvSpPr>
          <p:cNvPr id="79909" name="Line 87"/>
          <p:cNvSpPr>
            <a:spLocks noChangeShapeType="1"/>
          </p:cNvSpPr>
          <p:nvPr/>
        </p:nvSpPr>
        <p:spPr bwMode="auto">
          <a:xfrm flipV="1">
            <a:off x="6254750" y="5521325"/>
            <a:ext cx="0" cy="57150"/>
          </a:xfrm>
          <a:prstGeom prst="line">
            <a:avLst/>
          </a:prstGeom>
          <a:noFill/>
          <a:ln w="0">
            <a:solidFill>
              <a:srgbClr val="000000"/>
            </a:solidFill>
            <a:round/>
            <a:headEnd/>
            <a:tailEnd/>
          </a:ln>
        </p:spPr>
        <p:txBody>
          <a:bodyPr lIns="82058" tIns="41029" rIns="82058" bIns="41029"/>
          <a:lstStyle/>
          <a:p>
            <a:endParaRPr lang="en-US"/>
          </a:p>
        </p:txBody>
      </p:sp>
      <p:sp>
        <p:nvSpPr>
          <p:cNvPr id="79910" name="Line 88"/>
          <p:cNvSpPr>
            <a:spLocks noChangeShapeType="1"/>
          </p:cNvSpPr>
          <p:nvPr/>
        </p:nvSpPr>
        <p:spPr bwMode="auto">
          <a:xfrm flipV="1">
            <a:off x="7256463" y="5521325"/>
            <a:ext cx="0" cy="57150"/>
          </a:xfrm>
          <a:prstGeom prst="line">
            <a:avLst/>
          </a:prstGeom>
          <a:noFill/>
          <a:ln w="0">
            <a:solidFill>
              <a:srgbClr val="000000"/>
            </a:solidFill>
            <a:round/>
            <a:headEnd/>
            <a:tailEnd/>
          </a:ln>
        </p:spPr>
        <p:txBody>
          <a:bodyPr lIns="82058" tIns="41029" rIns="82058" bIns="41029"/>
          <a:lstStyle/>
          <a:p>
            <a:endParaRPr lang="en-US"/>
          </a:p>
        </p:txBody>
      </p:sp>
      <p:sp>
        <p:nvSpPr>
          <p:cNvPr id="79911" name="Line 89"/>
          <p:cNvSpPr>
            <a:spLocks noChangeShapeType="1"/>
          </p:cNvSpPr>
          <p:nvPr/>
        </p:nvSpPr>
        <p:spPr bwMode="auto">
          <a:xfrm flipV="1">
            <a:off x="8258175" y="5521325"/>
            <a:ext cx="0" cy="57150"/>
          </a:xfrm>
          <a:prstGeom prst="line">
            <a:avLst/>
          </a:prstGeom>
          <a:noFill/>
          <a:ln w="0">
            <a:solidFill>
              <a:srgbClr val="000000"/>
            </a:solidFill>
            <a:round/>
            <a:headEnd/>
            <a:tailEnd/>
          </a:ln>
        </p:spPr>
        <p:txBody>
          <a:bodyPr lIns="82058" tIns="41029" rIns="82058" bIns="41029"/>
          <a:lstStyle/>
          <a:p>
            <a:endParaRPr lang="en-US"/>
          </a:p>
        </p:txBody>
      </p:sp>
      <p:sp>
        <p:nvSpPr>
          <p:cNvPr id="79912" name="Rectangle 90"/>
          <p:cNvSpPr>
            <a:spLocks noChangeArrowheads="1"/>
          </p:cNvSpPr>
          <p:nvPr/>
        </p:nvSpPr>
        <p:spPr bwMode="auto">
          <a:xfrm>
            <a:off x="1901825" y="5411788"/>
            <a:ext cx="279400"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0%</a:t>
            </a:r>
            <a:endParaRPr lang="en-US"/>
          </a:p>
        </p:txBody>
      </p:sp>
      <p:sp>
        <p:nvSpPr>
          <p:cNvPr id="79913" name="Rectangle 91"/>
          <p:cNvSpPr>
            <a:spLocks noChangeArrowheads="1"/>
          </p:cNvSpPr>
          <p:nvPr/>
        </p:nvSpPr>
        <p:spPr bwMode="auto">
          <a:xfrm>
            <a:off x="1792288" y="4745038"/>
            <a:ext cx="385762"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20%</a:t>
            </a:r>
            <a:endParaRPr lang="en-US"/>
          </a:p>
        </p:txBody>
      </p:sp>
      <p:sp>
        <p:nvSpPr>
          <p:cNvPr id="79914" name="Rectangle 92"/>
          <p:cNvSpPr>
            <a:spLocks noChangeArrowheads="1"/>
          </p:cNvSpPr>
          <p:nvPr/>
        </p:nvSpPr>
        <p:spPr bwMode="auto">
          <a:xfrm>
            <a:off x="1792288" y="4078288"/>
            <a:ext cx="385762" cy="230187"/>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40%</a:t>
            </a:r>
            <a:endParaRPr lang="en-US"/>
          </a:p>
        </p:txBody>
      </p:sp>
      <p:sp>
        <p:nvSpPr>
          <p:cNvPr id="79915" name="Rectangle 93"/>
          <p:cNvSpPr>
            <a:spLocks noChangeArrowheads="1"/>
          </p:cNvSpPr>
          <p:nvPr/>
        </p:nvSpPr>
        <p:spPr bwMode="auto">
          <a:xfrm>
            <a:off x="1792288" y="3397250"/>
            <a:ext cx="385762"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60%</a:t>
            </a:r>
            <a:endParaRPr lang="en-US"/>
          </a:p>
        </p:txBody>
      </p:sp>
      <p:sp>
        <p:nvSpPr>
          <p:cNvPr id="79916" name="Rectangle 94"/>
          <p:cNvSpPr>
            <a:spLocks noChangeArrowheads="1"/>
          </p:cNvSpPr>
          <p:nvPr/>
        </p:nvSpPr>
        <p:spPr bwMode="auto">
          <a:xfrm>
            <a:off x="1792288" y="2730500"/>
            <a:ext cx="385762"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80%</a:t>
            </a:r>
            <a:endParaRPr lang="en-US"/>
          </a:p>
        </p:txBody>
      </p:sp>
      <p:sp>
        <p:nvSpPr>
          <p:cNvPr id="79917" name="Rectangle 95"/>
          <p:cNvSpPr>
            <a:spLocks noChangeArrowheads="1"/>
          </p:cNvSpPr>
          <p:nvPr/>
        </p:nvSpPr>
        <p:spPr bwMode="auto">
          <a:xfrm>
            <a:off x="1679575" y="2063750"/>
            <a:ext cx="493713" cy="230188"/>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100%</a:t>
            </a:r>
            <a:endParaRPr lang="en-US"/>
          </a:p>
        </p:txBody>
      </p:sp>
      <p:sp>
        <p:nvSpPr>
          <p:cNvPr id="79918" name="Rectangle 96"/>
          <p:cNvSpPr>
            <a:spLocks noChangeArrowheads="1"/>
          </p:cNvSpPr>
          <p:nvPr/>
        </p:nvSpPr>
        <p:spPr bwMode="auto">
          <a:xfrm>
            <a:off x="2573338" y="5688013"/>
            <a:ext cx="525462" cy="231775"/>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Indian</a:t>
            </a:r>
            <a:endParaRPr lang="en-US"/>
          </a:p>
        </p:txBody>
      </p:sp>
      <p:sp>
        <p:nvSpPr>
          <p:cNvPr id="79919" name="Rectangle 97"/>
          <p:cNvSpPr>
            <a:spLocks noChangeArrowheads="1"/>
          </p:cNvSpPr>
          <p:nvPr/>
        </p:nvSpPr>
        <p:spPr bwMode="auto">
          <a:xfrm>
            <a:off x="3600450" y="5688013"/>
            <a:ext cx="471488" cy="231775"/>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Black</a:t>
            </a:r>
            <a:endParaRPr lang="en-US"/>
          </a:p>
        </p:txBody>
      </p:sp>
      <p:sp>
        <p:nvSpPr>
          <p:cNvPr id="79920" name="Rectangle 98"/>
          <p:cNvSpPr>
            <a:spLocks noChangeArrowheads="1"/>
          </p:cNvSpPr>
          <p:nvPr/>
        </p:nvSpPr>
        <p:spPr bwMode="auto">
          <a:xfrm>
            <a:off x="4603750" y="5688013"/>
            <a:ext cx="482600" cy="231775"/>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Asian</a:t>
            </a:r>
            <a:endParaRPr lang="en-US"/>
          </a:p>
        </p:txBody>
      </p:sp>
      <p:sp>
        <p:nvSpPr>
          <p:cNvPr id="79921" name="Rectangle 99"/>
          <p:cNvSpPr>
            <a:spLocks noChangeArrowheads="1"/>
          </p:cNvSpPr>
          <p:nvPr/>
        </p:nvSpPr>
        <p:spPr bwMode="auto">
          <a:xfrm>
            <a:off x="5476875" y="5688013"/>
            <a:ext cx="741363" cy="231775"/>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Hispanic</a:t>
            </a:r>
            <a:endParaRPr lang="en-US"/>
          </a:p>
        </p:txBody>
      </p:sp>
      <p:sp>
        <p:nvSpPr>
          <p:cNvPr id="79922" name="Rectangle 100"/>
          <p:cNvSpPr>
            <a:spLocks noChangeArrowheads="1"/>
          </p:cNvSpPr>
          <p:nvPr/>
        </p:nvSpPr>
        <p:spPr bwMode="auto">
          <a:xfrm>
            <a:off x="6573838" y="5688013"/>
            <a:ext cx="492125" cy="231775"/>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White</a:t>
            </a:r>
            <a:endParaRPr lang="en-US"/>
          </a:p>
        </p:txBody>
      </p:sp>
      <p:sp>
        <p:nvSpPr>
          <p:cNvPr id="79923" name="Rectangle 101"/>
          <p:cNvSpPr>
            <a:spLocks noChangeArrowheads="1"/>
          </p:cNvSpPr>
          <p:nvPr/>
        </p:nvSpPr>
        <p:spPr bwMode="auto">
          <a:xfrm>
            <a:off x="7443788" y="5688013"/>
            <a:ext cx="812800" cy="231775"/>
          </a:xfrm>
          <a:prstGeom prst="rect">
            <a:avLst/>
          </a:prstGeom>
          <a:noFill/>
          <a:ln w="9525">
            <a:noFill/>
            <a:miter lim="800000"/>
            <a:headEnd/>
            <a:tailEnd/>
          </a:ln>
        </p:spPr>
        <p:txBody>
          <a:bodyPr wrap="none" lIns="0" tIns="0" rIns="0" bIns="0">
            <a:spAutoFit/>
          </a:bodyPr>
          <a:lstStyle/>
          <a:p>
            <a:pPr algn="ctr"/>
            <a:r>
              <a:rPr lang="en-US" sz="1500">
                <a:solidFill>
                  <a:srgbClr val="000000"/>
                </a:solidFill>
              </a:rPr>
              <a:t>All Races</a:t>
            </a:r>
            <a:endParaRPr lang="en-US"/>
          </a:p>
        </p:txBody>
      </p:sp>
      <p:sp>
        <p:nvSpPr>
          <p:cNvPr id="79924" name="Rectangle 102"/>
          <p:cNvSpPr>
            <a:spLocks noChangeArrowheads="1"/>
          </p:cNvSpPr>
          <p:nvPr/>
        </p:nvSpPr>
        <p:spPr bwMode="auto">
          <a:xfrm rot="-5400000">
            <a:off x="512763" y="3668713"/>
            <a:ext cx="1758950" cy="234950"/>
          </a:xfrm>
          <a:prstGeom prst="rect">
            <a:avLst/>
          </a:prstGeom>
          <a:noFill/>
          <a:ln w="9525">
            <a:noFill/>
            <a:miter lim="800000"/>
            <a:headEnd/>
            <a:tailEnd/>
          </a:ln>
        </p:spPr>
        <p:txBody>
          <a:bodyPr wrap="none" lIns="0" tIns="0" rIns="0" bIns="0">
            <a:spAutoFit/>
          </a:bodyPr>
          <a:lstStyle/>
          <a:p>
            <a:pPr algn="ctr"/>
            <a:r>
              <a:rPr lang="en-US" sz="1500" b="1">
                <a:solidFill>
                  <a:srgbClr val="000000"/>
                </a:solidFill>
              </a:rPr>
              <a:t>Percent of Children</a:t>
            </a:r>
            <a:endParaRPr lang="en-US"/>
          </a:p>
        </p:txBody>
      </p:sp>
      <p:sp>
        <p:nvSpPr>
          <p:cNvPr id="79925" name="Rectangle 103"/>
          <p:cNvSpPr>
            <a:spLocks noChangeArrowheads="1"/>
          </p:cNvSpPr>
          <p:nvPr/>
        </p:nvSpPr>
        <p:spPr bwMode="auto">
          <a:xfrm>
            <a:off x="3079750" y="6119813"/>
            <a:ext cx="4348163" cy="304800"/>
          </a:xfrm>
          <a:prstGeom prst="rect">
            <a:avLst/>
          </a:prstGeom>
          <a:solidFill>
            <a:srgbClr val="FFFFFF"/>
          </a:solidFill>
          <a:ln w="0">
            <a:solidFill>
              <a:srgbClr val="000000"/>
            </a:solidFill>
            <a:miter lim="800000"/>
            <a:headEnd/>
            <a:tailEnd/>
          </a:ln>
        </p:spPr>
        <p:txBody>
          <a:bodyPr lIns="82058" tIns="41029" rIns="82058" bIns="41029"/>
          <a:lstStyle/>
          <a:p>
            <a:endParaRPr lang="en-US"/>
          </a:p>
        </p:txBody>
      </p:sp>
      <p:sp>
        <p:nvSpPr>
          <p:cNvPr id="576616" name="Rectangle 104"/>
          <p:cNvSpPr>
            <a:spLocks noChangeArrowheads="1"/>
          </p:cNvSpPr>
          <p:nvPr/>
        </p:nvSpPr>
        <p:spPr bwMode="auto">
          <a:xfrm>
            <a:off x="3151188" y="6194425"/>
            <a:ext cx="98425" cy="98425"/>
          </a:xfrm>
          <a:prstGeom prst="rect">
            <a:avLst/>
          </a:prstGeom>
          <a:solidFill>
            <a:srgbClr val="003366"/>
          </a:solidFill>
          <a:ln w="15875">
            <a:solidFill>
              <a:srgbClr val="000000"/>
            </a:solidFill>
            <a:miter lim="800000"/>
            <a:headEnd/>
            <a:tailEnd/>
          </a:ln>
        </p:spPr>
        <p:txBody>
          <a:bodyPr lIns="82058" tIns="41029" rIns="82058" bIns="41029"/>
          <a:lstStyle/>
          <a:p>
            <a:endParaRPr lang="en-US"/>
          </a:p>
        </p:txBody>
      </p:sp>
      <p:sp>
        <p:nvSpPr>
          <p:cNvPr id="576617" name="Rectangle 105"/>
          <p:cNvSpPr>
            <a:spLocks noChangeArrowheads="1"/>
          </p:cNvSpPr>
          <p:nvPr/>
        </p:nvSpPr>
        <p:spPr bwMode="auto">
          <a:xfrm>
            <a:off x="3352800" y="6137275"/>
            <a:ext cx="854075" cy="200025"/>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All Children</a:t>
            </a:r>
            <a:endParaRPr lang="en-US"/>
          </a:p>
        </p:txBody>
      </p:sp>
      <p:sp>
        <p:nvSpPr>
          <p:cNvPr id="576618" name="Rectangle 106"/>
          <p:cNvSpPr>
            <a:spLocks noChangeArrowheads="1"/>
          </p:cNvSpPr>
          <p:nvPr/>
        </p:nvSpPr>
        <p:spPr bwMode="auto">
          <a:xfrm>
            <a:off x="4294188" y="6216650"/>
            <a:ext cx="101600" cy="98425"/>
          </a:xfrm>
          <a:prstGeom prst="rect">
            <a:avLst/>
          </a:prstGeom>
          <a:solidFill>
            <a:srgbClr val="993300"/>
          </a:solidFill>
          <a:ln w="15875">
            <a:solidFill>
              <a:srgbClr val="000000"/>
            </a:solidFill>
            <a:miter lim="800000"/>
            <a:headEnd/>
            <a:tailEnd/>
          </a:ln>
        </p:spPr>
        <p:txBody>
          <a:bodyPr lIns="82058" tIns="41029" rIns="82058" bIns="41029"/>
          <a:lstStyle/>
          <a:p>
            <a:endParaRPr lang="en-US"/>
          </a:p>
        </p:txBody>
      </p:sp>
      <p:sp>
        <p:nvSpPr>
          <p:cNvPr id="576619" name="Rectangle 107"/>
          <p:cNvSpPr>
            <a:spLocks noChangeArrowheads="1"/>
          </p:cNvSpPr>
          <p:nvPr/>
        </p:nvSpPr>
        <p:spPr bwMode="auto">
          <a:xfrm>
            <a:off x="4475163" y="6161088"/>
            <a:ext cx="2843212" cy="201612"/>
          </a:xfrm>
          <a:prstGeom prst="rect">
            <a:avLst/>
          </a:prstGeom>
          <a:noFill/>
          <a:ln w="9525">
            <a:noFill/>
            <a:miter lim="800000"/>
            <a:headEnd/>
            <a:tailEnd/>
          </a:ln>
        </p:spPr>
        <p:txBody>
          <a:bodyPr wrap="none" lIns="0" tIns="0" rIns="0" bIns="0">
            <a:spAutoFit/>
          </a:bodyPr>
          <a:lstStyle/>
          <a:p>
            <a:pPr algn="ctr"/>
            <a:r>
              <a:rPr lang="en-US" sz="1300">
                <a:solidFill>
                  <a:srgbClr val="000000"/>
                </a:solidFill>
              </a:rPr>
              <a:t>Children In Out-of-Home Placements</a:t>
            </a:r>
            <a:endParaRPr lang="en-US"/>
          </a:p>
        </p:txBody>
      </p:sp>
      <p:sp>
        <p:nvSpPr>
          <p:cNvPr id="79930" name="Rectangle 108"/>
          <p:cNvSpPr>
            <a:spLocks noChangeArrowheads="1"/>
          </p:cNvSpPr>
          <p:nvPr/>
        </p:nvSpPr>
        <p:spPr bwMode="auto">
          <a:xfrm>
            <a:off x="1076325" y="1506538"/>
            <a:ext cx="7312025" cy="4929187"/>
          </a:xfrm>
          <a:prstGeom prst="rect">
            <a:avLst/>
          </a:prstGeom>
          <a:noFill/>
          <a:ln w="0">
            <a:solidFill>
              <a:srgbClr val="000000"/>
            </a:solidFill>
            <a:miter lim="800000"/>
            <a:headEnd/>
            <a:tailEnd/>
          </a:ln>
        </p:spPr>
        <p:txBody>
          <a:bodyPr lIns="82058" tIns="41029" rIns="82058" bIns="41029"/>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76575"/>
                                        </p:tgtEl>
                                        <p:attrNameLst>
                                          <p:attrName>style.visibility</p:attrName>
                                        </p:attrNameLst>
                                      </p:cBhvr>
                                      <p:to>
                                        <p:strVal val="visible"/>
                                      </p:to>
                                    </p:set>
                                    <p:animEffect transition="in" filter="wipe(down)">
                                      <p:cBhvr>
                                        <p:cTn id="7" dur="500"/>
                                        <p:tgtEl>
                                          <p:spTgt spid="57657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76576"/>
                                        </p:tgtEl>
                                        <p:attrNameLst>
                                          <p:attrName>style.visibility</p:attrName>
                                        </p:attrNameLst>
                                      </p:cBhvr>
                                      <p:to>
                                        <p:strVal val="visible"/>
                                      </p:to>
                                    </p:set>
                                    <p:animEffect transition="in" filter="wipe(down)">
                                      <p:cBhvr>
                                        <p:cTn id="10" dur="500"/>
                                        <p:tgtEl>
                                          <p:spTgt spid="576576"/>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576577"/>
                                        </p:tgtEl>
                                        <p:attrNameLst>
                                          <p:attrName>style.visibility</p:attrName>
                                        </p:attrNameLst>
                                      </p:cBhvr>
                                      <p:to>
                                        <p:strVal val="visible"/>
                                      </p:to>
                                    </p:set>
                                    <p:animEffect transition="in" filter="wipe(down)">
                                      <p:cBhvr>
                                        <p:cTn id="13" dur="500"/>
                                        <p:tgtEl>
                                          <p:spTgt spid="576577"/>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576578"/>
                                        </p:tgtEl>
                                        <p:attrNameLst>
                                          <p:attrName>style.visibility</p:attrName>
                                        </p:attrNameLst>
                                      </p:cBhvr>
                                      <p:to>
                                        <p:strVal val="visible"/>
                                      </p:to>
                                    </p:set>
                                    <p:animEffect transition="in" filter="wipe(down)">
                                      <p:cBhvr>
                                        <p:cTn id="16" dur="500"/>
                                        <p:tgtEl>
                                          <p:spTgt spid="576578"/>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576579"/>
                                        </p:tgtEl>
                                        <p:attrNameLst>
                                          <p:attrName>style.visibility</p:attrName>
                                        </p:attrNameLst>
                                      </p:cBhvr>
                                      <p:to>
                                        <p:strVal val="visible"/>
                                      </p:to>
                                    </p:set>
                                    <p:animEffect transition="in" filter="wipe(down)">
                                      <p:cBhvr>
                                        <p:cTn id="19" dur="500"/>
                                        <p:tgtEl>
                                          <p:spTgt spid="576579"/>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576616"/>
                                        </p:tgtEl>
                                        <p:attrNameLst>
                                          <p:attrName>style.visibility</p:attrName>
                                        </p:attrNameLst>
                                      </p:cBhvr>
                                      <p:to>
                                        <p:strVal val="visible"/>
                                      </p:to>
                                    </p:set>
                                    <p:animEffect transition="in" filter="wipe(down)">
                                      <p:cBhvr>
                                        <p:cTn id="22" dur="500"/>
                                        <p:tgtEl>
                                          <p:spTgt spid="576616"/>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576617"/>
                                        </p:tgtEl>
                                        <p:attrNameLst>
                                          <p:attrName>style.visibility</p:attrName>
                                        </p:attrNameLst>
                                      </p:cBhvr>
                                      <p:to>
                                        <p:strVal val="visible"/>
                                      </p:to>
                                    </p:set>
                                    <p:animEffect transition="in" filter="wipe(down)">
                                      <p:cBhvr>
                                        <p:cTn id="25" dur="500"/>
                                        <p:tgtEl>
                                          <p:spTgt spid="576617"/>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576580"/>
                                        </p:tgtEl>
                                        <p:attrNameLst>
                                          <p:attrName>style.visibility</p:attrName>
                                        </p:attrNameLst>
                                      </p:cBhvr>
                                      <p:to>
                                        <p:strVal val="visible"/>
                                      </p:to>
                                    </p:set>
                                    <p:animEffect transition="in" filter="wipe(down)">
                                      <p:cBhvr>
                                        <p:cTn id="28" dur="500"/>
                                        <p:tgtEl>
                                          <p:spTgt spid="57658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576581"/>
                                        </p:tgtEl>
                                        <p:attrNameLst>
                                          <p:attrName>style.visibility</p:attrName>
                                        </p:attrNameLst>
                                      </p:cBhvr>
                                      <p:to>
                                        <p:strVal val="visible"/>
                                      </p:to>
                                    </p:set>
                                    <p:animEffect transition="in" filter="wipe(down)">
                                      <p:cBhvr>
                                        <p:cTn id="33" dur="500"/>
                                        <p:tgtEl>
                                          <p:spTgt spid="576581"/>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576582"/>
                                        </p:tgtEl>
                                        <p:attrNameLst>
                                          <p:attrName>style.visibility</p:attrName>
                                        </p:attrNameLst>
                                      </p:cBhvr>
                                      <p:to>
                                        <p:strVal val="visible"/>
                                      </p:to>
                                    </p:set>
                                    <p:animEffect transition="in" filter="wipe(down)">
                                      <p:cBhvr>
                                        <p:cTn id="36" dur="500"/>
                                        <p:tgtEl>
                                          <p:spTgt spid="576582"/>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576583"/>
                                        </p:tgtEl>
                                        <p:attrNameLst>
                                          <p:attrName>style.visibility</p:attrName>
                                        </p:attrNameLst>
                                      </p:cBhvr>
                                      <p:to>
                                        <p:strVal val="visible"/>
                                      </p:to>
                                    </p:set>
                                    <p:animEffect transition="in" filter="wipe(down)">
                                      <p:cBhvr>
                                        <p:cTn id="39" dur="500"/>
                                        <p:tgtEl>
                                          <p:spTgt spid="576583"/>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576584"/>
                                        </p:tgtEl>
                                        <p:attrNameLst>
                                          <p:attrName>style.visibility</p:attrName>
                                        </p:attrNameLst>
                                      </p:cBhvr>
                                      <p:to>
                                        <p:strVal val="visible"/>
                                      </p:to>
                                    </p:set>
                                    <p:animEffect transition="in" filter="wipe(down)">
                                      <p:cBhvr>
                                        <p:cTn id="42" dur="500"/>
                                        <p:tgtEl>
                                          <p:spTgt spid="576584"/>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576585"/>
                                        </p:tgtEl>
                                        <p:attrNameLst>
                                          <p:attrName>style.visibility</p:attrName>
                                        </p:attrNameLst>
                                      </p:cBhvr>
                                      <p:to>
                                        <p:strVal val="visible"/>
                                      </p:to>
                                    </p:set>
                                    <p:animEffect transition="in" filter="wipe(down)">
                                      <p:cBhvr>
                                        <p:cTn id="45" dur="500"/>
                                        <p:tgtEl>
                                          <p:spTgt spid="576585"/>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576586"/>
                                        </p:tgtEl>
                                        <p:attrNameLst>
                                          <p:attrName>style.visibility</p:attrName>
                                        </p:attrNameLst>
                                      </p:cBhvr>
                                      <p:to>
                                        <p:strVal val="visible"/>
                                      </p:to>
                                    </p:set>
                                    <p:animEffect transition="in" filter="wipe(down)">
                                      <p:cBhvr>
                                        <p:cTn id="48" dur="500"/>
                                        <p:tgtEl>
                                          <p:spTgt spid="576586"/>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576618"/>
                                        </p:tgtEl>
                                        <p:attrNameLst>
                                          <p:attrName>style.visibility</p:attrName>
                                        </p:attrNameLst>
                                      </p:cBhvr>
                                      <p:to>
                                        <p:strVal val="visible"/>
                                      </p:to>
                                    </p:set>
                                    <p:animEffect transition="in" filter="wipe(down)">
                                      <p:cBhvr>
                                        <p:cTn id="51" dur="500"/>
                                        <p:tgtEl>
                                          <p:spTgt spid="576618"/>
                                        </p:tgtEl>
                                      </p:cBhvr>
                                    </p:animEffect>
                                  </p:childTnLst>
                                </p:cTn>
                              </p:par>
                              <p:par>
                                <p:cTn id="52" presetID="22" presetClass="entr" presetSubtype="4" fill="hold" grpId="0" nodeType="withEffect">
                                  <p:stCondLst>
                                    <p:cond delay="0"/>
                                  </p:stCondLst>
                                  <p:childTnLst>
                                    <p:set>
                                      <p:cBhvr>
                                        <p:cTn id="53" dur="1" fill="hold">
                                          <p:stCondLst>
                                            <p:cond delay="0"/>
                                          </p:stCondLst>
                                        </p:cTn>
                                        <p:tgtEl>
                                          <p:spTgt spid="576619"/>
                                        </p:tgtEl>
                                        <p:attrNameLst>
                                          <p:attrName>style.visibility</p:attrName>
                                        </p:attrNameLst>
                                      </p:cBhvr>
                                      <p:to>
                                        <p:strVal val="visible"/>
                                      </p:to>
                                    </p:set>
                                    <p:animEffect transition="in" filter="wipe(down)">
                                      <p:cBhvr>
                                        <p:cTn id="54" dur="500"/>
                                        <p:tgtEl>
                                          <p:spTgt spid="5766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6575" grpId="0" animBg="1"/>
      <p:bldP spid="576576" grpId="0" animBg="1"/>
      <p:bldP spid="576577" grpId="0" animBg="1"/>
      <p:bldP spid="576578" grpId="0" animBg="1"/>
      <p:bldP spid="576579" grpId="0" animBg="1"/>
      <p:bldP spid="576580" grpId="0" animBg="1"/>
      <p:bldP spid="576581" grpId="0" animBg="1"/>
      <p:bldP spid="576582" grpId="0" animBg="1"/>
      <p:bldP spid="576583" grpId="0" animBg="1"/>
      <p:bldP spid="576584" grpId="0" animBg="1"/>
      <p:bldP spid="576585" grpId="0" animBg="1"/>
      <p:bldP spid="576586" grpId="0" animBg="1"/>
      <p:bldP spid="576616" grpId="0" animBg="1"/>
      <p:bldP spid="576617" grpId="0"/>
      <p:bldP spid="576618" grpId="0" animBg="1"/>
      <p:bldP spid="5766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a:xfrm>
            <a:off x="457200" y="800100"/>
            <a:ext cx="8240713" cy="617538"/>
          </a:xfrm>
        </p:spPr>
        <p:txBody>
          <a:bodyPr/>
          <a:lstStyle/>
          <a:p>
            <a:pPr eaLnBrk="1" hangingPunct="1"/>
            <a:r>
              <a:rPr lang="en-US" sz="3200" b="1" smtClean="0">
                <a:solidFill>
                  <a:srgbClr val="0070C0"/>
                </a:solidFill>
              </a:rPr>
              <a:t>Legal Outcomes Children Removed from Home</a:t>
            </a:r>
            <a:br>
              <a:rPr lang="en-US" sz="3200" b="1" smtClean="0">
                <a:solidFill>
                  <a:srgbClr val="0070C0"/>
                </a:solidFill>
              </a:rPr>
            </a:br>
            <a:r>
              <a:rPr lang="en-US" sz="3200" b="1" smtClean="0">
                <a:solidFill>
                  <a:srgbClr val="0070C0"/>
                </a:solidFill>
              </a:rPr>
              <a:t>Placements Linked to CPS Referrals in 2004</a:t>
            </a:r>
            <a:r>
              <a:rPr lang="en-US" sz="3200" smtClean="0"/>
              <a:t/>
            </a:r>
            <a:br>
              <a:rPr lang="en-US" sz="3200" smtClean="0"/>
            </a:br>
            <a:r>
              <a:rPr lang="en-US" sz="3200" b="1" smtClean="0">
                <a:solidFill>
                  <a:srgbClr val="0070C0"/>
                </a:solidFill>
              </a:rPr>
              <a:t> 
</a:t>
            </a:r>
            <a:endParaRPr lang="en-US" sz="3200" smtClean="0"/>
          </a:p>
        </p:txBody>
      </p:sp>
      <p:graphicFrame>
        <p:nvGraphicFramePr>
          <p:cNvPr id="4" name="Content Placeholder 3"/>
          <p:cNvGraphicFramePr>
            <a:graphicFrameLocks noGrp="1"/>
          </p:cNvGraphicFramePr>
          <p:nvPr>
            <p:ph idx="1"/>
          </p:nvPr>
        </p:nvGraphicFramePr>
        <p:xfrm>
          <a:off x="457200" y="1600200"/>
          <a:ext cx="8229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5-Point Star 6"/>
          <p:cNvSpPr/>
          <p:nvPr/>
        </p:nvSpPr>
        <p:spPr>
          <a:xfrm>
            <a:off x="2852738" y="28956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5-Point Star 7"/>
          <p:cNvSpPr/>
          <p:nvPr/>
        </p:nvSpPr>
        <p:spPr>
          <a:xfrm>
            <a:off x="2998788" y="3246438"/>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5-Point Star 8"/>
          <p:cNvSpPr/>
          <p:nvPr/>
        </p:nvSpPr>
        <p:spPr>
          <a:xfrm>
            <a:off x="3148013" y="3279775"/>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5-Point Star 13"/>
          <p:cNvSpPr/>
          <p:nvPr/>
        </p:nvSpPr>
        <p:spPr>
          <a:xfrm>
            <a:off x="4170363" y="320675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5-Point Star 14"/>
          <p:cNvSpPr/>
          <p:nvPr/>
        </p:nvSpPr>
        <p:spPr>
          <a:xfrm>
            <a:off x="4024313" y="2951163"/>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5-Point Star 16"/>
          <p:cNvSpPr/>
          <p:nvPr/>
        </p:nvSpPr>
        <p:spPr>
          <a:xfrm>
            <a:off x="5334000" y="367665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5-Point Star 17"/>
          <p:cNvSpPr/>
          <p:nvPr/>
        </p:nvSpPr>
        <p:spPr>
          <a:xfrm>
            <a:off x="5181600" y="4411663"/>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5-Point Star 19"/>
          <p:cNvSpPr/>
          <p:nvPr/>
        </p:nvSpPr>
        <p:spPr>
          <a:xfrm>
            <a:off x="6477000" y="3692525"/>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5-Point Star 20"/>
          <p:cNvSpPr/>
          <p:nvPr/>
        </p:nvSpPr>
        <p:spPr>
          <a:xfrm>
            <a:off x="6324600" y="446405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5-Point Star 22"/>
          <p:cNvSpPr/>
          <p:nvPr/>
        </p:nvSpPr>
        <p:spPr>
          <a:xfrm>
            <a:off x="8001000" y="44323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5-Point Star 23"/>
          <p:cNvSpPr/>
          <p:nvPr/>
        </p:nvSpPr>
        <p:spPr>
          <a:xfrm>
            <a:off x="7493000" y="4764088"/>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Left Brace 24"/>
          <p:cNvSpPr/>
          <p:nvPr/>
        </p:nvSpPr>
        <p:spPr>
          <a:xfrm rot="5400000">
            <a:off x="6400800" y="1447800"/>
            <a:ext cx="762000" cy="3352800"/>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6" name="TextBox 25"/>
          <p:cNvSpPr txBox="1">
            <a:spLocks noChangeArrowheads="1"/>
          </p:cNvSpPr>
          <p:nvPr/>
        </p:nvSpPr>
        <p:spPr bwMode="auto">
          <a:xfrm>
            <a:off x="5410200" y="2438400"/>
            <a:ext cx="2819400" cy="338138"/>
          </a:xfrm>
          <a:prstGeom prst="rect">
            <a:avLst/>
          </a:prstGeom>
          <a:noFill/>
          <a:ln w="9525">
            <a:noFill/>
            <a:miter lim="800000"/>
            <a:headEnd/>
            <a:tailEnd/>
          </a:ln>
        </p:spPr>
        <p:txBody>
          <a:bodyPr>
            <a:spAutoFit/>
          </a:bodyPr>
          <a:lstStyle/>
          <a:p>
            <a:pPr algn="ctr"/>
            <a:r>
              <a:rPr lang="en-US" sz="1600"/>
              <a:t>If dependent</a:t>
            </a:r>
          </a:p>
        </p:txBody>
      </p:sp>
      <p:sp>
        <p:nvSpPr>
          <p:cNvPr id="19" name="5-Point Star 18"/>
          <p:cNvSpPr/>
          <p:nvPr/>
        </p:nvSpPr>
        <p:spPr>
          <a:xfrm>
            <a:off x="4322763" y="3173413"/>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chart seriesIdx="-3" categoryIdx="-3" bldStep="gridLegend"/>
                                            </p:graphicEl>
                                          </p:spTgt>
                                        </p:tgtEl>
                                        <p:attrNameLst>
                                          <p:attrName>style.visibility</p:attrName>
                                        </p:attrNameLst>
                                      </p:cBhvr>
                                      <p:to>
                                        <p:strVal val="visible"/>
                                      </p:to>
                                    </p:set>
                                    <p:animEffect transition="in" filter="fade">
                                      <p:cBhvr>
                                        <p:cTn id="7" dur="1000"/>
                                        <p:tgtEl>
                                          <p:spTgt spid="4">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chart seriesIdx="-4" categoryIdx="0" bldStep="category"/>
                                            </p:graphicEl>
                                          </p:spTgt>
                                        </p:tgtEl>
                                        <p:attrNameLst>
                                          <p:attrName>style.visibility</p:attrName>
                                        </p:attrNameLst>
                                      </p:cBhvr>
                                      <p:to>
                                        <p:strVal val="visible"/>
                                      </p:to>
                                    </p:set>
                                    <p:animEffect transition="in" filter="fade">
                                      <p:cBhvr>
                                        <p:cTn id="12" dur="1000"/>
                                        <p:tgtEl>
                                          <p:spTgt spid="4">
                                            <p:graphicEl>
                                              <a:chart seriesIdx="-4" categoryIdx="0" bldStep="category"/>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graphicEl>
                                              <a:chart seriesIdx="-4" categoryIdx="1" bldStep="category"/>
                                            </p:graphicEl>
                                          </p:spTgt>
                                        </p:tgtEl>
                                        <p:attrNameLst>
                                          <p:attrName>style.visibility</p:attrName>
                                        </p:attrNameLst>
                                      </p:cBhvr>
                                      <p:to>
                                        <p:strVal val="visible"/>
                                      </p:to>
                                    </p:set>
                                    <p:animEffect transition="in" filter="fade">
                                      <p:cBhvr>
                                        <p:cTn id="17" dur="2000"/>
                                        <p:tgtEl>
                                          <p:spTgt spid="4">
                                            <p:graphicEl>
                                              <a:chart seriesIdx="-4" categoryIdx="1" bldStep="category"/>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4">
                                            <p:graphicEl>
                                              <a:chart seriesIdx="-4" categoryIdx="2" bldStep="category"/>
                                            </p:graphicEl>
                                          </p:spTgt>
                                        </p:tgtEl>
                                        <p:attrNameLst>
                                          <p:attrName>style.visibility</p:attrName>
                                        </p:attrNameLst>
                                      </p:cBhvr>
                                      <p:to>
                                        <p:strVal val="visible"/>
                                      </p:to>
                                    </p:set>
                                    <p:animEffect transition="in" filter="fade">
                                      <p:cBhvr>
                                        <p:cTn id="31" dur="2000"/>
                                        <p:tgtEl>
                                          <p:spTgt spid="4">
                                            <p:graphicEl>
                                              <a:chart seriesIdx="-4" categoryIdx="2" bldStep="category"/>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childTnLst>
                                </p:cTn>
                              </p:par>
                              <p:par>
                                <p:cTn id="38" presetID="1" presetClass="entr" presetSubtype="0" fill="hold" grpId="1" nodeType="withEffect">
                                  <p:stCondLst>
                                    <p:cond delay="0"/>
                                  </p:stCondLst>
                                  <p:childTnLst>
                                    <p:set>
                                      <p:cBhvr>
                                        <p:cTn id="39" dur="1" fill="hold">
                                          <p:stCondLst>
                                            <p:cond delay="0"/>
                                          </p:stCondLst>
                                        </p:cTn>
                                        <p:tgtEl>
                                          <p:spTgt spid="19"/>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5"/>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4">
                                            <p:graphicEl>
                                              <a:chart seriesIdx="-4" categoryIdx="3" bldStep="category"/>
                                            </p:graphicEl>
                                          </p:spTgt>
                                        </p:tgtEl>
                                        <p:attrNameLst>
                                          <p:attrName>style.visibility</p:attrName>
                                        </p:attrNameLst>
                                      </p:cBhvr>
                                      <p:to>
                                        <p:strVal val="visible"/>
                                      </p:to>
                                    </p:set>
                                    <p:animEffect transition="in" filter="fade">
                                      <p:cBhvr>
                                        <p:cTn id="50" dur="1000"/>
                                        <p:tgtEl>
                                          <p:spTgt spid="4">
                                            <p:graphicEl>
                                              <a:chart seriesIdx="-4" categoryIdx="3" bldStep="category"/>
                                            </p:graphicEl>
                                          </p:spTgt>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4">
                                            <p:graphicEl>
                                              <a:chart seriesIdx="-4" categoryIdx="4" bldStep="category"/>
                                            </p:graphicEl>
                                          </p:spTgt>
                                        </p:tgtEl>
                                        <p:attrNameLst>
                                          <p:attrName>style.visibility</p:attrName>
                                        </p:attrNameLst>
                                      </p:cBhvr>
                                      <p:to>
                                        <p:strVal val="visible"/>
                                      </p:to>
                                    </p:set>
                                    <p:animEffect transition="in" filter="fade">
                                      <p:cBhvr>
                                        <p:cTn id="61" dur="1000"/>
                                        <p:tgtEl>
                                          <p:spTgt spid="4">
                                            <p:graphicEl>
                                              <a:chart seriesIdx="-4" categoryIdx="4" bldStep="category"/>
                                            </p:graphicEl>
                                          </p:spTgt>
                                        </p:tgtEl>
                                      </p:cBhvr>
                                    </p:animEffec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21"/>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20"/>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4">
                                            <p:graphicEl>
                                              <a:chart seriesIdx="-4" categoryIdx="5" bldStep="category"/>
                                            </p:graphicEl>
                                          </p:spTgt>
                                        </p:tgtEl>
                                        <p:attrNameLst>
                                          <p:attrName>style.visibility</p:attrName>
                                        </p:attrNameLst>
                                      </p:cBhvr>
                                      <p:to>
                                        <p:strVal val="visible"/>
                                      </p:to>
                                    </p:set>
                                    <p:animEffect transition="in" filter="fade">
                                      <p:cBhvr>
                                        <p:cTn id="72" dur="1000"/>
                                        <p:tgtEl>
                                          <p:spTgt spid="4">
                                            <p:graphicEl>
                                              <a:chart seriesIdx="-4" categoryIdx="5" bldStep="category"/>
                                            </p:graphicEl>
                                          </p:spTgt>
                                        </p:tgtEl>
                                      </p:cBhvr>
                                    </p:animEffec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4"/>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23"/>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Chart bld="category"/>
        </p:bldSub>
      </p:bldGraphic>
      <p:bldP spid="7" grpId="0" uiExpand="1" animBg="1"/>
      <p:bldP spid="8" grpId="0" uiExpand="1" animBg="1"/>
      <p:bldP spid="9" grpId="0" uiExpand="1" animBg="1"/>
      <p:bldP spid="14" grpId="0" uiExpand="1" animBg="1"/>
      <p:bldP spid="15" grpId="0" uiExpand="1" animBg="1"/>
      <p:bldP spid="17" grpId="0" uiExpand="1" animBg="1"/>
      <p:bldP spid="18" grpId="0" uiExpand="1" animBg="1"/>
      <p:bldP spid="20" grpId="0" uiExpand="1" animBg="1"/>
      <p:bldP spid="21" grpId="0" uiExpand="1" animBg="1"/>
      <p:bldP spid="23" grpId="0" animBg="1"/>
      <p:bldP spid="24" grpId="0" animBg="1"/>
      <p:bldP spid="25" grpId="0" animBg="1"/>
      <p:bldP spid="26" grpId="0"/>
      <p:bldP spid="19" grpId="0" animBg="1"/>
      <p:bldP spid="19" grpId="1"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2649" name="Rectangle 9"/>
          <p:cNvSpPr>
            <a:spLocks noGrp="1" noChangeArrowheads="1"/>
          </p:cNvSpPr>
          <p:nvPr>
            <p:ph type="title"/>
          </p:nvPr>
        </p:nvSpPr>
        <p:spPr>
          <a:xfrm>
            <a:off x="0" y="374650"/>
            <a:ext cx="9144000" cy="457200"/>
          </a:xfrm>
        </p:spPr>
        <p:txBody>
          <a:bodyPr/>
          <a:lstStyle/>
          <a:p>
            <a:pPr eaLnBrk="1" hangingPunct="1">
              <a:defRPr/>
            </a:pPr>
            <a:r>
              <a:rPr lang="en-US" sz="3200" b="1" dirty="0" smtClean="0">
                <a:solidFill>
                  <a:schemeClr val="tx2">
                    <a:lumMod val="60000"/>
                    <a:lumOff val="40000"/>
                  </a:schemeClr>
                </a:solidFill>
              </a:rPr>
              <a:t>Other Factors Affecting </a:t>
            </a:r>
            <a:br>
              <a:rPr lang="en-US" sz="3200" b="1" dirty="0" smtClean="0">
                <a:solidFill>
                  <a:schemeClr val="tx2">
                    <a:lumMod val="60000"/>
                    <a:lumOff val="40000"/>
                  </a:schemeClr>
                </a:solidFill>
              </a:rPr>
            </a:br>
            <a:r>
              <a:rPr lang="en-US" sz="3200" b="1" dirty="0" smtClean="0">
                <a:solidFill>
                  <a:schemeClr val="tx2">
                    <a:lumMod val="60000"/>
                    <a:lumOff val="40000"/>
                  </a:schemeClr>
                </a:solidFill>
              </a:rPr>
              <a:t>Referrals and Placements for the 2004 Cohort</a:t>
            </a:r>
            <a:endParaRPr lang="en-US" sz="3200" b="1" dirty="0">
              <a:solidFill>
                <a:schemeClr val="tx2">
                  <a:lumMod val="60000"/>
                  <a:lumOff val="40000"/>
                </a:schemeClr>
              </a:solidFill>
            </a:endParaRPr>
          </a:p>
        </p:txBody>
      </p:sp>
      <p:sp>
        <p:nvSpPr>
          <p:cNvPr id="752650" name="Rectangle 10"/>
          <p:cNvSpPr>
            <a:spLocks noChangeArrowheads="1"/>
          </p:cNvSpPr>
          <p:nvPr/>
        </p:nvSpPr>
        <p:spPr bwMode="auto">
          <a:xfrm>
            <a:off x="457200" y="1493838"/>
            <a:ext cx="8050213" cy="3552825"/>
          </a:xfrm>
          <a:prstGeom prst="rect">
            <a:avLst/>
          </a:prstGeom>
          <a:noFill/>
          <a:ln w="9525" algn="ctr">
            <a:noFill/>
            <a:miter lim="800000"/>
            <a:headEnd/>
            <a:tailEnd/>
          </a:ln>
          <a:effectLst/>
        </p:spPr>
        <p:txBody>
          <a:bodyPr lIns="91429" tIns="45714" rIns="91429" bIns="45714"/>
          <a:lstStyle/>
          <a:p>
            <a:pPr marL="463003" indent="-463003" defTabSz="914608">
              <a:defRPr/>
            </a:pPr>
            <a:r>
              <a:rPr lang="en-US" sz="2600" b="1" dirty="0">
                <a:solidFill>
                  <a:schemeClr val="tx2">
                    <a:lumMod val="60000"/>
                    <a:lumOff val="40000"/>
                  </a:schemeClr>
                </a:solidFill>
              </a:rPr>
              <a:t>Poverty: </a:t>
            </a:r>
          </a:p>
          <a:p>
            <a:pPr marL="463003" defTabSz="914608">
              <a:spcAft>
                <a:spcPts val="600"/>
              </a:spcAft>
              <a:defRPr/>
            </a:pPr>
            <a:r>
              <a:rPr lang="en-US" sz="2400" b="1" i="1" dirty="0">
                <a:latin typeface="+mn-lt"/>
              </a:rPr>
              <a:t>Children in families receiving food stamps were more likely to be referred to CPS and removed from home</a:t>
            </a:r>
            <a:endParaRPr lang="en-US" sz="2400" b="1" i="1" dirty="0">
              <a:latin typeface="+mn-lt"/>
            </a:endParaRPr>
          </a:p>
          <a:p>
            <a:pPr marL="463003" indent="-463003" defTabSz="914608">
              <a:defRPr/>
            </a:pPr>
            <a:r>
              <a:rPr lang="en-US" sz="2600" b="1" dirty="0">
                <a:solidFill>
                  <a:schemeClr val="tx2">
                    <a:lumMod val="60000"/>
                    <a:lumOff val="40000"/>
                  </a:schemeClr>
                </a:solidFill>
              </a:rPr>
              <a:t>Geography (DSHS Administrative Region): </a:t>
            </a:r>
            <a:endParaRPr lang="en-US" sz="2600" b="1" dirty="0">
              <a:solidFill>
                <a:schemeClr val="tx2">
                  <a:lumMod val="60000"/>
                  <a:lumOff val="40000"/>
                </a:schemeClr>
              </a:solidFill>
            </a:endParaRPr>
          </a:p>
          <a:p>
            <a:pPr marL="463003" defTabSz="914608">
              <a:spcAft>
                <a:spcPts val="600"/>
              </a:spcAft>
              <a:defRPr/>
            </a:pPr>
            <a:r>
              <a:rPr lang="en-US" sz="2400" b="1" i="1" dirty="0">
                <a:latin typeface="+mn-lt"/>
              </a:rPr>
              <a:t>Some regions placed more children than others.</a:t>
            </a:r>
          </a:p>
          <a:p>
            <a:pPr marL="463003" defTabSz="914608">
              <a:spcAft>
                <a:spcPts val="600"/>
              </a:spcAft>
              <a:defRPr/>
            </a:pPr>
            <a:r>
              <a:rPr lang="en-US" sz="2400" b="1" i="1" dirty="0">
                <a:latin typeface="+mn-lt"/>
              </a:rPr>
              <a:t>Region 4 (King County) had markedly greater disproportionality than other regions for American Indian children.</a:t>
            </a:r>
          </a:p>
          <a:p>
            <a:pPr marL="463003" indent="-463003" defTabSz="914608">
              <a:defRPr/>
            </a:pPr>
            <a:r>
              <a:rPr lang="en-US" sz="2600" b="1" dirty="0">
                <a:solidFill>
                  <a:schemeClr val="tx2">
                    <a:lumMod val="60000"/>
                    <a:lumOff val="40000"/>
                  </a:schemeClr>
                </a:solidFill>
              </a:rPr>
              <a:t>Type of Reporter:  </a:t>
            </a:r>
          </a:p>
          <a:p>
            <a:pPr marL="463003" defTabSz="914608">
              <a:defRPr/>
            </a:pPr>
            <a:r>
              <a:rPr lang="en-US" sz="2400" b="1" i="1" dirty="0">
                <a:latin typeface="+mn-lt"/>
              </a:rPr>
              <a:t>For example, removals were more likely if law enforcement reported the alleged maltreatment</a:t>
            </a:r>
          </a:p>
          <a:p>
            <a:pPr marL="463003" indent="-463003" defTabSz="914608">
              <a:defRPr/>
            </a:pPr>
            <a:endParaRPr lang="en-US" sz="2400" b="1" dirty="0">
              <a:solidFill>
                <a:schemeClr val="tx2">
                  <a:lumMod val="60000"/>
                  <a:lumOff val="40000"/>
                </a:schemeClr>
              </a:solidFill>
            </a:endParaRPr>
          </a:p>
          <a:p>
            <a:pPr marL="463003" indent="-463003" defTabSz="914608">
              <a:buFont typeface="Wingdings" pitchFamily="2" charset="2"/>
              <a:buChar char="ü"/>
              <a:defRPr/>
            </a:pPr>
            <a:endParaRPr lang="en-US" sz="2400" b="1" i="1" dirty="0">
              <a:latin typeface="+mn-lt"/>
            </a:endParaRPr>
          </a:p>
          <a:p>
            <a:pPr marL="463003" indent="-463003" defTabSz="914608">
              <a:defRPr/>
            </a:pPr>
            <a:endParaRPr lang="en-US" sz="2200" b="1" i="1" dirty="0">
              <a:solidFill>
                <a:srgbClr val="3333FF"/>
              </a:solidFill>
            </a:endParaRPr>
          </a:p>
          <a:p>
            <a:pPr marL="463003" indent="-463003" defTabSz="914608">
              <a:defRPr/>
            </a:pPr>
            <a:endParaRPr lang="en-US" sz="2600" b="1" dirty="0">
              <a:solidFill>
                <a:srgbClr val="FF3300"/>
              </a:solidFill>
            </a:endParaRPr>
          </a:p>
          <a:p>
            <a:pPr marL="463003" indent="-463003" defTabSz="914608">
              <a:defRPr/>
            </a:pPr>
            <a:endParaRPr lang="en-US" sz="2600" b="1" dirty="0">
              <a:solidFill>
                <a:srgbClr val="FF33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2649"/>
                                        </p:tgtEl>
                                        <p:attrNameLst>
                                          <p:attrName>style.visibility</p:attrName>
                                        </p:attrNameLst>
                                      </p:cBhvr>
                                      <p:to>
                                        <p:strVal val="visible"/>
                                      </p:to>
                                    </p:set>
                                    <p:animEffect transition="in" filter="dissolve">
                                      <p:cBhvr>
                                        <p:cTn id="7" dur="500"/>
                                        <p:tgtEl>
                                          <p:spTgt spid="75264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752650">
                                            <p:txEl>
                                              <p:pRg st="0" end="0"/>
                                            </p:txEl>
                                          </p:spTgt>
                                        </p:tgtEl>
                                        <p:attrNameLst>
                                          <p:attrName>style.visibility</p:attrName>
                                        </p:attrNameLst>
                                      </p:cBhvr>
                                      <p:to>
                                        <p:strVal val="visible"/>
                                      </p:to>
                                    </p:set>
                                    <p:animEffect transition="in" filter="wipe(up)">
                                      <p:cBhvr>
                                        <p:cTn id="12" dur="500"/>
                                        <p:tgtEl>
                                          <p:spTgt spid="75265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752650">
                                            <p:txEl>
                                              <p:pRg st="1" end="1"/>
                                            </p:txEl>
                                          </p:spTgt>
                                        </p:tgtEl>
                                        <p:attrNameLst>
                                          <p:attrName>style.visibility</p:attrName>
                                        </p:attrNameLst>
                                      </p:cBhvr>
                                      <p:to>
                                        <p:strVal val="visible"/>
                                      </p:to>
                                    </p:set>
                                    <p:animEffect transition="in" filter="wipe(up)">
                                      <p:cBhvr>
                                        <p:cTn id="17" dur="500"/>
                                        <p:tgtEl>
                                          <p:spTgt spid="75265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752650">
                                            <p:txEl>
                                              <p:pRg st="2" end="2"/>
                                            </p:txEl>
                                          </p:spTgt>
                                        </p:tgtEl>
                                        <p:attrNameLst>
                                          <p:attrName>style.visibility</p:attrName>
                                        </p:attrNameLst>
                                      </p:cBhvr>
                                      <p:to>
                                        <p:strVal val="visible"/>
                                      </p:to>
                                    </p:set>
                                    <p:animEffect transition="in" filter="wipe(up)">
                                      <p:cBhvr>
                                        <p:cTn id="22" dur="500"/>
                                        <p:tgtEl>
                                          <p:spTgt spid="75265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752650">
                                            <p:txEl>
                                              <p:pRg st="3" end="3"/>
                                            </p:txEl>
                                          </p:spTgt>
                                        </p:tgtEl>
                                        <p:attrNameLst>
                                          <p:attrName>style.visibility</p:attrName>
                                        </p:attrNameLst>
                                      </p:cBhvr>
                                      <p:to>
                                        <p:strVal val="visible"/>
                                      </p:to>
                                    </p:set>
                                    <p:animEffect transition="in" filter="wipe(up)">
                                      <p:cBhvr>
                                        <p:cTn id="27" dur="500"/>
                                        <p:tgtEl>
                                          <p:spTgt spid="752650">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752650">
                                            <p:txEl>
                                              <p:pRg st="4" end="4"/>
                                            </p:txEl>
                                          </p:spTgt>
                                        </p:tgtEl>
                                        <p:attrNameLst>
                                          <p:attrName>style.visibility</p:attrName>
                                        </p:attrNameLst>
                                      </p:cBhvr>
                                      <p:to>
                                        <p:strVal val="visible"/>
                                      </p:to>
                                    </p:set>
                                    <p:animEffect transition="in" filter="wipe(up)">
                                      <p:cBhvr>
                                        <p:cTn id="32" dur="500"/>
                                        <p:tgtEl>
                                          <p:spTgt spid="752650">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752650">
                                            <p:txEl>
                                              <p:pRg st="5" end="5"/>
                                            </p:txEl>
                                          </p:spTgt>
                                        </p:tgtEl>
                                        <p:attrNameLst>
                                          <p:attrName>style.visibility</p:attrName>
                                        </p:attrNameLst>
                                      </p:cBhvr>
                                      <p:to>
                                        <p:strVal val="visible"/>
                                      </p:to>
                                    </p:set>
                                    <p:animEffect transition="in" filter="wipe(up)">
                                      <p:cBhvr>
                                        <p:cTn id="37" dur="500"/>
                                        <p:tgtEl>
                                          <p:spTgt spid="752650">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752650">
                                            <p:txEl>
                                              <p:pRg st="6" end="6"/>
                                            </p:txEl>
                                          </p:spTgt>
                                        </p:tgtEl>
                                        <p:attrNameLst>
                                          <p:attrName>style.visibility</p:attrName>
                                        </p:attrNameLst>
                                      </p:cBhvr>
                                      <p:to>
                                        <p:strVal val="visible"/>
                                      </p:to>
                                    </p:set>
                                    <p:animEffect transition="in" filter="wipe(up)">
                                      <p:cBhvr>
                                        <p:cTn id="42" dur="500"/>
                                        <p:tgtEl>
                                          <p:spTgt spid="75265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2649"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2649" name="Rectangle 9"/>
          <p:cNvSpPr>
            <a:spLocks noGrp="1" noChangeArrowheads="1"/>
          </p:cNvSpPr>
          <p:nvPr>
            <p:ph type="title"/>
          </p:nvPr>
        </p:nvSpPr>
        <p:spPr>
          <a:xfrm>
            <a:off x="0" y="374650"/>
            <a:ext cx="9144000" cy="457200"/>
          </a:xfrm>
        </p:spPr>
        <p:txBody>
          <a:bodyPr/>
          <a:lstStyle/>
          <a:p>
            <a:pPr eaLnBrk="1" hangingPunct="1">
              <a:defRPr/>
            </a:pPr>
            <a:r>
              <a:rPr lang="en-US" sz="3200" b="1" dirty="0" smtClean="0">
                <a:solidFill>
                  <a:schemeClr val="tx2">
                    <a:lumMod val="60000"/>
                    <a:lumOff val="40000"/>
                  </a:schemeClr>
                </a:solidFill>
              </a:rPr>
              <a:t>Other Factors Associated with </a:t>
            </a:r>
            <a:br>
              <a:rPr lang="en-US" sz="3200" b="1" dirty="0" smtClean="0">
                <a:solidFill>
                  <a:schemeClr val="tx2">
                    <a:lumMod val="60000"/>
                    <a:lumOff val="40000"/>
                  </a:schemeClr>
                </a:solidFill>
              </a:rPr>
            </a:br>
            <a:r>
              <a:rPr lang="en-US" sz="3200" b="1" dirty="0" smtClean="0">
                <a:solidFill>
                  <a:schemeClr val="tx2">
                    <a:lumMod val="60000"/>
                    <a:lumOff val="40000"/>
                  </a:schemeClr>
                </a:solidFill>
              </a:rPr>
              <a:t>Referrals and Placements</a:t>
            </a:r>
            <a:endParaRPr lang="en-US" sz="3200" b="1" dirty="0">
              <a:solidFill>
                <a:schemeClr val="tx2">
                  <a:lumMod val="60000"/>
                  <a:lumOff val="40000"/>
                </a:schemeClr>
              </a:solidFill>
            </a:endParaRPr>
          </a:p>
        </p:txBody>
      </p:sp>
      <p:sp>
        <p:nvSpPr>
          <p:cNvPr id="752650" name="Rectangle 10"/>
          <p:cNvSpPr>
            <a:spLocks noChangeArrowheads="1"/>
          </p:cNvSpPr>
          <p:nvPr/>
        </p:nvSpPr>
        <p:spPr bwMode="auto">
          <a:xfrm>
            <a:off x="457200" y="1219200"/>
            <a:ext cx="8050213" cy="3370263"/>
          </a:xfrm>
          <a:prstGeom prst="rect">
            <a:avLst/>
          </a:prstGeom>
          <a:noFill/>
          <a:ln w="9525" algn="ctr">
            <a:noFill/>
            <a:miter lim="800000"/>
            <a:headEnd/>
            <a:tailEnd/>
          </a:ln>
          <a:effectLst/>
        </p:spPr>
        <p:txBody>
          <a:bodyPr lIns="91429" tIns="45714" rIns="91429" bIns="45714"/>
          <a:lstStyle/>
          <a:p>
            <a:pPr marL="463003" indent="-463003" defTabSz="914608">
              <a:defRPr/>
            </a:pPr>
            <a:r>
              <a:rPr lang="en-US" sz="2600" b="1" dirty="0">
                <a:solidFill>
                  <a:schemeClr val="tx2">
                    <a:lumMod val="60000"/>
                    <a:lumOff val="40000"/>
                  </a:schemeClr>
                </a:solidFill>
              </a:rPr>
              <a:t>History of the Intake Worker</a:t>
            </a:r>
            <a:r>
              <a:rPr lang="en-US" sz="2400" b="1" dirty="0">
                <a:solidFill>
                  <a:schemeClr val="tx2">
                    <a:lumMod val="60000"/>
                    <a:lumOff val="40000"/>
                  </a:schemeClr>
                </a:solidFill>
              </a:rPr>
              <a:t>: </a:t>
            </a:r>
          </a:p>
          <a:p>
            <a:pPr marL="463003" defTabSz="914608">
              <a:defRPr/>
            </a:pPr>
            <a:r>
              <a:rPr lang="en-US" sz="2600" b="1" i="1" dirty="0">
                <a:latin typeface="+mn-lt"/>
              </a:rPr>
              <a:t>Regardless of race, the average risk tag assigned by a worker over the previous two years was the </a:t>
            </a:r>
            <a:r>
              <a:rPr lang="en-US" sz="2600" b="1" u="sng" dirty="0">
                <a:latin typeface="+mn-lt"/>
              </a:rPr>
              <a:t>strongest</a:t>
            </a:r>
            <a:r>
              <a:rPr lang="en-US" sz="2600" b="1" i="1" dirty="0">
                <a:latin typeface="+mn-lt"/>
              </a:rPr>
              <a:t> predictor of:</a:t>
            </a:r>
          </a:p>
          <a:p>
            <a:pPr marL="463003" defTabSz="914608">
              <a:defRPr/>
            </a:pPr>
            <a:endParaRPr lang="en-US" sz="2600" b="1" i="1" dirty="0">
              <a:latin typeface="+mn-lt"/>
            </a:endParaRPr>
          </a:p>
          <a:p>
            <a:pPr marL="920203" lvl="1" indent="-463003" defTabSz="914608">
              <a:buFont typeface="Arial" pitchFamily="34" charset="0"/>
              <a:buChar char="•"/>
              <a:defRPr/>
            </a:pPr>
            <a:r>
              <a:rPr lang="en-US" sz="2600" b="1" i="1" dirty="0">
                <a:latin typeface="+mn-lt"/>
              </a:rPr>
              <a:t>Whether the referral was accepted</a:t>
            </a:r>
          </a:p>
          <a:p>
            <a:pPr marL="920203" lvl="1" indent="-463003" defTabSz="914608">
              <a:buFont typeface="Arial" pitchFamily="34" charset="0"/>
              <a:buChar char="•"/>
              <a:defRPr/>
            </a:pPr>
            <a:r>
              <a:rPr lang="en-US" sz="2600" b="1" i="1" dirty="0">
                <a:latin typeface="+mn-lt"/>
              </a:rPr>
              <a:t>The risk tag assigned to the referral</a:t>
            </a:r>
          </a:p>
          <a:p>
            <a:pPr marL="920203" lvl="1" indent="-463003" defTabSz="914608">
              <a:buFont typeface="Arial" pitchFamily="34" charset="0"/>
              <a:buChar char="•"/>
              <a:defRPr/>
            </a:pPr>
            <a:endParaRPr lang="en-US" sz="2600" b="1" i="1" dirty="0">
              <a:latin typeface="+mn-lt"/>
            </a:endParaRPr>
          </a:p>
          <a:p>
            <a:pPr marL="920203" lvl="1" indent="-463003" defTabSz="914608">
              <a:defRPr/>
            </a:pPr>
            <a:r>
              <a:rPr lang="en-US" sz="2600" b="1" i="1" dirty="0">
                <a:latin typeface="+mn-lt"/>
              </a:rPr>
              <a:t>That is:  Some workers appear to be “harder graders” than others.  Given similar case characteristics, some workers will assign higher risk tags than others.</a:t>
            </a:r>
          </a:p>
          <a:p>
            <a:pPr marL="463003" indent="-463003" defTabSz="914608">
              <a:buFont typeface="Wingdings" pitchFamily="2" charset="2"/>
              <a:buChar char="ü"/>
              <a:defRPr/>
            </a:pPr>
            <a:endParaRPr lang="en-US" sz="2400" b="1" i="1" dirty="0">
              <a:latin typeface="+mn-lt"/>
            </a:endParaRPr>
          </a:p>
          <a:p>
            <a:pPr marL="463003" indent="-463003" defTabSz="914608">
              <a:defRPr/>
            </a:pPr>
            <a:endParaRPr lang="en-US" sz="2200" b="1" i="1" dirty="0">
              <a:solidFill>
                <a:srgbClr val="3333FF"/>
              </a:solidFill>
            </a:endParaRPr>
          </a:p>
          <a:p>
            <a:pPr marL="463003" indent="-463003" defTabSz="914608">
              <a:defRPr/>
            </a:pPr>
            <a:endParaRPr lang="en-US" sz="2600" b="1" dirty="0">
              <a:solidFill>
                <a:srgbClr val="FF3300"/>
              </a:solidFill>
            </a:endParaRPr>
          </a:p>
          <a:p>
            <a:pPr marL="463003" indent="-463003" defTabSz="914608">
              <a:defRPr/>
            </a:pPr>
            <a:endParaRPr lang="en-US" sz="2600" b="1" dirty="0">
              <a:solidFill>
                <a:srgbClr val="FF33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2649"/>
                                        </p:tgtEl>
                                        <p:attrNameLst>
                                          <p:attrName>style.visibility</p:attrName>
                                        </p:attrNameLst>
                                      </p:cBhvr>
                                      <p:to>
                                        <p:strVal val="visible"/>
                                      </p:to>
                                    </p:set>
                                    <p:animEffect transition="in" filter="dissolve">
                                      <p:cBhvr>
                                        <p:cTn id="7" dur="500"/>
                                        <p:tgtEl>
                                          <p:spTgt spid="75264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752650">
                                            <p:txEl>
                                              <p:pRg st="0" end="0"/>
                                            </p:txEl>
                                          </p:spTgt>
                                        </p:tgtEl>
                                        <p:attrNameLst>
                                          <p:attrName>style.visibility</p:attrName>
                                        </p:attrNameLst>
                                      </p:cBhvr>
                                      <p:to>
                                        <p:strVal val="visible"/>
                                      </p:to>
                                    </p:set>
                                    <p:animEffect transition="in" filter="wipe(up)">
                                      <p:cBhvr>
                                        <p:cTn id="12" dur="500"/>
                                        <p:tgtEl>
                                          <p:spTgt spid="75265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752650">
                                            <p:txEl>
                                              <p:pRg st="1" end="1"/>
                                            </p:txEl>
                                          </p:spTgt>
                                        </p:tgtEl>
                                        <p:attrNameLst>
                                          <p:attrName>style.visibility</p:attrName>
                                        </p:attrNameLst>
                                      </p:cBhvr>
                                      <p:to>
                                        <p:strVal val="visible"/>
                                      </p:to>
                                    </p:set>
                                    <p:animEffect transition="in" filter="wipe(up)">
                                      <p:cBhvr>
                                        <p:cTn id="17" dur="500"/>
                                        <p:tgtEl>
                                          <p:spTgt spid="75265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752650">
                                            <p:txEl>
                                              <p:pRg st="3" end="3"/>
                                            </p:txEl>
                                          </p:spTgt>
                                        </p:tgtEl>
                                        <p:attrNameLst>
                                          <p:attrName>style.visibility</p:attrName>
                                        </p:attrNameLst>
                                      </p:cBhvr>
                                      <p:to>
                                        <p:strVal val="visible"/>
                                      </p:to>
                                    </p:set>
                                    <p:animEffect transition="in" filter="wipe(up)">
                                      <p:cBhvr>
                                        <p:cTn id="22" dur="500"/>
                                        <p:tgtEl>
                                          <p:spTgt spid="75265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752650">
                                            <p:txEl>
                                              <p:pRg st="4" end="4"/>
                                            </p:txEl>
                                          </p:spTgt>
                                        </p:tgtEl>
                                        <p:attrNameLst>
                                          <p:attrName>style.visibility</p:attrName>
                                        </p:attrNameLst>
                                      </p:cBhvr>
                                      <p:to>
                                        <p:strVal val="visible"/>
                                      </p:to>
                                    </p:set>
                                    <p:animEffect transition="in" filter="wipe(up)">
                                      <p:cBhvr>
                                        <p:cTn id="27" dur="500"/>
                                        <p:tgtEl>
                                          <p:spTgt spid="75265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752650">
                                            <p:txEl>
                                              <p:pRg st="6" end="6"/>
                                            </p:txEl>
                                          </p:spTgt>
                                        </p:tgtEl>
                                        <p:attrNameLst>
                                          <p:attrName>style.visibility</p:attrName>
                                        </p:attrNameLst>
                                      </p:cBhvr>
                                      <p:to>
                                        <p:strVal val="visible"/>
                                      </p:to>
                                    </p:set>
                                    <p:animEffect transition="in" filter="wipe(up)">
                                      <p:cBhvr>
                                        <p:cTn id="32" dur="500"/>
                                        <p:tgtEl>
                                          <p:spTgt spid="75265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2649"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2649" name="Rectangle 9"/>
          <p:cNvSpPr>
            <a:spLocks noGrp="1" noChangeArrowheads="1"/>
          </p:cNvSpPr>
          <p:nvPr>
            <p:ph type="title"/>
          </p:nvPr>
        </p:nvSpPr>
        <p:spPr>
          <a:xfrm>
            <a:off x="0" y="374650"/>
            <a:ext cx="9144000" cy="457200"/>
          </a:xfrm>
        </p:spPr>
        <p:txBody>
          <a:bodyPr/>
          <a:lstStyle/>
          <a:p>
            <a:pPr eaLnBrk="1" hangingPunct="1">
              <a:defRPr/>
            </a:pPr>
            <a:r>
              <a:rPr lang="en-US" sz="3200" b="1" dirty="0" smtClean="0">
                <a:solidFill>
                  <a:schemeClr val="tx2">
                    <a:lumMod val="60000"/>
                    <a:lumOff val="40000"/>
                  </a:schemeClr>
                </a:solidFill>
              </a:rPr>
              <a:t>Regression Analysis</a:t>
            </a:r>
            <a:endParaRPr lang="en-US" sz="3200" b="1" dirty="0">
              <a:solidFill>
                <a:schemeClr val="tx2">
                  <a:lumMod val="60000"/>
                  <a:lumOff val="40000"/>
                </a:schemeClr>
              </a:solidFill>
            </a:endParaRPr>
          </a:p>
        </p:txBody>
      </p:sp>
      <p:sp>
        <p:nvSpPr>
          <p:cNvPr id="752650" name="Rectangle 10"/>
          <p:cNvSpPr>
            <a:spLocks noChangeArrowheads="1"/>
          </p:cNvSpPr>
          <p:nvPr/>
        </p:nvSpPr>
        <p:spPr bwMode="auto">
          <a:xfrm>
            <a:off x="457200" y="1219200"/>
            <a:ext cx="8050213" cy="3370263"/>
          </a:xfrm>
          <a:prstGeom prst="rect">
            <a:avLst/>
          </a:prstGeom>
          <a:noFill/>
          <a:ln w="9525" algn="ctr">
            <a:noFill/>
            <a:miter lim="800000"/>
            <a:headEnd/>
            <a:tailEnd/>
          </a:ln>
          <a:effectLst/>
        </p:spPr>
        <p:txBody>
          <a:bodyPr lIns="91429" tIns="45714" rIns="91429" bIns="45714"/>
          <a:lstStyle/>
          <a:p>
            <a:pPr marL="515938" indent="-515938" defTabSz="1019175">
              <a:defRPr/>
            </a:pPr>
            <a:r>
              <a:rPr lang="en-US" sz="2800" dirty="0">
                <a:solidFill>
                  <a:srgbClr val="0070C0"/>
                </a:solidFill>
                <a:latin typeface="+mn-lt"/>
              </a:rPr>
              <a:t>Regression analysis is a fancy algebra that allows us to take into account many factors simultaneously.  We can ask the question:</a:t>
            </a:r>
          </a:p>
          <a:p>
            <a:pPr marL="515938" indent="-515938" defTabSz="1019175">
              <a:defRPr/>
            </a:pPr>
            <a:endParaRPr lang="en-US" sz="2800" b="1" dirty="0">
              <a:solidFill>
                <a:srgbClr val="FF3300"/>
              </a:solidFill>
            </a:endParaRPr>
          </a:p>
          <a:p>
            <a:pPr marL="515938" indent="-515938" algn="ctr" defTabSz="1019175">
              <a:defRPr/>
            </a:pPr>
            <a:r>
              <a:rPr lang="en-US" sz="3200" b="1" dirty="0">
                <a:latin typeface="+mn-lt"/>
              </a:rPr>
              <a:t>All things equal EXCEPT for race, </a:t>
            </a:r>
          </a:p>
          <a:p>
            <a:pPr marL="515938" indent="-515938" algn="ctr" defTabSz="1019175">
              <a:defRPr/>
            </a:pPr>
            <a:r>
              <a:rPr lang="en-US" sz="3200" b="1" dirty="0">
                <a:latin typeface="+mn-lt"/>
              </a:rPr>
              <a:t>is race a significant factor?</a:t>
            </a:r>
          </a:p>
          <a:p>
            <a:pPr marL="463003" indent="-463003" defTabSz="914608">
              <a:defRPr/>
            </a:pPr>
            <a:endParaRPr lang="en-US" sz="2600" b="1" dirty="0">
              <a:solidFill>
                <a:srgbClr val="FF3300"/>
              </a:solidFill>
            </a:endParaRPr>
          </a:p>
          <a:p>
            <a:pPr marL="463003" indent="-463003" defTabSz="914608">
              <a:defRPr/>
            </a:pPr>
            <a:endParaRPr lang="en-US" sz="2600" b="1" dirty="0">
              <a:solidFill>
                <a:srgbClr val="FF33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2649"/>
                                        </p:tgtEl>
                                        <p:attrNameLst>
                                          <p:attrName>style.visibility</p:attrName>
                                        </p:attrNameLst>
                                      </p:cBhvr>
                                      <p:to>
                                        <p:strVal val="visible"/>
                                      </p:to>
                                    </p:set>
                                    <p:animEffect transition="in" filter="dissolve">
                                      <p:cBhvr>
                                        <p:cTn id="7" dur="500"/>
                                        <p:tgtEl>
                                          <p:spTgt spid="75264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752650">
                                            <p:txEl>
                                              <p:pRg st="0" end="0"/>
                                            </p:txEl>
                                          </p:spTgt>
                                        </p:tgtEl>
                                        <p:attrNameLst>
                                          <p:attrName>style.visibility</p:attrName>
                                        </p:attrNameLst>
                                      </p:cBhvr>
                                      <p:to>
                                        <p:strVal val="visible"/>
                                      </p:to>
                                    </p:set>
                                    <p:animEffect transition="in" filter="wipe(up)">
                                      <p:cBhvr>
                                        <p:cTn id="12" dur="500"/>
                                        <p:tgtEl>
                                          <p:spTgt spid="75265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752650">
                                            <p:txEl>
                                              <p:pRg st="2" end="2"/>
                                            </p:txEl>
                                          </p:spTgt>
                                        </p:tgtEl>
                                        <p:attrNameLst>
                                          <p:attrName>style.visibility</p:attrName>
                                        </p:attrNameLst>
                                      </p:cBhvr>
                                      <p:to>
                                        <p:strVal val="visible"/>
                                      </p:to>
                                    </p:set>
                                    <p:animEffect transition="in" filter="wipe(up)">
                                      <p:cBhvr>
                                        <p:cTn id="17" dur="500"/>
                                        <p:tgtEl>
                                          <p:spTgt spid="75265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752650">
                                            <p:txEl>
                                              <p:pRg st="3" end="3"/>
                                            </p:txEl>
                                          </p:spTgt>
                                        </p:tgtEl>
                                        <p:attrNameLst>
                                          <p:attrName>style.visibility</p:attrName>
                                        </p:attrNameLst>
                                      </p:cBhvr>
                                      <p:to>
                                        <p:strVal val="visible"/>
                                      </p:to>
                                    </p:set>
                                    <p:animEffect transition="in" filter="wipe(up)">
                                      <p:cBhvr>
                                        <p:cTn id="22" dur="500"/>
                                        <p:tgtEl>
                                          <p:spTgt spid="75265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2649"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2649" name="Rectangle 9"/>
          <p:cNvSpPr>
            <a:spLocks noGrp="1" noChangeArrowheads="1"/>
          </p:cNvSpPr>
          <p:nvPr>
            <p:ph type="title"/>
          </p:nvPr>
        </p:nvSpPr>
        <p:spPr>
          <a:xfrm>
            <a:off x="0" y="374650"/>
            <a:ext cx="9144000" cy="457200"/>
          </a:xfrm>
        </p:spPr>
        <p:txBody>
          <a:bodyPr/>
          <a:lstStyle/>
          <a:p>
            <a:pPr eaLnBrk="1" hangingPunct="1">
              <a:defRPr/>
            </a:pPr>
            <a:r>
              <a:rPr lang="en-US" sz="3200" b="1" dirty="0" smtClean="0">
                <a:solidFill>
                  <a:schemeClr val="tx2">
                    <a:lumMod val="60000"/>
                    <a:lumOff val="40000"/>
                  </a:schemeClr>
                </a:solidFill>
              </a:rPr>
              <a:t>Regression Analysis</a:t>
            </a:r>
            <a:endParaRPr lang="en-US" sz="3200" b="1" dirty="0">
              <a:solidFill>
                <a:schemeClr val="tx2">
                  <a:lumMod val="60000"/>
                  <a:lumOff val="40000"/>
                </a:schemeClr>
              </a:solidFill>
            </a:endParaRPr>
          </a:p>
        </p:txBody>
      </p:sp>
      <p:sp>
        <p:nvSpPr>
          <p:cNvPr id="752650" name="Rectangle 10"/>
          <p:cNvSpPr>
            <a:spLocks noChangeArrowheads="1"/>
          </p:cNvSpPr>
          <p:nvPr/>
        </p:nvSpPr>
        <p:spPr bwMode="auto">
          <a:xfrm>
            <a:off x="457200" y="838200"/>
            <a:ext cx="8115300" cy="5562600"/>
          </a:xfrm>
          <a:prstGeom prst="rect">
            <a:avLst/>
          </a:prstGeom>
          <a:noFill/>
          <a:ln w="9525" algn="ctr">
            <a:noFill/>
            <a:miter lim="800000"/>
            <a:headEnd/>
            <a:tailEnd/>
          </a:ln>
          <a:effectLst/>
        </p:spPr>
        <p:txBody>
          <a:bodyPr lIns="91429" tIns="45714" rIns="91429" bIns="45714"/>
          <a:lstStyle/>
          <a:p>
            <a:pPr marL="463003" indent="-463003" defTabSz="914608">
              <a:defRPr/>
            </a:pPr>
            <a:endParaRPr lang="en-US" sz="2600" b="1" dirty="0">
              <a:solidFill>
                <a:schemeClr val="tx2">
                  <a:lumMod val="60000"/>
                  <a:lumOff val="40000"/>
                </a:schemeClr>
              </a:solidFill>
            </a:endParaRPr>
          </a:p>
          <a:p>
            <a:pPr marL="463003" indent="-463003" defTabSz="914608">
              <a:defRPr/>
            </a:pPr>
            <a:endParaRPr lang="en-US" sz="2600" b="1" dirty="0">
              <a:solidFill>
                <a:schemeClr val="tx2">
                  <a:lumMod val="60000"/>
                  <a:lumOff val="40000"/>
                </a:schemeClr>
              </a:solidFill>
            </a:endParaRPr>
          </a:p>
          <a:p>
            <a:pPr marL="463003" indent="-463003" defTabSz="914608">
              <a:defRPr/>
            </a:pPr>
            <a:r>
              <a:rPr lang="en-US" sz="2600" b="1" dirty="0">
                <a:solidFill>
                  <a:schemeClr val="tx2">
                    <a:lumMod val="60000"/>
                    <a:lumOff val="40000"/>
                  </a:schemeClr>
                </a:solidFill>
              </a:rPr>
              <a:t>Controlling for other case characteristics:</a:t>
            </a:r>
          </a:p>
          <a:p>
            <a:pPr marL="463003" indent="-463003" defTabSz="914608">
              <a:defRPr/>
            </a:pPr>
            <a:endParaRPr lang="en-US" sz="2600" b="1" i="1" dirty="0">
              <a:solidFill>
                <a:schemeClr val="tx2">
                  <a:lumMod val="60000"/>
                  <a:lumOff val="40000"/>
                </a:schemeClr>
              </a:solidFill>
            </a:endParaRPr>
          </a:p>
          <a:p>
            <a:pPr marL="463003" indent="-463003" defTabSz="914608">
              <a:buFont typeface="Wingdings" pitchFamily="2" charset="2"/>
              <a:buChar char="ü"/>
              <a:defRPr/>
            </a:pPr>
            <a:r>
              <a:rPr lang="en-US" sz="2400" b="1" i="1" dirty="0">
                <a:latin typeface="+mn-lt"/>
              </a:rPr>
              <a:t>For Indian children, about 30 percent of disproportionality after referral could be explained by known case characteristics. </a:t>
            </a:r>
          </a:p>
          <a:p>
            <a:pPr marL="463003" indent="-463003" defTabSz="914608">
              <a:buFont typeface="Wingdings" pitchFamily="2" charset="2"/>
              <a:buChar char="ü"/>
              <a:defRPr/>
            </a:pPr>
            <a:r>
              <a:rPr lang="en-US" sz="2400" b="1" i="1" dirty="0">
                <a:latin typeface="+mn-lt"/>
              </a:rPr>
              <a:t>Disproportionality was unexplained by case characteristics for other races.</a:t>
            </a:r>
            <a:endParaRPr lang="en-US" sz="2200" b="1" i="1" dirty="0">
              <a:solidFill>
                <a:srgbClr val="3333FF"/>
              </a:solidFill>
            </a:endParaRPr>
          </a:p>
          <a:p>
            <a:pPr marL="463003" indent="-463003" defTabSz="914608">
              <a:defRPr/>
            </a:pPr>
            <a:endParaRPr lang="en-US" sz="2600" b="1" dirty="0">
              <a:solidFill>
                <a:srgbClr val="FF3300"/>
              </a:solidFill>
            </a:endParaRPr>
          </a:p>
          <a:p>
            <a:pPr marL="463003" indent="-463003" defTabSz="914608">
              <a:defRPr/>
            </a:pPr>
            <a:endParaRPr lang="en-US" sz="2600" b="1" dirty="0">
              <a:solidFill>
                <a:srgbClr val="FF33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2649"/>
                                        </p:tgtEl>
                                        <p:attrNameLst>
                                          <p:attrName>style.visibility</p:attrName>
                                        </p:attrNameLst>
                                      </p:cBhvr>
                                      <p:to>
                                        <p:strVal val="visible"/>
                                      </p:to>
                                    </p:set>
                                    <p:animEffect transition="in" filter="dissolve">
                                      <p:cBhvr>
                                        <p:cTn id="7" dur="500"/>
                                        <p:tgtEl>
                                          <p:spTgt spid="75264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752650">
                                            <p:txEl>
                                              <p:pRg st="2" end="2"/>
                                            </p:txEl>
                                          </p:spTgt>
                                        </p:tgtEl>
                                        <p:attrNameLst>
                                          <p:attrName>style.visibility</p:attrName>
                                        </p:attrNameLst>
                                      </p:cBhvr>
                                      <p:to>
                                        <p:strVal val="visible"/>
                                      </p:to>
                                    </p:set>
                                    <p:animEffect transition="in" filter="wipe(up)">
                                      <p:cBhvr>
                                        <p:cTn id="12" dur="500"/>
                                        <p:tgtEl>
                                          <p:spTgt spid="75265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52650">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752650">
                                            <p:txEl>
                                              <p:pRg st="4" end="4"/>
                                            </p:txEl>
                                          </p:spTgt>
                                        </p:tgtEl>
                                        <p:attrNameLst>
                                          <p:attrName>ppt_c</p:attrName>
                                        </p:attrNameLst>
                                      </p:cBhvr>
                                      <p:to>
                                        <a:srgbClr val="5F5F5F"/>
                                      </p:to>
                                    </p:animClr>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5265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2649"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2649" name="Rectangle 9"/>
          <p:cNvSpPr>
            <a:spLocks noGrp="1" noChangeArrowheads="1"/>
          </p:cNvSpPr>
          <p:nvPr>
            <p:ph type="title"/>
          </p:nvPr>
        </p:nvSpPr>
        <p:spPr>
          <a:xfrm>
            <a:off x="0" y="374650"/>
            <a:ext cx="9144000" cy="457200"/>
          </a:xfrm>
        </p:spPr>
        <p:txBody>
          <a:bodyPr/>
          <a:lstStyle/>
          <a:p>
            <a:pPr eaLnBrk="1" hangingPunct="1">
              <a:defRPr/>
            </a:pPr>
            <a:r>
              <a:rPr lang="en-US" sz="3200" b="1" dirty="0" smtClean="0">
                <a:solidFill>
                  <a:schemeClr val="tx2">
                    <a:lumMod val="60000"/>
                    <a:lumOff val="40000"/>
                  </a:schemeClr>
                </a:solidFill>
              </a:rPr>
              <a:t>Main Conclusions from the 2004 Cohort</a:t>
            </a:r>
            <a:endParaRPr lang="en-US" sz="3200" b="1" dirty="0">
              <a:solidFill>
                <a:schemeClr val="tx2">
                  <a:lumMod val="60000"/>
                  <a:lumOff val="40000"/>
                </a:schemeClr>
              </a:solidFill>
            </a:endParaRPr>
          </a:p>
        </p:txBody>
      </p:sp>
      <p:sp>
        <p:nvSpPr>
          <p:cNvPr id="752650" name="Rectangle 10"/>
          <p:cNvSpPr>
            <a:spLocks noChangeArrowheads="1"/>
          </p:cNvSpPr>
          <p:nvPr/>
        </p:nvSpPr>
        <p:spPr bwMode="auto">
          <a:xfrm>
            <a:off x="457200" y="838200"/>
            <a:ext cx="8115300" cy="5562600"/>
          </a:xfrm>
          <a:prstGeom prst="rect">
            <a:avLst/>
          </a:prstGeom>
          <a:noFill/>
          <a:ln w="9525" algn="ctr">
            <a:noFill/>
            <a:miter lim="800000"/>
            <a:headEnd/>
            <a:tailEnd/>
          </a:ln>
          <a:effectLst/>
        </p:spPr>
        <p:txBody>
          <a:bodyPr lIns="91429" tIns="45714" rIns="91429" bIns="45714"/>
          <a:lstStyle/>
          <a:p>
            <a:pPr marL="463003" indent="-463003" defTabSz="914608">
              <a:defRPr/>
            </a:pPr>
            <a:endParaRPr lang="en-US" sz="2600" b="1" dirty="0">
              <a:solidFill>
                <a:schemeClr val="tx2">
                  <a:lumMod val="60000"/>
                  <a:lumOff val="40000"/>
                </a:schemeClr>
              </a:solidFill>
            </a:endParaRPr>
          </a:p>
          <a:p>
            <a:pPr marL="463003" indent="-463003" defTabSz="914608">
              <a:defRPr/>
            </a:pPr>
            <a:endParaRPr lang="en-US" sz="2600" b="1" dirty="0">
              <a:solidFill>
                <a:schemeClr val="tx2">
                  <a:lumMod val="60000"/>
                  <a:lumOff val="40000"/>
                </a:schemeClr>
              </a:solidFill>
            </a:endParaRPr>
          </a:p>
          <a:p>
            <a:pPr marL="463003" indent="-463003" defTabSz="914608">
              <a:defRPr/>
            </a:pPr>
            <a:r>
              <a:rPr lang="en-US" sz="2600" b="1" dirty="0">
                <a:solidFill>
                  <a:schemeClr val="tx2">
                    <a:lumMod val="60000"/>
                    <a:lumOff val="40000"/>
                  </a:schemeClr>
                </a:solidFill>
              </a:rPr>
              <a:t>Disproportionality exists in WA’s child welfare system:</a:t>
            </a:r>
          </a:p>
          <a:p>
            <a:pPr marL="463003" indent="-463003" defTabSz="914608">
              <a:defRPr/>
            </a:pPr>
            <a:endParaRPr lang="en-US" sz="2600" b="1" i="1" dirty="0">
              <a:solidFill>
                <a:schemeClr val="tx2">
                  <a:lumMod val="60000"/>
                  <a:lumOff val="40000"/>
                </a:schemeClr>
              </a:solidFill>
            </a:endParaRPr>
          </a:p>
          <a:p>
            <a:pPr marL="463003" indent="-463003" defTabSz="914608">
              <a:spcAft>
                <a:spcPts val="600"/>
              </a:spcAft>
              <a:buFont typeface="Wingdings" pitchFamily="2" charset="2"/>
              <a:buChar char="ü"/>
              <a:defRPr/>
            </a:pPr>
            <a:r>
              <a:rPr lang="en-US" sz="2600" b="1" i="1" dirty="0">
                <a:latin typeface="+mn-lt"/>
              </a:rPr>
              <a:t>Greatest for Indian and Black children</a:t>
            </a:r>
          </a:p>
          <a:p>
            <a:pPr marL="463003" indent="-463003" defTabSz="914608">
              <a:spcAft>
                <a:spcPts val="600"/>
              </a:spcAft>
              <a:buFont typeface="Wingdings" pitchFamily="2" charset="2"/>
              <a:buChar char="ü"/>
              <a:defRPr/>
            </a:pPr>
            <a:r>
              <a:rPr lang="en-US" sz="2600" b="1" i="1" dirty="0">
                <a:latin typeface="+mn-lt"/>
              </a:rPr>
              <a:t>Most of the disproportionality occurs at the point of referral to CPS</a:t>
            </a:r>
          </a:p>
          <a:p>
            <a:pPr marL="463003" indent="-463003" defTabSz="914608">
              <a:spcAft>
                <a:spcPts val="600"/>
              </a:spcAft>
              <a:buFont typeface="Wingdings" pitchFamily="2" charset="2"/>
              <a:buChar char="ü"/>
              <a:defRPr/>
            </a:pPr>
            <a:r>
              <a:rPr lang="en-US" sz="2600" b="1" i="1" dirty="0">
                <a:latin typeface="+mn-lt"/>
              </a:rPr>
              <a:t>Mandated reporters are only part of the story</a:t>
            </a:r>
          </a:p>
          <a:p>
            <a:pPr marL="463003" indent="-463003" defTabSz="914608">
              <a:spcAft>
                <a:spcPts val="600"/>
              </a:spcAft>
              <a:buFont typeface="Wingdings" pitchFamily="2" charset="2"/>
              <a:buChar char="ü"/>
              <a:defRPr/>
            </a:pPr>
            <a:r>
              <a:rPr lang="en-US" sz="2600" b="1" i="1" dirty="0">
                <a:latin typeface="+mn-lt"/>
              </a:rPr>
              <a:t>Disproportionality for Indian children can be partly explained by different case characteristics</a:t>
            </a:r>
            <a:endParaRPr lang="en-US" sz="2600" b="1" i="1" dirty="0"/>
          </a:p>
          <a:p>
            <a:pPr marL="463003" indent="-463003" defTabSz="914608">
              <a:defRPr/>
            </a:pPr>
            <a:endParaRPr lang="en-US" sz="2600" b="1" dirty="0">
              <a:solidFill>
                <a:srgbClr val="FF3300"/>
              </a:solidFill>
            </a:endParaRPr>
          </a:p>
          <a:p>
            <a:pPr marL="463003" indent="-463003" defTabSz="914608">
              <a:defRPr/>
            </a:pPr>
            <a:endParaRPr lang="en-US" sz="2600" b="1" dirty="0">
              <a:solidFill>
                <a:srgbClr val="FF33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2649"/>
                                        </p:tgtEl>
                                        <p:attrNameLst>
                                          <p:attrName>style.visibility</p:attrName>
                                        </p:attrNameLst>
                                      </p:cBhvr>
                                      <p:to>
                                        <p:strVal val="visible"/>
                                      </p:to>
                                    </p:set>
                                    <p:animEffect transition="in" filter="dissolve">
                                      <p:cBhvr>
                                        <p:cTn id="7" dur="500"/>
                                        <p:tgtEl>
                                          <p:spTgt spid="75264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752650">
                                            <p:txEl>
                                              <p:pRg st="2" end="2"/>
                                            </p:txEl>
                                          </p:spTgt>
                                        </p:tgtEl>
                                        <p:attrNameLst>
                                          <p:attrName>style.visibility</p:attrName>
                                        </p:attrNameLst>
                                      </p:cBhvr>
                                      <p:to>
                                        <p:strVal val="visible"/>
                                      </p:to>
                                    </p:set>
                                    <p:animEffect transition="in" filter="wipe(up)">
                                      <p:cBhvr>
                                        <p:cTn id="12" dur="500"/>
                                        <p:tgtEl>
                                          <p:spTgt spid="75265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52650">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752650">
                                            <p:txEl>
                                              <p:pRg st="4" end="4"/>
                                            </p:txEl>
                                          </p:spTgt>
                                        </p:tgtEl>
                                        <p:attrNameLst>
                                          <p:attrName>ppt_c</p:attrName>
                                        </p:attrNameLst>
                                      </p:cBhvr>
                                      <p:to>
                                        <a:srgbClr val="5F5F5F"/>
                                      </p:to>
                                    </p:animClr>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52650">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752650">
                                            <p:txEl>
                                              <p:pRg st="5" end="5"/>
                                            </p:txEl>
                                          </p:spTgt>
                                        </p:tgtEl>
                                        <p:attrNameLst>
                                          <p:attrName>ppt_c</p:attrName>
                                        </p:attrNameLst>
                                      </p:cBhvr>
                                      <p:to>
                                        <a:srgbClr val="5F5F5F"/>
                                      </p:to>
                                    </p:animClr>
                                  </p:sub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52650">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752650">
                                            <p:txEl>
                                              <p:pRg st="6" end="6"/>
                                            </p:txEl>
                                          </p:spTgt>
                                        </p:tgtEl>
                                        <p:attrNameLst>
                                          <p:attrName>ppt_c</p:attrName>
                                        </p:attrNameLst>
                                      </p:cBhvr>
                                      <p:to>
                                        <a:srgbClr val="5F5F5F"/>
                                      </p:to>
                                    </p:animClr>
                                  </p:sub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52650">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752650">
                                            <p:txEl>
                                              <p:pRg st="6" end="6"/>
                                            </p:txEl>
                                          </p:spTgt>
                                        </p:tgtEl>
                                        <p:attrNameLst>
                                          <p:attrName>ppt_c</p:attrName>
                                        </p:attrNameLst>
                                      </p:cBhvr>
                                      <p:to>
                                        <a:srgbClr val="5F5F5F"/>
                                      </p:to>
                                    </p:animClr>
                                  </p:sub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52650">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752650">
                                            <p:txEl>
                                              <p:pRg st="7" end="7"/>
                                            </p:txEl>
                                          </p:spTgt>
                                        </p:tgtEl>
                                        <p:attrNameLst>
                                          <p:attrName>ppt_c</p:attrName>
                                        </p:attrNameLst>
                                      </p:cBhvr>
                                      <p:to>
                                        <a:srgbClr val="5F5F5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264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rtlCol="0">
            <a:normAutofit fontScale="90000"/>
          </a:bodyPr>
          <a:lstStyle/>
          <a:p>
            <a:pPr marL="484632"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Background</a:t>
            </a:r>
            <a:br>
              <a:rPr lang="en-US" b="1" dirty="0" smtClean="0">
                <a:solidFill>
                  <a:schemeClr val="accent1">
                    <a:tint val="83000"/>
                    <a:satMod val="150000"/>
                  </a:schemeClr>
                </a:solidFill>
              </a:rPr>
            </a:br>
            <a:endParaRPr lang="en-US" b="1" dirty="0">
              <a:solidFill>
                <a:schemeClr val="accent1">
                  <a:tint val="83000"/>
                  <a:satMod val="150000"/>
                </a:schemeClr>
              </a:solidFill>
            </a:endParaRPr>
          </a:p>
        </p:txBody>
      </p:sp>
      <p:sp>
        <p:nvSpPr>
          <p:cNvPr id="16386" name="Content Placeholder 2"/>
          <p:cNvSpPr>
            <a:spLocks noGrp="1"/>
          </p:cNvSpPr>
          <p:nvPr>
            <p:ph idx="1"/>
          </p:nvPr>
        </p:nvSpPr>
        <p:spPr>
          <a:xfrm>
            <a:off x="457200" y="1143000"/>
            <a:ext cx="8229600" cy="4983163"/>
          </a:xfrm>
        </p:spPr>
        <p:txBody>
          <a:bodyPr/>
          <a:lstStyle/>
          <a:p>
            <a:pPr eaLnBrk="1" hangingPunct="1">
              <a:spcBef>
                <a:spcPts val="600"/>
              </a:spcBef>
              <a:buSzPct val="110000"/>
              <a:buFont typeface="Arial" charset="0"/>
              <a:buNone/>
            </a:pPr>
            <a:endParaRPr lang="en-US" sz="3000" u="sng" smtClean="0"/>
          </a:p>
          <a:p>
            <a:pPr eaLnBrk="1" hangingPunct="1">
              <a:spcBef>
                <a:spcPts val="600"/>
              </a:spcBef>
              <a:buSzPct val="110000"/>
              <a:buFont typeface="Arial" charset="0"/>
              <a:buNone/>
            </a:pPr>
            <a:r>
              <a:rPr lang="en-US" sz="3000" u="sng" smtClean="0"/>
              <a:t>Disproportionality</a:t>
            </a:r>
            <a:r>
              <a:rPr lang="en-US" sz="3000" smtClean="0"/>
              <a:t>:  The over-representation of children belonging to racial/ethnic minorities in the child welfare system.   Always defined as comparison with White children.</a:t>
            </a:r>
          </a:p>
          <a:p>
            <a:pPr eaLnBrk="1" hangingPunct="1">
              <a:spcBef>
                <a:spcPts val="600"/>
              </a:spcBef>
              <a:buSzPct val="110000"/>
              <a:buFont typeface="Arial" charset="0"/>
              <a:buNone/>
            </a:pPr>
            <a:endParaRPr lang="en-US" sz="3000" smtClean="0"/>
          </a:p>
          <a:p>
            <a:pPr eaLnBrk="1" hangingPunct="1">
              <a:spcBef>
                <a:spcPts val="600"/>
              </a:spcBef>
              <a:buSzPct val="110000"/>
              <a:buFont typeface="Arial" charset="0"/>
              <a:buNone/>
            </a:pPr>
            <a:r>
              <a:rPr lang="en-US" sz="3000" smtClean="0"/>
              <a:t>For example, in 2004, American Indian children comprised less than 4 percent Washington’s children, but accounted for 14 percent of children removed from their homes in that year.</a:t>
            </a:r>
          </a:p>
          <a:p>
            <a:pPr eaLnBrk="1" hangingPunct="1">
              <a:spcBef>
                <a:spcPts val="600"/>
              </a:spcBef>
              <a:buSzPct val="110000"/>
              <a:buFont typeface="Arial" charset="0"/>
              <a:buNone/>
            </a:pPr>
            <a:endParaRPr lang="en-US" sz="30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386">
                                            <p:txEl>
                                              <p:pRg st="1" end="1"/>
                                            </p:txEl>
                                          </p:spTgt>
                                        </p:tgtEl>
                                        <p:attrNameLst>
                                          <p:attrName>style.visibility</p:attrName>
                                        </p:attrNameLst>
                                      </p:cBhvr>
                                      <p:to>
                                        <p:strVal val="visible"/>
                                      </p:to>
                                    </p:set>
                                    <p:animEffect transition="in" filter="blinds(horizontal)">
                                      <p:cBhvr>
                                        <p:cTn id="7" dur="500"/>
                                        <p:tgtEl>
                                          <p:spTgt spid="1638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386">
                                            <p:txEl>
                                              <p:pRg st="3" end="3"/>
                                            </p:txEl>
                                          </p:spTgt>
                                        </p:tgtEl>
                                        <p:attrNameLst>
                                          <p:attrName>style.visibility</p:attrName>
                                        </p:attrNameLst>
                                      </p:cBhvr>
                                      <p:to>
                                        <p:strVal val="visible"/>
                                      </p:to>
                                    </p:set>
                                    <p:animEffect transition="in" filter="blinds(horizontal)">
                                      <p:cBhvr>
                                        <p:cTn id="12" dur="500"/>
                                        <p:tgtEl>
                                          <p:spTgt spid="1638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lstStyle/>
          <a:p>
            <a:pPr algn="ctr" eaLnBrk="1" hangingPunct="1">
              <a:buFont typeface="Arial" charset="0"/>
              <a:buNone/>
              <a:defRPr/>
            </a:pPr>
            <a:endParaRPr lang="en-US" dirty="0" smtClean="0"/>
          </a:p>
          <a:p>
            <a:pPr algn="ctr" eaLnBrk="1" hangingPunct="1">
              <a:buFont typeface="Arial" charset="0"/>
              <a:buNone/>
              <a:defRPr/>
            </a:pPr>
            <a:r>
              <a:rPr lang="en-US" sz="4800" b="1" dirty="0" smtClean="0">
                <a:solidFill>
                  <a:schemeClr val="tx2">
                    <a:lumMod val="60000"/>
                    <a:lumOff val="40000"/>
                  </a:schemeClr>
                </a:solidFill>
                <a:latin typeface="+mj-lt"/>
              </a:rPr>
              <a:t>Current</a:t>
            </a:r>
          </a:p>
          <a:p>
            <a:pPr algn="ctr" eaLnBrk="1" hangingPunct="1">
              <a:buFont typeface="Arial" charset="0"/>
              <a:buNone/>
              <a:defRPr/>
            </a:pPr>
            <a:r>
              <a:rPr lang="en-US" sz="4800" b="1" dirty="0" smtClean="0">
                <a:solidFill>
                  <a:schemeClr val="tx2">
                    <a:lumMod val="60000"/>
                    <a:lumOff val="40000"/>
                  </a:schemeClr>
                </a:solidFill>
                <a:latin typeface="+mj-lt"/>
              </a:rPr>
              <a:t>Study</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09600"/>
          </a:xfrm>
        </p:spPr>
        <p:txBody>
          <a:bodyPr rtlCol="0">
            <a:normAutofit fontScale="90000"/>
          </a:bodyPr>
          <a:lstStyle/>
          <a:p>
            <a:pPr marL="484632"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Current Study Direction</a:t>
            </a:r>
            <a:br>
              <a:rPr lang="en-US" b="1" dirty="0" smtClean="0">
                <a:solidFill>
                  <a:schemeClr val="accent1">
                    <a:tint val="83000"/>
                    <a:satMod val="150000"/>
                  </a:schemeClr>
                </a:solidFill>
              </a:rPr>
            </a:br>
            <a:r>
              <a:rPr lang="en-US" sz="2900" dirty="0" smtClean="0"/>
              <a:t>ESSB 5882, Laws of 2009</a:t>
            </a:r>
            <a:br>
              <a:rPr lang="en-US" sz="2900" dirty="0" smtClean="0"/>
            </a:br>
            <a:r>
              <a:rPr lang="en-US" b="1" dirty="0" smtClean="0">
                <a:solidFill>
                  <a:schemeClr val="accent1">
                    <a:tint val="83000"/>
                    <a:satMod val="150000"/>
                  </a:schemeClr>
                </a:solidFill>
              </a:rPr>
              <a:t/>
            </a:r>
            <a:br>
              <a:rPr lang="en-US" b="1" dirty="0" smtClean="0">
                <a:solidFill>
                  <a:schemeClr val="accent1">
                    <a:tint val="83000"/>
                    <a:satMod val="150000"/>
                  </a:schemeClr>
                </a:solidFill>
              </a:rPr>
            </a:br>
            <a:endParaRPr lang="en-US" b="1" dirty="0">
              <a:solidFill>
                <a:schemeClr val="accent1">
                  <a:tint val="83000"/>
                  <a:satMod val="150000"/>
                </a:schemeClr>
              </a:solidFill>
            </a:endParaRPr>
          </a:p>
        </p:txBody>
      </p:sp>
      <p:sp>
        <p:nvSpPr>
          <p:cNvPr id="95234" name="Content Placeholder 2"/>
          <p:cNvSpPr>
            <a:spLocks noGrp="1"/>
          </p:cNvSpPr>
          <p:nvPr>
            <p:ph idx="1"/>
          </p:nvPr>
        </p:nvSpPr>
        <p:spPr>
          <a:xfrm>
            <a:off x="457200" y="1143000"/>
            <a:ext cx="8229600" cy="4983163"/>
          </a:xfrm>
        </p:spPr>
        <p:txBody>
          <a:bodyPr/>
          <a:lstStyle/>
          <a:p>
            <a:pPr eaLnBrk="1" hangingPunct="1">
              <a:spcBef>
                <a:spcPts val="600"/>
              </a:spcBef>
              <a:buSzPct val="110000"/>
              <a:buFont typeface="Arial" charset="0"/>
              <a:buNone/>
            </a:pPr>
            <a:endParaRPr lang="en-US" sz="2800" smtClean="0"/>
          </a:p>
          <a:p>
            <a:pPr eaLnBrk="1" hangingPunct="1">
              <a:spcBef>
                <a:spcPts val="600"/>
              </a:spcBef>
              <a:buSzPct val="110000"/>
              <a:buFont typeface="Arial" charset="0"/>
              <a:buNone/>
            </a:pPr>
            <a:r>
              <a:rPr lang="en-US" sz="2800" smtClean="0"/>
              <a:t>“…the Washington state institute for public policy shall evaluate the department of social and health services' use of </a:t>
            </a:r>
            <a:r>
              <a:rPr lang="en-US" sz="2800" u="sng" smtClean="0"/>
              <a:t>structured decision-making</a:t>
            </a:r>
            <a:r>
              <a:rPr lang="en-US" sz="2800" smtClean="0"/>
              <a:t> practices and implementation of the </a:t>
            </a:r>
            <a:r>
              <a:rPr lang="en-US" sz="2800" u="sng" smtClean="0"/>
              <a:t>family team decision-making</a:t>
            </a:r>
            <a:r>
              <a:rPr lang="en-US" sz="2800" smtClean="0"/>
              <a:t> model to determine whether and how those child protection and child welfare efforts result in reducing disproportionate representation of African-American, Native American, and Latino children in the state's child welfare system.”</a:t>
            </a:r>
            <a:endParaRPr lang="en-US" sz="2600" smtClean="0"/>
          </a:p>
          <a:p>
            <a:pPr eaLnBrk="1" hangingPunct="1">
              <a:spcBef>
                <a:spcPts val="1200"/>
              </a:spcBef>
              <a:buSzPct val="110000"/>
            </a:pPr>
            <a:endParaRPr lang="en-US" sz="2600" smtClean="0"/>
          </a:p>
          <a:p>
            <a:pPr eaLnBrk="1" hangingPunct="1">
              <a:spcBef>
                <a:spcPts val="1200"/>
              </a:spcBef>
              <a:buSzPct val="110000"/>
            </a:pPr>
            <a:endParaRPr lang="en-US" sz="2600" smtClean="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rtlCol="0">
            <a:normAutofit fontScale="90000"/>
          </a:bodyPr>
          <a:lstStyle/>
          <a:p>
            <a:pPr marL="484632"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Study Approach for SDM Analysis</a:t>
            </a:r>
            <a:br>
              <a:rPr lang="en-US" b="1" dirty="0" smtClean="0">
                <a:solidFill>
                  <a:schemeClr val="accent1">
                    <a:tint val="83000"/>
                    <a:satMod val="150000"/>
                  </a:schemeClr>
                </a:solidFill>
              </a:rPr>
            </a:br>
            <a:r>
              <a:rPr lang="en-US" b="1" dirty="0" smtClean="0">
                <a:solidFill>
                  <a:schemeClr val="accent1">
                    <a:tint val="83000"/>
                    <a:satMod val="150000"/>
                  </a:schemeClr>
                </a:solidFill>
              </a:rPr>
              <a:t/>
            </a:r>
            <a:br>
              <a:rPr lang="en-US" b="1" dirty="0" smtClean="0">
                <a:solidFill>
                  <a:schemeClr val="accent1">
                    <a:tint val="83000"/>
                    <a:satMod val="150000"/>
                  </a:schemeClr>
                </a:solidFill>
              </a:rPr>
            </a:br>
            <a:endParaRPr lang="en-US" b="1" dirty="0">
              <a:solidFill>
                <a:schemeClr val="accent1">
                  <a:tint val="83000"/>
                  <a:satMod val="150000"/>
                </a:schemeClr>
              </a:solidFill>
            </a:endParaRPr>
          </a:p>
        </p:txBody>
      </p:sp>
      <p:sp>
        <p:nvSpPr>
          <p:cNvPr id="5" name="Content Placeholder 2"/>
          <p:cNvSpPr>
            <a:spLocks noGrp="1"/>
          </p:cNvSpPr>
          <p:nvPr>
            <p:ph idx="1"/>
          </p:nvPr>
        </p:nvSpPr>
        <p:spPr>
          <a:xfrm>
            <a:off x="457200" y="1143000"/>
            <a:ext cx="8229600" cy="4983163"/>
          </a:xfrm>
        </p:spPr>
        <p:txBody>
          <a:bodyPr/>
          <a:lstStyle/>
          <a:p>
            <a:pPr eaLnBrk="1" hangingPunct="1">
              <a:spcBef>
                <a:spcPts val="600"/>
              </a:spcBef>
              <a:buSzPct val="110000"/>
              <a:buFont typeface="Arial" charset="0"/>
              <a:buNone/>
              <a:defRPr/>
            </a:pPr>
            <a:endParaRPr lang="en-US" sz="3000" u="sng" dirty="0" smtClean="0"/>
          </a:p>
          <a:p>
            <a:pPr eaLnBrk="1" hangingPunct="1">
              <a:spcBef>
                <a:spcPts val="600"/>
              </a:spcBef>
              <a:buSzPct val="110000"/>
              <a:buFont typeface="Arial" charset="0"/>
              <a:buNone/>
              <a:defRPr/>
            </a:pPr>
            <a:r>
              <a:rPr lang="en-US" dirty="0" smtClean="0"/>
              <a:t>Structured Decision Making:  </a:t>
            </a:r>
          </a:p>
          <a:p>
            <a:pPr eaLnBrk="1" hangingPunct="1">
              <a:spcBef>
                <a:spcPts val="600"/>
              </a:spcBef>
              <a:buSzPct val="110000"/>
              <a:defRPr/>
            </a:pPr>
            <a:r>
              <a:rPr lang="en-US" sz="2800" dirty="0" smtClean="0"/>
              <a:t>Actuarial risk assessment tool.</a:t>
            </a:r>
          </a:p>
          <a:p>
            <a:pPr eaLnBrk="1" hangingPunct="1">
              <a:spcBef>
                <a:spcPts val="600"/>
              </a:spcBef>
              <a:buSzPct val="110000"/>
              <a:defRPr/>
            </a:pPr>
            <a:r>
              <a:rPr lang="en-US" sz="2800" dirty="0" smtClean="0"/>
              <a:t>In Washington, it is used with CPS cases only, after the investigation</a:t>
            </a:r>
          </a:p>
          <a:p>
            <a:pPr eaLnBrk="1" hangingPunct="1">
              <a:spcBef>
                <a:spcPts val="600"/>
              </a:spcBef>
              <a:buSzPct val="110000"/>
              <a:defRPr/>
            </a:pPr>
            <a:endParaRPr lang="en-US" sz="2800" dirty="0" smtClean="0"/>
          </a:p>
          <a:p>
            <a:pPr eaLnBrk="1" hangingPunct="1">
              <a:spcBef>
                <a:spcPts val="600"/>
              </a:spcBef>
              <a:buSzPct val="110000"/>
              <a:buFont typeface="Arial" charset="0"/>
              <a:buNone/>
              <a:defRPr/>
            </a:pPr>
            <a:r>
              <a:rPr lang="en-US" sz="2800" dirty="0" smtClean="0"/>
              <a:t>If SDM can affect disproportionality, we should observe less disproportionality at the point of removal from home.</a:t>
            </a:r>
          </a:p>
          <a:p>
            <a:pPr eaLnBrk="1" hangingPunct="1">
              <a:spcBef>
                <a:spcPts val="600"/>
              </a:spcBef>
              <a:buSzPct val="110000"/>
              <a:buFont typeface="Arial" charset="0"/>
              <a:buNone/>
              <a:defRPr/>
            </a:pPr>
            <a:endParaRPr lang="en-US" sz="2600" dirty="0" smtClean="0"/>
          </a:p>
          <a:p>
            <a:pPr eaLnBrk="1" hangingPunct="1">
              <a:spcBef>
                <a:spcPts val="600"/>
              </a:spcBef>
              <a:buSzPct val="110000"/>
              <a:buFont typeface="Arial" charset="0"/>
              <a:buNone/>
              <a:defRPr/>
            </a:pPr>
            <a:r>
              <a:rPr lang="en-US" sz="2600" dirty="0" smtClean="0"/>
              <a:t>	    </a:t>
            </a:r>
          </a:p>
          <a:p>
            <a:pPr eaLnBrk="1" hangingPunct="1">
              <a:spcBef>
                <a:spcPts val="600"/>
              </a:spcBef>
              <a:buSzPct val="110000"/>
              <a:buFont typeface="Arial" charset="0"/>
              <a:buNone/>
              <a:defRPr/>
            </a:pPr>
            <a:endParaRPr lang="en-US" sz="2600" dirty="0" smtClean="0"/>
          </a:p>
          <a:p>
            <a:pPr eaLnBrk="1" hangingPunct="1">
              <a:spcBef>
                <a:spcPts val="600"/>
              </a:spcBef>
              <a:buSzPct val="110000"/>
              <a:buFont typeface="Arial" charset="0"/>
              <a:buNone/>
              <a:defRPr/>
            </a:pPr>
            <a:endParaRPr lang="en-US" sz="2600" dirty="0" smtClean="0"/>
          </a:p>
          <a:p>
            <a:pPr marL="514350" indent="-514350" eaLnBrk="1" hangingPunct="1">
              <a:spcBef>
                <a:spcPts val="600"/>
              </a:spcBef>
              <a:buSzPct val="110000"/>
              <a:buFont typeface="Arial" charset="0"/>
              <a:buNone/>
              <a:defRPr/>
            </a:pPr>
            <a:endParaRPr lang="en-US" sz="2600" dirty="0" smtClean="0"/>
          </a:p>
          <a:p>
            <a:pPr lvl="1" eaLnBrk="1" hangingPunct="1">
              <a:spcBef>
                <a:spcPts val="600"/>
              </a:spcBef>
              <a:buSzPct val="110000"/>
              <a:buFont typeface="Arial" charset="0"/>
              <a:buNone/>
              <a:defRPr/>
            </a:pPr>
            <a:endParaRPr lang="en-US" sz="2600" dirty="0" smtClean="0"/>
          </a:p>
          <a:p>
            <a:pPr eaLnBrk="1" hangingPunct="1">
              <a:spcBef>
                <a:spcPts val="600"/>
              </a:spcBef>
              <a:buSzPct val="110000"/>
              <a:buFont typeface="Arial" pitchFamily="34" charset="0"/>
              <a:buChar char="•"/>
              <a:defRPr/>
            </a:pPr>
            <a:endParaRPr lang="en-US" sz="3000" dirty="0" smtClean="0"/>
          </a:p>
          <a:p>
            <a:pPr eaLnBrk="1" hangingPunct="1">
              <a:spcBef>
                <a:spcPts val="600"/>
              </a:spcBef>
              <a:buSzPct val="110000"/>
              <a:buFont typeface="Arial" pitchFamily="34" charset="0"/>
              <a:buChar char="•"/>
              <a:defRPr/>
            </a:pPr>
            <a:endParaRPr lang="en-US" sz="3000" dirty="0" smtClean="0"/>
          </a:p>
          <a:p>
            <a:pPr eaLnBrk="1" hangingPunct="1">
              <a:spcBef>
                <a:spcPts val="600"/>
              </a:spcBef>
              <a:buSzPct val="110000"/>
              <a:buFont typeface="Arial" charset="0"/>
              <a:buNone/>
              <a:defRPr/>
            </a:pPr>
            <a:endParaRPr lang="en-US" sz="2600" i="1" dirty="0" smtClean="0"/>
          </a:p>
          <a:p>
            <a:pPr eaLnBrk="1" hangingPunct="1">
              <a:spcBef>
                <a:spcPts val="600"/>
              </a:spcBef>
              <a:buSzPct val="110000"/>
              <a:defRPr/>
            </a:pPr>
            <a:endParaRPr lang="en-US" sz="2600" dirty="0" smtClean="0"/>
          </a:p>
          <a:p>
            <a:pPr eaLnBrk="1" hangingPunct="1">
              <a:spcBef>
                <a:spcPts val="1200"/>
              </a:spcBef>
              <a:buSzPct val="110000"/>
              <a:defRPr/>
            </a:pPr>
            <a:endParaRPr lang="en-US" sz="2600" dirty="0" smtClean="0"/>
          </a:p>
          <a:p>
            <a:pPr eaLnBrk="1" hangingPunct="1">
              <a:spcBef>
                <a:spcPts val="1200"/>
              </a:spcBef>
              <a:buSzPct val="110000"/>
              <a:defRPr/>
            </a:pPr>
            <a:endParaRPr lang="en-US" sz="2600" dirty="0"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rtlCol="0">
            <a:normAutofit fontScale="90000"/>
          </a:bodyPr>
          <a:lstStyle/>
          <a:p>
            <a:pPr marL="484632"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Study Approach for SDM Analysis</a:t>
            </a:r>
            <a:br>
              <a:rPr lang="en-US" b="1" dirty="0" smtClean="0">
                <a:solidFill>
                  <a:schemeClr val="accent1">
                    <a:tint val="83000"/>
                    <a:satMod val="150000"/>
                  </a:schemeClr>
                </a:solidFill>
              </a:rPr>
            </a:br>
            <a:r>
              <a:rPr lang="en-US" sz="4000" b="1" dirty="0" smtClean="0">
                <a:solidFill>
                  <a:schemeClr val="accent1">
                    <a:tint val="83000"/>
                    <a:satMod val="150000"/>
                  </a:schemeClr>
                </a:solidFill>
              </a:rPr>
              <a:t>Timeline</a:t>
            </a:r>
            <a:r>
              <a:rPr lang="en-US" b="1" dirty="0" smtClean="0">
                <a:solidFill>
                  <a:schemeClr val="accent1">
                    <a:tint val="83000"/>
                    <a:satMod val="150000"/>
                  </a:schemeClr>
                </a:solidFill>
              </a:rPr>
              <a:t/>
            </a:r>
            <a:br>
              <a:rPr lang="en-US" b="1" dirty="0" smtClean="0">
                <a:solidFill>
                  <a:schemeClr val="accent1">
                    <a:tint val="83000"/>
                    <a:satMod val="150000"/>
                  </a:schemeClr>
                </a:solidFill>
              </a:rPr>
            </a:br>
            <a:endParaRPr lang="en-US" b="1" dirty="0">
              <a:solidFill>
                <a:schemeClr val="accent1">
                  <a:tint val="83000"/>
                  <a:satMod val="150000"/>
                </a:schemeClr>
              </a:solidFill>
            </a:endParaRPr>
          </a:p>
        </p:txBody>
      </p:sp>
      <p:grpSp>
        <p:nvGrpSpPr>
          <p:cNvPr id="99330" name="Group 295"/>
          <p:cNvGrpSpPr>
            <a:grpSpLocks/>
          </p:cNvGrpSpPr>
          <p:nvPr/>
        </p:nvGrpSpPr>
        <p:grpSpPr bwMode="auto">
          <a:xfrm>
            <a:off x="152400" y="1676400"/>
            <a:ext cx="8691563" cy="3733800"/>
            <a:chOff x="152399" y="1676400"/>
            <a:chExt cx="8691521" cy="3733800"/>
          </a:xfrm>
        </p:grpSpPr>
        <p:sp>
          <p:nvSpPr>
            <p:cNvPr id="99331" name="AutoShape 4"/>
            <p:cNvSpPr>
              <a:spLocks noChangeAspect="1" noChangeArrowheads="1" noTextEdit="1"/>
            </p:cNvSpPr>
            <p:nvPr/>
          </p:nvSpPr>
          <p:spPr bwMode="auto">
            <a:xfrm>
              <a:off x="152399" y="1676400"/>
              <a:ext cx="8691521" cy="3733800"/>
            </a:xfrm>
            <a:prstGeom prst="rect">
              <a:avLst/>
            </a:prstGeom>
            <a:noFill/>
            <a:ln w="9525">
              <a:noFill/>
              <a:miter lim="800000"/>
              <a:headEnd/>
              <a:tailEnd/>
            </a:ln>
          </p:spPr>
          <p:txBody>
            <a:bodyPr/>
            <a:lstStyle/>
            <a:p>
              <a:endParaRPr lang="en-US"/>
            </a:p>
          </p:txBody>
        </p:sp>
        <p:grpSp>
          <p:nvGrpSpPr>
            <p:cNvPr id="99332" name="Group 206"/>
            <p:cNvGrpSpPr>
              <a:grpSpLocks/>
            </p:cNvGrpSpPr>
            <p:nvPr/>
          </p:nvGrpSpPr>
          <p:grpSpPr bwMode="auto">
            <a:xfrm>
              <a:off x="296863" y="1912938"/>
              <a:ext cx="7902575" cy="2917825"/>
              <a:chOff x="187" y="1205"/>
              <a:chExt cx="4978" cy="1838"/>
            </a:xfrm>
          </p:grpSpPr>
          <p:sp>
            <p:nvSpPr>
              <p:cNvPr id="99416" name="Rectangle 6"/>
              <p:cNvSpPr>
                <a:spLocks noChangeArrowheads="1"/>
              </p:cNvSpPr>
              <p:nvPr/>
            </p:nvSpPr>
            <p:spPr bwMode="auto">
              <a:xfrm>
                <a:off x="187" y="1205"/>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17" name="Rectangle 7"/>
              <p:cNvSpPr>
                <a:spLocks noChangeArrowheads="1"/>
              </p:cNvSpPr>
              <p:nvPr/>
            </p:nvSpPr>
            <p:spPr bwMode="auto">
              <a:xfrm>
                <a:off x="715" y="1205"/>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18" name="Rectangle 8"/>
              <p:cNvSpPr>
                <a:spLocks noChangeArrowheads="1"/>
              </p:cNvSpPr>
              <p:nvPr/>
            </p:nvSpPr>
            <p:spPr bwMode="auto">
              <a:xfrm>
                <a:off x="1243" y="1205"/>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19" name="Rectangle 9"/>
              <p:cNvSpPr>
                <a:spLocks noChangeArrowheads="1"/>
              </p:cNvSpPr>
              <p:nvPr/>
            </p:nvSpPr>
            <p:spPr bwMode="auto">
              <a:xfrm>
                <a:off x="1780" y="1205"/>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20" name="Rectangle 10"/>
              <p:cNvSpPr>
                <a:spLocks noChangeArrowheads="1"/>
              </p:cNvSpPr>
              <p:nvPr/>
            </p:nvSpPr>
            <p:spPr bwMode="auto">
              <a:xfrm>
                <a:off x="2308" y="1205"/>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21" name="Rectangle 11"/>
              <p:cNvSpPr>
                <a:spLocks noChangeArrowheads="1"/>
              </p:cNvSpPr>
              <p:nvPr/>
            </p:nvSpPr>
            <p:spPr bwMode="auto">
              <a:xfrm>
                <a:off x="3084" y="1205"/>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22" name="Rectangle 12"/>
              <p:cNvSpPr>
                <a:spLocks noChangeArrowheads="1"/>
              </p:cNvSpPr>
              <p:nvPr/>
            </p:nvSpPr>
            <p:spPr bwMode="auto">
              <a:xfrm>
                <a:off x="3621" y="1205"/>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23" name="Rectangle 13"/>
              <p:cNvSpPr>
                <a:spLocks noChangeArrowheads="1"/>
              </p:cNvSpPr>
              <p:nvPr/>
            </p:nvSpPr>
            <p:spPr bwMode="auto">
              <a:xfrm>
                <a:off x="4149" y="1205"/>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24" name="Rectangle 14"/>
              <p:cNvSpPr>
                <a:spLocks noChangeArrowheads="1"/>
              </p:cNvSpPr>
              <p:nvPr/>
            </p:nvSpPr>
            <p:spPr bwMode="auto">
              <a:xfrm>
                <a:off x="4677" y="1205"/>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25" name="Rectangle 15"/>
              <p:cNvSpPr>
                <a:spLocks noChangeArrowheads="1"/>
              </p:cNvSpPr>
              <p:nvPr/>
            </p:nvSpPr>
            <p:spPr bwMode="auto">
              <a:xfrm>
                <a:off x="187" y="1520"/>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26" name="Rectangle 16"/>
              <p:cNvSpPr>
                <a:spLocks noChangeArrowheads="1"/>
              </p:cNvSpPr>
              <p:nvPr/>
            </p:nvSpPr>
            <p:spPr bwMode="auto">
              <a:xfrm>
                <a:off x="715" y="1520"/>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27" name="Rectangle 17"/>
              <p:cNvSpPr>
                <a:spLocks noChangeArrowheads="1"/>
              </p:cNvSpPr>
              <p:nvPr/>
            </p:nvSpPr>
            <p:spPr bwMode="auto">
              <a:xfrm>
                <a:off x="1243" y="1520"/>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28" name="Rectangle 18"/>
              <p:cNvSpPr>
                <a:spLocks noChangeArrowheads="1"/>
              </p:cNvSpPr>
              <p:nvPr/>
            </p:nvSpPr>
            <p:spPr bwMode="auto">
              <a:xfrm>
                <a:off x="1780" y="1520"/>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29" name="Rectangle 19"/>
              <p:cNvSpPr>
                <a:spLocks noChangeArrowheads="1"/>
              </p:cNvSpPr>
              <p:nvPr/>
            </p:nvSpPr>
            <p:spPr bwMode="auto">
              <a:xfrm>
                <a:off x="2352" y="1205"/>
                <a:ext cx="322"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SDM </a:t>
                </a:r>
                <a:endParaRPr lang="en-US"/>
              </a:p>
            </p:txBody>
          </p:sp>
          <p:sp>
            <p:nvSpPr>
              <p:cNvPr id="99430" name="Rectangle 20"/>
              <p:cNvSpPr>
                <a:spLocks noChangeArrowheads="1"/>
              </p:cNvSpPr>
              <p:nvPr/>
            </p:nvSpPr>
            <p:spPr bwMode="auto">
              <a:xfrm>
                <a:off x="2246" y="1362"/>
                <a:ext cx="586"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Statewide</a:t>
                </a:r>
                <a:endParaRPr lang="en-US"/>
              </a:p>
            </p:txBody>
          </p:sp>
          <p:sp>
            <p:nvSpPr>
              <p:cNvPr id="99431" name="Rectangle 21"/>
              <p:cNvSpPr>
                <a:spLocks noChangeArrowheads="1"/>
              </p:cNvSpPr>
              <p:nvPr/>
            </p:nvSpPr>
            <p:spPr bwMode="auto">
              <a:xfrm>
                <a:off x="2911" y="1362"/>
                <a:ext cx="91"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 </a:t>
                </a:r>
                <a:endParaRPr lang="en-US"/>
              </a:p>
            </p:txBody>
          </p:sp>
          <p:sp>
            <p:nvSpPr>
              <p:cNvPr id="99432" name="Rectangle 22"/>
              <p:cNvSpPr>
                <a:spLocks noChangeArrowheads="1"/>
              </p:cNvSpPr>
              <p:nvPr/>
            </p:nvSpPr>
            <p:spPr bwMode="auto">
              <a:xfrm>
                <a:off x="3084" y="1520"/>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33" name="Rectangle 23"/>
              <p:cNvSpPr>
                <a:spLocks noChangeArrowheads="1"/>
              </p:cNvSpPr>
              <p:nvPr/>
            </p:nvSpPr>
            <p:spPr bwMode="auto">
              <a:xfrm>
                <a:off x="3621" y="1520"/>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34" name="Rectangle 24"/>
              <p:cNvSpPr>
                <a:spLocks noChangeArrowheads="1"/>
              </p:cNvSpPr>
              <p:nvPr/>
            </p:nvSpPr>
            <p:spPr bwMode="auto">
              <a:xfrm>
                <a:off x="4149" y="1520"/>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35" name="Rectangle 25"/>
              <p:cNvSpPr>
                <a:spLocks noChangeArrowheads="1"/>
              </p:cNvSpPr>
              <p:nvPr/>
            </p:nvSpPr>
            <p:spPr bwMode="auto">
              <a:xfrm>
                <a:off x="4677" y="1520"/>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36" name="Rectangle 26"/>
              <p:cNvSpPr>
                <a:spLocks noChangeArrowheads="1"/>
              </p:cNvSpPr>
              <p:nvPr/>
            </p:nvSpPr>
            <p:spPr bwMode="auto">
              <a:xfrm>
                <a:off x="187" y="166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37" name="Rectangle 27"/>
              <p:cNvSpPr>
                <a:spLocks noChangeArrowheads="1"/>
              </p:cNvSpPr>
              <p:nvPr/>
            </p:nvSpPr>
            <p:spPr bwMode="auto">
              <a:xfrm>
                <a:off x="715" y="166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38" name="Rectangle 28"/>
              <p:cNvSpPr>
                <a:spLocks noChangeArrowheads="1"/>
              </p:cNvSpPr>
              <p:nvPr/>
            </p:nvSpPr>
            <p:spPr bwMode="auto">
              <a:xfrm>
                <a:off x="1243" y="166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39" name="Rectangle 29"/>
              <p:cNvSpPr>
                <a:spLocks noChangeArrowheads="1"/>
              </p:cNvSpPr>
              <p:nvPr/>
            </p:nvSpPr>
            <p:spPr bwMode="auto">
              <a:xfrm>
                <a:off x="2256" y="1511"/>
                <a:ext cx="182"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27</a:t>
                </a:r>
                <a:endParaRPr lang="en-US"/>
              </a:p>
            </p:txBody>
          </p:sp>
          <p:sp>
            <p:nvSpPr>
              <p:cNvPr id="99440" name="Rectangle 30"/>
              <p:cNvSpPr>
                <a:spLocks noChangeArrowheads="1"/>
              </p:cNvSpPr>
              <p:nvPr/>
            </p:nvSpPr>
            <p:spPr bwMode="auto">
              <a:xfrm>
                <a:off x="2380" y="1511"/>
                <a:ext cx="107"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a:t>
                </a:r>
                <a:endParaRPr lang="en-US"/>
              </a:p>
            </p:txBody>
          </p:sp>
          <p:sp>
            <p:nvSpPr>
              <p:cNvPr id="99441" name="Rectangle 31"/>
              <p:cNvSpPr>
                <a:spLocks noChangeArrowheads="1"/>
              </p:cNvSpPr>
              <p:nvPr/>
            </p:nvSpPr>
            <p:spPr bwMode="auto">
              <a:xfrm>
                <a:off x="2421" y="1511"/>
                <a:ext cx="239"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Oct</a:t>
                </a:r>
                <a:endParaRPr lang="en-US"/>
              </a:p>
            </p:txBody>
          </p:sp>
          <p:sp>
            <p:nvSpPr>
              <p:cNvPr id="99442" name="Rectangle 32"/>
              <p:cNvSpPr>
                <a:spLocks noChangeArrowheads="1"/>
              </p:cNvSpPr>
              <p:nvPr/>
            </p:nvSpPr>
            <p:spPr bwMode="auto">
              <a:xfrm>
                <a:off x="2603" y="1511"/>
                <a:ext cx="107"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a:t>
                </a:r>
                <a:endParaRPr lang="en-US"/>
              </a:p>
            </p:txBody>
          </p:sp>
          <p:sp>
            <p:nvSpPr>
              <p:cNvPr id="99443" name="Rectangle 33"/>
              <p:cNvSpPr>
                <a:spLocks noChangeArrowheads="1"/>
              </p:cNvSpPr>
              <p:nvPr/>
            </p:nvSpPr>
            <p:spPr bwMode="auto">
              <a:xfrm>
                <a:off x="2636" y="1511"/>
                <a:ext cx="182"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07</a:t>
                </a:r>
                <a:endParaRPr lang="en-US"/>
              </a:p>
            </p:txBody>
          </p:sp>
          <p:sp>
            <p:nvSpPr>
              <p:cNvPr id="99444" name="Rectangle 34"/>
              <p:cNvSpPr>
                <a:spLocks noChangeArrowheads="1"/>
              </p:cNvSpPr>
              <p:nvPr/>
            </p:nvSpPr>
            <p:spPr bwMode="auto">
              <a:xfrm>
                <a:off x="2911" y="1511"/>
                <a:ext cx="91"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 </a:t>
                </a:r>
                <a:endParaRPr lang="en-US"/>
              </a:p>
            </p:txBody>
          </p:sp>
          <p:sp>
            <p:nvSpPr>
              <p:cNvPr id="99445" name="Rectangle 35"/>
              <p:cNvSpPr>
                <a:spLocks noChangeArrowheads="1"/>
              </p:cNvSpPr>
              <p:nvPr/>
            </p:nvSpPr>
            <p:spPr bwMode="auto">
              <a:xfrm>
                <a:off x="3621" y="166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46" name="Rectangle 36"/>
              <p:cNvSpPr>
                <a:spLocks noChangeArrowheads="1"/>
              </p:cNvSpPr>
              <p:nvPr/>
            </p:nvSpPr>
            <p:spPr bwMode="auto">
              <a:xfrm>
                <a:off x="4149" y="166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47" name="Rectangle 37"/>
              <p:cNvSpPr>
                <a:spLocks noChangeArrowheads="1"/>
              </p:cNvSpPr>
              <p:nvPr/>
            </p:nvSpPr>
            <p:spPr bwMode="auto">
              <a:xfrm>
                <a:off x="4677" y="166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48" name="Rectangle 38"/>
              <p:cNvSpPr>
                <a:spLocks noChangeArrowheads="1"/>
              </p:cNvSpPr>
              <p:nvPr/>
            </p:nvSpPr>
            <p:spPr bwMode="auto">
              <a:xfrm>
                <a:off x="187" y="1926"/>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49" name="Rectangle 39"/>
              <p:cNvSpPr>
                <a:spLocks noChangeArrowheads="1"/>
              </p:cNvSpPr>
              <p:nvPr/>
            </p:nvSpPr>
            <p:spPr bwMode="auto">
              <a:xfrm>
                <a:off x="715" y="1926"/>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50" name="Rectangle 40"/>
              <p:cNvSpPr>
                <a:spLocks noChangeArrowheads="1"/>
              </p:cNvSpPr>
              <p:nvPr/>
            </p:nvSpPr>
            <p:spPr bwMode="auto">
              <a:xfrm>
                <a:off x="1243" y="1926"/>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51" name="Rectangle 41"/>
              <p:cNvSpPr>
                <a:spLocks noChangeArrowheads="1"/>
              </p:cNvSpPr>
              <p:nvPr/>
            </p:nvSpPr>
            <p:spPr bwMode="auto">
              <a:xfrm>
                <a:off x="1780" y="1926"/>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52" name="Rectangle 42"/>
              <p:cNvSpPr>
                <a:spLocks noChangeArrowheads="1"/>
              </p:cNvSpPr>
              <p:nvPr/>
            </p:nvSpPr>
            <p:spPr bwMode="auto">
              <a:xfrm>
                <a:off x="2308" y="1660"/>
                <a:ext cx="66" cy="132"/>
              </a:xfrm>
              <a:prstGeom prst="rect">
                <a:avLst/>
              </a:prstGeom>
              <a:noFill/>
              <a:ln w="9525">
                <a:noFill/>
                <a:miter lim="800000"/>
                <a:headEnd/>
                <a:tailEnd/>
              </a:ln>
            </p:spPr>
            <p:txBody>
              <a:bodyPr wrap="none" lIns="0" tIns="0" rIns="0" bIns="0">
                <a:spAutoFit/>
              </a:bodyPr>
              <a:lstStyle/>
              <a:p>
                <a:r>
                  <a:rPr lang="en-US" sz="1000">
                    <a:solidFill>
                      <a:srgbClr val="000000"/>
                    </a:solidFill>
                    <a:latin typeface="Calibri" pitchFamily="34" charset="0"/>
                  </a:rPr>
                  <a:t> </a:t>
                </a:r>
                <a:endParaRPr lang="en-US"/>
              </a:p>
            </p:txBody>
          </p:sp>
          <p:sp>
            <p:nvSpPr>
              <p:cNvPr id="99453" name="Rectangle 43"/>
              <p:cNvSpPr>
                <a:spLocks noChangeArrowheads="1"/>
              </p:cNvSpPr>
              <p:nvPr/>
            </p:nvSpPr>
            <p:spPr bwMode="auto">
              <a:xfrm>
                <a:off x="2308" y="1926"/>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54" name="Rectangle 44"/>
              <p:cNvSpPr>
                <a:spLocks noChangeArrowheads="1"/>
              </p:cNvSpPr>
              <p:nvPr/>
            </p:nvSpPr>
            <p:spPr bwMode="auto">
              <a:xfrm>
                <a:off x="2308" y="1793"/>
                <a:ext cx="99" cy="190"/>
              </a:xfrm>
              <a:prstGeom prst="rect">
                <a:avLst/>
              </a:prstGeom>
              <a:noFill/>
              <a:ln w="9525">
                <a:noFill/>
                <a:miter lim="800000"/>
                <a:headEnd/>
                <a:tailEnd/>
              </a:ln>
            </p:spPr>
            <p:txBody>
              <a:bodyPr wrap="none" lIns="0" tIns="0" rIns="0" bIns="0">
                <a:spAutoFit/>
              </a:bodyPr>
              <a:lstStyle/>
              <a:p>
                <a:r>
                  <a:rPr lang="en-US" sz="1700">
                    <a:solidFill>
                      <a:srgbClr val="000000"/>
                    </a:solidFill>
                    <a:latin typeface="Calibri" pitchFamily="34" charset="0"/>
                  </a:rPr>
                  <a:t> </a:t>
                </a:r>
                <a:endParaRPr lang="en-US"/>
              </a:p>
            </p:txBody>
          </p:sp>
          <p:sp>
            <p:nvSpPr>
              <p:cNvPr id="99455" name="Rectangle 45"/>
              <p:cNvSpPr>
                <a:spLocks noChangeArrowheads="1"/>
              </p:cNvSpPr>
              <p:nvPr/>
            </p:nvSpPr>
            <p:spPr bwMode="auto">
              <a:xfrm>
                <a:off x="3084" y="1926"/>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56" name="Rectangle 46"/>
              <p:cNvSpPr>
                <a:spLocks noChangeArrowheads="1"/>
              </p:cNvSpPr>
              <p:nvPr/>
            </p:nvSpPr>
            <p:spPr bwMode="auto">
              <a:xfrm>
                <a:off x="3621" y="1926"/>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57" name="Rectangle 47"/>
              <p:cNvSpPr>
                <a:spLocks noChangeArrowheads="1"/>
              </p:cNvSpPr>
              <p:nvPr/>
            </p:nvSpPr>
            <p:spPr bwMode="auto">
              <a:xfrm>
                <a:off x="4149" y="1926"/>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58" name="Rectangle 48"/>
              <p:cNvSpPr>
                <a:spLocks noChangeArrowheads="1"/>
              </p:cNvSpPr>
              <p:nvPr/>
            </p:nvSpPr>
            <p:spPr bwMode="auto">
              <a:xfrm>
                <a:off x="4677" y="1926"/>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59" name="Rectangle 49"/>
              <p:cNvSpPr>
                <a:spLocks noChangeArrowheads="1"/>
              </p:cNvSpPr>
              <p:nvPr/>
            </p:nvSpPr>
            <p:spPr bwMode="auto">
              <a:xfrm>
                <a:off x="187" y="208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60" name="Rectangle 50"/>
              <p:cNvSpPr>
                <a:spLocks noChangeArrowheads="1"/>
              </p:cNvSpPr>
              <p:nvPr/>
            </p:nvSpPr>
            <p:spPr bwMode="auto">
              <a:xfrm>
                <a:off x="715" y="1933"/>
                <a:ext cx="239"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Pre</a:t>
                </a:r>
                <a:endParaRPr lang="en-US"/>
              </a:p>
            </p:txBody>
          </p:sp>
          <p:sp>
            <p:nvSpPr>
              <p:cNvPr id="99461" name="Rectangle 51"/>
              <p:cNvSpPr>
                <a:spLocks noChangeArrowheads="1"/>
              </p:cNvSpPr>
              <p:nvPr/>
            </p:nvSpPr>
            <p:spPr bwMode="auto">
              <a:xfrm>
                <a:off x="888" y="1933"/>
                <a:ext cx="107"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a:t>
                </a:r>
                <a:endParaRPr lang="en-US"/>
              </a:p>
            </p:txBody>
          </p:sp>
          <p:sp>
            <p:nvSpPr>
              <p:cNvPr id="99462" name="Rectangle 52"/>
              <p:cNvSpPr>
                <a:spLocks noChangeArrowheads="1"/>
              </p:cNvSpPr>
              <p:nvPr/>
            </p:nvSpPr>
            <p:spPr bwMode="auto">
              <a:xfrm>
                <a:off x="921" y="1933"/>
                <a:ext cx="999"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SDM CPS Referrals</a:t>
                </a:r>
                <a:endParaRPr lang="en-US"/>
              </a:p>
            </p:txBody>
          </p:sp>
          <p:sp>
            <p:nvSpPr>
              <p:cNvPr id="99463" name="Rectangle 53"/>
              <p:cNvSpPr>
                <a:spLocks noChangeArrowheads="1"/>
              </p:cNvSpPr>
              <p:nvPr/>
            </p:nvSpPr>
            <p:spPr bwMode="auto">
              <a:xfrm>
                <a:off x="1871" y="1933"/>
                <a:ext cx="91"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 </a:t>
                </a:r>
                <a:endParaRPr lang="en-US"/>
              </a:p>
            </p:txBody>
          </p:sp>
          <p:sp>
            <p:nvSpPr>
              <p:cNvPr id="99464" name="Rectangle 54"/>
              <p:cNvSpPr>
                <a:spLocks noChangeArrowheads="1"/>
              </p:cNvSpPr>
              <p:nvPr/>
            </p:nvSpPr>
            <p:spPr bwMode="auto">
              <a:xfrm>
                <a:off x="2308" y="208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65" name="Rectangle 55"/>
              <p:cNvSpPr>
                <a:spLocks noChangeArrowheads="1"/>
              </p:cNvSpPr>
              <p:nvPr/>
            </p:nvSpPr>
            <p:spPr bwMode="auto">
              <a:xfrm>
                <a:off x="3084" y="1933"/>
                <a:ext cx="289"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Post</a:t>
                </a:r>
                <a:endParaRPr lang="en-US"/>
              </a:p>
            </p:txBody>
          </p:sp>
          <p:sp>
            <p:nvSpPr>
              <p:cNvPr id="99466" name="Rectangle 56"/>
              <p:cNvSpPr>
                <a:spLocks noChangeArrowheads="1"/>
              </p:cNvSpPr>
              <p:nvPr/>
            </p:nvSpPr>
            <p:spPr bwMode="auto">
              <a:xfrm>
                <a:off x="3307" y="1933"/>
                <a:ext cx="107"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a:t>
                </a:r>
                <a:endParaRPr lang="en-US"/>
              </a:p>
            </p:txBody>
          </p:sp>
          <p:sp>
            <p:nvSpPr>
              <p:cNvPr id="99467" name="Rectangle 57"/>
              <p:cNvSpPr>
                <a:spLocks noChangeArrowheads="1"/>
              </p:cNvSpPr>
              <p:nvPr/>
            </p:nvSpPr>
            <p:spPr bwMode="auto">
              <a:xfrm>
                <a:off x="3348" y="1933"/>
                <a:ext cx="999"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SDM CPS Referrals</a:t>
                </a:r>
                <a:endParaRPr lang="en-US"/>
              </a:p>
            </p:txBody>
          </p:sp>
          <p:sp>
            <p:nvSpPr>
              <p:cNvPr id="99468" name="Rectangle 58"/>
              <p:cNvSpPr>
                <a:spLocks noChangeArrowheads="1"/>
              </p:cNvSpPr>
              <p:nvPr/>
            </p:nvSpPr>
            <p:spPr bwMode="auto">
              <a:xfrm>
                <a:off x="4289" y="1933"/>
                <a:ext cx="91"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 </a:t>
                </a:r>
                <a:endParaRPr lang="en-US"/>
              </a:p>
            </p:txBody>
          </p:sp>
          <p:sp>
            <p:nvSpPr>
              <p:cNvPr id="99469" name="Rectangle 59"/>
              <p:cNvSpPr>
                <a:spLocks noChangeArrowheads="1"/>
              </p:cNvSpPr>
              <p:nvPr/>
            </p:nvSpPr>
            <p:spPr bwMode="auto">
              <a:xfrm>
                <a:off x="4677" y="208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70" name="Rectangle 60"/>
              <p:cNvSpPr>
                <a:spLocks noChangeArrowheads="1"/>
              </p:cNvSpPr>
              <p:nvPr/>
            </p:nvSpPr>
            <p:spPr bwMode="auto">
              <a:xfrm>
                <a:off x="187" y="2232"/>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71" name="Rectangle 61"/>
              <p:cNvSpPr>
                <a:spLocks noChangeArrowheads="1"/>
              </p:cNvSpPr>
              <p:nvPr/>
            </p:nvSpPr>
            <p:spPr bwMode="auto">
              <a:xfrm>
                <a:off x="674" y="2083"/>
                <a:ext cx="528" cy="8"/>
              </a:xfrm>
              <a:prstGeom prst="rect">
                <a:avLst/>
              </a:prstGeom>
              <a:solidFill>
                <a:srgbClr val="FCD5B4"/>
              </a:solidFill>
              <a:ln w="9525">
                <a:noFill/>
                <a:miter lim="800000"/>
                <a:headEnd/>
                <a:tailEnd/>
              </a:ln>
            </p:spPr>
            <p:txBody>
              <a:bodyPr/>
              <a:lstStyle/>
              <a:p>
                <a:endParaRPr lang="en-US"/>
              </a:p>
            </p:txBody>
          </p:sp>
          <p:sp>
            <p:nvSpPr>
              <p:cNvPr id="99472" name="Rectangle 62"/>
              <p:cNvSpPr>
                <a:spLocks noChangeArrowheads="1"/>
              </p:cNvSpPr>
              <p:nvPr/>
            </p:nvSpPr>
            <p:spPr bwMode="auto">
              <a:xfrm>
                <a:off x="674" y="2091"/>
                <a:ext cx="41" cy="141"/>
              </a:xfrm>
              <a:prstGeom prst="rect">
                <a:avLst/>
              </a:prstGeom>
              <a:solidFill>
                <a:srgbClr val="FCD5B4"/>
              </a:solidFill>
              <a:ln w="9525">
                <a:noFill/>
                <a:miter lim="800000"/>
                <a:headEnd/>
                <a:tailEnd/>
              </a:ln>
            </p:spPr>
            <p:txBody>
              <a:bodyPr/>
              <a:lstStyle/>
              <a:p>
                <a:endParaRPr lang="en-US"/>
              </a:p>
            </p:txBody>
          </p:sp>
          <p:sp>
            <p:nvSpPr>
              <p:cNvPr id="99473" name="Rectangle 63"/>
              <p:cNvSpPr>
                <a:spLocks noChangeArrowheads="1"/>
              </p:cNvSpPr>
              <p:nvPr/>
            </p:nvSpPr>
            <p:spPr bwMode="auto">
              <a:xfrm>
                <a:off x="1161" y="2091"/>
                <a:ext cx="41" cy="141"/>
              </a:xfrm>
              <a:prstGeom prst="rect">
                <a:avLst/>
              </a:prstGeom>
              <a:solidFill>
                <a:srgbClr val="FCD5B4"/>
              </a:solidFill>
              <a:ln w="9525">
                <a:noFill/>
                <a:miter lim="800000"/>
                <a:headEnd/>
                <a:tailEnd/>
              </a:ln>
            </p:spPr>
            <p:txBody>
              <a:bodyPr/>
              <a:lstStyle/>
              <a:p>
                <a:endParaRPr lang="en-US"/>
              </a:p>
            </p:txBody>
          </p:sp>
          <p:sp>
            <p:nvSpPr>
              <p:cNvPr id="99474" name="Rectangle 64"/>
              <p:cNvSpPr>
                <a:spLocks noChangeArrowheads="1"/>
              </p:cNvSpPr>
              <p:nvPr/>
            </p:nvSpPr>
            <p:spPr bwMode="auto">
              <a:xfrm>
                <a:off x="715" y="2091"/>
                <a:ext cx="446" cy="141"/>
              </a:xfrm>
              <a:prstGeom prst="rect">
                <a:avLst/>
              </a:prstGeom>
              <a:solidFill>
                <a:srgbClr val="FCD5B4"/>
              </a:solidFill>
              <a:ln w="9525">
                <a:noFill/>
                <a:miter lim="800000"/>
                <a:headEnd/>
                <a:tailEnd/>
              </a:ln>
            </p:spPr>
            <p:txBody>
              <a:bodyPr/>
              <a:lstStyle/>
              <a:p>
                <a:endParaRPr lang="en-US"/>
              </a:p>
            </p:txBody>
          </p:sp>
          <p:sp>
            <p:nvSpPr>
              <p:cNvPr id="99475" name="Rectangle 65"/>
              <p:cNvSpPr>
                <a:spLocks noChangeArrowheads="1"/>
              </p:cNvSpPr>
              <p:nvPr/>
            </p:nvSpPr>
            <p:spPr bwMode="auto">
              <a:xfrm>
                <a:off x="715" y="209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76" name="Rectangle 66"/>
              <p:cNvSpPr>
                <a:spLocks noChangeArrowheads="1"/>
              </p:cNvSpPr>
              <p:nvPr/>
            </p:nvSpPr>
            <p:spPr bwMode="auto">
              <a:xfrm>
                <a:off x="740" y="209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77" name="Rectangle 67"/>
              <p:cNvSpPr>
                <a:spLocks noChangeArrowheads="1"/>
              </p:cNvSpPr>
              <p:nvPr/>
            </p:nvSpPr>
            <p:spPr bwMode="auto">
              <a:xfrm>
                <a:off x="1202" y="2083"/>
                <a:ext cx="528" cy="8"/>
              </a:xfrm>
              <a:prstGeom prst="rect">
                <a:avLst/>
              </a:prstGeom>
              <a:solidFill>
                <a:srgbClr val="FCD5B4"/>
              </a:solidFill>
              <a:ln w="9525">
                <a:noFill/>
                <a:miter lim="800000"/>
                <a:headEnd/>
                <a:tailEnd/>
              </a:ln>
            </p:spPr>
            <p:txBody>
              <a:bodyPr/>
              <a:lstStyle/>
              <a:p>
                <a:endParaRPr lang="en-US"/>
              </a:p>
            </p:txBody>
          </p:sp>
          <p:sp>
            <p:nvSpPr>
              <p:cNvPr id="99478" name="Rectangle 68"/>
              <p:cNvSpPr>
                <a:spLocks noChangeArrowheads="1"/>
              </p:cNvSpPr>
              <p:nvPr/>
            </p:nvSpPr>
            <p:spPr bwMode="auto">
              <a:xfrm>
                <a:off x="1202" y="2091"/>
                <a:ext cx="41" cy="141"/>
              </a:xfrm>
              <a:prstGeom prst="rect">
                <a:avLst/>
              </a:prstGeom>
              <a:solidFill>
                <a:srgbClr val="FCD5B4"/>
              </a:solidFill>
              <a:ln w="9525">
                <a:noFill/>
                <a:miter lim="800000"/>
                <a:headEnd/>
                <a:tailEnd/>
              </a:ln>
            </p:spPr>
            <p:txBody>
              <a:bodyPr/>
              <a:lstStyle/>
              <a:p>
                <a:endParaRPr lang="en-US"/>
              </a:p>
            </p:txBody>
          </p:sp>
          <p:sp>
            <p:nvSpPr>
              <p:cNvPr id="99479" name="Rectangle 69"/>
              <p:cNvSpPr>
                <a:spLocks noChangeArrowheads="1"/>
              </p:cNvSpPr>
              <p:nvPr/>
            </p:nvSpPr>
            <p:spPr bwMode="auto">
              <a:xfrm>
                <a:off x="1689" y="2091"/>
                <a:ext cx="41" cy="141"/>
              </a:xfrm>
              <a:prstGeom prst="rect">
                <a:avLst/>
              </a:prstGeom>
              <a:solidFill>
                <a:srgbClr val="FCD5B4"/>
              </a:solidFill>
              <a:ln w="9525">
                <a:noFill/>
                <a:miter lim="800000"/>
                <a:headEnd/>
                <a:tailEnd/>
              </a:ln>
            </p:spPr>
            <p:txBody>
              <a:bodyPr/>
              <a:lstStyle/>
              <a:p>
                <a:endParaRPr lang="en-US"/>
              </a:p>
            </p:txBody>
          </p:sp>
          <p:sp>
            <p:nvSpPr>
              <p:cNvPr id="99480" name="Rectangle 70"/>
              <p:cNvSpPr>
                <a:spLocks noChangeArrowheads="1"/>
              </p:cNvSpPr>
              <p:nvPr/>
            </p:nvSpPr>
            <p:spPr bwMode="auto">
              <a:xfrm>
                <a:off x="1243" y="2091"/>
                <a:ext cx="446" cy="141"/>
              </a:xfrm>
              <a:prstGeom prst="rect">
                <a:avLst/>
              </a:prstGeom>
              <a:solidFill>
                <a:srgbClr val="FCD5B4"/>
              </a:solidFill>
              <a:ln w="9525">
                <a:noFill/>
                <a:miter lim="800000"/>
                <a:headEnd/>
                <a:tailEnd/>
              </a:ln>
            </p:spPr>
            <p:txBody>
              <a:bodyPr/>
              <a:lstStyle/>
              <a:p>
                <a:endParaRPr lang="en-US"/>
              </a:p>
            </p:txBody>
          </p:sp>
          <p:sp>
            <p:nvSpPr>
              <p:cNvPr id="99481" name="Rectangle 71"/>
              <p:cNvSpPr>
                <a:spLocks noChangeArrowheads="1"/>
              </p:cNvSpPr>
              <p:nvPr/>
            </p:nvSpPr>
            <p:spPr bwMode="auto">
              <a:xfrm>
                <a:off x="1243" y="209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82" name="Rectangle 72"/>
              <p:cNvSpPr>
                <a:spLocks noChangeArrowheads="1"/>
              </p:cNvSpPr>
              <p:nvPr/>
            </p:nvSpPr>
            <p:spPr bwMode="auto">
              <a:xfrm>
                <a:off x="1268" y="209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83" name="Rectangle 73"/>
              <p:cNvSpPr>
                <a:spLocks noChangeArrowheads="1"/>
              </p:cNvSpPr>
              <p:nvPr/>
            </p:nvSpPr>
            <p:spPr bwMode="auto">
              <a:xfrm>
                <a:off x="1780" y="2232"/>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84" name="Rectangle 74"/>
              <p:cNvSpPr>
                <a:spLocks noChangeArrowheads="1"/>
              </p:cNvSpPr>
              <p:nvPr/>
            </p:nvSpPr>
            <p:spPr bwMode="auto">
              <a:xfrm>
                <a:off x="2308" y="2232"/>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85" name="Rectangle 75"/>
              <p:cNvSpPr>
                <a:spLocks noChangeArrowheads="1"/>
              </p:cNvSpPr>
              <p:nvPr/>
            </p:nvSpPr>
            <p:spPr bwMode="auto">
              <a:xfrm>
                <a:off x="3043" y="2083"/>
                <a:ext cx="528" cy="8"/>
              </a:xfrm>
              <a:prstGeom prst="rect">
                <a:avLst/>
              </a:prstGeom>
              <a:solidFill>
                <a:srgbClr val="B6DDE8"/>
              </a:solidFill>
              <a:ln w="9525">
                <a:noFill/>
                <a:miter lim="800000"/>
                <a:headEnd/>
                <a:tailEnd/>
              </a:ln>
            </p:spPr>
            <p:txBody>
              <a:bodyPr/>
              <a:lstStyle/>
              <a:p>
                <a:endParaRPr lang="en-US"/>
              </a:p>
            </p:txBody>
          </p:sp>
          <p:sp>
            <p:nvSpPr>
              <p:cNvPr id="99486" name="Rectangle 76"/>
              <p:cNvSpPr>
                <a:spLocks noChangeArrowheads="1"/>
              </p:cNvSpPr>
              <p:nvPr/>
            </p:nvSpPr>
            <p:spPr bwMode="auto">
              <a:xfrm>
                <a:off x="3043" y="2091"/>
                <a:ext cx="41" cy="141"/>
              </a:xfrm>
              <a:prstGeom prst="rect">
                <a:avLst/>
              </a:prstGeom>
              <a:solidFill>
                <a:srgbClr val="B6DDE8"/>
              </a:solidFill>
              <a:ln w="9525">
                <a:noFill/>
                <a:miter lim="800000"/>
                <a:headEnd/>
                <a:tailEnd/>
              </a:ln>
            </p:spPr>
            <p:txBody>
              <a:bodyPr/>
              <a:lstStyle/>
              <a:p>
                <a:endParaRPr lang="en-US"/>
              </a:p>
            </p:txBody>
          </p:sp>
          <p:sp>
            <p:nvSpPr>
              <p:cNvPr id="99487" name="Rectangle 77"/>
              <p:cNvSpPr>
                <a:spLocks noChangeArrowheads="1"/>
              </p:cNvSpPr>
              <p:nvPr/>
            </p:nvSpPr>
            <p:spPr bwMode="auto">
              <a:xfrm>
                <a:off x="3530" y="2091"/>
                <a:ext cx="41" cy="141"/>
              </a:xfrm>
              <a:prstGeom prst="rect">
                <a:avLst/>
              </a:prstGeom>
              <a:solidFill>
                <a:srgbClr val="B6DDE8"/>
              </a:solidFill>
              <a:ln w="9525">
                <a:noFill/>
                <a:miter lim="800000"/>
                <a:headEnd/>
                <a:tailEnd/>
              </a:ln>
            </p:spPr>
            <p:txBody>
              <a:bodyPr/>
              <a:lstStyle/>
              <a:p>
                <a:endParaRPr lang="en-US"/>
              </a:p>
            </p:txBody>
          </p:sp>
          <p:sp>
            <p:nvSpPr>
              <p:cNvPr id="99488" name="Rectangle 78"/>
              <p:cNvSpPr>
                <a:spLocks noChangeArrowheads="1"/>
              </p:cNvSpPr>
              <p:nvPr/>
            </p:nvSpPr>
            <p:spPr bwMode="auto">
              <a:xfrm>
                <a:off x="3084" y="2091"/>
                <a:ext cx="446" cy="141"/>
              </a:xfrm>
              <a:prstGeom prst="rect">
                <a:avLst/>
              </a:prstGeom>
              <a:solidFill>
                <a:srgbClr val="B6DDE8"/>
              </a:solidFill>
              <a:ln w="9525">
                <a:noFill/>
                <a:miter lim="800000"/>
                <a:headEnd/>
                <a:tailEnd/>
              </a:ln>
            </p:spPr>
            <p:txBody>
              <a:bodyPr/>
              <a:lstStyle/>
              <a:p>
                <a:endParaRPr lang="en-US"/>
              </a:p>
            </p:txBody>
          </p:sp>
          <p:sp>
            <p:nvSpPr>
              <p:cNvPr id="99489" name="Rectangle 79"/>
              <p:cNvSpPr>
                <a:spLocks noChangeArrowheads="1"/>
              </p:cNvSpPr>
              <p:nvPr/>
            </p:nvSpPr>
            <p:spPr bwMode="auto">
              <a:xfrm>
                <a:off x="3084" y="209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90" name="Rectangle 80"/>
              <p:cNvSpPr>
                <a:spLocks noChangeArrowheads="1"/>
              </p:cNvSpPr>
              <p:nvPr/>
            </p:nvSpPr>
            <p:spPr bwMode="auto">
              <a:xfrm>
                <a:off x="3109" y="209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91" name="Rectangle 81"/>
              <p:cNvSpPr>
                <a:spLocks noChangeArrowheads="1"/>
              </p:cNvSpPr>
              <p:nvPr/>
            </p:nvSpPr>
            <p:spPr bwMode="auto">
              <a:xfrm>
                <a:off x="3571" y="2083"/>
                <a:ext cx="537" cy="8"/>
              </a:xfrm>
              <a:prstGeom prst="rect">
                <a:avLst/>
              </a:prstGeom>
              <a:solidFill>
                <a:srgbClr val="B6DDE8"/>
              </a:solidFill>
              <a:ln w="9525">
                <a:noFill/>
                <a:miter lim="800000"/>
                <a:headEnd/>
                <a:tailEnd/>
              </a:ln>
            </p:spPr>
            <p:txBody>
              <a:bodyPr/>
              <a:lstStyle/>
              <a:p>
                <a:endParaRPr lang="en-US"/>
              </a:p>
            </p:txBody>
          </p:sp>
          <p:sp>
            <p:nvSpPr>
              <p:cNvPr id="99492" name="Rectangle 82"/>
              <p:cNvSpPr>
                <a:spLocks noChangeArrowheads="1"/>
              </p:cNvSpPr>
              <p:nvPr/>
            </p:nvSpPr>
            <p:spPr bwMode="auto">
              <a:xfrm>
                <a:off x="3571" y="2091"/>
                <a:ext cx="50" cy="141"/>
              </a:xfrm>
              <a:prstGeom prst="rect">
                <a:avLst/>
              </a:prstGeom>
              <a:solidFill>
                <a:srgbClr val="B6DDE8"/>
              </a:solidFill>
              <a:ln w="9525">
                <a:noFill/>
                <a:miter lim="800000"/>
                <a:headEnd/>
                <a:tailEnd/>
              </a:ln>
            </p:spPr>
            <p:txBody>
              <a:bodyPr/>
              <a:lstStyle/>
              <a:p>
                <a:endParaRPr lang="en-US"/>
              </a:p>
            </p:txBody>
          </p:sp>
          <p:sp>
            <p:nvSpPr>
              <p:cNvPr id="99493" name="Rectangle 83"/>
              <p:cNvSpPr>
                <a:spLocks noChangeArrowheads="1"/>
              </p:cNvSpPr>
              <p:nvPr/>
            </p:nvSpPr>
            <p:spPr bwMode="auto">
              <a:xfrm>
                <a:off x="4067" y="2091"/>
                <a:ext cx="41" cy="141"/>
              </a:xfrm>
              <a:prstGeom prst="rect">
                <a:avLst/>
              </a:prstGeom>
              <a:solidFill>
                <a:srgbClr val="B6DDE8"/>
              </a:solidFill>
              <a:ln w="9525">
                <a:noFill/>
                <a:miter lim="800000"/>
                <a:headEnd/>
                <a:tailEnd/>
              </a:ln>
            </p:spPr>
            <p:txBody>
              <a:bodyPr/>
              <a:lstStyle/>
              <a:p>
                <a:endParaRPr lang="en-US"/>
              </a:p>
            </p:txBody>
          </p:sp>
          <p:sp>
            <p:nvSpPr>
              <p:cNvPr id="99494" name="Rectangle 84"/>
              <p:cNvSpPr>
                <a:spLocks noChangeArrowheads="1"/>
              </p:cNvSpPr>
              <p:nvPr/>
            </p:nvSpPr>
            <p:spPr bwMode="auto">
              <a:xfrm>
                <a:off x="3621" y="2091"/>
                <a:ext cx="446" cy="141"/>
              </a:xfrm>
              <a:prstGeom prst="rect">
                <a:avLst/>
              </a:prstGeom>
              <a:solidFill>
                <a:srgbClr val="B6DDE8"/>
              </a:solidFill>
              <a:ln w="9525">
                <a:noFill/>
                <a:miter lim="800000"/>
                <a:headEnd/>
                <a:tailEnd/>
              </a:ln>
            </p:spPr>
            <p:txBody>
              <a:bodyPr/>
              <a:lstStyle/>
              <a:p>
                <a:endParaRPr lang="en-US"/>
              </a:p>
            </p:txBody>
          </p:sp>
          <p:sp>
            <p:nvSpPr>
              <p:cNvPr id="99495" name="Rectangle 85"/>
              <p:cNvSpPr>
                <a:spLocks noChangeArrowheads="1"/>
              </p:cNvSpPr>
              <p:nvPr/>
            </p:nvSpPr>
            <p:spPr bwMode="auto">
              <a:xfrm>
                <a:off x="3621" y="209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96" name="Rectangle 86"/>
              <p:cNvSpPr>
                <a:spLocks noChangeArrowheads="1"/>
              </p:cNvSpPr>
              <p:nvPr/>
            </p:nvSpPr>
            <p:spPr bwMode="auto">
              <a:xfrm>
                <a:off x="3637" y="209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97" name="Rectangle 87"/>
              <p:cNvSpPr>
                <a:spLocks noChangeArrowheads="1"/>
              </p:cNvSpPr>
              <p:nvPr/>
            </p:nvSpPr>
            <p:spPr bwMode="auto">
              <a:xfrm>
                <a:off x="4149" y="2232"/>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98" name="Rectangle 88"/>
              <p:cNvSpPr>
                <a:spLocks noChangeArrowheads="1"/>
              </p:cNvSpPr>
              <p:nvPr/>
            </p:nvSpPr>
            <p:spPr bwMode="auto">
              <a:xfrm>
                <a:off x="4677" y="2232"/>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99" name="Rectangle 89"/>
              <p:cNvSpPr>
                <a:spLocks noChangeArrowheads="1"/>
              </p:cNvSpPr>
              <p:nvPr/>
            </p:nvSpPr>
            <p:spPr bwMode="auto">
              <a:xfrm>
                <a:off x="187" y="2398"/>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00" name="Rectangle 90"/>
              <p:cNvSpPr>
                <a:spLocks noChangeArrowheads="1"/>
              </p:cNvSpPr>
              <p:nvPr/>
            </p:nvSpPr>
            <p:spPr bwMode="auto">
              <a:xfrm>
                <a:off x="715" y="2240"/>
                <a:ext cx="239"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Pre</a:t>
                </a:r>
                <a:endParaRPr lang="en-US"/>
              </a:p>
            </p:txBody>
          </p:sp>
          <p:sp>
            <p:nvSpPr>
              <p:cNvPr id="99501" name="Rectangle 91"/>
              <p:cNvSpPr>
                <a:spLocks noChangeArrowheads="1"/>
              </p:cNvSpPr>
              <p:nvPr/>
            </p:nvSpPr>
            <p:spPr bwMode="auto">
              <a:xfrm>
                <a:off x="888" y="2240"/>
                <a:ext cx="107"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a:t>
                </a:r>
                <a:endParaRPr lang="en-US"/>
              </a:p>
            </p:txBody>
          </p:sp>
          <p:sp>
            <p:nvSpPr>
              <p:cNvPr id="99502" name="Rectangle 92"/>
              <p:cNvSpPr>
                <a:spLocks noChangeArrowheads="1"/>
              </p:cNvSpPr>
              <p:nvPr/>
            </p:nvSpPr>
            <p:spPr bwMode="auto">
              <a:xfrm>
                <a:off x="921" y="2240"/>
                <a:ext cx="916"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SDM Placements</a:t>
                </a:r>
                <a:endParaRPr lang="en-US"/>
              </a:p>
            </p:txBody>
          </p:sp>
          <p:sp>
            <p:nvSpPr>
              <p:cNvPr id="99503" name="Rectangle 93"/>
              <p:cNvSpPr>
                <a:spLocks noChangeArrowheads="1"/>
              </p:cNvSpPr>
              <p:nvPr/>
            </p:nvSpPr>
            <p:spPr bwMode="auto">
              <a:xfrm>
                <a:off x="1780" y="2240"/>
                <a:ext cx="91"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 </a:t>
                </a:r>
                <a:endParaRPr lang="en-US"/>
              </a:p>
            </p:txBody>
          </p:sp>
          <p:sp>
            <p:nvSpPr>
              <p:cNvPr id="99504" name="Rectangle 94"/>
              <p:cNvSpPr>
                <a:spLocks noChangeArrowheads="1"/>
              </p:cNvSpPr>
              <p:nvPr/>
            </p:nvSpPr>
            <p:spPr bwMode="auto">
              <a:xfrm>
                <a:off x="2308" y="2398"/>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05" name="Rectangle 95"/>
              <p:cNvSpPr>
                <a:spLocks noChangeArrowheads="1"/>
              </p:cNvSpPr>
              <p:nvPr/>
            </p:nvSpPr>
            <p:spPr bwMode="auto">
              <a:xfrm>
                <a:off x="3084" y="2240"/>
                <a:ext cx="289"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Post</a:t>
                </a:r>
                <a:endParaRPr lang="en-US"/>
              </a:p>
            </p:txBody>
          </p:sp>
          <p:sp>
            <p:nvSpPr>
              <p:cNvPr id="99506" name="Rectangle 96"/>
              <p:cNvSpPr>
                <a:spLocks noChangeArrowheads="1"/>
              </p:cNvSpPr>
              <p:nvPr/>
            </p:nvSpPr>
            <p:spPr bwMode="auto">
              <a:xfrm>
                <a:off x="3307" y="2240"/>
                <a:ext cx="107"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a:t>
                </a:r>
                <a:endParaRPr lang="en-US"/>
              </a:p>
            </p:txBody>
          </p:sp>
          <p:sp>
            <p:nvSpPr>
              <p:cNvPr id="99507" name="Rectangle 97"/>
              <p:cNvSpPr>
                <a:spLocks noChangeArrowheads="1"/>
              </p:cNvSpPr>
              <p:nvPr/>
            </p:nvSpPr>
            <p:spPr bwMode="auto">
              <a:xfrm>
                <a:off x="3348" y="2240"/>
                <a:ext cx="916"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SDM Placements</a:t>
                </a:r>
                <a:endParaRPr lang="en-US"/>
              </a:p>
            </p:txBody>
          </p:sp>
          <p:sp>
            <p:nvSpPr>
              <p:cNvPr id="99508" name="Rectangle 98"/>
              <p:cNvSpPr>
                <a:spLocks noChangeArrowheads="1"/>
              </p:cNvSpPr>
              <p:nvPr/>
            </p:nvSpPr>
            <p:spPr bwMode="auto">
              <a:xfrm>
                <a:off x="4207" y="2240"/>
                <a:ext cx="91" cy="182"/>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 </a:t>
                </a:r>
                <a:endParaRPr lang="en-US"/>
              </a:p>
            </p:txBody>
          </p:sp>
          <p:sp>
            <p:nvSpPr>
              <p:cNvPr id="99509" name="Rectangle 99"/>
              <p:cNvSpPr>
                <a:spLocks noChangeArrowheads="1"/>
              </p:cNvSpPr>
              <p:nvPr/>
            </p:nvSpPr>
            <p:spPr bwMode="auto">
              <a:xfrm>
                <a:off x="4677" y="2398"/>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10" name="Rectangle 100"/>
              <p:cNvSpPr>
                <a:spLocks noChangeArrowheads="1"/>
              </p:cNvSpPr>
              <p:nvPr/>
            </p:nvSpPr>
            <p:spPr bwMode="auto">
              <a:xfrm>
                <a:off x="187" y="254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11" name="Rectangle 101"/>
              <p:cNvSpPr>
                <a:spLocks noChangeArrowheads="1"/>
              </p:cNvSpPr>
              <p:nvPr/>
            </p:nvSpPr>
            <p:spPr bwMode="auto">
              <a:xfrm>
                <a:off x="674" y="2397"/>
                <a:ext cx="528" cy="8"/>
              </a:xfrm>
              <a:prstGeom prst="rect">
                <a:avLst/>
              </a:prstGeom>
              <a:solidFill>
                <a:srgbClr val="FDE9D9"/>
              </a:solidFill>
              <a:ln w="9525">
                <a:noFill/>
                <a:miter lim="800000"/>
                <a:headEnd/>
                <a:tailEnd/>
              </a:ln>
            </p:spPr>
            <p:txBody>
              <a:bodyPr/>
              <a:lstStyle/>
              <a:p>
                <a:endParaRPr lang="en-US"/>
              </a:p>
            </p:txBody>
          </p:sp>
          <p:sp>
            <p:nvSpPr>
              <p:cNvPr id="99512" name="Rectangle 102"/>
              <p:cNvSpPr>
                <a:spLocks noChangeArrowheads="1"/>
              </p:cNvSpPr>
              <p:nvPr/>
            </p:nvSpPr>
            <p:spPr bwMode="auto">
              <a:xfrm>
                <a:off x="674" y="2405"/>
                <a:ext cx="41" cy="133"/>
              </a:xfrm>
              <a:prstGeom prst="rect">
                <a:avLst/>
              </a:prstGeom>
              <a:solidFill>
                <a:srgbClr val="FDE9D9"/>
              </a:solidFill>
              <a:ln w="9525">
                <a:noFill/>
                <a:miter lim="800000"/>
                <a:headEnd/>
                <a:tailEnd/>
              </a:ln>
            </p:spPr>
            <p:txBody>
              <a:bodyPr/>
              <a:lstStyle/>
              <a:p>
                <a:endParaRPr lang="en-US"/>
              </a:p>
            </p:txBody>
          </p:sp>
          <p:sp>
            <p:nvSpPr>
              <p:cNvPr id="99513" name="Rectangle 103"/>
              <p:cNvSpPr>
                <a:spLocks noChangeArrowheads="1"/>
              </p:cNvSpPr>
              <p:nvPr/>
            </p:nvSpPr>
            <p:spPr bwMode="auto">
              <a:xfrm>
                <a:off x="1161" y="2405"/>
                <a:ext cx="41" cy="133"/>
              </a:xfrm>
              <a:prstGeom prst="rect">
                <a:avLst/>
              </a:prstGeom>
              <a:solidFill>
                <a:srgbClr val="FDE9D9"/>
              </a:solidFill>
              <a:ln w="9525">
                <a:noFill/>
                <a:miter lim="800000"/>
                <a:headEnd/>
                <a:tailEnd/>
              </a:ln>
            </p:spPr>
            <p:txBody>
              <a:bodyPr/>
              <a:lstStyle/>
              <a:p>
                <a:endParaRPr lang="en-US"/>
              </a:p>
            </p:txBody>
          </p:sp>
          <p:sp>
            <p:nvSpPr>
              <p:cNvPr id="99514" name="Rectangle 104"/>
              <p:cNvSpPr>
                <a:spLocks noChangeArrowheads="1"/>
              </p:cNvSpPr>
              <p:nvPr/>
            </p:nvSpPr>
            <p:spPr bwMode="auto">
              <a:xfrm>
                <a:off x="715" y="2405"/>
                <a:ext cx="446" cy="133"/>
              </a:xfrm>
              <a:prstGeom prst="rect">
                <a:avLst/>
              </a:prstGeom>
              <a:solidFill>
                <a:srgbClr val="FDE9D9"/>
              </a:solidFill>
              <a:ln w="9525">
                <a:noFill/>
                <a:miter lim="800000"/>
                <a:headEnd/>
                <a:tailEnd/>
              </a:ln>
            </p:spPr>
            <p:txBody>
              <a:bodyPr/>
              <a:lstStyle/>
              <a:p>
                <a:endParaRPr lang="en-US"/>
              </a:p>
            </p:txBody>
          </p:sp>
          <p:sp>
            <p:nvSpPr>
              <p:cNvPr id="99515" name="Rectangle 105"/>
              <p:cNvSpPr>
                <a:spLocks noChangeArrowheads="1"/>
              </p:cNvSpPr>
              <p:nvPr/>
            </p:nvSpPr>
            <p:spPr bwMode="auto">
              <a:xfrm>
                <a:off x="715"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16" name="Rectangle 106"/>
              <p:cNvSpPr>
                <a:spLocks noChangeArrowheads="1"/>
              </p:cNvSpPr>
              <p:nvPr/>
            </p:nvSpPr>
            <p:spPr bwMode="auto">
              <a:xfrm>
                <a:off x="740"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17" name="Rectangle 107"/>
              <p:cNvSpPr>
                <a:spLocks noChangeArrowheads="1"/>
              </p:cNvSpPr>
              <p:nvPr/>
            </p:nvSpPr>
            <p:spPr bwMode="auto">
              <a:xfrm>
                <a:off x="1202" y="2397"/>
                <a:ext cx="528" cy="8"/>
              </a:xfrm>
              <a:prstGeom prst="rect">
                <a:avLst/>
              </a:prstGeom>
              <a:solidFill>
                <a:srgbClr val="FDE9D9"/>
              </a:solidFill>
              <a:ln w="9525">
                <a:noFill/>
                <a:miter lim="800000"/>
                <a:headEnd/>
                <a:tailEnd/>
              </a:ln>
            </p:spPr>
            <p:txBody>
              <a:bodyPr/>
              <a:lstStyle/>
              <a:p>
                <a:endParaRPr lang="en-US"/>
              </a:p>
            </p:txBody>
          </p:sp>
          <p:sp>
            <p:nvSpPr>
              <p:cNvPr id="99518" name="Rectangle 108"/>
              <p:cNvSpPr>
                <a:spLocks noChangeArrowheads="1"/>
              </p:cNvSpPr>
              <p:nvPr/>
            </p:nvSpPr>
            <p:spPr bwMode="auto">
              <a:xfrm>
                <a:off x="1202" y="2405"/>
                <a:ext cx="41" cy="133"/>
              </a:xfrm>
              <a:prstGeom prst="rect">
                <a:avLst/>
              </a:prstGeom>
              <a:solidFill>
                <a:srgbClr val="FDE9D9"/>
              </a:solidFill>
              <a:ln w="9525">
                <a:noFill/>
                <a:miter lim="800000"/>
                <a:headEnd/>
                <a:tailEnd/>
              </a:ln>
            </p:spPr>
            <p:txBody>
              <a:bodyPr/>
              <a:lstStyle/>
              <a:p>
                <a:endParaRPr lang="en-US"/>
              </a:p>
            </p:txBody>
          </p:sp>
          <p:sp>
            <p:nvSpPr>
              <p:cNvPr id="99519" name="Rectangle 109"/>
              <p:cNvSpPr>
                <a:spLocks noChangeArrowheads="1"/>
              </p:cNvSpPr>
              <p:nvPr/>
            </p:nvSpPr>
            <p:spPr bwMode="auto">
              <a:xfrm>
                <a:off x="1689" y="2405"/>
                <a:ext cx="41" cy="133"/>
              </a:xfrm>
              <a:prstGeom prst="rect">
                <a:avLst/>
              </a:prstGeom>
              <a:solidFill>
                <a:srgbClr val="FDE9D9"/>
              </a:solidFill>
              <a:ln w="9525">
                <a:noFill/>
                <a:miter lim="800000"/>
                <a:headEnd/>
                <a:tailEnd/>
              </a:ln>
            </p:spPr>
            <p:txBody>
              <a:bodyPr/>
              <a:lstStyle/>
              <a:p>
                <a:endParaRPr lang="en-US"/>
              </a:p>
            </p:txBody>
          </p:sp>
          <p:sp>
            <p:nvSpPr>
              <p:cNvPr id="99520" name="Rectangle 110"/>
              <p:cNvSpPr>
                <a:spLocks noChangeArrowheads="1"/>
              </p:cNvSpPr>
              <p:nvPr/>
            </p:nvSpPr>
            <p:spPr bwMode="auto">
              <a:xfrm>
                <a:off x="1243" y="2405"/>
                <a:ext cx="446" cy="133"/>
              </a:xfrm>
              <a:prstGeom prst="rect">
                <a:avLst/>
              </a:prstGeom>
              <a:solidFill>
                <a:srgbClr val="FDE9D9"/>
              </a:solidFill>
              <a:ln w="9525">
                <a:noFill/>
                <a:miter lim="800000"/>
                <a:headEnd/>
                <a:tailEnd/>
              </a:ln>
            </p:spPr>
            <p:txBody>
              <a:bodyPr/>
              <a:lstStyle/>
              <a:p>
                <a:endParaRPr lang="en-US"/>
              </a:p>
            </p:txBody>
          </p:sp>
          <p:sp>
            <p:nvSpPr>
              <p:cNvPr id="99521" name="Rectangle 111"/>
              <p:cNvSpPr>
                <a:spLocks noChangeArrowheads="1"/>
              </p:cNvSpPr>
              <p:nvPr/>
            </p:nvSpPr>
            <p:spPr bwMode="auto">
              <a:xfrm>
                <a:off x="1243"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22" name="Rectangle 112"/>
              <p:cNvSpPr>
                <a:spLocks noChangeArrowheads="1"/>
              </p:cNvSpPr>
              <p:nvPr/>
            </p:nvSpPr>
            <p:spPr bwMode="auto">
              <a:xfrm>
                <a:off x="1268"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23" name="Rectangle 113"/>
              <p:cNvSpPr>
                <a:spLocks noChangeArrowheads="1"/>
              </p:cNvSpPr>
              <p:nvPr/>
            </p:nvSpPr>
            <p:spPr bwMode="auto">
              <a:xfrm>
                <a:off x="1730" y="2397"/>
                <a:ext cx="537" cy="8"/>
              </a:xfrm>
              <a:prstGeom prst="rect">
                <a:avLst/>
              </a:prstGeom>
              <a:solidFill>
                <a:srgbClr val="FDE9D9"/>
              </a:solidFill>
              <a:ln w="9525">
                <a:noFill/>
                <a:miter lim="800000"/>
                <a:headEnd/>
                <a:tailEnd/>
              </a:ln>
            </p:spPr>
            <p:txBody>
              <a:bodyPr/>
              <a:lstStyle/>
              <a:p>
                <a:endParaRPr lang="en-US"/>
              </a:p>
            </p:txBody>
          </p:sp>
          <p:sp>
            <p:nvSpPr>
              <p:cNvPr id="99524" name="Rectangle 114"/>
              <p:cNvSpPr>
                <a:spLocks noChangeArrowheads="1"/>
              </p:cNvSpPr>
              <p:nvPr/>
            </p:nvSpPr>
            <p:spPr bwMode="auto">
              <a:xfrm>
                <a:off x="1730" y="2405"/>
                <a:ext cx="50" cy="133"/>
              </a:xfrm>
              <a:prstGeom prst="rect">
                <a:avLst/>
              </a:prstGeom>
              <a:solidFill>
                <a:srgbClr val="FDE9D9"/>
              </a:solidFill>
              <a:ln w="9525">
                <a:noFill/>
                <a:miter lim="800000"/>
                <a:headEnd/>
                <a:tailEnd/>
              </a:ln>
            </p:spPr>
            <p:txBody>
              <a:bodyPr/>
              <a:lstStyle/>
              <a:p>
                <a:endParaRPr lang="en-US"/>
              </a:p>
            </p:txBody>
          </p:sp>
          <p:sp>
            <p:nvSpPr>
              <p:cNvPr id="99525" name="Rectangle 115"/>
              <p:cNvSpPr>
                <a:spLocks noChangeArrowheads="1"/>
              </p:cNvSpPr>
              <p:nvPr/>
            </p:nvSpPr>
            <p:spPr bwMode="auto">
              <a:xfrm>
                <a:off x="2226" y="2405"/>
                <a:ext cx="41" cy="133"/>
              </a:xfrm>
              <a:prstGeom prst="rect">
                <a:avLst/>
              </a:prstGeom>
              <a:solidFill>
                <a:srgbClr val="FDE9D9"/>
              </a:solidFill>
              <a:ln w="9525">
                <a:noFill/>
                <a:miter lim="800000"/>
                <a:headEnd/>
                <a:tailEnd/>
              </a:ln>
            </p:spPr>
            <p:txBody>
              <a:bodyPr/>
              <a:lstStyle/>
              <a:p>
                <a:endParaRPr lang="en-US"/>
              </a:p>
            </p:txBody>
          </p:sp>
          <p:sp>
            <p:nvSpPr>
              <p:cNvPr id="99526" name="Rectangle 116"/>
              <p:cNvSpPr>
                <a:spLocks noChangeArrowheads="1"/>
              </p:cNvSpPr>
              <p:nvPr/>
            </p:nvSpPr>
            <p:spPr bwMode="auto">
              <a:xfrm>
                <a:off x="1780" y="2405"/>
                <a:ext cx="446" cy="133"/>
              </a:xfrm>
              <a:prstGeom prst="rect">
                <a:avLst/>
              </a:prstGeom>
              <a:solidFill>
                <a:srgbClr val="FDE9D9"/>
              </a:solidFill>
              <a:ln w="9525">
                <a:noFill/>
                <a:miter lim="800000"/>
                <a:headEnd/>
                <a:tailEnd/>
              </a:ln>
            </p:spPr>
            <p:txBody>
              <a:bodyPr/>
              <a:lstStyle/>
              <a:p>
                <a:endParaRPr lang="en-US"/>
              </a:p>
            </p:txBody>
          </p:sp>
          <p:sp>
            <p:nvSpPr>
              <p:cNvPr id="99527" name="Rectangle 117"/>
              <p:cNvSpPr>
                <a:spLocks noChangeArrowheads="1"/>
              </p:cNvSpPr>
              <p:nvPr/>
            </p:nvSpPr>
            <p:spPr bwMode="auto">
              <a:xfrm>
                <a:off x="1780"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28" name="Rectangle 118"/>
              <p:cNvSpPr>
                <a:spLocks noChangeArrowheads="1"/>
              </p:cNvSpPr>
              <p:nvPr/>
            </p:nvSpPr>
            <p:spPr bwMode="auto">
              <a:xfrm>
                <a:off x="1805"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29" name="Rectangle 119"/>
              <p:cNvSpPr>
                <a:spLocks noChangeArrowheads="1"/>
              </p:cNvSpPr>
              <p:nvPr/>
            </p:nvSpPr>
            <p:spPr bwMode="auto">
              <a:xfrm>
                <a:off x="2308" y="254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30" name="Rectangle 120"/>
              <p:cNvSpPr>
                <a:spLocks noChangeArrowheads="1"/>
              </p:cNvSpPr>
              <p:nvPr/>
            </p:nvSpPr>
            <p:spPr bwMode="auto">
              <a:xfrm>
                <a:off x="3043" y="2397"/>
                <a:ext cx="528" cy="8"/>
              </a:xfrm>
              <a:prstGeom prst="rect">
                <a:avLst/>
              </a:prstGeom>
              <a:solidFill>
                <a:srgbClr val="DBEEF3"/>
              </a:solidFill>
              <a:ln w="9525">
                <a:noFill/>
                <a:miter lim="800000"/>
                <a:headEnd/>
                <a:tailEnd/>
              </a:ln>
            </p:spPr>
            <p:txBody>
              <a:bodyPr/>
              <a:lstStyle/>
              <a:p>
                <a:endParaRPr lang="en-US"/>
              </a:p>
            </p:txBody>
          </p:sp>
          <p:sp>
            <p:nvSpPr>
              <p:cNvPr id="99531" name="Rectangle 121"/>
              <p:cNvSpPr>
                <a:spLocks noChangeArrowheads="1"/>
              </p:cNvSpPr>
              <p:nvPr/>
            </p:nvSpPr>
            <p:spPr bwMode="auto">
              <a:xfrm>
                <a:off x="3043" y="2405"/>
                <a:ext cx="41" cy="133"/>
              </a:xfrm>
              <a:prstGeom prst="rect">
                <a:avLst/>
              </a:prstGeom>
              <a:solidFill>
                <a:srgbClr val="DBEEF3"/>
              </a:solidFill>
              <a:ln w="9525">
                <a:noFill/>
                <a:miter lim="800000"/>
                <a:headEnd/>
                <a:tailEnd/>
              </a:ln>
            </p:spPr>
            <p:txBody>
              <a:bodyPr/>
              <a:lstStyle/>
              <a:p>
                <a:endParaRPr lang="en-US"/>
              </a:p>
            </p:txBody>
          </p:sp>
          <p:sp>
            <p:nvSpPr>
              <p:cNvPr id="99532" name="Rectangle 122"/>
              <p:cNvSpPr>
                <a:spLocks noChangeArrowheads="1"/>
              </p:cNvSpPr>
              <p:nvPr/>
            </p:nvSpPr>
            <p:spPr bwMode="auto">
              <a:xfrm>
                <a:off x="3530" y="2405"/>
                <a:ext cx="41" cy="133"/>
              </a:xfrm>
              <a:prstGeom prst="rect">
                <a:avLst/>
              </a:prstGeom>
              <a:solidFill>
                <a:srgbClr val="DBEEF3"/>
              </a:solidFill>
              <a:ln w="9525">
                <a:noFill/>
                <a:miter lim="800000"/>
                <a:headEnd/>
                <a:tailEnd/>
              </a:ln>
            </p:spPr>
            <p:txBody>
              <a:bodyPr/>
              <a:lstStyle/>
              <a:p>
                <a:endParaRPr lang="en-US"/>
              </a:p>
            </p:txBody>
          </p:sp>
          <p:sp>
            <p:nvSpPr>
              <p:cNvPr id="99533" name="Rectangle 123"/>
              <p:cNvSpPr>
                <a:spLocks noChangeArrowheads="1"/>
              </p:cNvSpPr>
              <p:nvPr/>
            </p:nvSpPr>
            <p:spPr bwMode="auto">
              <a:xfrm>
                <a:off x="3084" y="2405"/>
                <a:ext cx="446" cy="133"/>
              </a:xfrm>
              <a:prstGeom prst="rect">
                <a:avLst/>
              </a:prstGeom>
              <a:solidFill>
                <a:srgbClr val="DBEEF3"/>
              </a:solidFill>
              <a:ln w="9525">
                <a:noFill/>
                <a:miter lim="800000"/>
                <a:headEnd/>
                <a:tailEnd/>
              </a:ln>
            </p:spPr>
            <p:txBody>
              <a:bodyPr/>
              <a:lstStyle/>
              <a:p>
                <a:endParaRPr lang="en-US"/>
              </a:p>
            </p:txBody>
          </p:sp>
          <p:sp>
            <p:nvSpPr>
              <p:cNvPr id="99534" name="Rectangle 124"/>
              <p:cNvSpPr>
                <a:spLocks noChangeArrowheads="1"/>
              </p:cNvSpPr>
              <p:nvPr/>
            </p:nvSpPr>
            <p:spPr bwMode="auto">
              <a:xfrm>
                <a:off x="3084"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35" name="Rectangle 125"/>
              <p:cNvSpPr>
                <a:spLocks noChangeArrowheads="1"/>
              </p:cNvSpPr>
              <p:nvPr/>
            </p:nvSpPr>
            <p:spPr bwMode="auto">
              <a:xfrm>
                <a:off x="3109"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36" name="Rectangle 126"/>
              <p:cNvSpPr>
                <a:spLocks noChangeArrowheads="1"/>
              </p:cNvSpPr>
              <p:nvPr/>
            </p:nvSpPr>
            <p:spPr bwMode="auto">
              <a:xfrm>
                <a:off x="3571" y="2397"/>
                <a:ext cx="537" cy="8"/>
              </a:xfrm>
              <a:prstGeom prst="rect">
                <a:avLst/>
              </a:prstGeom>
              <a:solidFill>
                <a:srgbClr val="DBEEF3"/>
              </a:solidFill>
              <a:ln w="9525">
                <a:noFill/>
                <a:miter lim="800000"/>
                <a:headEnd/>
                <a:tailEnd/>
              </a:ln>
            </p:spPr>
            <p:txBody>
              <a:bodyPr/>
              <a:lstStyle/>
              <a:p>
                <a:endParaRPr lang="en-US"/>
              </a:p>
            </p:txBody>
          </p:sp>
          <p:sp>
            <p:nvSpPr>
              <p:cNvPr id="99537" name="Rectangle 127"/>
              <p:cNvSpPr>
                <a:spLocks noChangeArrowheads="1"/>
              </p:cNvSpPr>
              <p:nvPr/>
            </p:nvSpPr>
            <p:spPr bwMode="auto">
              <a:xfrm>
                <a:off x="3571" y="2405"/>
                <a:ext cx="50" cy="133"/>
              </a:xfrm>
              <a:prstGeom prst="rect">
                <a:avLst/>
              </a:prstGeom>
              <a:solidFill>
                <a:srgbClr val="DBEEF3"/>
              </a:solidFill>
              <a:ln w="9525">
                <a:noFill/>
                <a:miter lim="800000"/>
                <a:headEnd/>
                <a:tailEnd/>
              </a:ln>
            </p:spPr>
            <p:txBody>
              <a:bodyPr/>
              <a:lstStyle/>
              <a:p>
                <a:endParaRPr lang="en-US"/>
              </a:p>
            </p:txBody>
          </p:sp>
          <p:sp>
            <p:nvSpPr>
              <p:cNvPr id="99538" name="Rectangle 128"/>
              <p:cNvSpPr>
                <a:spLocks noChangeArrowheads="1"/>
              </p:cNvSpPr>
              <p:nvPr/>
            </p:nvSpPr>
            <p:spPr bwMode="auto">
              <a:xfrm>
                <a:off x="4067" y="2405"/>
                <a:ext cx="41" cy="133"/>
              </a:xfrm>
              <a:prstGeom prst="rect">
                <a:avLst/>
              </a:prstGeom>
              <a:solidFill>
                <a:srgbClr val="DBEEF3"/>
              </a:solidFill>
              <a:ln w="9525">
                <a:noFill/>
                <a:miter lim="800000"/>
                <a:headEnd/>
                <a:tailEnd/>
              </a:ln>
            </p:spPr>
            <p:txBody>
              <a:bodyPr/>
              <a:lstStyle/>
              <a:p>
                <a:endParaRPr lang="en-US"/>
              </a:p>
            </p:txBody>
          </p:sp>
          <p:sp>
            <p:nvSpPr>
              <p:cNvPr id="99539" name="Rectangle 129"/>
              <p:cNvSpPr>
                <a:spLocks noChangeArrowheads="1"/>
              </p:cNvSpPr>
              <p:nvPr/>
            </p:nvSpPr>
            <p:spPr bwMode="auto">
              <a:xfrm>
                <a:off x="3621" y="2405"/>
                <a:ext cx="446" cy="133"/>
              </a:xfrm>
              <a:prstGeom prst="rect">
                <a:avLst/>
              </a:prstGeom>
              <a:solidFill>
                <a:srgbClr val="DBEEF3"/>
              </a:solidFill>
              <a:ln w="9525">
                <a:noFill/>
                <a:miter lim="800000"/>
                <a:headEnd/>
                <a:tailEnd/>
              </a:ln>
            </p:spPr>
            <p:txBody>
              <a:bodyPr/>
              <a:lstStyle/>
              <a:p>
                <a:endParaRPr lang="en-US"/>
              </a:p>
            </p:txBody>
          </p:sp>
          <p:sp>
            <p:nvSpPr>
              <p:cNvPr id="99540" name="Rectangle 130"/>
              <p:cNvSpPr>
                <a:spLocks noChangeArrowheads="1"/>
              </p:cNvSpPr>
              <p:nvPr/>
            </p:nvSpPr>
            <p:spPr bwMode="auto">
              <a:xfrm>
                <a:off x="3621"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41" name="Rectangle 131"/>
              <p:cNvSpPr>
                <a:spLocks noChangeArrowheads="1"/>
              </p:cNvSpPr>
              <p:nvPr/>
            </p:nvSpPr>
            <p:spPr bwMode="auto">
              <a:xfrm>
                <a:off x="3637"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42" name="Rectangle 132"/>
              <p:cNvSpPr>
                <a:spLocks noChangeArrowheads="1"/>
              </p:cNvSpPr>
              <p:nvPr/>
            </p:nvSpPr>
            <p:spPr bwMode="auto">
              <a:xfrm>
                <a:off x="4108" y="2397"/>
                <a:ext cx="528" cy="8"/>
              </a:xfrm>
              <a:prstGeom prst="rect">
                <a:avLst/>
              </a:prstGeom>
              <a:solidFill>
                <a:srgbClr val="DBEEF3"/>
              </a:solidFill>
              <a:ln w="9525">
                <a:noFill/>
                <a:miter lim="800000"/>
                <a:headEnd/>
                <a:tailEnd/>
              </a:ln>
            </p:spPr>
            <p:txBody>
              <a:bodyPr/>
              <a:lstStyle/>
              <a:p>
                <a:endParaRPr lang="en-US"/>
              </a:p>
            </p:txBody>
          </p:sp>
          <p:sp>
            <p:nvSpPr>
              <p:cNvPr id="99543" name="Rectangle 133"/>
              <p:cNvSpPr>
                <a:spLocks noChangeArrowheads="1"/>
              </p:cNvSpPr>
              <p:nvPr/>
            </p:nvSpPr>
            <p:spPr bwMode="auto">
              <a:xfrm>
                <a:off x="4108" y="2405"/>
                <a:ext cx="41" cy="133"/>
              </a:xfrm>
              <a:prstGeom prst="rect">
                <a:avLst/>
              </a:prstGeom>
              <a:solidFill>
                <a:srgbClr val="DBEEF3"/>
              </a:solidFill>
              <a:ln w="9525">
                <a:noFill/>
                <a:miter lim="800000"/>
                <a:headEnd/>
                <a:tailEnd/>
              </a:ln>
            </p:spPr>
            <p:txBody>
              <a:bodyPr/>
              <a:lstStyle/>
              <a:p>
                <a:endParaRPr lang="en-US"/>
              </a:p>
            </p:txBody>
          </p:sp>
          <p:sp>
            <p:nvSpPr>
              <p:cNvPr id="99544" name="Rectangle 134"/>
              <p:cNvSpPr>
                <a:spLocks noChangeArrowheads="1"/>
              </p:cNvSpPr>
              <p:nvPr/>
            </p:nvSpPr>
            <p:spPr bwMode="auto">
              <a:xfrm>
                <a:off x="4595" y="2405"/>
                <a:ext cx="41" cy="133"/>
              </a:xfrm>
              <a:prstGeom prst="rect">
                <a:avLst/>
              </a:prstGeom>
              <a:solidFill>
                <a:srgbClr val="DBEEF3"/>
              </a:solidFill>
              <a:ln w="9525">
                <a:noFill/>
                <a:miter lim="800000"/>
                <a:headEnd/>
                <a:tailEnd/>
              </a:ln>
            </p:spPr>
            <p:txBody>
              <a:bodyPr/>
              <a:lstStyle/>
              <a:p>
                <a:endParaRPr lang="en-US"/>
              </a:p>
            </p:txBody>
          </p:sp>
          <p:sp>
            <p:nvSpPr>
              <p:cNvPr id="99545" name="Rectangle 135"/>
              <p:cNvSpPr>
                <a:spLocks noChangeArrowheads="1"/>
              </p:cNvSpPr>
              <p:nvPr/>
            </p:nvSpPr>
            <p:spPr bwMode="auto">
              <a:xfrm>
                <a:off x="4149" y="2405"/>
                <a:ext cx="446" cy="133"/>
              </a:xfrm>
              <a:prstGeom prst="rect">
                <a:avLst/>
              </a:prstGeom>
              <a:solidFill>
                <a:srgbClr val="DBEEF3"/>
              </a:solidFill>
              <a:ln w="9525">
                <a:noFill/>
                <a:miter lim="800000"/>
                <a:headEnd/>
                <a:tailEnd/>
              </a:ln>
            </p:spPr>
            <p:txBody>
              <a:bodyPr/>
              <a:lstStyle/>
              <a:p>
                <a:endParaRPr lang="en-US"/>
              </a:p>
            </p:txBody>
          </p:sp>
          <p:sp>
            <p:nvSpPr>
              <p:cNvPr id="99546" name="Rectangle 136"/>
              <p:cNvSpPr>
                <a:spLocks noChangeArrowheads="1"/>
              </p:cNvSpPr>
              <p:nvPr/>
            </p:nvSpPr>
            <p:spPr bwMode="auto">
              <a:xfrm>
                <a:off x="4149"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47" name="Rectangle 137"/>
              <p:cNvSpPr>
                <a:spLocks noChangeArrowheads="1"/>
              </p:cNvSpPr>
              <p:nvPr/>
            </p:nvSpPr>
            <p:spPr bwMode="auto">
              <a:xfrm>
                <a:off x="4174" y="2414"/>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48" name="Rectangle 138"/>
              <p:cNvSpPr>
                <a:spLocks noChangeArrowheads="1"/>
              </p:cNvSpPr>
              <p:nvPr/>
            </p:nvSpPr>
            <p:spPr bwMode="auto">
              <a:xfrm>
                <a:off x="4677" y="254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49" name="Rectangle 139"/>
              <p:cNvSpPr>
                <a:spLocks noChangeArrowheads="1"/>
              </p:cNvSpPr>
              <p:nvPr/>
            </p:nvSpPr>
            <p:spPr bwMode="auto">
              <a:xfrm>
                <a:off x="187" y="2696"/>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50" name="Rectangle 140"/>
              <p:cNvSpPr>
                <a:spLocks noChangeArrowheads="1"/>
              </p:cNvSpPr>
              <p:nvPr/>
            </p:nvSpPr>
            <p:spPr bwMode="auto">
              <a:xfrm>
                <a:off x="715"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51" name="Rectangle 141"/>
              <p:cNvSpPr>
                <a:spLocks noChangeArrowheads="1"/>
              </p:cNvSpPr>
              <p:nvPr/>
            </p:nvSpPr>
            <p:spPr bwMode="auto">
              <a:xfrm>
                <a:off x="740"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52" name="Rectangle 142"/>
              <p:cNvSpPr>
                <a:spLocks noChangeArrowheads="1"/>
              </p:cNvSpPr>
              <p:nvPr/>
            </p:nvSpPr>
            <p:spPr bwMode="auto">
              <a:xfrm>
                <a:off x="1243"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53" name="Rectangle 143"/>
              <p:cNvSpPr>
                <a:spLocks noChangeArrowheads="1"/>
              </p:cNvSpPr>
              <p:nvPr/>
            </p:nvSpPr>
            <p:spPr bwMode="auto">
              <a:xfrm>
                <a:off x="1268"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54" name="Rectangle 144"/>
              <p:cNvSpPr>
                <a:spLocks noChangeArrowheads="1"/>
              </p:cNvSpPr>
              <p:nvPr/>
            </p:nvSpPr>
            <p:spPr bwMode="auto">
              <a:xfrm>
                <a:off x="1780"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55" name="Rectangle 145"/>
              <p:cNvSpPr>
                <a:spLocks noChangeArrowheads="1"/>
              </p:cNvSpPr>
              <p:nvPr/>
            </p:nvSpPr>
            <p:spPr bwMode="auto">
              <a:xfrm>
                <a:off x="1805"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56" name="Rectangle 146"/>
              <p:cNvSpPr>
                <a:spLocks noChangeArrowheads="1"/>
              </p:cNvSpPr>
              <p:nvPr/>
            </p:nvSpPr>
            <p:spPr bwMode="auto">
              <a:xfrm>
                <a:off x="2308"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57" name="Rectangle 147"/>
              <p:cNvSpPr>
                <a:spLocks noChangeArrowheads="1"/>
              </p:cNvSpPr>
              <p:nvPr/>
            </p:nvSpPr>
            <p:spPr bwMode="auto">
              <a:xfrm>
                <a:off x="2333"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58" name="Rectangle 148"/>
              <p:cNvSpPr>
                <a:spLocks noChangeArrowheads="1"/>
              </p:cNvSpPr>
              <p:nvPr/>
            </p:nvSpPr>
            <p:spPr bwMode="auto">
              <a:xfrm>
                <a:off x="3084"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59" name="Rectangle 149"/>
              <p:cNvSpPr>
                <a:spLocks noChangeArrowheads="1"/>
              </p:cNvSpPr>
              <p:nvPr/>
            </p:nvSpPr>
            <p:spPr bwMode="auto">
              <a:xfrm>
                <a:off x="3109"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60" name="Rectangle 150"/>
              <p:cNvSpPr>
                <a:spLocks noChangeArrowheads="1"/>
              </p:cNvSpPr>
              <p:nvPr/>
            </p:nvSpPr>
            <p:spPr bwMode="auto">
              <a:xfrm>
                <a:off x="3621"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61" name="Rectangle 151"/>
              <p:cNvSpPr>
                <a:spLocks noChangeArrowheads="1"/>
              </p:cNvSpPr>
              <p:nvPr/>
            </p:nvSpPr>
            <p:spPr bwMode="auto">
              <a:xfrm>
                <a:off x="3637"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62" name="Rectangle 152"/>
              <p:cNvSpPr>
                <a:spLocks noChangeArrowheads="1"/>
              </p:cNvSpPr>
              <p:nvPr/>
            </p:nvSpPr>
            <p:spPr bwMode="auto">
              <a:xfrm>
                <a:off x="4149"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63" name="Rectangle 153"/>
              <p:cNvSpPr>
                <a:spLocks noChangeArrowheads="1"/>
              </p:cNvSpPr>
              <p:nvPr/>
            </p:nvSpPr>
            <p:spPr bwMode="auto">
              <a:xfrm>
                <a:off x="4174"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64" name="Rectangle 154"/>
              <p:cNvSpPr>
                <a:spLocks noChangeArrowheads="1"/>
              </p:cNvSpPr>
              <p:nvPr/>
            </p:nvSpPr>
            <p:spPr bwMode="auto">
              <a:xfrm>
                <a:off x="4677"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65" name="Rectangle 155"/>
              <p:cNvSpPr>
                <a:spLocks noChangeArrowheads="1"/>
              </p:cNvSpPr>
              <p:nvPr/>
            </p:nvSpPr>
            <p:spPr bwMode="auto">
              <a:xfrm>
                <a:off x="4702" y="2563"/>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66" name="Rectangle 156"/>
              <p:cNvSpPr>
                <a:spLocks noChangeArrowheads="1"/>
              </p:cNvSpPr>
              <p:nvPr/>
            </p:nvSpPr>
            <p:spPr bwMode="auto">
              <a:xfrm>
                <a:off x="674" y="2538"/>
                <a:ext cx="1" cy="157"/>
              </a:xfrm>
              <a:prstGeom prst="rect">
                <a:avLst/>
              </a:prstGeom>
              <a:solidFill>
                <a:srgbClr val="000000"/>
              </a:solidFill>
              <a:ln w="9525">
                <a:noFill/>
                <a:miter lim="800000"/>
                <a:headEnd/>
                <a:tailEnd/>
              </a:ln>
            </p:spPr>
            <p:txBody>
              <a:bodyPr/>
              <a:lstStyle/>
              <a:p>
                <a:endParaRPr lang="en-US"/>
              </a:p>
            </p:txBody>
          </p:sp>
          <p:sp>
            <p:nvSpPr>
              <p:cNvPr id="99567" name="Line 157"/>
              <p:cNvSpPr>
                <a:spLocks noChangeShapeType="1"/>
              </p:cNvSpPr>
              <p:nvPr/>
            </p:nvSpPr>
            <p:spPr bwMode="auto">
              <a:xfrm>
                <a:off x="674" y="2538"/>
                <a:ext cx="1" cy="157"/>
              </a:xfrm>
              <a:prstGeom prst="line">
                <a:avLst/>
              </a:prstGeom>
              <a:noFill/>
              <a:ln w="0">
                <a:solidFill>
                  <a:srgbClr val="000000"/>
                </a:solidFill>
                <a:round/>
                <a:headEnd/>
                <a:tailEnd/>
              </a:ln>
            </p:spPr>
            <p:txBody>
              <a:bodyPr/>
              <a:lstStyle/>
              <a:p>
                <a:endParaRPr lang="en-US"/>
              </a:p>
            </p:txBody>
          </p:sp>
          <p:sp>
            <p:nvSpPr>
              <p:cNvPr id="99568" name="Rectangle 158"/>
              <p:cNvSpPr>
                <a:spLocks noChangeArrowheads="1"/>
              </p:cNvSpPr>
              <p:nvPr/>
            </p:nvSpPr>
            <p:spPr bwMode="auto">
              <a:xfrm>
                <a:off x="1730" y="2538"/>
                <a:ext cx="9" cy="157"/>
              </a:xfrm>
              <a:prstGeom prst="rect">
                <a:avLst/>
              </a:prstGeom>
              <a:solidFill>
                <a:srgbClr val="000000"/>
              </a:solidFill>
              <a:ln w="9525">
                <a:noFill/>
                <a:miter lim="800000"/>
                <a:headEnd/>
                <a:tailEnd/>
              </a:ln>
            </p:spPr>
            <p:txBody>
              <a:bodyPr/>
              <a:lstStyle/>
              <a:p>
                <a:endParaRPr lang="en-US"/>
              </a:p>
            </p:txBody>
          </p:sp>
          <p:sp>
            <p:nvSpPr>
              <p:cNvPr id="99569" name="Line 159"/>
              <p:cNvSpPr>
                <a:spLocks noChangeShapeType="1"/>
              </p:cNvSpPr>
              <p:nvPr/>
            </p:nvSpPr>
            <p:spPr bwMode="auto">
              <a:xfrm>
                <a:off x="1730" y="2538"/>
                <a:ext cx="1" cy="157"/>
              </a:xfrm>
              <a:prstGeom prst="line">
                <a:avLst/>
              </a:prstGeom>
              <a:noFill/>
              <a:ln w="0">
                <a:solidFill>
                  <a:srgbClr val="000000"/>
                </a:solidFill>
                <a:round/>
                <a:headEnd/>
                <a:tailEnd/>
              </a:ln>
            </p:spPr>
            <p:txBody>
              <a:bodyPr/>
              <a:lstStyle/>
              <a:p>
                <a:endParaRPr lang="en-US"/>
              </a:p>
            </p:txBody>
          </p:sp>
          <p:sp>
            <p:nvSpPr>
              <p:cNvPr id="99570" name="Rectangle 160"/>
              <p:cNvSpPr>
                <a:spLocks noChangeArrowheads="1"/>
              </p:cNvSpPr>
              <p:nvPr/>
            </p:nvSpPr>
            <p:spPr bwMode="auto">
              <a:xfrm>
                <a:off x="3043" y="2538"/>
                <a:ext cx="1" cy="157"/>
              </a:xfrm>
              <a:prstGeom prst="rect">
                <a:avLst/>
              </a:prstGeom>
              <a:solidFill>
                <a:srgbClr val="000000"/>
              </a:solidFill>
              <a:ln w="9525">
                <a:noFill/>
                <a:miter lim="800000"/>
                <a:headEnd/>
                <a:tailEnd/>
              </a:ln>
            </p:spPr>
            <p:txBody>
              <a:bodyPr/>
              <a:lstStyle/>
              <a:p>
                <a:endParaRPr lang="en-US"/>
              </a:p>
            </p:txBody>
          </p:sp>
          <p:sp>
            <p:nvSpPr>
              <p:cNvPr id="99571" name="Line 161"/>
              <p:cNvSpPr>
                <a:spLocks noChangeShapeType="1"/>
              </p:cNvSpPr>
              <p:nvPr/>
            </p:nvSpPr>
            <p:spPr bwMode="auto">
              <a:xfrm>
                <a:off x="3043" y="2538"/>
                <a:ext cx="1" cy="157"/>
              </a:xfrm>
              <a:prstGeom prst="line">
                <a:avLst/>
              </a:prstGeom>
              <a:noFill/>
              <a:ln w="0">
                <a:solidFill>
                  <a:srgbClr val="000000"/>
                </a:solidFill>
                <a:round/>
                <a:headEnd/>
                <a:tailEnd/>
              </a:ln>
            </p:spPr>
            <p:txBody>
              <a:bodyPr/>
              <a:lstStyle/>
              <a:p>
                <a:endParaRPr lang="en-US"/>
              </a:p>
            </p:txBody>
          </p:sp>
          <p:sp>
            <p:nvSpPr>
              <p:cNvPr id="99572" name="Rectangle 162"/>
              <p:cNvSpPr>
                <a:spLocks noChangeArrowheads="1"/>
              </p:cNvSpPr>
              <p:nvPr/>
            </p:nvSpPr>
            <p:spPr bwMode="auto">
              <a:xfrm>
                <a:off x="4100" y="2538"/>
                <a:ext cx="8" cy="157"/>
              </a:xfrm>
              <a:prstGeom prst="rect">
                <a:avLst/>
              </a:prstGeom>
              <a:solidFill>
                <a:srgbClr val="000000"/>
              </a:solidFill>
              <a:ln w="9525">
                <a:noFill/>
                <a:miter lim="800000"/>
                <a:headEnd/>
                <a:tailEnd/>
              </a:ln>
            </p:spPr>
            <p:txBody>
              <a:bodyPr/>
              <a:lstStyle/>
              <a:p>
                <a:endParaRPr lang="en-US"/>
              </a:p>
            </p:txBody>
          </p:sp>
          <p:sp>
            <p:nvSpPr>
              <p:cNvPr id="99573" name="Line 163"/>
              <p:cNvSpPr>
                <a:spLocks noChangeShapeType="1"/>
              </p:cNvSpPr>
              <p:nvPr/>
            </p:nvSpPr>
            <p:spPr bwMode="auto">
              <a:xfrm>
                <a:off x="4100" y="2538"/>
                <a:ext cx="1" cy="157"/>
              </a:xfrm>
              <a:prstGeom prst="line">
                <a:avLst/>
              </a:prstGeom>
              <a:noFill/>
              <a:ln w="0">
                <a:solidFill>
                  <a:srgbClr val="000000"/>
                </a:solidFill>
                <a:round/>
                <a:headEnd/>
                <a:tailEnd/>
              </a:ln>
            </p:spPr>
            <p:txBody>
              <a:bodyPr/>
              <a:lstStyle/>
              <a:p>
                <a:endParaRPr lang="en-US"/>
              </a:p>
            </p:txBody>
          </p:sp>
          <p:sp>
            <p:nvSpPr>
              <p:cNvPr id="99574" name="Rectangle 164"/>
              <p:cNvSpPr>
                <a:spLocks noChangeArrowheads="1"/>
              </p:cNvSpPr>
              <p:nvPr/>
            </p:nvSpPr>
            <p:spPr bwMode="auto">
              <a:xfrm>
                <a:off x="5164" y="2538"/>
                <a:ext cx="1" cy="157"/>
              </a:xfrm>
              <a:prstGeom prst="rect">
                <a:avLst/>
              </a:prstGeom>
              <a:solidFill>
                <a:srgbClr val="000000"/>
              </a:solidFill>
              <a:ln w="9525">
                <a:noFill/>
                <a:miter lim="800000"/>
                <a:headEnd/>
                <a:tailEnd/>
              </a:ln>
            </p:spPr>
            <p:txBody>
              <a:bodyPr/>
              <a:lstStyle/>
              <a:p>
                <a:endParaRPr lang="en-US"/>
              </a:p>
            </p:txBody>
          </p:sp>
          <p:sp>
            <p:nvSpPr>
              <p:cNvPr id="99575" name="Line 165"/>
              <p:cNvSpPr>
                <a:spLocks noChangeShapeType="1"/>
              </p:cNvSpPr>
              <p:nvPr/>
            </p:nvSpPr>
            <p:spPr bwMode="auto">
              <a:xfrm>
                <a:off x="5164" y="2538"/>
                <a:ext cx="1" cy="157"/>
              </a:xfrm>
              <a:prstGeom prst="line">
                <a:avLst/>
              </a:prstGeom>
              <a:noFill/>
              <a:ln w="0">
                <a:solidFill>
                  <a:srgbClr val="000000"/>
                </a:solidFill>
                <a:round/>
                <a:headEnd/>
                <a:tailEnd/>
              </a:ln>
            </p:spPr>
            <p:txBody>
              <a:bodyPr/>
              <a:lstStyle/>
              <a:p>
                <a:endParaRPr lang="en-US"/>
              </a:p>
            </p:txBody>
          </p:sp>
          <p:sp>
            <p:nvSpPr>
              <p:cNvPr id="99576" name="Rectangle 166"/>
              <p:cNvSpPr>
                <a:spLocks noChangeArrowheads="1"/>
              </p:cNvSpPr>
              <p:nvPr/>
            </p:nvSpPr>
            <p:spPr bwMode="auto">
              <a:xfrm>
                <a:off x="187" y="286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77" name="Rectangle 167"/>
              <p:cNvSpPr>
                <a:spLocks noChangeArrowheads="1"/>
              </p:cNvSpPr>
              <p:nvPr/>
            </p:nvSpPr>
            <p:spPr bwMode="auto">
              <a:xfrm>
                <a:off x="715" y="273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78" name="Rectangle 168"/>
              <p:cNvSpPr>
                <a:spLocks noChangeArrowheads="1"/>
              </p:cNvSpPr>
              <p:nvPr/>
            </p:nvSpPr>
            <p:spPr bwMode="auto">
              <a:xfrm>
                <a:off x="740" y="273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79" name="Rectangle 169"/>
              <p:cNvSpPr>
                <a:spLocks noChangeArrowheads="1"/>
              </p:cNvSpPr>
              <p:nvPr/>
            </p:nvSpPr>
            <p:spPr bwMode="auto">
              <a:xfrm>
                <a:off x="1243" y="286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80" name="Rectangle 170"/>
              <p:cNvSpPr>
                <a:spLocks noChangeArrowheads="1"/>
              </p:cNvSpPr>
              <p:nvPr/>
            </p:nvSpPr>
            <p:spPr bwMode="auto">
              <a:xfrm>
                <a:off x="1780" y="273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81" name="Rectangle 171"/>
              <p:cNvSpPr>
                <a:spLocks noChangeArrowheads="1"/>
              </p:cNvSpPr>
              <p:nvPr/>
            </p:nvSpPr>
            <p:spPr bwMode="auto">
              <a:xfrm>
                <a:off x="1805" y="273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82" name="Rectangle 172"/>
              <p:cNvSpPr>
                <a:spLocks noChangeArrowheads="1"/>
              </p:cNvSpPr>
              <p:nvPr/>
            </p:nvSpPr>
            <p:spPr bwMode="auto">
              <a:xfrm>
                <a:off x="2308" y="286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83" name="Rectangle 173"/>
              <p:cNvSpPr>
                <a:spLocks noChangeArrowheads="1"/>
              </p:cNvSpPr>
              <p:nvPr/>
            </p:nvSpPr>
            <p:spPr bwMode="auto">
              <a:xfrm>
                <a:off x="3084" y="273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84" name="Rectangle 174"/>
              <p:cNvSpPr>
                <a:spLocks noChangeArrowheads="1"/>
              </p:cNvSpPr>
              <p:nvPr/>
            </p:nvSpPr>
            <p:spPr bwMode="auto">
              <a:xfrm>
                <a:off x="3109" y="273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85" name="Rectangle 175"/>
              <p:cNvSpPr>
                <a:spLocks noChangeArrowheads="1"/>
              </p:cNvSpPr>
              <p:nvPr/>
            </p:nvSpPr>
            <p:spPr bwMode="auto">
              <a:xfrm>
                <a:off x="3621" y="2869"/>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86" name="Rectangle 176"/>
              <p:cNvSpPr>
                <a:spLocks noChangeArrowheads="1"/>
              </p:cNvSpPr>
              <p:nvPr/>
            </p:nvSpPr>
            <p:spPr bwMode="auto">
              <a:xfrm>
                <a:off x="4149" y="273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87" name="Rectangle 177"/>
              <p:cNvSpPr>
                <a:spLocks noChangeArrowheads="1"/>
              </p:cNvSpPr>
              <p:nvPr/>
            </p:nvSpPr>
            <p:spPr bwMode="auto">
              <a:xfrm>
                <a:off x="4174" y="273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88" name="Rectangle 178"/>
              <p:cNvSpPr>
                <a:spLocks noChangeArrowheads="1"/>
              </p:cNvSpPr>
              <p:nvPr/>
            </p:nvSpPr>
            <p:spPr bwMode="auto">
              <a:xfrm>
                <a:off x="4677" y="273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89" name="Rectangle 179"/>
              <p:cNvSpPr>
                <a:spLocks noChangeArrowheads="1"/>
              </p:cNvSpPr>
              <p:nvPr/>
            </p:nvSpPr>
            <p:spPr bwMode="auto">
              <a:xfrm>
                <a:off x="4702" y="2737"/>
                <a:ext cx="83" cy="174"/>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590" name="Rectangle 180"/>
              <p:cNvSpPr>
                <a:spLocks noChangeArrowheads="1"/>
              </p:cNvSpPr>
              <p:nvPr/>
            </p:nvSpPr>
            <p:spPr bwMode="auto">
              <a:xfrm>
                <a:off x="674" y="2695"/>
                <a:ext cx="1" cy="17"/>
              </a:xfrm>
              <a:prstGeom prst="rect">
                <a:avLst/>
              </a:prstGeom>
              <a:solidFill>
                <a:srgbClr val="000000"/>
              </a:solidFill>
              <a:ln w="9525">
                <a:noFill/>
                <a:miter lim="800000"/>
                <a:headEnd/>
                <a:tailEnd/>
              </a:ln>
            </p:spPr>
            <p:txBody>
              <a:bodyPr/>
              <a:lstStyle/>
              <a:p>
                <a:endParaRPr lang="en-US"/>
              </a:p>
            </p:txBody>
          </p:sp>
          <p:sp>
            <p:nvSpPr>
              <p:cNvPr id="99591" name="Line 181"/>
              <p:cNvSpPr>
                <a:spLocks noChangeShapeType="1"/>
              </p:cNvSpPr>
              <p:nvPr/>
            </p:nvSpPr>
            <p:spPr bwMode="auto">
              <a:xfrm>
                <a:off x="674" y="2695"/>
                <a:ext cx="1" cy="17"/>
              </a:xfrm>
              <a:prstGeom prst="line">
                <a:avLst/>
              </a:prstGeom>
              <a:noFill/>
              <a:ln w="0">
                <a:solidFill>
                  <a:srgbClr val="000000"/>
                </a:solidFill>
                <a:round/>
                <a:headEnd/>
                <a:tailEnd/>
              </a:ln>
            </p:spPr>
            <p:txBody>
              <a:bodyPr/>
              <a:lstStyle/>
              <a:p>
                <a:endParaRPr lang="en-US"/>
              </a:p>
            </p:txBody>
          </p:sp>
          <p:sp>
            <p:nvSpPr>
              <p:cNvPr id="99592" name="Rectangle 182"/>
              <p:cNvSpPr>
                <a:spLocks noChangeArrowheads="1"/>
              </p:cNvSpPr>
              <p:nvPr/>
            </p:nvSpPr>
            <p:spPr bwMode="auto">
              <a:xfrm>
                <a:off x="674" y="2695"/>
                <a:ext cx="528" cy="8"/>
              </a:xfrm>
              <a:prstGeom prst="rect">
                <a:avLst/>
              </a:prstGeom>
              <a:solidFill>
                <a:srgbClr val="000000"/>
              </a:solidFill>
              <a:ln w="9525">
                <a:noFill/>
                <a:miter lim="800000"/>
                <a:headEnd/>
                <a:tailEnd/>
              </a:ln>
            </p:spPr>
            <p:txBody>
              <a:bodyPr/>
              <a:lstStyle/>
              <a:p>
                <a:endParaRPr lang="en-US"/>
              </a:p>
            </p:txBody>
          </p:sp>
          <p:sp>
            <p:nvSpPr>
              <p:cNvPr id="99593" name="Line 183"/>
              <p:cNvSpPr>
                <a:spLocks noChangeShapeType="1"/>
              </p:cNvSpPr>
              <p:nvPr/>
            </p:nvSpPr>
            <p:spPr bwMode="auto">
              <a:xfrm>
                <a:off x="674" y="2695"/>
                <a:ext cx="528" cy="1"/>
              </a:xfrm>
              <a:prstGeom prst="line">
                <a:avLst/>
              </a:prstGeom>
              <a:noFill/>
              <a:ln w="0">
                <a:solidFill>
                  <a:srgbClr val="000000"/>
                </a:solidFill>
                <a:round/>
                <a:headEnd/>
                <a:tailEnd/>
              </a:ln>
            </p:spPr>
            <p:txBody>
              <a:bodyPr/>
              <a:lstStyle/>
              <a:p>
                <a:endParaRPr lang="en-US"/>
              </a:p>
            </p:txBody>
          </p:sp>
          <p:sp>
            <p:nvSpPr>
              <p:cNvPr id="99594" name="Rectangle 184"/>
              <p:cNvSpPr>
                <a:spLocks noChangeArrowheads="1"/>
              </p:cNvSpPr>
              <p:nvPr/>
            </p:nvSpPr>
            <p:spPr bwMode="auto">
              <a:xfrm>
                <a:off x="674" y="2703"/>
                <a:ext cx="528" cy="9"/>
              </a:xfrm>
              <a:prstGeom prst="rect">
                <a:avLst/>
              </a:prstGeom>
              <a:solidFill>
                <a:srgbClr val="000000"/>
              </a:solidFill>
              <a:ln w="9525">
                <a:noFill/>
                <a:miter lim="800000"/>
                <a:headEnd/>
                <a:tailEnd/>
              </a:ln>
            </p:spPr>
            <p:txBody>
              <a:bodyPr/>
              <a:lstStyle/>
              <a:p>
                <a:endParaRPr lang="en-US"/>
              </a:p>
            </p:txBody>
          </p:sp>
          <p:sp>
            <p:nvSpPr>
              <p:cNvPr id="99595" name="Line 185"/>
              <p:cNvSpPr>
                <a:spLocks noChangeShapeType="1"/>
              </p:cNvSpPr>
              <p:nvPr/>
            </p:nvSpPr>
            <p:spPr bwMode="auto">
              <a:xfrm>
                <a:off x="674" y="2703"/>
                <a:ext cx="528" cy="1"/>
              </a:xfrm>
              <a:prstGeom prst="line">
                <a:avLst/>
              </a:prstGeom>
              <a:noFill/>
              <a:ln w="0">
                <a:solidFill>
                  <a:srgbClr val="000000"/>
                </a:solidFill>
                <a:round/>
                <a:headEnd/>
                <a:tailEnd/>
              </a:ln>
            </p:spPr>
            <p:txBody>
              <a:bodyPr/>
              <a:lstStyle/>
              <a:p>
                <a:endParaRPr lang="en-US"/>
              </a:p>
            </p:txBody>
          </p:sp>
          <p:sp>
            <p:nvSpPr>
              <p:cNvPr id="99596" name="Rectangle 186"/>
              <p:cNvSpPr>
                <a:spLocks noChangeArrowheads="1"/>
              </p:cNvSpPr>
              <p:nvPr/>
            </p:nvSpPr>
            <p:spPr bwMode="auto">
              <a:xfrm>
                <a:off x="1202" y="2695"/>
                <a:ext cx="17" cy="8"/>
              </a:xfrm>
              <a:prstGeom prst="rect">
                <a:avLst/>
              </a:prstGeom>
              <a:solidFill>
                <a:srgbClr val="000000"/>
              </a:solidFill>
              <a:ln w="9525">
                <a:noFill/>
                <a:miter lim="800000"/>
                <a:headEnd/>
                <a:tailEnd/>
              </a:ln>
            </p:spPr>
            <p:txBody>
              <a:bodyPr/>
              <a:lstStyle/>
              <a:p>
                <a:endParaRPr lang="en-US"/>
              </a:p>
            </p:txBody>
          </p:sp>
          <p:sp>
            <p:nvSpPr>
              <p:cNvPr id="99597" name="Line 187"/>
              <p:cNvSpPr>
                <a:spLocks noChangeShapeType="1"/>
              </p:cNvSpPr>
              <p:nvPr/>
            </p:nvSpPr>
            <p:spPr bwMode="auto">
              <a:xfrm>
                <a:off x="1202" y="2695"/>
                <a:ext cx="17" cy="1"/>
              </a:xfrm>
              <a:prstGeom prst="line">
                <a:avLst/>
              </a:prstGeom>
              <a:noFill/>
              <a:ln w="0">
                <a:solidFill>
                  <a:srgbClr val="000000"/>
                </a:solidFill>
                <a:round/>
                <a:headEnd/>
                <a:tailEnd/>
              </a:ln>
            </p:spPr>
            <p:txBody>
              <a:bodyPr/>
              <a:lstStyle/>
              <a:p>
                <a:endParaRPr lang="en-US"/>
              </a:p>
            </p:txBody>
          </p:sp>
          <p:sp>
            <p:nvSpPr>
              <p:cNvPr id="99598" name="Rectangle 188"/>
              <p:cNvSpPr>
                <a:spLocks noChangeArrowheads="1"/>
              </p:cNvSpPr>
              <p:nvPr/>
            </p:nvSpPr>
            <p:spPr bwMode="auto">
              <a:xfrm>
                <a:off x="1202" y="2703"/>
                <a:ext cx="17" cy="9"/>
              </a:xfrm>
              <a:prstGeom prst="rect">
                <a:avLst/>
              </a:prstGeom>
              <a:solidFill>
                <a:srgbClr val="000000"/>
              </a:solidFill>
              <a:ln w="9525">
                <a:noFill/>
                <a:miter lim="800000"/>
                <a:headEnd/>
                <a:tailEnd/>
              </a:ln>
            </p:spPr>
            <p:txBody>
              <a:bodyPr/>
              <a:lstStyle/>
              <a:p>
                <a:endParaRPr lang="en-US"/>
              </a:p>
            </p:txBody>
          </p:sp>
          <p:sp>
            <p:nvSpPr>
              <p:cNvPr id="99599" name="Line 189"/>
              <p:cNvSpPr>
                <a:spLocks noChangeShapeType="1"/>
              </p:cNvSpPr>
              <p:nvPr/>
            </p:nvSpPr>
            <p:spPr bwMode="auto">
              <a:xfrm>
                <a:off x="1202" y="2703"/>
                <a:ext cx="17" cy="1"/>
              </a:xfrm>
              <a:prstGeom prst="line">
                <a:avLst/>
              </a:prstGeom>
              <a:noFill/>
              <a:ln w="0">
                <a:solidFill>
                  <a:srgbClr val="000000"/>
                </a:solidFill>
                <a:round/>
                <a:headEnd/>
                <a:tailEnd/>
              </a:ln>
            </p:spPr>
            <p:txBody>
              <a:bodyPr/>
              <a:lstStyle/>
              <a:p>
                <a:endParaRPr lang="en-US"/>
              </a:p>
            </p:txBody>
          </p:sp>
          <p:sp>
            <p:nvSpPr>
              <p:cNvPr id="99600" name="Rectangle 190"/>
              <p:cNvSpPr>
                <a:spLocks noChangeArrowheads="1"/>
              </p:cNvSpPr>
              <p:nvPr/>
            </p:nvSpPr>
            <p:spPr bwMode="auto">
              <a:xfrm>
                <a:off x="1219" y="2695"/>
                <a:ext cx="511" cy="8"/>
              </a:xfrm>
              <a:prstGeom prst="rect">
                <a:avLst/>
              </a:prstGeom>
              <a:solidFill>
                <a:srgbClr val="000000"/>
              </a:solidFill>
              <a:ln w="9525">
                <a:noFill/>
                <a:miter lim="800000"/>
                <a:headEnd/>
                <a:tailEnd/>
              </a:ln>
            </p:spPr>
            <p:txBody>
              <a:bodyPr/>
              <a:lstStyle/>
              <a:p>
                <a:endParaRPr lang="en-US"/>
              </a:p>
            </p:txBody>
          </p:sp>
          <p:sp>
            <p:nvSpPr>
              <p:cNvPr id="99601" name="Line 191"/>
              <p:cNvSpPr>
                <a:spLocks noChangeShapeType="1"/>
              </p:cNvSpPr>
              <p:nvPr/>
            </p:nvSpPr>
            <p:spPr bwMode="auto">
              <a:xfrm>
                <a:off x="1219" y="2695"/>
                <a:ext cx="511" cy="1"/>
              </a:xfrm>
              <a:prstGeom prst="line">
                <a:avLst/>
              </a:prstGeom>
              <a:noFill/>
              <a:ln w="0">
                <a:solidFill>
                  <a:srgbClr val="000000"/>
                </a:solidFill>
                <a:round/>
                <a:headEnd/>
                <a:tailEnd/>
              </a:ln>
            </p:spPr>
            <p:txBody>
              <a:bodyPr/>
              <a:lstStyle/>
              <a:p>
                <a:endParaRPr lang="en-US"/>
              </a:p>
            </p:txBody>
          </p:sp>
          <p:sp>
            <p:nvSpPr>
              <p:cNvPr id="99602" name="Rectangle 192"/>
              <p:cNvSpPr>
                <a:spLocks noChangeArrowheads="1"/>
              </p:cNvSpPr>
              <p:nvPr/>
            </p:nvSpPr>
            <p:spPr bwMode="auto">
              <a:xfrm>
                <a:off x="1219" y="2703"/>
                <a:ext cx="511" cy="9"/>
              </a:xfrm>
              <a:prstGeom prst="rect">
                <a:avLst/>
              </a:prstGeom>
              <a:solidFill>
                <a:srgbClr val="000000"/>
              </a:solidFill>
              <a:ln w="9525">
                <a:noFill/>
                <a:miter lim="800000"/>
                <a:headEnd/>
                <a:tailEnd/>
              </a:ln>
            </p:spPr>
            <p:txBody>
              <a:bodyPr/>
              <a:lstStyle/>
              <a:p>
                <a:endParaRPr lang="en-US"/>
              </a:p>
            </p:txBody>
          </p:sp>
          <p:sp>
            <p:nvSpPr>
              <p:cNvPr id="99603" name="Line 193"/>
              <p:cNvSpPr>
                <a:spLocks noChangeShapeType="1"/>
              </p:cNvSpPr>
              <p:nvPr/>
            </p:nvSpPr>
            <p:spPr bwMode="auto">
              <a:xfrm>
                <a:off x="1219" y="2703"/>
                <a:ext cx="511" cy="1"/>
              </a:xfrm>
              <a:prstGeom prst="line">
                <a:avLst/>
              </a:prstGeom>
              <a:noFill/>
              <a:ln w="0">
                <a:solidFill>
                  <a:srgbClr val="000000"/>
                </a:solidFill>
                <a:round/>
                <a:headEnd/>
                <a:tailEnd/>
              </a:ln>
            </p:spPr>
            <p:txBody>
              <a:bodyPr/>
              <a:lstStyle/>
              <a:p>
                <a:endParaRPr lang="en-US"/>
              </a:p>
            </p:txBody>
          </p:sp>
          <p:sp>
            <p:nvSpPr>
              <p:cNvPr id="99604" name="Rectangle 194"/>
              <p:cNvSpPr>
                <a:spLocks noChangeArrowheads="1"/>
              </p:cNvSpPr>
              <p:nvPr/>
            </p:nvSpPr>
            <p:spPr bwMode="auto">
              <a:xfrm>
                <a:off x="1730" y="2712"/>
                <a:ext cx="9" cy="1"/>
              </a:xfrm>
              <a:prstGeom prst="rect">
                <a:avLst/>
              </a:prstGeom>
              <a:solidFill>
                <a:srgbClr val="000000"/>
              </a:solidFill>
              <a:ln w="9525">
                <a:noFill/>
                <a:miter lim="800000"/>
                <a:headEnd/>
                <a:tailEnd/>
              </a:ln>
            </p:spPr>
            <p:txBody>
              <a:bodyPr/>
              <a:lstStyle/>
              <a:p>
                <a:endParaRPr lang="en-US"/>
              </a:p>
            </p:txBody>
          </p:sp>
          <p:sp>
            <p:nvSpPr>
              <p:cNvPr id="99605" name="Line 195"/>
              <p:cNvSpPr>
                <a:spLocks noChangeShapeType="1"/>
              </p:cNvSpPr>
              <p:nvPr/>
            </p:nvSpPr>
            <p:spPr bwMode="auto">
              <a:xfrm>
                <a:off x="1730" y="2712"/>
                <a:ext cx="9" cy="1"/>
              </a:xfrm>
              <a:prstGeom prst="line">
                <a:avLst/>
              </a:prstGeom>
              <a:noFill/>
              <a:ln w="0">
                <a:solidFill>
                  <a:srgbClr val="000000"/>
                </a:solidFill>
                <a:round/>
                <a:headEnd/>
                <a:tailEnd/>
              </a:ln>
            </p:spPr>
            <p:txBody>
              <a:bodyPr/>
              <a:lstStyle/>
              <a:p>
                <a:endParaRPr lang="en-US"/>
              </a:p>
            </p:txBody>
          </p:sp>
          <p:sp>
            <p:nvSpPr>
              <p:cNvPr id="99606" name="Rectangle 196"/>
              <p:cNvSpPr>
                <a:spLocks noChangeArrowheads="1"/>
              </p:cNvSpPr>
              <p:nvPr/>
            </p:nvSpPr>
            <p:spPr bwMode="auto">
              <a:xfrm>
                <a:off x="1730" y="2695"/>
                <a:ext cx="17" cy="8"/>
              </a:xfrm>
              <a:prstGeom prst="rect">
                <a:avLst/>
              </a:prstGeom>
              <a:solidFill>
                <a:srgbClr val="000000"/>
              </a:solidFill>
              <a:ln w="9525">
                <a:noFill/>
                <a:miter lim="800000"/>
                <a:headEnd/>
                <a:tailEnd/>
              </a:ln>
            </p:spPr>
            <p:txBody>
              <a:bodyPr/>
              <a:lstStyle/>
              <a:p>
                <a:endParaRPr lang="en-US"/>
              </a:p>
            </p:txBody>
          </p:sp>
          <p:sp>
            <p:nvSpPr>
              <p:cNvPr id="99607" name="Line 197"/>
              <p:cNvSpPr>
                <a:spLocks noChangeShapeType="1"/>
              </p:cNvSpPr>
              <p:nvPr/>
            </p:nvSpPr>
            <p:spPr bwMode="auto">
              <a:xfrm>
                <a:off x="1730" y="2695"/>
                <a:ext cx="17" cy="1"/>
              </a:xfrm>
              <a:prstGeom prst="line">
                <a:avLst/>
              </a:prstGeom>
              <a:noFill/>
              <a:ln w="0">
                <a:solidFill>
                  <a:srgbClr val="000000"/>
                </a:solidFill>
                <a:round/>
                <a:headEnd/>
                <a:tailEnd/>
              </a:ln>
            </p:spPr>
            <p:txBody>
              <a:bodyPr/>
              <a:lstStyle/>
              <a:p>
                <a:endParaRPr lang="en-US"/>
              </a:p>
            </p:txBody>
          </p:sp>
          <p:sp>
            <p:nvSpPr>
              <p:cNvPr id="99608" name="Rectangle 198"/>
              <p:cNvSpPr>
                <a:spLocks noChangeArrowheads="1"/>
              </p:cNvSpPr>
              <p:nvPr/>
            </p:nvSpPr>
            <p:spPr bwMode="auto">
              <a:xfrm>
                <a:off x="1730" y="2703"/>
                <a:ext cx="17" cy="9"/>
              </a:xfrm>
              <a:prstGeom prst="rect">
                <a:avLst/>
              </a:prstGeom>
              <a:solidFill>
                <a:srgbClr val="000000"/>
              </a:solidFill>
              <a:ln w="9525">
                <a:noFill/>
                <a:miter lim="800000"/>
                <a:headEnd/>
                <a:tailEnd/>
              </a:ln>
            </p:spPr>
            <p:txBody>
              <a:bodyPr/>
              <a:lstStyle/>
              <a:p>
                <a:endParaRPr lang="en-US"/>
              </a:p>
            </p:txBody>
          </p:sp>
          <p:sp>
            <p:nvSpPr>
              <p:cNvPr id="99609" name="Line 199"/>
              <p:cNvSpPr>
                <a:spLocks noChangeShapeType="1"/>
              </p:cNvSpPr>
              <p:nvPr/>
            </p:nvSpPr>
            <p:spPr bwMode="auto">
              <a:xfrm>
                <a:off x="1730" y="2703"/>
                <a:ext cx="17" cy="1"/>
              </a:xfrm>
              <a:prstGeom prst="line">
                <a:avLst/>
              </a:prstGeom>
              <a:noFill/>
              <a:ln w="0">
                <a:solidFill>
                  <a:srgbClr val="000000"/>
                </a:solidFill>
                <a:round/>
                <a:headEnd/>
                <a:tailEnd/>
              </a:ln>
            </p:spPr>
            <p:txBody>
              <a:bodyPr/>
              <a:lstStyle/>
              <a:p>
                <a:endParaRPr lang="en-US"/>
              </a:p>
            </p:txBody>
          </p:sp>
          <p:sp>
            <p:nvSpPr>
              <p:cNvPr id="99610" name="Rectangle 200"/>
              <p:cNvSpPr>
                <a:spLocks noChangeArrowheads="1"/>
              </p:cNvSpPr>
              <p:nvPr/>
            </p:nvSpPr>
            <p:spPr bwMode="auto">
              <a:xfrm>
                <a:off x="1747" y="2695"/>
                <a:ext cx="520" cy="8"/>
              </a:xfrm>
              <a:prstGeom prst="rect">
                <a:avLst/>
              </a:prstGeom>
              <a:solidFill>
                <a:srgbClr val="000000"/>
              </a:solidFill>
              <a:ln w="9525">
                <a:noFill/>
                <a:miter lim="800000"/>
                <a:headEnd/>
                <a:tailEnd/>
              </a:ln>
            </p:spPr>
            <p:txBody>
              <a:bodyPr/>
              <a:lstStyle/>
              <a:p>
                <a:endParaRPr lang="en-US"/>
              </a:p>
            </p:txBody>
          </p:sp>
          <p:sp>
            <p:nvSpPr>
              <p:cNvPr id="99611" name="Line 201"/>
              <p:cNvSpPr>
                <a:spLocks noChangeShapeType="1"/>
              </p:cNvSpPr>
              <p:nvPr/>
            </p:nvSpPr>
            <p:spPr bwMode="auto">
              <a:xfrm>
                <a:off x="1747" y="2695"/>
                <a:ext cx="520" cy="1"/>
              </a:xfrm>
              <a:prstGeom prst="line">
                <a:avLst/>
              </a:prstGeom>
              <a:noFill/>
              <a:ln w="0">
                <a:solidFill>
                  <a:srgbClr val="000000"/>
                </a:solidFill>
                <a:round/>
                <a:headEnd/>
                <a:tailEnd/>
              </a:ln>
            </p:spPr>
            <p:txBody>
              <a:bodyPr/>
              <a:lstStyle/>
              <a:p>
                <a:endParaRPr lang="en-US"/>
              </a:p>
            </p:txBody>
          </p:sp>
          <p:sp>
            <p:nvSpPr>
              <p:cNvPr id="99612" name="Rectangle 202"/>
              <p:cNvSpPr>
                <a:spLocks noChangeArrowheads="1"/>
              </p:cNvSpPr>
              <p:nvPr/>
            </p:nvSpPr>
            <p:spPr bwMode="auto">
              <a:xfrm>
                <a:off x="1747" y="2703"/>
                <a:ext cx="520" cy="9"/>
              </a:xfrm>
              <a:prstGeom prst="rect">
                <a:avLst/>
              </a:prstGeom>
              <a:solidFill>
                <a:srgbClr val="000000"/>
              </a:solidFill>
              <a:ln w="9525">
                <a:noFill/>
                <a:miter lim="800000"/>
                <a:headEnd/>
                <a:tailEnd/>
              </a:ln>
            </p:spPr>
            <p:txBody>
              <a:bodyPr/>
              <a:lstStyle/>
              <a:p>
                <a:endParaRPr lang="en-US"/>
              </a:p>
            </p:txBody>
          </p:sp>
          <p:sp>
            <p:nvSpPr>
              <p:cNvPr id="99613" name="Line 203"/>
              <p:cNvSpPr>
                <a:spLocks noChangeShapeType="1"/>
              </p:cNvSpPr>
              <p:nvPr/>
            </p:nvSpPr>
            <p:spPr bwMode="auto">
              <a:xfrm>
                <a:off x="1747" y="2703"/>
                <a:ext cx="520" cy="1"/>
              </a:xfrm>
              <a:prstGeom prst="line">
                <a:avLst/>
              </a:prstGeom>
              <a:noFill/>
              <a:ln w="0">
                <a:solidFill>
                  <a:srgbClr val="000000"/>
                </a:solidFill>
                <a:round/>
                <a:headEnd/>
                <a:tailEnd/>
              </a:ln>
            </p:spPr>
            <p:txBody>
              <a:bodyPr/>
              <a:lstStyle/>
              <a:p>
                <a:endParaRPr lang="en-US"/>
              </a:p>
            </p:txBody>
          </p:sp>
          <p:sp>
            <p:nvSpPr>
              <p:cNvPr id="99614" name="Rectangle 204"/>
              <p:cNvSpPr>
                <a:spLocks noChangeArrowheads="1"/>
              </p:cNvSpPr>
              <p:nvPr/>
            </p:nvSpPr>
            <p:spPr bwMode="auto">
              <a:xfrm>
                <a:off x="2267" y="2695"/>
                <a:ext cx="17" cy="8"/>
              </a:xfrm>
              <a:prstGeom prst="rect">
                <a:avLst/>
              </a:prstGeom>
              <a:solidFill>
                <a:srgbClr val="000000"/>
              </a:solidFill>
              <a:ln w="9525">
                <a:noFill/>
                <a:miter lim="800000"/>
                <a:headEnd/>
                <a:tailEnd/>
              </a:ln>
            </p:spPr>
            <p:txBody>
              <a:bodyPr/>
              <a:lstStyle/>
              <a:p>
                <a:endParaRPr lang="en-US"/>
              </a:p>
            </p:txBody>
          </p:sp>
          <p:sp>
            <p:nvSpPr>
              <p:cNvPr id="99615" name="Line 205"/>
              <p:cNvSpPr>
                <a:spLocks noChangeShapeType="1"/>
              </p:cNvSpPr>
              <p:nvPr/>
            </p:nvSpPr>
            <p:spPr bwMode="auto">
              <a:xfrm>
                <a:off x="2267" y="2695"/>
                <a:ext cx="17" cy="1"/>
              </a:xfrm>
              <a:prstGeom prst="line">
                <a:avLst/>
              </a:prstGeom>
              <a:noFill/>
              <a:ln w="0">
                <a:solidFill>
                  <a:srgbClr val="000000"/>
                </a:solidFill>
                <a:round/>
                <a:headEnd/>
                <a:tailEnd/>
              </a:ln>
            </p:spPr>
            <p:txBody>
              <a:bodyPr/>
              <a:lstStyle/>
              <a:p>
                <a:endParaRPr lang="en-US"/>
              </a:p>
            </p:txBody>
          </p:sp>
        </p:grpSp>
        <p:sp>
          <p:nvSpPr>
            <p:cNvPr id="99333" name="Rectangle 207"/>
            <p:cNvSpPr>
              <a:spLocks noChangeArrowheads="1"/>
            </p:cNvSpPr>
            <p:nvPr/>
          </p:nvSpPr>
          <p:spPr bwMode="auto">
            <a:xfrm>
              <a:off x="3598863" y="4291013"/>
              <a:ext cx="26988" cy="14288"/>
            </a:xfrm>
            <a:prstGeom prst="rect">
              <a:avLst/>
            </a:prstGeom>
            <a:solidFill>
              <a:srgbClr val="000000"/>
            </a:solidFill>
            <a:ln w="9525">
              <a:noFill/>
              <a:miter lim="800000"/>
              <a:headEnd/>
              <a:tailEnd/>
            </a:ln>
          </p:spPr>
          <p:txBody>
            <a:bodyPr/>
            <a:lstStyle/>
            <a:p>
              <a:endParaRPr lang="en-US"/>
            </a:p>
          </p:txBody>
        </p:sp>
        <p:sp>
          <p:nvSpPr>
            <p:cNvPr id="99334" name="Line 208"/>
            <p:cNvSpPr>
              <a:spLocks noChangeShapeType="1"/>
            </p:cNvSpPr>
            <p:nvPr/>
          </p:nvSpPr>
          <p:spPr bwMode="auto">
            <a:xfrm>
              <a:off x="3598863" y="4291013"/>
              <a:ext cx="26988" cy="1588"/>
            </a:xfrm>
            <a:prstGeom prst="line">
              <a:avLst/>
            </a:prstGeom>
            <a:noFill/>
            <a:ln w="0">
              <a:solidFill>
                <a:srgbClr val="000000"/>
              </a:solidFill>
              <a:round/>
              <a:headEnd/>
              <a:tailEnd/>
            </a:ln>
          </p:spPr>
          <p:txBody>
            <a:bodyPr/>
            <a:lstStyle/>
            <a:p>
              <a:endParaRPr lang="en-US"/>
            </a:p>
          </p:txBody>
        </p:sp>
        <p:sp>
          <p:nvSpPr>
            <p:cNvPr id="99335" name="Rectangle 209"/>
            <p:cNvSpPr>
              <a:spLocks noChangeArrowheads="1"/>
            </p:cNvSpPr>
            <p:nvPr/>
          </p:nvSpPr>
          <p:spPr bwMode="auto">
            <a:xfrm>
              <a:off x="3625850" y="4278313"/>
              <a:ext cx="1204913" cy="12700"/>
            </a:xfrm>
            <a:prstGeom prst="rect">
              <a:avLst/>
            </a:prstGeom>
            <a:solidFill>
              <a:srgbClr val="000000"/>
            </a:solidFill>
            <a:ln w="9525">
              <a:noFill/>
              <a:miter lim="800000"/>
              <a:headEnd/>
              <a:tailEnd/>
            </a:ln>
          </p:spPr>
          <p:txBody>
            <a:bodyPr/>
            <a:lstStyle/>
            <a:p>
              <a:endParaRPr lang="en-US"/>
            </a:p>
          </p:txBody>
        </p:sp>
        <p:sp>
          <p:nvSpPr>
            <p:cNvPr id="99336" name="Line 210"/>
            <p:cNvSpPr>
              <a:spLocks noChangeShapeType="1"/>
            </p:cNvSpPr>
            <p:nvPr/>
          </p:nvSpPr>
          <p:spPr bwMode="auto">
            <a:xfrm>
              <a:off x="3625850" y="4278313"/>
              <a:ext cx="1204913" cy="1588"/>
            </a:xfrm>
            <a:prstGeom prst="line">
              <a:avLst/>
            </a:prstGeom>
            <a:noFill/>
            <a:ln w="0">
              <a:solidFill>
                <a:srgbClr val="000000"/>
              </a:solidFill>
              <a:round/>
              <a:headEnd/>
              <a:tailEnd/>
            </a:ln>
          </p:spPr>
          <p:txBody>
            <a:bodyPr/>
            <a:lstStyle/>
            <a:p>
              <a:endParaRPr lang="en-US"/>
            </a:p>
          </p:txBody>
        </p:sp>
        <p:sp>
          <p:nvSpPr>
            <p:cNvPr id="99337" name="Rectangle 211"/>
            <p:cNvSpPr>
              <a:spLocks noChangeArrowheads="1"/>
            </p:cNvSpPr>
            <p:nvPr/>
          </p:nvSpPr>
          <p:spPr bwMode="auto">
            <a:xfrm>
              <a:off x="3625850" y="4291013"/>
              <a:ext cx="1204913" cy="14288"/>
            </a:xfrm>
            <a:prstGeom prst="rect">
              <a:avLst/>
            </a:prstGeom>
            <a:solidFill>
              <a:srgbClr val="000000"/>
            </a:solidFill>
            <a:ln w="9525">
              <a:noFill/>
              <a:miter lim="800000"/>
              <a:headEnd/>
              <a:tailEnd/>
            </a:ln>
          </p:spPr>
          <p:txBody>
            <a:bodyPr/>
            <a:lstStyle/>
            <a:p>
              <a:endParaRPr lang="en-US"/>
            </a:p>
          </p:txBody>
        </p:sp>
        <p:sp>
          <p:nvSpPr>
            <p:cNvPr id="99338" name="Line 212"/>
            <p:cNvSpPr>
              <a:spLocks noChangeShapeType="1"/>
            </p:cNvSpPr>
            <p:nvPr/>
          </p:nvSpPr>
          <p:spPr bwMode="auto">
            <a:xfrm>
              <a:off x="3625850" y="4291013"/>
              <a:ext cx="1204913" cy="1588"/>
            </a:xfrm>
            <a:prstGeom prst="line">
              <a:avLst/>
            </a:prstGeom>
            <a:noFill/>
            <a:ln w="0">
              <a:solidFill>
                <a:srgbClr val="000000"/>
              </a:solidFill>
              <a:round/>
              <a:headEnd/>
              <a:tailEnd/>
            </a:ln>
          </p:spPr>
          <p:txBody>
            <a:bodyPr/>
            <a:lstStyle/>
            <a:p>
              <a:endParaRPr lang="en-US"/>
            </a:p>
          </p:txBody>
        </p:sp>
        <p:sp>
          <p:nvSpPr>
            <p:cNvPr id="99339" name="Rectangle 213"/>
            <p:cNvSpPr>
              <a:spLocks noChangeArrowheads="1"/>
            </p:cNvSpPr>
            <p:nvPr/>
          </p:nvSpPr>
          <p:spPr bwMode="auto">
            <a:xfrm>
              <a:off x="4830763" y="4305300"/>
              <a:ext cx="1588" cy="1588"/>
            </a:xfrm>
            <a:prstGeom prst="rect">
              <a:avLst/>
            </a:prstGeom>
            <a:solidFill>
              <a:srgbClr val="000000"/>
            </a:solidFill>
            <a:ln w="9525">
              <a:noFill/>
              <a:miter lim="800000"/>
              <a:headEnd/>
              <a:tailEnd/>
            </a:ln>
          </p:spPr>
          <p:txBody>
            <a:bodyPr/>
            <a:lstStyle/>
            <a:p>
              <a:endParaRPr lang="en-US"/>
            </a:p>
          </p:txBody>
        </p:sp>
        <p:sp>
          <p:nvSpPr>
            <p:cNvPr id="99340" name="Line 214"/>
            <p:cNvSpPr>
              <a:spLocks noChangeShapeType="1"/>
            </p:cNvSpPr>
            <p:nvPr/>
          </p:nvSpPr>
          <p:spPr bwMode="auto">
            <a:xfrm>
              <a:off x="4830763" y="4305300"/>
              <a:ext cx="1588" cy="1588"/>
            </a:xfrm>
            <a:prstGeom prst="line">
              <a:avLst/>
            </a:prstGeom>
            <a:noFill/>
            <a:ln w="0">
              <a:solidFill>
                <a:srgbClr val="000000"/>
              </a:solidFill>
              <a:round/>
              <a:headEnd/>
              <a:tailEnd/>
            </a:ln>
          </p:spPr>
          <p:txBody>
            <a:bodyPr/>
            <a:lstStyle/>
            <a:p>
              <a:endParaRPr lang="en-US"/>
            </a:p>
          </p:txBody>
        </p:sp>
        <p:sp>
          <p:nvSpPr>
            <p:cNvPr id="99341" name="Rectangle 215"/>
            <p:cNvSpPr>
              <a:spLocks noChangeArrowheads="1"/>
            </p:cNvSpPr>
            <p:nvPr/>
          </p:nvSpPr>
          <p:spPr bwMode="auto">
            <a:xfrm>
              <a:off x="4830763" y="4278313"/>
              <a:ext cx="25400" cy="12700"/>
            </a:xfrm>
            <a:prstGeom prst="rect">
              <a:avLst/>
            </a:prstGeom>
            <a:solidFill>
              <a:srgbClr val="000000"/>
            </a:solidFill>
            <a:ln w="9525">
              <a:noFill/>
              <a:miter lim="800000"/>
              <a:headEnd/>
              <a:tailEnd/>
            </a:ln>
          </p:spPr>
          <p:txBody>
            <a:bodyPr/>
            <a:lstStyle/>
            <a:p>
              <a:endParaRPr lang="en-US"/>
            </a:p>
          </p:txBody>
        </p:sp>
        <p:sp>
          <p:nvSpPr>
            <p:cNvPr id="99342" name="Line 216"/>
            <p:cNvSpPr>
              <a:spLocks noChangeShapeType="1"/>
            </p:cNvSpPr>
            <p:nvPr/>
          </p:nvSpPr>
          <p:spPr bwMode="auto">
            <a:xfrm>
              <a:off x="4830763" y="4278313"/>
              <a:ext cx="25400" cy="1588"/>
            </a:xfrm>
            <a:prstGeom prst="line">
              <a:avLst/>
            </a:prstGeom>
            <a:noFill/>
            <a:ln w="0">
              <a:solidFill>
                <a:srgbClr val="000000"/>
              </a:solidFill>
              <a:round/>
              <a:headEnd/>
              <a:tailEnd/>
            </a:ln>
          </p:spPr>
          <p:txBody>
            <a:bodyPr/>
            <a:lstStyle/>
            <a:p>
              <a:endParaRPr lang="en-US"/>
            </a:p>
          </p:txBody>
        </p:sp>
        <p:sp>
          <p:nvSpPr>
            <p:cNvPr id="99343" name="Rectangle 217"/>
            <p:cNvSpPr>
              <a:spLocks noChangeArrowheads="1"/>
            </p:cNvSpPr>
            <p:nvPr/>
          </p:nvSpPr>
          <p:spPr bwMode="auto">
            <a:xfrm>
              <a:off x="4830763" y="4291013"/>
              <a:ext cx="25400" cy="14288"/>
            </a:xfrm>
            <a:prstGeom prst="rect">
              <a:avLst/>
            </a:prstGeom>
            <a:solidFill>
              <a:srgbClr val="000000"/>
            </a:solidFill>
            <a:ln w="9525">
              <a:noFill/>
              <a:miter lim="800000"/>
              <a:headEnd/>
              <a:tailEnd/>
            </a:ln>
          </p:spPr>
          <p:txBody>
            <a:bodyPr/>
            <a:lstStyle/>
            <a:p>
              <a:endParaRPr lang="en-US"/>
            </a:p>
          </p:txBody>
        </p:sp>
        <p:sp>
          <p:nvSpPr>
            <p:cNvPr id="99344" name="Line 218"/>
            <p:cNvSpPr>
              <a:spLocks noChangeShapeType="1"/>
            </p:cNvSpPr>
            <p:nvPr/>
          </p:nvSpPr>
          <p:spPr bwMode="auto">
            <a:xfrm>
              <a:off x="4830763" y="4291013"/>
              <a:ext cx="25400" cy="1588"/>
            </a:xfrm>
            <a:prstGeom prst="line">
              <a:avLst/>
            </a:prstGeom>
            <a:noFill/>
            <a:ln w="0">
              <a:solidFill>
                <a:srgbClr val="000000"/>
              </a:solidFill>
              <a:round/>
              <a:headEnd/>
              <a:tailEnd/>
            </a:ln>
          </p:spPr>
          <p:txBody>
            <a:bodyPr/>
            <a:lstStyle/>
            <a:p>
              <a:endParaRPr lang="en-US"/>
            </a:p>
          </p:txBody>
        </p:sp>
        <p:sp>
          <p:nvSpPr>
            <p:cNvPr id="99345" name="Rectangle 219"/>
            <p:cNvSpPr>
              <a:spLocks noChangeArrowheads="1"/>
            </p:cNvSpPr>
            <p:nvPr/>
          </p:nvSpPr>
          <p:spPr bwMode="auto">
            <a:xfrm>
              <a:off x="4856163" y="4278313"/>
              <a:ext cx="812800" cy="12700"/>
            </a:xfrm>
            <a:prstGeom prst="rect">
              <a:avLst/>
            </a:prstGeom>
            <a:solidFill>
              <a:srgbClr val="000000"/>
            </a:solidFill>
            <a:ln w="9525">
              <a:noFill/>
              <a:miter lim="800000"/>
              <a:headEnd/>
              <a:tailEnd/>
            </a:ln>
          </p:spPr>
          <p:txBody>
            <a:bodyPr/>
            <a:lstStyle/>
            <a:p>
              <a:endParaRPr lang="en-US"/>
            </a:p>
          </p:txBody>
        </p:sp>
        <p:sp>
          <p:nvSpPr>
            <p:cNvPr id="99346" name="Line 220"/>
            <p:cNvSpPr>
              <a:spLocks noChangeShapeType="1"/>
            </p:cNvSpPr>
            <p:nvPr/>
          </p:nvSpPr>
          <p:spPr bwMode="auto">
            <a:xfrm>
              <a:off x="4856163" y="4278313"/>
              <a:ext cx="812800" cy="1588"/>
            </a:xfrm>
            <a:prstGeom prst="line">
              <a:avLst/>
            </a:prstGeom>
            <a:noFill/>
            <a:ln w="0">
              <a:solidFill>
                <a:srgbClr val="000000"/>
              </a:solidFill>
              <a:round/>
              <a:headEnd/>
              <a:tailEnd/>
            </a:ln>
          </p:spPr>
          <p:txBody>
            <a:bodyPr/>
            <a:lstStyle/>
            <a:p>
              <a:endParaRPr lang="en-US"/>
            </a:p>
          </p:txBody>
        </p:sp>
        <p:sp>
          <p:nvSpPr>
            <p:cNvPr id="99347" name="Rectangle 221"/>
            <p:cNvSpPr>
              <a:spLocks noChangeArrowheads="1"/>
            </p:cNvSpPr>
            <p:nvPr/>
          </p:nvSpPr>
          <p:spPr bwMode="auto">
            <a:xfrm>
              <a:off x="4856163" y="4291013"/>
              <a:ext cx="812800" cy="14288"/>
            </a:xfrm>
            <a:prstGeom prst="rect">
              <a:avLst/>
            </a:prstGeom>
            <a:solidFill>
              <a:srgbClr val="000000"/>
            </a:solidFill>
            <a:ln w="9525">
              <a:noFill/>
              <a:miter lim="800000"/>
              <a:headEnd/>
              <a:tailEnd/>
            </a:ln>
          </p:spPr>
          <p:txBody>
            <a:bodyPr/>
            <a:lstStyle/>
            <a:p>
              <a:endParaRPr lang="en-US"/>
            </a:p>
          </p:txBody>
        </p:sp>
        <p:sp>
          <p:nvSpPr>
            <p:cNvPr id="99348" name="Line 222"/>
            <p:cNvSpPr>
              <a:spLocks noChangeShapeType="1"/>
            </p:cNvSpPr>
            <p:nvPr/>
          </p:nvSpPr>
          <p:spPr bwMode="auto">
            <a:xfrm>
              <a:off x="4856163" y="4291013"/>
              <a:ext cx="812800" cy="1588"/>
            </a:xfrm>
            <a:prstGeom prst="line">
              <a:avLst/>
            </a:prstGeom>
            <a:noFill/>
            <a:ln w="0">
              <a:solidFill>
                <a:srgbClr val="000000"/>
              </a:solidFill>
              <a:round/>
              <a:headEnd/>
              <a:tailEnd/>
            </a:ln>
          </p:spPr>
          <p:txBody>
            <a:bodyPr/>
            <a:lstStyle/>
            <a:p>
              <a:endParaRPr lang="en-US"/>
            </a:p>
          </p:txBody>
        </p:sp>
        <p:sp>
          <p:nvSpPr>
            <p:cNvPr id="99349" name="Rectangle 223"/>
            <p:cNvSpPr>
              <a:spLocks noChangeArrowheads="1"/>
            </p:cNvSpPr>
            <p:nvPr/>
          </p:nvSpPr>
          <p:spPr bwMode="auto">
            <a:xfrm>
              <a:off x="5668963" y="4278313"/>
              <a:ext cx="26988" cy="12700"/>
            </a:xfrm>
            <a:prstGeom prst="rect">
              <a:avLst/>
            </a:prstGeom>
            <a:solidFill>
              <a:srgbClr val="000000"/>
            </a:solidFill>
            <a:ln w="9525">
              <a:noFill/>
              <a:miter lim="800000"/>
              <a:headEnd/>
              <a:tailEnd/>
            </a:ln>
          </p:spPr>
          <p:txBody>
            <a:bodyPr/>
            <a:lstStyle/>
            <a:p>
              <a:endParaRPr lang="en-US"/>
            </a:p>
          </p:txBody>
        </p:sp>
        <p:sp>
          <p:nvSpPr>
            <p:cNvPr id="99350" name="Line 224"/>
            <p:cNvSpPr>
              <a:spLocks noChangeShapeType="1"/>
            </p:cNvSpPr>
            <p:nvPr/>
          </p:nvSpPr>
          <p:spPr bwMode="auto">
            <a:xfrm>
              <a:off x="5668963" y="4278313"/>
              <a:ext cx="26988" cy="1588"/>
            </a:xfrm>
            <a:prstGeom prst="line">
              <a:avLst/>
            </a:prstGeom>
            <a:noFill/>
            <a:ln w="0">
              <a:solidFill>
                <a:srgbClr val="000000"/>
              </a:solidFill>
              <a:round/>
              <a:headEnd/>
              <a:tailEnd/>
            </a:ln>
          </p:spPr>
          <p:txBody>
            <a:bodyPr/>
            <a:lstStyle/>
            <a:p>
              <a:endParaRPr lang="en-US"/>
            </a:p>
          </p:txBody>
        </p:sp>
        <p:sp>
          <p:nvSpPr>
            <p:cNvPr id="99351" name="Rectangle 225"/>
            <p:cNvSpPr>
              <a:spLocks noChangeArrowheads="1"/>
            </p:cNvSpPr>
            <p:nvPr/>
          </p:nvSpPr>
          <p:spPr bwMode="auto">
            <a:xfrm>
              <a:off x="5668963" y="4291013"/>
              <a:ext cx="26988" cy="14288"/>
            </a:xfrm>
            <a:prstGeom prst="rect">
              <a:avLst/>
            </a:prstGeom>
            <a:solidFill>
              <a:srgbClr val="000000"/>
            </a:solidFill>
            <a:ln w="9525">
              <a:noFill/>
              <a:miter lim="800000"/>
              <a:headEnd/>
              <a:tailEnd/>
            </a:ln>
          </p:spPr>
          <p:txBody>
            <a:bodyPr/>
            <a:lstStyle/>
            <a:p>
              <a:endParaRPr lang="en-US"/>
            </a:p>
          </p:txBody>
        </p:sp>
        <p:sp>
          <p:nvSpPr>
            <p:cNvPr id="99352" name="Line 226"/>
            <p:cNvSpPr>
              <a:spLocks noChangeShapeType="1"/>
            </p:cNvSpPr>
            <p:nvPr/>
          </p:nvSpPr>
          <p:spPr bwMode="auto">
            <a:xfrm>
              <a:off x="5668963" y="4291013"/>
              <a:ext cx="26988" cy="1588"/>
            </a:xfrm>
            <a:prstGeom prst="line">
              <a:avLst/>
            </a:prstGeom>
            <a:noFill/>
            <a:ln w="0">
              <a:solidFill>
                <a:srgbClr val="000000"/>
              </a:solidFill>
              <a:round/>
              <a:headEnd/>
              <a:tailEnd/>
            </a:ln>
          </p:spPr>
          <p:txBody>
            <a:bodyPr/>
            <a:lstStyle/>
            <a:p>
              <a:endParaRPr lang="en-US"/>
            </a:p>
          </p:txBody>
        </p:sp>
        <p:sp>
          <p:nvSpPr>
            <p:cNvPr id="99353" name="Rectangle 227"/>
            <p:cNvSpPr>
              <a:spLocks noChangeArrowheads="1"/>
            </p:cNvSpPr>
            <p:nvPr/>
          </p:nvSpPr>
          <p:spPr bwMode="auto">
            <a:xfrm>
              <a:off x="5695950" y="4278313"/>
              <a:ext cx="812800" cy="12700"/>
            </a:xfrm>
            <a:prstGeom prst="rect">
              <a:avLst/>
            </a:prstGeom>
            <a:solidFill>
              <a:srgbClr val="000000"/>
            </a:solidFill>
            <a:ln w="9525">
              <a:noFill/>
              <a:miter lim="800000"/>
              <a:headEnd/>
              <a:tailEnd/>
            </a:ln>
          </p:spPr>
          <p:txBody>
            <a:bodyPr/>
            <a:lstStyle/>
            <a:p>
              <a:endParaRPr lang="en-US"/>
            </a:p>
          </p:txBody>
        </p:sp>
        <p:sp>
          <p:nvSpPr>
            <p:cNvPr id="99354" name="Line 228"/>
            <p:cNvSpPr>
              <a:spLocks noChangeShapeType="1"/>
            </p:cNvSpPr>
            <p:nvPr/>
          </p:nvSpPr>
          <p:spPr bwMode="auto">
            <a:xfrm>
              <a:off x="5695950" y="4278313"/>
              <a:ext cx="812800" cy="1588"/>
            </a:xfrm>
            <a:prstGeom prst="line">
              <a:avLst/>
            </a:prstGeom>
            <a:noFill/>
            <a:ln w="0">
              <a:solidFill>
                <a:srgbClr val="000000"/>
              </a:solidFill>
              <a:round/>
              <a:headEnd/>
              <a:tailEnd/>
            </a:ln>
          </p:spPr>
          <p:txBody>
            <a:bodyPr/>
            <a:lstStyle/>
            <a:p>
              <a:endParaRPr lang="en-US"/>
            </a:p>
          </p:txBody>
        </p:sp>
        <p:sp>
          <p:nvSpPr>
            <p:cNvPr id="99355" name="Rectangle 229"/>
            <p:cNvSpPr>
              <a:spLocks noChangeArrowheads="1"/>
            </p:cNvSpPr>
            <p:nvPr/>
          </p:nvSpPr>
          <p:spPr bwMode="auto">
            <a:xfrm>
              <a:off x="5695950" y="4291013"/>
              <a:ext cx="812800" cy="14288"/>
            </a:xfrm>
            <a:prstGeom prst="rect">
              <a:avLst/>
            </a:prstGeom>
            <a:solidFill>
              <a:srgbClr val="000000"/>
            </a:solidFill>
            <a:ln w="9525">
              <a:noFill/>
              <a:miter lim="800000"/>
              <a:headEnd/>
              <a:tailEnd/>
            </a:ln>
          </p:spPr>
          <p:txBody>
            <a:bodyPr/>
            <a:lstStyle/>
            <a:p>
              <a:endParaRPr lang="en-US"/>
            </a:p>
          </p:txBody>
        </p:sp>
        <p:sp>
          <p:nvSpPr>
            <p:cNvPr id="99356" name="Line 230"/>
            <p:cNvSpPr>
              <a:spLocks noChangeShapeType="1"/>
            </p:cNvSpPr>
            <p:nvPr/>
          </p:nvSpPr>
          <p:spPr bwMode="auto">
            <a:xfrm>
              <a:off x="5695950" y="4291013"/>
              <a:ext cx="812800" cy="1588"/>
            </a:xfrm>
            <a:prstGeom prst="line">
              <a:avLst/>
            </a:prstGeom>
            <a:noFill/>
            <a:ln w="0">
              <a:solidFill>
                <a:srgbClr val="000000"/>
              </a:solidFill>
              <a:round/>
              <a:headEnd/>
              <a:tailEnd/>
            </a:ln>
          </p:spPr>
          <p:txBody>
            <a:bodyPr/>
            <a:lstStyle/>
            <a:p>
              <a:endParaRPr lang="en-US"/>
            </a:p>
          </p:txBody>
        </p:sp>
        <p:sp>
          <p:nvSpPr>
            <p:cNvPr id="99357" name="Rectangle 231"/>
            <p:cNvSpPr>
              <a:spLocks noChangeArrowheads="1"/>
            </p:cNvSpPr>
            <p:nvPr/>
          </p:nvSpPr>
          <p:spPr bwMode="auto">
            <a:xfrm>
              <a:off x="6508750" y="4305300"/>
              <a:ext cx="12700" cy="1588"/>
            </a:xfrm>
            <a:prstGeom prst="rect">
              <a:avLst/>
            </a:prstGeom>
            <a:solidFill>
              <a:srgbClr val="000000"/>
            </a:solidFill>
            <a:ln w="9525">
              <a:noFill/>
              <a:miter lim="800000"/>
              <a:headEnd/>
              <a:tailEnd/>
            </a:ln>
          </p:spPr>
          <p:txBody>
            <a:bodyPr/>
            <a:lstStyle/>
            <a:p>
              <a:endParaRPr lang="en-US"/>
            </a:p>
          </p:txBody>
        </p:sp>
        <p:sp>
          <p:nvSpPr>
            <p:cNvPr id="99358" name="Line 232"/>
            <p:cNvSpPr>
              <a:spLocks noChangeShapeType="1"/>
            </p:cNvSpPr>
            <p:nvPr/>
          </p:nvSpPr>
          <p:spPr bwMode="auto">
            <a:xfrm>
              <a:off x="6508750" y="4305300"/>
              <a:ext cx="12700" cy="1588"/>
            </a:xfrm>
            <a:prstGeom prst="line">
              <a:avLst/>
            </a:prstGeom>
            <a:noFill/>
            <a:ln w="0">
              <a:solidFill>
                <a:srgbClr val="000000"/>
              </a:solidFill>
              <a:round/>
              <a:headEnd/>
              <a:tailEnd/>
            </a:ln>
          </p:spPr>
          <p:txBody>
            <a:bodyPr/>
            <a:lstStyle/>
            <a:p>
              <a:endParaRPr lang="en-US"/>
            </a:p>
          </p:txBody>
        </p:sp>
        <p:sp>
          <p:nvSpPr>
            <p:cNvPr id="99359" name="Rectangle 233"/>
            <p:cNvSpPr>
              <a:spLocks noChangeArrowheads="1"/>
            </p:cNvSpPr>
            <p:nvPr/>
          </p:nvSpPr>
          <p:spPr bwMode="auto">
            <a:xfrm>
              <a:off x="6508750" y="4278313"/>
              <a:ext cx="25400" cy="12700"/>
            </a:xfrm>
            <a:prstGeom prst="rect">
              <a:avLst/>
            </a:prstGeom>
            <a:solidFill>
              <a:srgbClr val="000000"/>
            </a:solidFill>
            <a:ln w="9525">
              <a:noFill/>
              <a:miter lim="800000"/>
              <a:headEnd/>
              <a:tailEnd/>
            </a:ln>
          </p:spPr>
          <p:txBody>
            <a:bodyPr/>
            <a:lstStyle/>
            <a:p>
              <a:endParaRPr lang="en-US"/>
            </a:p>
          </p:txBody>
        </p:sp>
        <p:sp>
          <p:nvSpPr>
            <p:cNvPr id="99360" name="Line 234"/>
            <p:cNvSpPr>
              <a:spLocks noChangeShapeType="1"/>
            </p:cNvSpPr>
            <p:nvPr/>
          </p:nvSpPr>
          <p:spPr bwMode="auto">
            <a:xfrm>
              <a:off x="6508750" y="4278313"/>
              <a:ext cx="25400" cy="1588"/>
            </a:xfrm>
            <a:prstGeom prst="line">
              <a:avLst/>
            </a:prstGeom>
            <a:noFill/>
            <a:ln w="0">
              <a:solidFill>
                <a:srgbClr val="000000"/>
              </a:solidFill>
              <a:round/>
              <a:headEnd/>
              <a:tailEnd/>
            </a:ln>
          </p:spPr>
          <p:txBody>
            <a:bodyPr/>
            <a:lstStyle/>
            <a:p>
              <a:endParaRPr lang="en-US"/>
            </a:p>
          </p:txBody>
        </p:sp>
        <p:sp>
          <p:nvSpPr>
            <p:cNvPr id="99361" name="Rectangle 235"/>
            <p:cNvSpPr>
              <a:spLocks noChangeArrowheads="1"/>
            </p:cNvSpPr>
            <p:nvPr/>
          </p:nvSpPr>
          <p:spPr bwMode="auto">
            <a:xfrm>
              <a:off x="6508750" y="4291013"/>
              <a:ext cx="25400" cy="14288"/>
            </a:xfrm>
            <a:prstGeom prst="rect">
              <a:avLst/>
            </a:prstGeom>
            <a:solidFill>
              <a:srgbClr val="000000"/>
            </a:solidFill>
            <a:ln w="9525">
              <a:noFill/>
              <a:miter lim="800000"/>
              <a:headEnd/>
              <a:tailEnd/>
            </a:ln>
          </p:spPr>
          <p:txBody>
            <a:bodyPr/>
            <a:lstStyle/>
            <a:p>
              <a:endParaRPr lang="en-US"/>
            </a:p>
          </p:txBody>
        </p:sp>
        <p:sp>
          <p:nvSpPr>
            <p:cNvPr id="99362" name="Line 236"/>
            <p:cNvSpPr>
              <a:spLocks noChangeShapeType="1"/>
            </p:cNvSpPr>
            <p:nvPr/>
          </p:nvSpPr>
          <p:spPr bwMode="auto">
            <a:xfrm>
              <a:off x="6508750" y="4291013"/>
              <a:ext cx="25400" cy="1588"/>
            </a:xfrm>
            <a:prstGeom prst="line">
              <a:avLst/>
            </a:prstGeom>
            <a:noFill/>
            <a:ln w="0">
              <a:solidFill>
                <a:srgbClr val="000000"/>
              </a:solidFill>
              <a:round/>
              <a:headEnd/>
              <a:tailEnd/>
            </a:ln>
          </p:spPr>
          <p:txBody>
            <a:bodyPr/>
            <a:lstStyle/>
            <a:p>
              <a:endParaRPr lang="en-US"/>
            </a:p>
          </p:txBody>
        </p:sp>
        <p:sp>
          <p:nvSpPr>
            <p:cNvPr id="99363" name="Rectangle 237"/>
            <p:cNvSpPr>
              <a:spLocks noChangeArrowheads="1"/>
            </p:cNvSpPr>
            <p:nvPr/>
          </p:nvSpPr>
          <p:spPr bwMode="auto">
            <a:xfrm>
              <a:off x="6534150" y="4278313"/>
              <a:ext cx="825500" cy="12700"/>
            </a:xfrm>
            <a:prstGeom prst="rect">
              <a:avLst/>
            </a:prstGeom>
            <a:solidFill>
              <a:srgbClr val="000000"/>
            </a:solidFill>
            <a:ln w="9525">
              <a:noFill/>
              <a:miter lim="800000"/>
              <a:headEnd/>
              <a:tailEnd/>
            </a:ln>
          </p:spPr>
          <p:txBody>
            <a:bodyPr/>
            <a:lstStyle/>
            <a:p>
              <a:endParaRPr lang="en-US"/>
            </a:p>
          </p:txBody>
        </p:sp>
        <p:sp>
          <p:nvSpPr>
            <p:cNvPr id="99364" name="Line 238"/>
            <p:cNvSpPr>
              <a:spLocks noChangeShapeType="1"/>
            </p:cNvSpPr>
            <p:nvPr/>
          </p:nvSpPr>
          <p:spPr bwMode="auto">
            <a:xfrm>
              <a:off x="6534150" y="4278313"/>
              <a:ext cx="825500" cy="1588"/>
            </a:xfrm>
            <a:prstGeom prst="line">
              <a:avLst/>
            </a:prstGeom>
            <a:noFill/>
            <a:ln w="0">
              <a:solidFill>
                <a:srgbClr val="000000"/>
              </a:solidFill>
              <a:round/>
              <a:headEnd/>
              <a:tailEnd/>
            </a:ln>
          </p:spPr>
          <p:txBody>
            <a:bodyPr/>
            <a:lstStyle/>
            <a:p>
              <a:endParaRPr lang="en-US"/>
            </a:p>
          </p:txBody>
        </p:sp>
        <p:sp>
          <p:nvSpPr>
            <p:cNvPr id="99365" name="Rectangle 239"/>
            <p:cNvSpPr>
              <a:spLocks noChangeArrowheads="1"/>
            </p:cNvSpPr>
            <p:nvPr/>
          </p:nvSpPr>
          <p:spPr bwMode="auto">
            <a:xfrm>
              <a:off x="6534150" y="4291013"/>
              <a:ext cx="825500" cy="14288"/>
            </a:xfrm>
            <a:prstGeom prst="rect">
              <a:avLst/>
            </a:prstGeom>
            <a:solidFill>
              <a:srgbClr val="000000"/>
            </a:solidFill>
            <a:ln w="9525">
              <a:noFill/>
              <a:miter lim="800000"/>
              <a:headEnd/>
              <a:tailEnd/>
            </a:ln>
          </p:spPr>
          <p:txBody>
            <a:bodyPr/>
            <a:lstStyle/>
            <a:p>
              <a:endParaRPr lang="en-US"/>
            </a:p>
          </p:txBody>
        </p:sp>
        <p:sp>
          <p:nvSpPr>
            <p:cNvPr id="99366" name="Line 240"/>
            <p:cNvSpPr>
              <a:spLocks noChangeShapeType="1"/>
            </p:cNvSpPr>
            <p:nvPr/>
          </p:nvSpPr>
          <p:spPr bwMode="auto">
            <a:xfrm>
              <a:off x="6534150" y="4291013"/>
              <a:ext cx="825500" cy="1588"/>
            </a:xfrm>
            <a:prstGeom prst="line">
              <a:avLst/>
            </a:prstGeom>
            <a:noFill/>
            <a:ln w="0">
              <a:solidFill>
                <a:srgbClr val="000000"/>
              </a:solidFill>
              <a:round/>
              <a:headEnd/>
              <a:tailEnd/>
            </a:ln>
          </p:spPr>
          <p:txBody>
            <a:bodyPr/>
            <a:lstStyle/>
            <a:p>
              <a:endParaRPr lang="en-US"/>
            </a:p>
          </p:txBody>
        </p:sp>
        <p:sp>
          <p:nvSpPr>
            <p:cNvPr id="99367" name="Rectangle 241"/>
            <p:cNvSpPr>
              <a:spLocks noChangeArrowheads="1"/>
            </p:cNvSpPr>
            <p:nvPr/>
          </p:nvSpPr>
          <p:spPr bwMode="auto">
            <a:xfrm>
              <a:off x="7359650" y="4278313"/>
              <a:ext cx="26988" cy="12700"/>
            </a:xfrm>
            <a:prstGeom prst="rect">
              <a:avLst/>
            </a:prstGeom>
            <a:solidFill>
              <a:srgbClr val="000000"/>
            </a:solidFill>
            <a:ln w="9525">
              <a:noFill/>
              <a:miter lim="800000"/>
              <a:headEnd/>
              <a:tailEnd/>
            </a:ln>
          </p:spPr>
          <p:txBody>
            <a:bodyPr/>
            <a:lstStyle/>
            <a:p>
              <a:endParaRPr lang="en-US"/>
            </a:p>
          </p:txBody>
        </p:sp>
        <p:sp>
          <p:nvSpPr>
            <p:cNvPr id="99368" name="Line 242"/>
            <p:cNvSpPr>
              <a:spLocks noChangeShapeType="1"/>
            </p:cNvSpPr>
            <p:nvPr/>
          </p:nvSpPr>
          <p:spPr bwMode="auto">
            <a:xfrm>
              <a:off x="7359650" y="4278313"/>
              <a:ext cx="26988" cy="1588"/>
            </a:xfrm>
            <a:prstGeom prst="line">
              <a:avLst/>
            </a:prstGeom>
            <a:noFill/>
            <a:ln w="0">
              <a:solidFill>
                <a:srgbClr val="000000"/>
              </a:solidFill>
              <a:round/>
              <a:headEnd/>
              <a:tailEnd/>
            </a:ln>
          </p:spPr>
          <p:txBody>
            <a:bodyPr/>
            <a:lstStyle/>
            <a:p>
              <a:endParaRPr lang="en-US"/>
            </a:p>
          </p:txBody>
        </p:sp>
        <p:sp>
          <p:nvSpPr>
            <p:cNvPr id="99369" name="Rectangle 243"/>
            <p:cNvSpPr>
              <a:spLocks noChangeArrowheads="1"/>
            </p:cNvSpPr>
            <p:nvPr/>
          </p:nvSpPr>
          <p:spPr bwMode="auto">
            <a:xfrm>
              <a:off x="7359650" y="4291013"/>
              <a:ext cx="26988" cy="14288"/>
            </a:xfrm>
            <a:prstGeom prst="rect">
              <a:avLst/>
            </a:prstGeom>
            <a:solidFill>
              <a:srgbClr val="000000"/>
            </a:solidFill>
            <a:ln w="9525">
              <a:noFill/>
              <a:miter lim="800000"/>
              <a:headEnd/>
              <a:tailEnd/>
            </a:ln>
          </p:spPr>
          <p:txBody>
            <a:bodyPr/>
            <a:lstStyle/>
            <a:p>
              <a:endParaRPr lang="en-US"/>
            </a:p>
          </p:txBody>
        </p:sp>
        <p:sp>
          <p:nvSpPr>
            <p:cNvPr id="99370" name="Line 244"/>
            <p:cNvSpPr>
              <a:spLocks noChangeShapeType="1"/>
            </p:cNvSpPr>
            <p:nvPr/>
          </p:nvSpPr>
          <p:spPr bwMode="auto">
            <a:xfrm>
              <a:off x="7359650" y="4291013"/>
              <a:ext cx="26988" cy="1588"/>
            </a:xfrm>
            <a:prstGeom prst="line">
              <a:avLst/>
            </a:prstGeom>
            <a:noFill/>
            <a:ln w="0">
              <a:solidFill>
                <a:srgbClr val="000000"/>
              </a:solidFill>
              <a:round/>
              <a:headEnd/>
              <a:tailEnd/>
            </a:ln>
          </p:spPr>
          <p:txBody>
            <a:bodyPr/>
            <a:lstStyle/>
            <a:p>
              <a:endParaRPr lang="en-US"/>
            </a:p>
          </p:txBody>
        </p:sp>
        <p:sp>
          <p:nvSpPr>
            <p:cNvPr id="99371" name="Rectangle 245"/>
            <p:cNvSpPr>
              <a:spLocks noChangeArrowheads="1"/>
            </p:cNvSpPr>
            <p:nvPr/>
          </p:nvSpPr>
          <p:spPr bwMode="auto">
            <a:xfrm>
              <a:off x="7386638" y="4278313"/>
              <a:ext cx="811213" cy="12700"/>
            </a:xfrm>
            <a:prstGeom prst="rect">
              <a:avLst/>
            </a:prstGeom>
            <a:solidFill>
              <a:srgbClr val="000000"/>
            </a:solidFill>
            <a:ln w="9525">
              <a:noFill/>
              <a:miter lim="800000"/>
              <a:headEnd/>
              <a:tailEnd/>
            </a:ln>
          </p:spPr>
          <p:txBody>
            <a:bodyPr/>
            <a:lstStyle/>
            <a:p>
              <a:endParaRPr lang="en-US"/>
            </a:p>
          </p:txBody>
        </p:sp>
        <p:sp>
          <p:nvSpPr>
            <p:cNvPr id="99372" name="Line 246"/>
            <p:cNvSpPr>
              <a:spLocks noChangeShapeType="1"/>
            </p:cNvSpPr>
            <p:nvPr/>
          </p:nvSpPr>
          <p:spPr bwMode="auto">
            <a:xfrm>
              <a:off x="7386638" y="4278313"/>
              <a:ext cx="811213" cy="1588"/>
            </a:xfrm>
            <a:prstGeom prst="line">
              <a:avLst/>
            </a:prstGeom>
            <a:noFill/>
            <a:ln w="0">
              <a:solidFill>
                <a:srgbClr val="000000"/>
              </a:solidFill>
              <a:round/>
              <a:headEnd/>
              <a:tailEnd/>
            </a:ln>
          </p:spPr>
          <p:txBody>
            <a:bodyPr/>
            <a:lstStyle/>
            <a:p>
              <a:endParaRPr lang="en-US"/>
            </a:p>
          </p:txBody>
        </p:sp>
        <p:sp>
          <p:nvSpPr>
            <p:cNvPr id="99373" name="Rectangle 247"/>
            <p:cNvSpPr>
              <a:spLocks noChangeArrowheads="1"/>
            </p:cNvSpPr>
            <p:nvPr/>
          </p:nvSpPr>
          <p:spPr bwMode="auto">
            <a:xfrm>
              <a:off x="7386638" y="4291013"/>
              <a:ext cx="811213" cy="14288"/>
            </a:xfrm>
            <a:prstGeom prst="rect">
              <a:avLst/>
            </a:prstGeom>
            <a:solidFill>
              <a:srgbClr val="000000"/>
            </a:solidFill>
            <a:ln w="9525">
              <a:noFill/>
              <a:miter lim="800000"/>
              <a:headEnd/>
              <a:tailEnd/>
            </a:ln>
          </p:spPr>
          <p:txBody>
            <a:bodyPr/>
            <a:lstStyle/>
            <a:p>
              <a:endParaRPr lang="en-US"/>
            </a:p>
          </p:txBody>
        </p:sp>
        <p:sp>
          <p:nvSpPr>
            <p:cNvPr id="99374" name="Line 248"/>
            <p:cNvSpPr>
              <a:spLocks noChangeShapeType="1"/>
            </p:cNvSpPr>
            <p:nvPr/>
          </p:nvSpPr>
          <p:spPr bwMode="auto">
            <a:xfrm>
              <a:off x="7386638" y="4291013"/>
              <a:ext cx="811213" cy="1588"/>
            </a:xfrm>
            <a:prstGeom prst="line">
              <a:avLst/>
            </a:prstGeom>
            <a:noFill/>
            <a:ln w="0">
              <a:solidFill>
                <a:srgbClr val="000000"/>
              </a:solidFill>
              <a:round/>
              <a:headEnd/>
              <a:tailEnd/>
            </a:ln>
          </p:spPr>
          <p:txBody>
            <a:bodyPr/>
            <a:lstStyle/>
            <a:p>
              <a:endParaRPr lang="en-US"/>
            </a:p>
          </p:txBody>
        </p:sp>
        <p:sp>
          <p:nvSpPr>
            <p:cNvPr id="99375" name="Rectangle 249"/>
            <p:cNvSpPr>
              <a:spLocks noChangeArrowheads="1"/>
            </p:cNvSpPr>
            <p:nvPr/>
          </p:nvSpPr>
          <p:spPr bwMode="auto">
            <a:xfrm>
              <a:off x="8197850" y="4278313"/>
              <a:ext cx="1588" cy="26988"/>
            </a:xfrm>
            <a:prstGeom prst="rect">
              <a:avLst/>
            </a:prstGeom>
            <a:solidFill>
              <a:srgbClr val="000000"/>
            </a:solidFill>
            <a:ln w="9525">
              <a:noFill/>
              <a:miter lim="800000"/>
              <a:headEnd/>
              <a:tailEnd/>
            </a:ln>
          </p:spPr>
          <p:txBody>
            <a:bodyPr/>
            <a:lstStyle/>
            <a:p>
              <a:endParaRPr lang="en-US"/>
            </a:p>
          </p:txBody>
        </p:sp>
        <p:sp>
          <p:nvSpPr>
            <p:cNvPr id="99376" name="Line 250"/>
            <p:cNvSpPr>
              <a:spLocks noChangeShapeType="1"/>
            </p:cNvSpPr>
            <p:nvPr/>
          </p:nvSpPr>
          <p:spPr bwMode="auto">
            <a:xfrm>
              <a:off x="8197850" y="4278313"/>
              <a:ext cx="1588" cy="26988"/>
            </a:xfrm>
            <a:prstGeom prst="line">
              <a:avLst/>
            </a:prstGeom>
            <a:noFill/>
            <a:ln w="0">
              <a:solidFill>
                <a:srgbClr val="000000"/>
              </a:solidFill>
              <a:round/>
              <a:headEnd/>
              <a:tailEnd/>
            </a:ln>
          </p:spPr>
          <p:txBody>
            <a:bodyPr/>
            <a:lstStyle/>
            <a:p>
              <a:endParaRPr lang="en-US"/>
            </a:p>
          </p:txBody>
        </p:sp>
        <p:sp>
          <p:nvSpPr>
            <p:cNvPr id="99377" name="Rectangle 251"/>
            <p:cNvSpPr>
              <a:spLocks noChangeArrowheads="1"/>
            </p:cNvSpPr>
            <p:nvPr/>
          </p:nvSpPr>
          <p:spPr bwMode="auto">
            <a:xfrm>
              <a:off x="1069975" y="4305300"/>
              <a:ext cx="1588" cy="236538"/>
            </a:xfrm>
            <a:prstGeom prst="rect">
              <a:avLst/>
            </a:prstGeom>
            <a:solidFill>
              <a:srgbClr val="000000"/>
            </a:solidFill>
            <a:ln w="9525">
              <a:noFill/>
              <a:miter lim="800000"/>
              <a:headEnd/>
              <a:tailEnd/>
            </a:ln>
          </p:spPr>
          <p:txBody>
            <a:bodyPr/>
            <a:lstStyle/>
            <a:p>
              <a:endParaRPr lang="en-US"/>
            </a:p>
          </p:txBody>
        </p:sp>
        <p:sp>
          <p:nvSpPr>
            <p:cNvPr id="99378" name="Line 252"/>
            <p:cNvSpPr>
              <a:spLocks noChangeShapeType="1"/>
            </p:cNvSpPr>
            <p:nvPr/>
          </p:nvSpPr>
          <p:spPr bwMode="auto">
            <a:xfrm>
              <a:off x="1069975" y="4305300"/>
              <a:ext cx="1588" cy="236538"/>
            </a:xfrm>
            <a:prstGeom prst="line">
              <a:avLst/>
            </a:prstGeom>
            <a:noFill/>
            <a:ln w="0">
              <a:solidFill>
                <a:srgbClr val="000000"/>
              </a:solidFill>
              <a:round/>
              <a:headEnd/>
              <a:tailEnd/>
            </a:ln>
          </p:spPr>
          <p:txBody>
            <a:bodyPr/>
            <a:lstStyle/>
            <a:p>
              <a:endParaRPr lang="en-US"/>
            </a:p>
          </p:txBody>
        </p:sp>
        <p:sp>
          <p:nvSpPr>
            <p:cNvPr id="99379" name="Rectangle 253"/>
            <p:cNvSpPr>
              <a:spLocks noChangeArrowheads="1"/>
            </p:cNvSpPr>
            <p:nvPr/>
          </p:nvSpPr>
          <p:spPr bwMode="auto">
            <a:xfrm>
              <a:off x="2746375" y="4305300"/>
              <a:ext cx="14288" cy="236538"/>
            </a:xfrm>
            <a:prstGeom prst="rect">
              <a:avLst/>
            </a:prstGeom>
            <a:solidFill>
              <a:srgbClr val="000000"/>
            </a:solidFill>
            <a:ln w="9525">
              <a:noFill/>
              <a:miter lim="800000"/>
              <a:headEnd/>
              <a:tailEnd/>
            </a:ln>
          </p:spPr>
          <p:txBody>
            <a:bodyPr/>
            <a:lstStyle/>
            <a:p>
              <a:endParaRPr lang="en-US"/>
            </a:p>
          </p:txBody>
        </p:sp>
        <p:sp>
          <p:nvSpPr>
            <p:cNvPr id="99380" name="Line 254"/>
            <p:cNvSpPr>
              <a:spLocks noChangeShapeType="1"/>
            </p:cNvSpPr>
            <p:nvPr/>
          </p:nvSpPr>
          <p:spPr bwMode="auto">
            <a:xfrm>
              <a:off x="2746375" y="4305300"/>
              <a:ext cx="1588" cy="236538"/>
            </a:xfrm>
            <a:prstGeom prst="line">
              <a:avLst/>
            </a:prstGeom>
            <a:noFill/>
            <a:ln w="0">
              <a:solidFill>
                <a:srgbClr val="000000"/>
              </a:solidFill>
              <a:round/>
              <a:headEnd/>
              <a:tailEnd/>
            </a:ln>
          </p:spPr>
          <p:txBody>
            <a:bodyPr/>
            <a:lstStyle/>
            <a:p>
              <a:endParaRPr lang="en-US"/>
            </a:p>
          </p:txBody>
        </p:sp>
        <p:sp>
          <p:nvSpPr>
            <p:cNvPr id="99381" name="Rectangle 255"/>
            <p:cNvSpPr>
              <a:spLocks noChangeArrowheads="1"/>
            </p:cNvSpPr>
            <p:nvPr/>
          </p:nvSpPr>
          <p:spPr bwMode="auto">
            <a:xfrm>
              <a:off x="4830763" y="4305300"/>
              <a:ext cx="1588" cy="236538"/>
            </a:xfrm>
            <a:prstGeom prst="rect">
              <a:avLst/>
            </a:prstGeom>
            <a:solidFill>
              <a:srgbClr val="000000"/>
            </a:solidFill>
            <a:ln w="9525">
              <a:noFill/>
              <a:miter lim="800000"/>
              <a:headEnd/>
              <a:tailEnd/>
            </a:ln>
          </p:spPr>
          <p:txBody>
            <a:bodyPr/>
            <a:lstStyle/>
            <a:p>
              <a:endParaRPr lang="en-US"/>
            </a:p>
          </p:txBody>
        </p:sp>
        <p:sp>
          <p:nvSpPr>
            <p:cNvPr id="99382" name="Line 256"/>
            <p:cNvSpPr>
              <a:spLocks noChangeShapeType="1"/>
            </p:cNvSpPr>
            <p:nvPr/>
          </p:nvSpPr>
          <p:spPr bwMode="auto">
            <a:xfrm>
              <a:off x="4830763" y="4305300"/>
              <a:ext cx="1588" cy="236538"/>
            </a:xfrm>
            <a:prstGeom prst="line">
              <a:avLst/>
            </a:prstGeom>
            <a:noFill/>
            <a:ln w="0">
              <a:solidFill>
                <a:srgbClr val="000000"/>
              </a:solidFill>
              <a:round/>
              <a:headEnd/>
              <a:tailEnd/>
            </a:ln>
          </p:spPr>
          <p:txBody>
            <a:bodyPr/>
            <a:lstStyle/>
            <a:p>
              <a:endParaRPr lang="en-US"/>
            </a:p>
          </p:txBody>
        </p:sp>
        <p:sp>
          <p:nvSpPr>
            <p:cNvPr id="99383" name="Rectangle 257"/>
            <p:cNvSpPr>
              <a:spLocks noChangeArrowheads="1"/>
            </p:cNvSpPr>
            <p:nvPr/>
          </p:nvSpPr>
          <p:spPr bwMode="auto">
            <a:xfrm>
              <a:off x="6508750" y="4305300"/>
              <a:ext cx="12700" cy="236538"/>
            </a:xfrm>
            <a:prstGeom prst="rect">
              <a:avLst/>
            </a:prstGeom>
            <a:solidFill>
              <a:srgbClr val="000000"/>
            </a:solidFill>
            <a:ln w="9525">
              <a:noFill/>
              <a:miter lim="800000"/>
              <a:headEnd/>
              <a:tailEnd/>
            </a:ln>
          </p:spPr>
          <p:txBody>
            <a:bodyPr/>
            <a:lstStyle/>
            <a:p>
              <a:endParaRPr lang="en-US"/>
            </a:p>
          </p:txBody>
        </p:sp>
        <p:sp>
          <p:nvSpPr>
            <p:cNvPr id="99384" name="Line 258"/>
            <p:cNvSpPr>
              <a:spLocks noChangeShapeType="1"/>
            </p:cNvSpPr>
            <p:nvPr/>
          </p:nvSpPr>
          <p:spPr bwMode="auto">
            <a:xfrm>
              <a:off x="6508750" y="4305300"/>
              <a:ext cx="1588" cy="236538"/>
            </a:xfrm>
            <a:prstGeom prst="line">
              <a:avLst/>
            </a:prstGeom>
            <a:noFill/>
            <a:ln w="0">
              <a:solidFill>
                <a:srgbClr val="000000"/>
              </a:solidFill>
              <a:round/>
              <a:headEnd/>
              <a:tailEnd/>
            </a:ln>
          </p:spPr>
          <p:txBody>
            <a:bodyPr/>
            <a:lstStyle/>
            <a:p>
              <a:endParaRPr lang="en-US"/>
            </a:p>
          </p:txBody>
        </p:sp>
        <p:sp>
          <p:nvSpPr>
            <p:cNvPr id="99385" name="Rectangle 259"/>
            <p:cNvSpPr>
              <a:spLocks noChangeArrowheads="1"/>
            </p:cNvSpPr>
            <p:nvPr/>
          </p:nvSpPr>
          <p:spPr bwMode="auto">
            <a:xfrm>
              <a:off x="8197850" y="4305300"/>
              <a:ext cx="1588" cy="236538"/>
            </a:xfrm>
            <a:prstGeom prst="rect">
              <a:avLst/>
            </a:prstGeom>
            <a:solidFill>
              <a:srgbClr val="000000"/>
            </a:solidFill>
            <a:ln w="9525">
              <a:noFill/>
              <a:miter lim="800000"/>
              <a:headEnd/>
              <a:tailEnd/>
            </a:ln>
          </p:spPr>
          <p:txBody>
            <a:bodyPr/>
            <a:lstStyle/>
            <a:p>
              <a:endParaRPr lang="en-US"/>
            </a:p>
          </p:txBody>
        </p:sp>
        <p:sp>
          <p:nvSpPr>
            <p:cNvPr id="99386" name="Line 260"/>
            <p:cNvSpPr>
              <a:spLocks noChangeShapeType="1"/>
            </p:cNvSpPr>
            <p:nvPr/>
          </p:nvSpPr>
          <p:spPr bwMode="auto">
            <a:xfrm>
              <a:off x="8197850" y="4305300"/>
              <a:ext cx="1588" cy="236538"/>
            </a:xfrm>
            <a:prstGeom prst="line">
              <a:avLst/>
            </a:prstGeom>
            <a:noFill/>
            <a:ln w="0">
              <a:solidFill>
                <a:srgbClr val="000000"/>
              </a:solidFill>
              <a:round/>
              <a:headEnd/>
              <a:tailEnd/>
            </a:ln>
          </p:spPr>
          <p:txBody>
            <a:bodyPr/>
            <a:lstStyle/>
            <a:p>
              <a:endParaRPr lang="en-US"/>
            </a:p>
          </p:txBody>
        </p:sp>
        <p:sp>
          <p:nvSpPr>
            <p:cNvPr id="99387" name="Rectangle 261"/>
            <p:cNvSpPr>
              <a:spLocks noChangeArrowheads="1"/>
            </p:cNvSpPr>
            <p:nvPr/>
          </p:nvSpPr>
          <p:spPr bwMode="auto">
            <a:xfrm>
              <a:off x="296863" y="4791075"/>
              <a:ext cx="131763" cy="2762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388" name="Rectangle 262"/>
            <p:cNvSpPr>
              <a:spLocks noChangeArrowheads="1"/>
            </p:cNvSpPr>
            <p:nvPr/>
          </p:nvSpPr>
          <p:spPr bwMode="auto">
            <a:xfrm>
              <a:off x="1135063" y="4791075"/>
              <a:ext cx="131763" cy="2762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389" name="Rectangle 263"/>
            <p:cNvSpPr>
              <a:spLocks noChangeArrowheads="1"/>
            </p:cNvSpPr>
            <p:nvPr/>
          </p:nvSpPr>
          <p:spPr bwMode="auto">
            <a:xfrm>
              <a:off x="1973263" y="4791075"/>
              <a:ext cx="131763" cy="2762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390" name="Rectangle 264"/>
            <p:cNvSpPr>
              <a:spLocks noChangeArrowheads="1"/>
            </p:cNvSpPr>
            <p:nvPr/>
          </p:nvSpPr>
          <p:spPr bwMode="auto">
            <a:xfrm>
              <a:off x="2825750" y="4791075"/>
              <a:ext cx="131763" cy="2762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391" name="Rectangle 265"/>
            <p:cNvSpPr>
              <a:spLocks noChangeArrowheads="1"/>
            </p:cNvSpPr>
            <p:nvPr/>
          </p:nvSpPr>
          <p:spPr bwMode="auto">
            <a:xfrm>
              <a:off x="3663950" y="4791075"/>
              <a:ext cx="131763" cy="2762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392" name="Rectangle 266"/>
            <p:cNvSpPr>
              <a:spLocks noChangeArrowheads="1"/>
            </p:cNvSpPr>
            <p:nvPr/>
          </p:nvSpPr>
          <p:spPr bwMode="auto">
            <a:xfrm>
              <a:off x="4895850" y="4791075"/>
              <a:ext cx="131763" cy="2762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393" name="Rectangle 267"/>
            <p:cNvSpPr>
              <a:spLocks noChangeArrowheads="1"/>
            </p:cNvSpPr>
            <p:nvPr/>
          </p:nvSpPr>
          <p:spPr bwMode="auto">
            <a:xfrm>
              <a:off x="5748338" y="4791075"/>
              <a:ext cx="131763" cy="2762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394" name="Rectangle 268"/>
            <p:cNvSpPr>
              <a:spLocks noChangeArrowheads="1"/>
            </p:cNvSpPr>
            <p:nvPr/>
          </p:nvSpPr>
          <p:spPr bwMode="auto">
            <a:xfrm>
              <a:off x="6586538" y="4791075"/>
              <a:ext cx="131763" cy="2762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395" name="Rectangle 269"/>
            <p:cNvSpPr>
              <a:spLocks noChangeArrowheads="1"/>
            </p:cNvSpPr>
            <p:nvPr/>
          </p:nvSpPr>
          <p:spPr bwMode="auto">
            <a:xfrm>
              <a:off x="7424738" y="4791075"/>
              <a:ext cx="131763" cy="2762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396" name="Rectangle 270"/>
            <p:cNvSpPr>
              <a:spLocks noChangeArrowheads="1"/>
            </p:cNvSpPr>
            <p:nvPr/>
          </p:nvSpPr>
          <p:spPr bwMode="auto">
            <a:xfrm>
              <a:off x="808038" y="4803775"/>
              <a:ext cx="366713"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Jan</a:t>
              </a:r>
              <a:endParaRPr lang="en-US"/>
            </a:p>
          </p:txBody>
        </p:sp>
        <p:sp>
          <p:nvSpPr>
            <p:cNvPr id="99397" name="Rectangle 271"/>
            <p:cNvSpPr>
              <a:spLocks noChangeArrowheads="1"/>
            </p:cNvSpPr>
            <p:nvPr/>
          </p:nvSpPr>
          <p:spPr bwMode="auto">
            <a:xfrm>
              <a:off x="1069975" y="4803775"/>
              <a:ext cx="169863"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a:t>
              </a:r>
              <a:endParaRPr lang="en-US"/>
            </a:p>
          </p:txBody>
        </p:sp>
        <p:sp>
          <p:nvSpPr>
            <p:cNvPr id="99398" name="Rectangle 272"/>
            <p:cNvSpPr>
              <a:spLocks noChangeArrowheads="1"/>
            </p:cNvSpPr>
            <p:nvPr/>
          </p:nvSpPr>
          <p:spPr bwMode="auto">
            <a:xfrm>
              <a:off x="1135063" y="4803775"/>
              <a:ext cx="288925"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07</a:t>
              </a:r>
              <a:endParaRPr lang="en-US"/>
            </a:p>
          </p:txBody>
        </p:sp>
        <p:sp>
          <p:nvSpPr>
            <p:cNvPr id="99399" name="Rectangle 273"/>
            <p:cNvSpPr>
              <a:spLocks noChangeArrowheads="1"/>
            </p:cNvSpPr>
            <p:nvPr/>
          </p:nvSpPr>
          <p:spPr bwMode="auto">
            <a:xfrm>
              <a:off x="1331913" y="4803775"/>
              <a:ext cx="144463"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 </a:t>
              </a:r>
              <a:endParaRPr lang="en-US"/>
            </a:p>
          </p:txBody>
        </p:sp>
        <p:sp>
          <p:nvSpPr>
            <p:cNvPr id="99400" name="Rectangle 274"/>
            <p:cNvSpPr>
              <a:spLocks noChangeArrowheads="1"/>
            </p:cNvSpPr>
            <p:nvPr/>
          </p:nvSpPr>
          <p:spPr bwMode="auto">
            <a:xfrm>
              <a:off x="2511425" y="4803775"/>
              <a:ext cx="327025"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Jul</a:t>
              </a:r>
              <a:endParaRPr lang="en-US"/>
            </a:p>
          </p:txBody>
        </p:sp>
        <p:sp>
          <p:nvSpPr>
            <p:cNvPr id="99401" name="Rectangle 275"/>
            <p:cNvSpPr>
              <a:spLocks noChangeArrowheads="1"/>
            </p:cNvSpPr>
            <p:nvPr/>
          </p:nvSpPr>
          <p:spPr bwMode="auto">
            <a:xfrm>
              <a:off x="2733675" y="4803775"/>
              <a:ext cx="169863"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a:t>
              </a:r>
              <a:endParaRPr lang="en-US"/>
            </a:p>
          </p:txBody>
        </p:sp>
        <p:sp>
          <p:nvSpPr>
            <p:cNvPr id="99402" name="Rectangle 276"/>
            <p:cNvSpPr>
              <a:spLocks noChangeArrowheads="1"/>
            </p:cNvSpPr>
            <p:nvPr/>
          </p:nvSpPr>
          <p:spPr bwMode="auto">
            <a:xfrm>
              <a:off x="2786063" y="4803775"/>
              <a:ext cx="288925"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07</a:t>
              </a:r>
              <a:endParaRPr lang="en-US"/>
            </a:p>
          </p:txBody>
        </p:sp>
        <p:sp>
          <p:nvSpPr>
            <p:cNvPr id="99403" name="Rectangle 277"/>
            <p:cNvSpPr>
              <a:spLocks noChangeArrowheads="1"/>
            </p:cNvSpPr>
            <p:nvPr/>
          </p:nvSpPr>
          <p:spPr bwMode="auto">
            <a:xfrm>
              <a:off x="2995613" y="4803775"/>
              <a:ext cx="144463"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 </a:t>
              </a:r>
              <a:endParaRPr lang="en-US"/>
            </a:p>
          </p:txBody>
        </p:sp>
        <p:sp>
          <p:nvSpPr>
            <p:cNvPr id="99404" name="Rectangle 278"/>
            <p:cNvSpPr>
              <a:spLocks noChangeArrowheads="1"/>
            </p:cNvSpPr>
            <p:nvPr/>
          </p:nvSpPr>
          <p:spPr bwMode="auto">
            <a:xfrm>
              <a:off x="4371975" y="4803775"/>
              <a:ext cx="366713"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Jan</a:t>
              </a:r>
              <a:endParaRPr lang="en-US"/>
            </a:p>
          </p:txBody>
        </p:sp>
        <p:sp>
          <p:nvSpPr>
            <p:cNvPr id="99405" name="Rectangle 279"/>
            <p:cNvSpPr>
              <a:spLocks noChangeArrowheads="1"/>
            </p:cNvSpPr>
            <p:nvPr/>
          </p:nvSpPr>
          <p:spPr bwMode="auto">
            <a:xfrm>
              <a:off x="4633913" y="4803775"/>
              <a:ext cx="169863"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a:t>
              </a:r>
              <a:endParaRPr lang="en-US"/>
            </a:p>
          </p:txBody>
        </p:sp>
        <p:sp>
          <p:nvSpPr>
            <p:cNvPr id="99406" name="Rectangle 280"/>
            <p:cNvSpPr>
              <a:spLocks noChangeArrowheads="1"/>
            </p:cNvSpPr>
            <p:nvPr/>
          </p:nvSpPr>
          <p:spPr bwMode="auto">
            <a:xfrm>
              <a:off x="4699000" y="4803775"/>
              <a:ext cx="288925"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08</a:t>
              </a:r>
              <a:endParaRPr lang="en-US"/>
            </a:p>
          </p:txBody>
        </p:sp>
        <p:sp>
          <p:nvSpPr>
            <p:cNvPr id="99407" name="Rectangle 281"/>
            <p:cNvSpPr>
              <a:spLocks noChangeArrowheads="1"/>
            </p:cNvSpPr>
            <p:nvPr/>
          </p:nvSpPr>
          <p:spPr bwMode="auto">
            <a:xfrm>
              <a:off x="4895850" y="4803775"/>
              <a:ext cx="144463"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 </a:t>
              </a:r>
              <a:endParaRPr lang="en-US"/>
            </a:p>
          </p:txBody>
        </p:sp>
        <p:sp>
          <p:nvSpPr>
            <p:cNvPr id="99408" name="Rectangle 282"/>
            <p:cNvSpPr>
              <a:spLocks noChangeArrowheads="1"/>
            </p:cNvSpPr>
            <p:nvPr/>
          </p:nvSpPr>
          <p:spPr bwMode="auto">
            <a:xfrm>
              <a:off x="6272213" y="4803775"/>
              <a:ext cx="327025"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Jul</a:t>
              </a:r>
              <a:endParaRPr lang="en-US"/>
            </a:p>
          </p:txBody>
        </p:sp>
        <p:sp>
          <p:nvSpPr>
            <p:cNvPr id="99409" name="Rectangle 283"/>
            <p:cNvSpPr>
              <a:spLocks noChangeArrowheads="1"/>
            </p:cNvSpPr>
            <p:nvPr/>
          </p:nvSpPr>
          <p:spPr bwMode="auto">
            <a:xfrm>
              <a:off x="6494463" y="4803775"/>
              <a:ext cx="169863"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a:t>
              </a:r>
              <a:endParaRPr lang="en-US"/>
            </a:p>
          </p:txBody>
        </p:sp>
        <p:sp>
          <p:nvSpPr>
            <p:cNvPr id="99410" name="Rectangle 284"/>
            <p:cNvSpPr>
              <a:spLocks noChangeArrowheads="1"/>
            </p:cNvSpPr>
            <p:nvPr/>
          </p:nvSpPr>
          <p:spPr bwMode="auto">
            <a:xfrm>
              <a:off x="6546850" y="4803775"/>
              <a:ext cx="288925"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08</a:t>
              </a:r>
              <a:endParaRPr lang="en-US"/>
            </a:p>
          </p:txBody>
        </p:sp>
        <p:sp>
          <p:nvSpPr>
            <p:cNvPr id="99411" name="Rectangle 285"/>
            <p:cNvSpPr>
              <a:spLocks noChangeArrowheads="1"/>
            </p:cNvSpPr>
            <p:nvPr/>
          </p:nvSpPr>
          <p:spPr bwMode="auto">
            <a:xfrm>
              <a:off x="6756400" y="4803775"/>
              <a:ext cx="144463" cy="288925"/>
            </a:xfrm>
            <a:prstGeom prst="rect">
              <a:avLst/>
            </a:prstGeom>
            <a:noFill/>
            <a:ln w="9525">
              <a:noFill/>
              <a:miter lim="800000"/>
              <a:headEnd/>
              <a:tailEnd/>
            </a:ln>
          </p:spPr>
          <p:txBody>
            <a:bodyPr wrap="none" lIns="0" tIns="0" rIns="0" bIns="0">
              <a:spAutoFit/>
            </a:bodyPr>
            <a:lstStyle/>
            <a:p>
              <a:r>
                <a:rPr lang="en-US" sz="1600">
                  <a:solidFill>
                    <a:srgbClr val="000000"/>
                  </a:solidFill>
                  <a:latin typeface="Calibri" pitchFamily="34" charset="0"/>
                </a:rPr>
                <a:t> </a:t>
              </a:r>
              <a:endParaRPr lang="en-US"/>
            </a:p>
          </p:txBody>
        </p:sp>
        <p:sp>
          <p:nvSpPr>
            <p:cNvPr id="99412" name="Rectangle 286"/>
            <p:cNvSpPr>
              <a:spLocks noChangeArrowheads="1"/>
            </p:cNvSpPr>
            <p:nvPr/>
          </p:nvSpPr>
          <p:spPr bwMode="auto">
            <a:xfrm>
              <a:off x="7424738" y="5054600"/>
              <a:ext cx="131763" cy="2762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 </a:t>
              </a:r>
              <a:endParaRPr lang="en-US"/>
            </a:p>
          </p:txBody>
        </p:sp>
        <p:sp>
          <p:nvSpPr>
            <p:cNvPr id="99413" name="Rectangle 287"/>
            <p:cNvSpPr>
              <a:spLocks noChangeArrowheads="1"/>
            </p:cNvSpPr>
            <p:nvPr/>
          </p:nvSpPr>
          <p:spPr bwMode="auto">
            <a:xfrm>
              <a:off x="231775" y="5040313"/>
              <a:ext cx="104775" cy="209550"/>
            </a:xfrm>
            <a:prstGeom prst="rect">
              <a:avLst/>
            </a:prstGeom>
            <a:noFill/>
            <a:ln w="9525">
              <a:noFill/>
              <a:miter lim="800000"/>
              <a:headEnd/>
              <a:tailEnd/>
            </a:ln>
          </p:spPr>
          <p:txBody>
            <a:bodyPr wrap="none" lIns="0" tIns="0" rIns="0" bIns="0">
              <a:spAutoFit/>
            </a:bodyPr>
            <a:lstStyle/>
            <a:p>
              <a:r>
                <a:rPr lang="en-US" sz="1000">
                  <a:solidFill>
                    <a:srgbClr val="000000"/>
                  </a:solidFill>
                  <a:latin typeface="Calibri" pitchFamily="34" charset="0"/>
                </a:rPr>
                <a:t> </a:t>
              </a:r>
              <a:endParaRPr lang="en-US"/>
            </a:p>
          </p:txBody>
        </p:sp>
        <p:pic>
          <p:nvPicPr>
            <p:cNvPr id="99414" name="Picture 288"/>
            <p:cNvPicPr>
              <a:picLocks noChangeAspect="1" noChangeArrowheads="1"/>
            </p:cNvPicPr>
            <p:nvPr/>
          </p:nvPicPr>
          <p:blipFill>
            <a:blip r:embed="rId3"/>
            <a:srcRect/>
            <a:stretch>
              <a:fillRect/>
            </a:stretch>
          </p:blipFill>
          <p:spPr bwMode="auto">
            <a:xfrm>
              <a:off x="3860800" y="2662238"/>
              <a:ext cx="196850" cy="1431925"/>
            </a:xfrm>
            <a:prstGeom prst="rect">
              <a:avLst/>
            </a:prstGeom>
            <a:noFill/>
            <a:ln w="9525">
              <a:noFill/>
              <a:miter lim="800000"/>
              <a:headEnd/>
              <a:tailEnd/>
            </a:ln>
          </p:spPr>
        </p:pic>
        <p:pic>
          <p:nvPicPr>
            <p:cNvPr id="99415" name="Picture 289"/>
            <p:cNvPicPr>
              <a:picLocks noChangeAspect="1" noChangeArrowheads="1"/>
            </p:cNvPicPr>
            <p:nvPr/>
          </p:nvPicPr>
          <p:blipFill>
            <a:blip r:embed="rId4"/>
            <a:srcRect/>
            <a:stretch>
              <a:fillRect/>
            </a:stretch>
          </p:blipFill>
          <p:spPr bwMode="auto">
            <a:xfrm>
              <a:off x="3860800" y="2662238"/>
              <a:ext cx="196850" cy="1431925"/>
            </a:xfrm>
            <a:prstGeom prst="rect">
              <a:avLst/>
            </a:prstGeom>
            <a:noFill/>
            <a:ln w="9525">
              <a:noFill/>
              <a:miter lim="800000"/>
              <a:headEnd/>
              <a:tailEnd/>
            </a:ln>
          </p:spPr>
        </p:pic>
      </p:gr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rtlCol="0">
            <a:normAutofit fontScale="90000"/>
          </a:bodyPr>
          <a:lstStyle/>
          <a:p>
            <a:pPr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sz="4000" b="1" dirty="0" smtClean="0">
                <a:solidFill>
                  <a:schemeClr val="accent1">
                    <a:tint val="83000"/>
                    <a:satMod val="150000"/>
                  </a:schemeClr>
                </a:solidFill>
              </a:rPr>
              <a:t>Comparing Referrals</a:t>
            </a:r>
            <a:br>
              <a:rPr lang="en-US" sz="4000" b="1" dirty="0" smtClean="0">
                <a:solidFill>
                  <a:schemeClr val="accent1">
                    <a:tint val="83000"/>
                    <a:satMod val="150000"/>
                  </a:schemeClr>
                </a:solidFill>
              </a:rPr>
            </a:br>
            <a:r>
              <a:rPr lang="en-US" sz="4000" b="1" dirty="0" smtClean="0">
                <a:solidFill>
                  <a:schemeClr val="accent1">
                    <a:tint val="83000"/>
                    <a:satMod val="150000"/>
                  </a:schemeClr>
                </a:solidFill>
              </a:rPr>
              <a:t>2007 to 2008</a:t>
            </a:r>
            <a:endParaRPr lang="en-US" sz="4000" b="1" dirty="0">
              <a:solidFill>
                <a:schemeClr val="accent1">
                  <a:tint val="83000"/>
                  <a:satMod val="150000"/>
                </a:schemeClr>
              </a:solidFill>
            </a:endParaRPr>
          </a:p>
        </p:txBody>
      </p:sp>
      <p:sp>
        <p:nvSpPr>
          <p:cNvPr id="16386" name="Content Placeholder 2"/>
          <p:cNvSpPr>
            <a:spLocks noGrp="1"/>
          </p:cNvSpPr>
          <p:nvPr>
            <p:ph idx="1"/>
          </p:nvPr>
        </p:nvSpPr>
        <p:spPr>
          <a:xfrm>
            <a:off x="457200" y="1143000"/>
            <a:ext cx="8229600" cy="4983163"/>
          </a:xfrm>
        </p:spPr>
        <p:txBody>
          <a:bodyPr/>
          <a:lstStyle/>
          <a:p>
            <a:pPr eaLnBrk="1" hangingPunct="1">
              <a:spcBef>
                <a:spcPts val="600"/>
              </a:spcBef>
              <a:buSzPct val="110000"/>
              <a:defRPr/>
            </a:pPr>
            <a:endParaRPr lang="en-US" sz="2600" dirty="0" smtClean="0"/>
          </a:p>
          <a:p>
            <a:pPr eaLnBrk="1" hangingPunct="1">
              <a:spcBef>
                <a:spcPts val="600"/>
              </a:spcBef>
              <a:buSzPct val="110000"/>
              <a:buFont typeface="Arial" charset="0"/>
              <a:buNone/>
              <a:defRPr/>
            </a:pPr>
            <a:endParaRPr lang="en-US" sz="2600" dirty="0" smtClean="0"/>
          </a:p>
          <a:p>
            <a:pPr marL="514350" indent="-514350" eaLnBrk="1" hangingPunct="1">
              <a:spcBef>
                <a:spcPts val="600"/>
              </a:spcBef>
              <a:buSzPct val="110000"/>
              <a:buFont typeface="Arial" charset="0"/>
              <a:buNone/>
              <a:defRPr/>
            </a:pPr>
            <a:endParaRPr lang="en-US" sz="2600" dirty="0" smtClean="0"/>
          </a:p>
          <a:p>
            <a:pPr lvl="1" eaLnBrk="1" hangingPunct="1">
              <a:spcBef>
                <a:spcPts val="600"/>
              </a:spcBef>
              <a:buSzPct val="110000"/>
              <a:buFont typeface="Arial" charset="0"/>
              <a:buNone/>
              <a:defRPr/>
            </a:pPr>
            <a:endParaRPr lang="en-US" sz="2600" dirty="0" smtClean="0"/>
          </a:p>
          <a:p>
            <a:pPr eaLnBrk="1" hangingPunct="1">
              <a:spcBef>
                <a:spcPts val="600"/>
              </a:spcBef>
              <a:buSzPct val="110000"/>
              <a:buFont typeface="Arial" pitchFamily="34" charset="0"/>
              <a:buChar char="•"/>
              <a:defRPr/>
            </a:pPr>
            <a:endParaRPr lang="en-US" sz="3000" dirty="0" smtClean="0"/>
          </a:p>
          <a:p>
            <a:pPr eaLnBrk="1" hangingPunct="1">
              <a:spcBef>
                <a:spcPts val="600"/>
              </a:spcBef>
              <a:buSzPct val="110000"/>
              <a:buFont typeface="Arial" pitchFamily="34" charset="0"/>
              <a:buChar char="•"/>
              <a:defRPr/>
            </a:pPr>
            <a:endParaRPr lang="en-US" sz="3000" dirty="0" smtClean="0"/>
          </a:p>
          <a:p>
            <a:pPr eaLnBrk="1" hangingPunct="1">
              <a:spcBef>
                <a:spcPts val="600"/>
              </a:spcBef>
              <a:buSzPct val="110000"/>
              <a:buFont typeface="Arial" charset="0"/>
              <a:buNone/>
              <a:defRPr/>
            </a:pPr>
            <a:endParaRPr lang="en-US" sz="2600" i="1" dirty="0" smtClean="0"/>
          </a:p>
          <a:p>
            <a:pPr eaLnBrk="1" hangingPunct="1">
              <a:spcBef>
                <a:spcPts val="600"/>
              </a:spcBef>
              <a:buSzPct val="110000"/>
              <a:defRPr/>
            </a:pPr>
            <a:endParaRPr lang="en-US" sz="2600" dirty="0" smtClean="0"/>
          </a:p>
          <a:p>
            <a:pPr eaLnBrk="1" hangingPunct="1">
              <a:spcBef>
                <a:spcPts val="1200"/>
              </a:spcBef>
              <a:buSzPct val="110000"/>
              <a:defRPr/>
            </a:pPr>
            <a:endParaRPr lang="en-US" sz="2600" dirty="0" smtClean="0"/>
          </a:p>
          <a:p>
            <a:pPr eaLnBrk="1" hangingPunct="1">
              <a:spcBef>
                <a:spcPts val="1200"/>
              </a:spcBef>
              <a:buSzPct val="110000"/>
              <a:defRPr/>
            </a:pPr>
            <a:endParaRPr lang="en-US" sz="2600" dirty="0" smtClean="0"/>
          </a:p>
        </p:txBody>
      </p:sp>
      <p:graphicFrame>
        <p:nvGraphicFramePr>
          <p:cNvPr id="6" name="Chart 5"/>
          <p:cNvGraphicFramePr/>
          <p:nvPr/>
        </p:nvGraphicFramePr>
        <p:xfrm>
          <a:off x="1371600" y="1603350"/>
          <a:ext cx="6781799" cy="44164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rtlCol="0">
            <a:normAutofit fontScale="90000"/>
          </a:bodyPr>
          <a:lstStyle/>
          <a:p>
            <a:pPr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sz="4000" b="1" dirty="0" smtClean="0">
                <a:solidFill>
                  <a:schemeClr val="accent1">
                    <a:tint val="83000"/>
                    <a:satMod val="150000"/>
                  </a:schemeClr>
                </a:solidFill>
              </a:rPr>
              <a:t>Comparing Referrals</a:t>
            </a:r>
            <a:br>
              <a:rPr lang="en-US" sz="4000" b="1" dirty="0" smtClean="0">
                <a:solidFill>
                  <a:schemeClr val="accent1">
                    <a:tint val="83000"/>
                    <a:satMod val="150000"/>
                  </a:schemeClr>
                </a:solidFill>
              </a:rPr>
            </a:br>
            <a:r>
              <a:rPr lang="en-US" sz="4000" b="1" dirty="0" smtClean="0">
                <a:solidFill>
                  <a:schemeClr val="accent1">
                    <a:tint val="83000"/>
                    <a:satMod val="150000"/>
                  </a:schemeClr>
                </a:solidFill>
              </a:rPr>
              <a:t>2007 to 2008</a:t>
            </a:r>
            <a:endParaRPr lang="en-US" sz="4000" b="1" dirty="0">
              <a:solidFill>
                <a:schemeClr val="accent1">
                  <a:tint val="83000"/>
                  <a:satMod val="150000"/>
                </a:schemeClr>
              </a:solidFill>
            </a:endParaRPr>
          </a:p>
        </p:txBody>
      </p:sp>
      <p:sp>
        <p:nvSpPr>
          <p:cNvPr id="16386" name="Content Placeholder 2"/>
          <p:cNvSpPr>
            <a:spLocks noGrp="1"/>
          </p:cNvSpPr>
          <p:nvPr>
            <p:ph idx="1"/>
          </p:nvPr>
        </p:nvSpPr>
        <p:spPr>
          <a:xfrm>
            <a:off x="457200" y="1143000"/>
            <a:ext cx="8229600" cy="4983163"/>
          </a:xfrm>
        </p:spPr>
        <p:txBody>
          <a:bodyPr/>
          <a:lstStyle/>
          <a:p>
            <a:pPr eaLnBrk="1" hangingPunct="1">
              <a:spcBef>
                <a:spcPts val="600"/>
              </a:spcBef>
              <a:buSzPct val="110000"/>
              <a:defRPr/>
            </a:pPr>
            <a:endParaRPr lang="en-US" sz="2600" dirty="0" smtClean="0"/>
          </a:p>
          <a:p>
            <a:pPr eaLnBrk="1" hangingPunct="1">
              <a:spcBef>
                <a:spcPts val="600"/>
              </a:spcBef>
              <a:buSzPct val="110000"/>
              <a:buFont typeface="Arial" charset="0"/>
              <a:buNone/>
              <a:defRPr/>
            </a:pPr>
            <a:endParaRPr lang="en-US" sz="2600" dirty="0" smtClean="0"/>
          </a:p>
          <a:p>
            <a:pPr marL="514350" indent="-514350" eaLnBrk="1" hangingPunct="1">
              <a:spcBef>
                <a:spcPts val="600"/>
              </a:spcBef>
              <a:buSzPct val="110000"/>
              <a:buFont typeface="Arial" charset="0"/>
              <a:buNone/>
              <a:defRPr/>
            </a:pPr>
            <a:endParaRPr lang="en-US" sz="2600" dirty="0" smtClean="0"/>
          </a:p>
          <a:p>
            <a:pPr lvl="1" eaLnBrk="1" hangingPunct="1">
              <a:spcBef>
                <a:spcPts val="600"/>
              </a:spcBef>
              <a:buSzPct val="110000"/>
              <a:buFont typeface="Arial" charset="0"/>
              <a:buNone/>
              <a:defRPr/>
            </a:pPr>
            <a:endParaRPr lang="en-US" sz="2600" dirty="0" smtClean="0"/>
          </a:p>
          <a:p>
            <a:pPr eaLnBrk="1" hangingPunct="1">
              <a:spcBef>
                <a:spcPts val="600"/>
              </a:spcBef>
              <a:buSzPct val="110000"/>
              <a:buFont typeface="Arial" pitchFamily="34" charset="0"/>
              <a:buChar char="•"/>
              <a:defRPr/>
            </a:pPr>
            <a:endParaRPr lang="en-US" sz="3000" dirty="0" smtClean="0"/>
          </a:p>
          <a:p>
            <a:pPr eaLnBrk="1" hangingPunct="1">
              <a:spcBef>
                <a:spcPts val="600"/>
              </a:spcBef>
              <a:buSzPct val="110000"/>
              <a:buFont typeface="Arial" pitchFamily="34" charset="0"/>
              <a:buChar char="•"/>
              <a:defRPr/>
            </a:pPr>
            <a:endParaRPr lang="en-US" sz="3000" dirty="0" smtClean="0"/>
          </a:p>
          <a:p>
            <a:pPr eaLnBrk="1" hangingPunct="1">
              <a:spcBef>
                <a:spcPts val="600"/>
              </a:spcBef>
              <a:buSzPct val="110000"/>
              <a:buFont typeface="Arial" charset="0"/>
              <a:buNone/>
              <a:defRPr/>
            </a:pPr>
            <a:endParaRPr lang="en-US" sz="2600" i="1" dirty="0" smtClean="0"/>
          </a:p>
          <a:p>
            <a:pPr eaLnBrk="1" hangingPunct="1">
              <a:spcBef>
                <a:spcPts val="600"/>
              </a:spcBef>
              <a:buSzPct val="110000"/>
              <a:defRPr/>
            </a:pPr>
            <a:endParaRPr lang="en-US" sz="2600" dirty="0" smtClean="0"/>
          </a:p>
          <a:p>
            <a:pPr eaLnBrk="1" hangingPunct="1">
              <a:spcBef>
                <a:spcPts val="1200"/>
              </a:spcBef>
              <a:buSzPct val="110000"/>
              <a:defRPr/>
            </a:pPr>
            <a:endParaRPr lang="en-US" sz="2600" dirty="0" smtClean="0"/>
          </a:p>
          <a:p>
            <a:pPr eaLnBrk="1" hangingPunct="1">
              <a:spcBef>
                <a:spcPts val="1200"/>
              </a:spcBef>
              <a:buSzPct val="110000"/>
              <a:defRPr/>
            </a:pPr>
            <a:endParaRPr lang="en-US" sz="2600" dirty="0" smtClean="0"/>
          </a:p>
        </p:txBody>
      </p:sp>
      <p:graphicFrame>
        <p:nvGraphicFramePr>
          <p:cNvPr id="8" name="Chart 7"/>
          <p:cNvGraphicFramePr/>
          <p:nvPr/>
        </p:nvGraphicFramePr>
        <p:xfrm>
          <a:off x="1143000" y="1828800"/>
          <a:ext cx="7086599" cy="4343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rtlCol="0">
            <a:normAutofit fontScale="90000"/>
          </a:bodyPr>
          <a:lstStyle/>
          <a:p>
            <a:pPr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sz="4000" b="1" dirty="0" smtClean="0">
                <a:solidFill>
                  <a:schemeClr val="accent1">
                    <a:tint val="83000"/>
                    <a:satMod val="150000"/>
                  </a:schemeClr>
                </a:solidFill>
              </a:rPr>
              <a:t>Multi-Year Comparisons</a:t>
            </a:r>
            <a:br>
              <a:rPr lang="en-US" sz="4000" b="1" dirty="0" smtClean="0">
                <a:solidFill>
                  <a:schemeClr val="accent1">
                    <a:tint val="83000"/>
                    <a:satMod val="150000"/>
                  </a:schemeClr>
                </a:solidFill>
              </a:rPr>
            </a:br>
            <a:r>
              <a:rPr lang="en-US" sz="3100" b="1" dirty="0" smtClean="0">
                <a:solidFill>
                  <a:schemeClr val="accent1">
                    <a:tint val="83000"/>
                    <a:satMod val="150000"/>
                  </a:schemeClr>
                </a:solidFill>
              </a:rPr>
              <a:t>Disproportionality After Referral</a:t>
            </a:r>
            <a:r>
              <a:rPr lang="en-US" sz="4000" b="1" dirty="0" smtClean="0">
                <a:solidFill>
                  <a:schemeClr val="accent1">
                    <a:tint val="83000"/>
                    <a:satMod val="150000"/>
                  </a:schemeClr>
                </a:solidFill>
              </a:rPr>
              <a:t/>
            </a:r>
            <a:br>
              <a:rPr lang="en-US" sz="4000" b="1" dirty="0" smtClean="0">
                <a:solidFill>
                  <a:schemeClr val="accent1">
                    <a:tint val="83000"/>
                    <a:satMod val="150000"/>
                  </a:schemeClr>
                </a:solidFill>
              </a:rPr>
            </a:br>
            <a:r>
              <a:rPr lang="en-US" sz="2900" b="1" dirty="0" smtClean="0">
                <a:solidFill>
                  <a:schemeClr val="accent1">
                    <a:tint val="83000"/>
                    <a:satMod val="150000"/>
                  </a:schemeClr>
                </a:solidFill>
              </a:rPr>
              <a:t>Referrals January through June</a:t>
            </a:r>
            <a:br>
              <a:rPr lang="en-US" sz="2900" b="1" dirty="0" smtClean="0">
                <a:solidFill>
                  <a:schemeClr val="accent1">
                    <a:tint val="83000"/>
                    <a:satMod val="150000"/>
                  </a:schemeClr>
                </a:solidFill>
              </a:rPr>
            </a:br>
            <a:endParaRPr lang="en-US" sz="2900" b="1" dirty="0">
              <a:solidFill>
                <a:schemeClr val="accent1">
                  <a:tint val="83000"/>
                  <a:satMod val="150000"/>
                </a:schemeClr>
              </a:solidFill>
            </a:endParaRPr>
          </a:p>
        </p:txBody>
      </p:sp>
      <p:graphicFrame>
        <p:nvGraphicFramePr>
          <p:cNvPr id="9" name="Chart 8"/>
          <p:cNvGraphicFramePr/>
          <p:nvPr/>
        </p:nvGraphicFramePr>
        <p:xfrm>
          <a:off x="838200" y="1295400"/>
          <a:ext cx="7467600"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0"/>
            <a:ext cx="8229600" cy="914400"/>
          </a:xfrm>
        </p:spPr>
        <p:txBody>
          <a:bodyPr rtlCol="0">
            <a:normAutofit fontScale="90000"/>
          </a:bodyPr>
          <a:lstStyle/>
          <a:p>
            <a:pPr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sz="4800" b="1" dirty="0" smtClean="0">
                <a:solidFill>
                  <a:schemeClr val="accent1">
                    <a:tint val="83000"/>
                    <a:satMod val="150000"/>
                  </a:schemeClr>
                </a:solidFill>
              </a:rPr>
              <a:t> </a:t>
            </a:r>
            <a:r>
              <a:rPr lang="en-US" sz="4000" b="1" dirty="0" smtClean="0">
                <a:solidFill>
                  <a:schemeClr val="accent1">
                    <a:tint val="83000"/>
                    <a:satMod val="150000"/>
                  </a:schemeClr>
                </a:solidFill>
              </a:rPr>
              <a:t>Multi-Year Comparisons</a:t>
            </a:r>
            <a:r>
              <a:rPr lang="en-US" sz="4800" b="1" dirty="0" smtClean="0">
                <a:solidFill>
                  <a:schemeClr val="accent1">
                    <a:tint val="83000"/>
                    <a:satMod val="150000"/>
                  </a:schemeClr>
                </a:solidFill>
              </a:rPr>
              <a:t/>
            </a:r>
            <a:br>
              <a:rPr lang="en-US" sz="4800" b="1" dirty="0" smtClean="0">
                <a:solidFill>
                  <a:schemeClr val="accent1">
                    <a:tint val="83000"/>
                    <a:satMod val="150000"/>
                  </a:schemeClr>
                </a:solidFill>
              </a:rPr>
            </a:br>
            <a:r>
              <a:rPr lang="en-US" sz="3100" b="1" dirty="0" smtClean="0">
                <a:solidFill>
                  <a:schemeClr val="accent1">
                    <a:tint val="83000"/>
                    <a:satMod val="150000"/>
                  </a:schemeClr>
                </a:solidFill>
              </a:rPr>
              <a:t>Disproportionality After Referral</a:t>
            </a:r>
            <a:r>
              <a:rPr lang="en-US" sz="4800" b="1" dirty="0" smtClean="0">
                <a:solidFill>
                  <a:schemeClr val="accent1">
                    <a:tint val="83000"/>
                    <a:satMod val="150000"/>
                  </a:schemeClr>
                </a:solidFill>
              </a:rPr>
              <a:t/>
            </a:r>
            <a:br>
              <a:rPr lang="en-US" sz="4800" b="1" dirty="0" smtClean="0">
                <a:solidFill>
                  <a:schemeClr val="accent1">
                    <a:tint val="83000"/>
                    <a:satMod val="150000"/>
                  </a:schemeClr>
                </a:solidFill>
              </a:rPr>
            </a:br>
            <a:r>
              <a:rPr lang="en-US" sz="2900" b="1" dirty="0" smtClean="0">
                <a:solidFill>
                  <a:schemeClr val="accent1">
                    <a:tint val="83000"/>
                    <a:satMod val="150000"/>
                  </a:schemeClr>
                </a:solidFill>
              </a:rPr>
              <a:t>Referrals January through June</a:t>
            </a:r>
            <a:endParaRPr lang="en-US" sz="2900" b="1" dirty="0">
              <a:solidFill>
                <a:schemeClr val="accent1">
                  <a:tint val="83000"/>
                  <a:satMod val="150000"/>
                </a:schemeClr>
              </a:solidFill>
            </a:endParaRPr>
          </a:p>
        </p:txBody>
      </p:sp>
      <p:graphicFrame>
        <p:nvGraphicFramePr>
          <p:cNvPr id="5" name="Chart 4"/>
          <p:cNvGraphicFramePr/>
          <p:nvPr/>
        </p:nvGraphicFramePr>
        <p:xfrm>
          <a:off x="920700" y="1311246"/>
          <a:ext cx="7467600" cy="4724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4513"/>
            <a:ext cx="8240713" cy="750887"/>
          </a:xfrm>
        </p:spPr>
        <p:txBody>
          <a:bodyPr rtlCol="0">
            <a:normAutofit fontScale="90000"/>
          </a:bodyPr>
          <a:lstStyle/>
          <a:p>
            <a:pPr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sz="4000" b="1" dirty="0" smtClean="0">
                <a:solidFill>
                  <a:schemeClr val="accent1"/>
                </a:solidFill>
              </a:rPr>
              <a:t>Multi-Year Comparisons</a:t>
            </a:r>
            <a:r>
              <a:rPr lang="en-US" sz="6000" b="1" dirty="0" smtClean="0">
                <a:solidFill>
                  <a:schemeClr val="accent1"/>
                </a:solidFill>
              </a:rPr>
              <a:t/>
            </a:r>
            <a:br>
              <a:rPr lang="en-US" sz="6000" b="1" dirty="0" smtClean="0">
                <a:solidFill>
                  <a:schemeClr val="accent1"/>
                </a:solidFill>
              </a:rPr>
            </a:br>
            <a:r>
              <a:rPr lang="en-US" sz="3100" b="1" dirty="0" smtClean="0">
                <a:solidFill>
                  <a:schemeClr val="accent1"/>
                </a:solidFill>
              </a:rPr>
              <a:t>Disproportionality After Referral</a:t>
            </a:r>
            <a:r>
              <a:rPr lang="en-US" sz="6000" b="1" dirty="0" smtClean="0">
                <a:solidFill>
                  <a:schemeClr val="accent1"/>
                </a:solidFill>
              </a:rPr>
              <a:t/>
            </a:r>
            <a:br>
              <a:rPr lang="en-US" sz="6000" b="1" dirty="0" smtClean="0">
                <a:solidFill>
                  <a:schemeClr val="accent1"/>
                </a:solidFill>
              </a:rPr>
            </a:br>
            <a:r>
              <a:rPr lang="en-US" sz="2900" b="1" dirty="0" smtClean="0">
                <a:solidFill>
                  <a:schemeClr val="accent1"/>
                </a:solidFill>
              </a:rPr>
              <a:t>Referrals January through June</a:t>
            </a:r>
            <a:r>
              <a:rPr lang="en-US" sz="4000" b="1" dirty="0" smtClean="0">
                <a:solidFill>
                  <a:schemeClr val="accent1">
                    <a:tint val="83000"/>
                    <a:satMod val="150000"/>
                  </a:schemeClr>
                </a:solidFill>
              </a:rPr>
              <a:t/>
            </a:r>
            <a:br>
              <a:rPr lang="en-US" sz="4000" b="1" dirty="0" smtClean="0">
                <a:solidFill>
                  <a:schemeClr val="accent1">
                    <a:tint val="83000"/>
                    <a:satMod val="150000"/>
                  </a:schemeClr>
                </a:solidFill>
              </a:rPr>
            </a:br>
            <a:r>
              <a:rPr lang="en-US" sz="4000" b="1" dirty="0" smtClean="0">
                <a:solidFill>
                  <a:schemeClr val="accent1">
                    <a:tint val="83000"/>
                    <a:satMod val="150000"/>
                  </a:schemeClr>
                </a:solidFill>
              </a:rPr>
              <a:t/>
            </a:r>
            <a:br>
              <a:rPr lang="en-US" sz="4000" b="1" dirty="0" smtClean="0">
                <a:solidFill>
                  <a:schemeClr val="accent1">
                    <a:tint val="83000"/>
                    <a:satMod val="150000"/>
                  </a:schemeClr>
                </a:solidFill>
              </a:rPr>
            </a:br>
            <a:endParaRPr lang="en-US" sz="4000" b="1" dirty="0">
              <a:solidFill>
                <a:schemeClr val="accent1">
                  <a:tint val="83000"/>
                  <a:satMod val="150000"/>
                </a:schemeClr>
              </a:solidFill>
            </a:endParaRPr>
          </a:p>
        </p:txBody>
      </p:sp>
      <p:graphicFrame>
        <p:nvGraphicFramePr>
          <p:cNvPr id="7" name="Chart 6"/>
          <p:cNvGraphicFramePr/>
          <p:nvPr/>
        </p:nvGraphicFramePr>
        <p:xfrm>
          <a:off x="838200" y="1371600"/>
          <a:ext cx="7467600" cy="4800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063" y="0"/>
            <a:ext cx="8178800" cy="690563"/>
          </a:xfrm>
        </p:spPr>
        <p:txBody>
          <a:bodyPr rtlCol="0">
            <a:normAutofit fontScale="90000"/>
          </a:bodyPr>
          <a:lstStyle/>
          <a:p>
            <a:pPr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sz="4800" b="1" dirty="0" smtClean="0">
                <a:solidFill>
                  <a:schemeClr val="accent1"/>
                </a:solidFill>
              </a:rPr>
              <a:t> </a:t>
            </a:r>
            <a:r>
              <a:rPr lang="en-US" sz="4000" b="1" dirty="0" smtClean="0">
                <a:solidFill>
                  <a:schemeClr val="accent1"/>
                </a:solidFill>
              </a:rPr>
              <a:t>Multi-Year Comparisons</a:t>
            </a:r>
            <a:r>
              <a:rPr lang="en-US" sz="7200" b="1" dirty="0" smtClean="0">
                <a:solidFill>
                  <a:schemeClr val="accent1"/>
                </a:solidFill>
              </a:rPr>
              <a:t/>
            </a:r>
            <a:br>
              <a:rPr lang="en-US" sz="7200" b="1" dirty="0" smtClean="0">
                <a:solidFill>
                  <a:schemeClr val="accent1"/>
                </a:solidFill>
              </a:rPr>
            </a:br>
            <a:r>
              <a:rPr lang="en-US" sz="3100" b="1" dirty="0" smtClean="0">
                <a:solidFill>
                  <a:schemeClr val="accent1"/>
                </a:solidFill>
              </a:rPr>
              <a:t>Disproportionality After Referral</a:t>
            </a:r>
            <a:br>
              <a:rPr lang="en-US" sz="3100" b="1" dirty="0" smtClean="0">
                <a:solidFill>
                  <a:schemeClr val="accent1"/>
                </a:solidFill>
              </a:rPr>
            </a:br>
            <a:r>
              <a:rPr lang="en-US" sz="2900" b="1" dirty="0" smtClean="0">
                <a:solidFill>
                  <a:schemeClr val="accent1"/>
                </a:solidFill>
              </a:rPr>
              <a:t>Referrals January through June</a:t>
            </a:r>
            <a:endParaRPr lang="en-US" sz="2900" b="1" dirty="0">
              <a:solidFill>
                <a:schemeClr val="accent1">
                  <a:tint val="83000"/>
                  <a:satMod val="150000"/>
                </a:schemeClr>
              </a:solidFill>
            </a:endParaRPr>
          </a:p>
        </p:txBody>
      </p:sp>
      <p:graphicFrame>
        <p:nvGraphicFramePr>
          <p:cNvPr id="5" name="Chart 4"/>
          <p:cNvGraphicFramePr/>
          <p:nvPr/>
        </p:nvGraphicFramePr>
        <p:xfrm>
          <a:off x="914400" y="1447800"/>
          <a:ext cx="73152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rtlCol="0">
            <a:normAutofit fontScale="90000"/>
          </a:bodyPr>
          <a:lstStyle/>
          <a:p>
            <a:pPr marL="484632"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rgbClr val="0070C0"/>
                </a:solidFill>
              </a:rPr>
              <a:t>Today</a:t>
            </a:r>
            <a:br>
              <a:rPr lang="en-US" b="1" dirty="0" smtClean="0">
                <a:solidFill>
                  <a:srgbClr val="0070C0"/>
                </a:solidFill>
              </a:rPr>
            </a:br>
            <a:endParaRPr lang="en-US" b="1" dirty="0">
              <a:solidFill>
                <a:srgbClr val="0070C0"/>
              </a:solidFill>
            </a:endParaRPr>
          </a:p>
        </p:txBody>
      </p:sp>
      <p:sp>
        <p:nvSpPr>
          <p:cNvPr id="16386" name="Content Placeholder 2"/>
          <p:cNvSpPr>
            <a:spLocks noGrp="1"/>
          </p:cNvSpPr>
          <p:nvPr>
            <p:ph idx="1"/>
          </p:nvPr>
        </p:nvSpPr>
        <p:spPr>
          <a:xfrm>
            <a:off x="457200" y="1371600"/>
            <a:ext cx="8229600" cy="4754563"/>
          </a:xfrm>
        </p:spPr>
        <p:txBody>
          <a:bodyPr/>
          <a:lstStyle/>
          <a:p>
            <a:pPr eaLnBrk="1" hangingPunct="1">
              <a:spcBef>
                <a:spcPts val="600"/>
              </a:spcBef>
              <a:buSzPct val="110000"/>
            </a:pPr>
            <a:r>
              <a:rPr lang="en-US" sz="3000" smtClean="0"/>
              <a:t>Review findings from our earlier study on racial disproportionality</a:t>
            </a:r>
          </a:p>
          <a:p>
            <a:pPr eaLnBrk="1" hangingPunct="1">
              <a:spcBef>
                <a:spcPts val="600"/>
              </a:spcBef>
              <a:buSzPct val="110000"/>
            </a:pPr>
            <a:r>
              <a:rPr lang="en-US" sz="3000" smtClean="0"/>
              <a:t>Update on racial disproportionality in the period between 2004 and 2008.</a:t>
            </a:r>
          </a:p>
          <a:p>
            <a:pPr eaLnBrk="1" hangingPunct="1">
              <a:spcBef>
                <a:spcPts val="600"/>
              </a:spcBef>
              <a:buSzPct val="110000"/>
            </a:pPr>
            <a:r>
              <a:rPr lang="en-US" sz="3000" smtClean="0"/>
              <a:t>Ongoing work on effects of Structured Decision Making on racial disproportionality</a:t>
            </a:r>
          </a:p>
          <a:p>
            <a:pPr eaLnBrk="1" hangingPunct="1">
              <a:spcBef>
                <a:spcPts val="1200"/>
              </a:spcBef>
              <a:buSzPct val="110000"/>
            </a:pPr>
            <a:endParaRPr lang="en-US" sz="2600" smtClean="0"/>
          </a:p>
          <a:p>
            <a:pPr eaLnBrk="1" hangingPunct="1">
              <a:spcBef>
                <a:spcPts val="1200"/>
              </a:spcBef>
              <a:buSzPct val="110000"/>
            </a:pPr>
            <a:endParaRPr lang="en-US" sz="26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wipe(left)">
                                      <p:cBhvr>
                                        <p:cTn id="7" dur="500"/>
                                        <p:tgtEl>
                                          <p:spTgt spid="16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6386">
                                            <p:txEl>
                                              <p:pRg st="1" end="1"/>
                                            </p:txEl>
                                          </p:spTgt>
                                        </p:tgtEl>
                                        <p:attrNameLst>
                                          <p:attrName>style.visibility</p:attrName>
                                        </p:attrNameLst>
                                      </p:cBhvr>
                                      <p:to>
                                        <p:strVal val="visible"/>
                                      </p:to>
                                    </p:set>
                                    <p:animEffect transition="in" filter="wipe(left)">
                                      <p:cBhvr>
                                        <p:cTn id="12" dur="500"/>
                                        <p:tgtEl>
                                          <p:spTgt spid="1638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6386">
                                            <p:txEl>
                                              <p:pRg st="2" end="2"/>
                                            </p:txEl>
                                          </p:spTgt>
                                        </p:tgtEl>
                                        <p:attrNameLst>
                                          <p:attrName>style.visibility</p:attrName>
                                        </p:attrNameLst>
                                      </p:cBhvr>
                                      <p:to>
                                        <p:strVal val="visible"/>
                                      </p:to>
                                    </p:set>
                                    <p:animEffect transition="in" filter="wipe(left)">
                                      <p:cBhvr>
                                        <p:cTn id="17" dur="500"/>
                                        <p:tgtEl>
                                          <p:spTgt spid="1638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088" y="0"/>
            <a:ext cx="8215312" cy="690563"/>
          </a:xfrm>
        </p:spPr>
        <p:txBody>
          <a:bodyPr rtlCol="0">
            <a:normAutofit fontScale="90000"/>
          </a:bodyPr>
          <a:lstStyle/>
          <a:p>
            <a:pPr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sz="6000" b="1" dirty="0" smtClean="0">
                <a:solidFill>
                  <a:schemeClr val="accent1"/>
                </a:solidFill>
              </a:rPr>
              <a:t> </a:t>
            </a:r>
            <a:r>
              <a:rPr lang="en-US" sz="4000" b="1" dirty="0" smtClean="0">
                <a:solidFill>
                  <a:schemeClr val="accent1"/>
                </a:solidFill>
              </a:rPr>
              <a:t>Multi-Year Comparisons</a:t>
            </a:r>
            <a:r>
              <a:rPr lang="en-US" sz="3100" b="1" dirty="0" smtClean="0">
                <a:solidFill>
                  <a:schemeClr val="accent1"/>
                </a:solidFill>
              </a:rPr>
              <a:t/>
            </a:r>
            <a:br>
              <a:rPr lang="en-US" sz="3100" b="1" dirty="0" smtClean="0">
                <a:solidFill>
                  <a:schemeClr val="accent1"/>
                </a:solidFill>
              </a:rPr>
            </a:br>
            <a:r>
              <a:rPr lang="en-US" sz="3100" b="1" dirty="0" smtClean="0">
                <a:solidFill>
                  <a:schemeClr val="accent1"/>
                </a:solidFill>
              </a:rPr>
              <a:t>Disproportionality Index</a:t>
            </a:r>
            <a:br>
              <a:rPr lang="en-US" sz="3100" b="1" dirty="0" smtClean="0">
                <a:solidFill>
                  <a:schemeClr val="accent1"/>
                </a:solidFill>
              </a:rPr>
            </a:br>
            <a:r>
              <a:rPr lang="en-US" sz="2900" b="1" dirty="0" smtClean="0">
                <a:solidFill>
                  <a:schemeClr val="accent1"/>
                </a:solidFill>
              </a:rPr>
              <a:t>Referrals January through June</a:t>
            </a:r>
            <a:endParaRPr lang="en-US" sz="2900" b="1" dirty="0">
              <a:solidFill>
                <a:schemeClr val="accent1">
                  <a:tint val="83000"/>
                  <a:satMod val="150000"/>
                </a:schemeClr>
              </a:solidFill>
            </a:endParaRPr>
          </a:p>
        </p:txBody>
      </p:sp>
      <p:graphicFrame>
        <p:nvGraphicFramePr>
          <p:cNvPr id="7" name="Chart 6"/>
          <p:cNvGraphicFramePr>
            <a:graphicFrameLocks/>
          </p:cNvGraphicFramePr>
          <p:nvPr/>
        </p:nvGraphicFramePr>
        <p:xfrm>
          <a:off x="914400" y="1371600"/>
          <a:ext cx="7315200" cy="4724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04200" cy="428625"/>
          </a:xfrm>
        </p:spPr>
        <p:txBody>
          <a:bodyPr rtlCol="0">
            <a:normAutofit fontScale="90000"/>
          </a:bodyPr>
          <a:lstStyle/>
          <a:p>
            <a:pPr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sz="4800" b="1" dirty="0" smtClean="0">
                <a:solidFill>
                  <a:schemeClr val="accent1"/>
                </a:solidFill>
              </a:rPr>
              <a:t> </a:t>
            </a:r>
            <a:r>
              <a:rPr lang="en-US" sz="4000" b="1" dirty="0" smtClean="0">
                <a:solidFill>
                  <a:schemeClr val="accent1"/>
                </a:solidFill>
              </a:rPr>
              <a:t>Multi-Year Comparisons</a:t>
            </a:r>
            <a:br>
              <a:rPr lang="en-US" sz="4000" b="1" dirty="0" smtClean="0">
                <a:solidFill>
                  <a:schemeClr val="accent1"/>
                </a:solidFill>
              </a:rPr>
            </a:br>
            <a:r>
              <a:rPr lang="en-US" sz="3100" b="1" dirty="0" smtClean="0">
                <a:solidFill>
                  <a:schemeClr val="accent1"/>
                </a:solidFill>
              </a:rPr>
              <a:t>Disproportionality Index</a:t>
            </a:r>
            <a:r>
              <a:rPr lang="en-US" sz="4000" b="1" dirty="0" smtClean="0">
                <a:solidFill>
                  <a:schemeClr val="accent1"/>
                </a:solidFill>
              </a:rPr>
              <a:t/>
            </a:r>
            <a:br>
              <a:rPr lang="en-US" sz="4000" b="1" dirty="0" smtClean="0">
                <a:solidFill>
                  <a:schemeClr val="accent1"/>
                </a:solidFill>
              </a:rPr>
            </a:br>
            <a:r>
              <a:rPr lang="en-US" sz="2900" b="1" dirty="0" smtClean="0">
                <a:solidFill>
                  <a:schemeClr val="accent1"/>
                </a:solidFill>
              </a:rPr>
              <a:t>Referrals January through June</a:t>
            </a:r>
            <a:endParaRPr lang="en-US" sz="2900" b="1" dirty="0">
              <a:solidFill>
                <a:schemeClr val="accent1">
                  <a:tint val="83000"/>
                  <a:satMod val="150000"/>
                </a:schemeClr>
              </a:solidFill>
            </a:endParaRPr>
          </a:p>
        </p:txBody>
      </p:sp>
      <p:graphicFrame>
        <p:nvGraphicFramePr>
          <p:cNvPr id="7" name="Chart 6"/>
          <p:cNvGraphicFramePr>
            <a:graphicFrameLocks/>
          </p:cNvGraphicFramePr>
          <p:nvPr/>
        </p:nvGraphicFramePr>
        <p:xfrm>
          <a:off x="1103265" y="1384272"/>
          <a:ext cx="7086599"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000" b="1" dirty="0" smtClean="0">
                <a:solidFill>
                  <a:schemeClr val="tx2">
                    <a:lumMod val="60000"/>
                    <a:lumOff val="40000"/>
                  </a:schemeClr>
                </a:solidFill>
              </a:rPr>
              <a:t>Tentative Findings:  </a:t>
            </a:r>
            <a:r>
              <a:rPr lang="en-US" b="1" dirty="0" smtClean="0">
                <a:solidFill>
                  <a:schemeClr val="tx2">
                    <a:lumMod val="60000"/>
                    <a:lumOff val="40000"/>
                  </a:schemeClr>
                </a:solidFill>
              </a:rPr>
              <a:t/>
            </a:r>
            <a:br>
              <a:rPr lang="en-US" b="1" dirty="0" smtClean="0">
                <a:solidFill>
                  <a:schemeClr val="tx2">
                    <a:lumMod val="60000"/>
                    <a:lumOff val="40000"/>
                  </a:schemeClr>
                </a:solidFill>
              </a:rPr>
            </a:br>
            <a:r>
              <a:rPr lang="en-US" sz="3600" b="1" dirty="0" smtClean="0">
                <a:solidFill>
                  <a:schemeClr val="tx2">
                    <a:lumMod val="60000"/>
                    <a:lumOff val="40000"/>
                  </a:schemeClr>
                </a:solidFill>
              </a:rPr>
              <a:t>Regression Analysis</a:t>
            </a:r>
          </a:p>
        </p:txBody>
      </p:sp>
      <p:sp>
        <p:nvSpPr>
          <p:cNvPr id="117762" name="Content Placeholder 2"/>
          <p:cNvSpPr>
            <a:spLocks noGrp="1"/>
          </p:cNvSpPr>
          <p:nvPr>
            <p:ph idx="1"/>
          </p:nvPr>
        </p:nvSpPr>
        <p:spPr>
          <a:xfrm>
            <a:off x="457200" y="1600200"/>
            <a:ext cx="8229600" cy="4648200"/>
          </a:xfrm>
        </p:spPr>
        <p:txBody>
          <a:bodyPr/>
          <a:lstStyle/>
          <a:p>
            <a:pPr eaLnBrk="1" hangingPunct="1">
              <a:buFont typeface="Arial" charset="0"/>
              <a:buNone/>
            </a:pPr>
            <a:r>
              <a:rPr lang="en-US" smtClean="0"/>
              <a:t>Effect of SDM on removal from home</a:t>
            </a:r>
          </a:p>
          <a:p>
            <a:pPr eaLnBrk="1" hangingPunct="1">
              <a:buFont typeface="Arial" charset="0"/>
              <a:buNone/>
            </a:pPr>
            <a:r>
              <a:rPr lang="en-US" sz="2600" smtClean="0"/>
              <a:t>Referrals from Jan through June 2006, 2007 and 2008</a:t>
            </a:r>
          </a:p>
          <a:p>
            <a:pPr eaLnBrk="1" hangingPunct="1">
              <a:buFont typeface="Arial" charset="0"/>
              <a:buNone/>
            </a:pPr>
            <a:endParaRPr lang="en-US" sz="2600" smtClean="0"/>
          </a:p>
        </p:txBody>
      </p:sp>
      <p:sp>
        <p:nvSpPr>
          <p:cNvPr id="117763" name="TextBox 5"/>
          <p:cNvSpPr txBox="1">
            <a:spLocks noChangeArrowheads="1"/>
          </p:cNvSpPr>
          <p:nvPr/>
        </p:nvSpPr>
        <p:spPr bwMode="auto">
          <a:xfrm>
            <a:off x="914400" y="5562600"/>
            <a:ext cx="7239000" cy="923925"/>
          </a:xfrm>
          <a:prstGeom prst="rect">
            <a:avLst/>
          </a:prstGeom>
          <a:noFill/>
          <a:ln w="9525">
            <a:noFill/>
            <a:miter lim="800000"/>
            <a:headEnd/>
            <a:tailEnd/>
          </a:ln>
        </p:spPr>
        <p:txBody>
          <a:bodyPr>
            <a:spAutoFit/>
          </a:bodyPr>
          <a:lstStyle/>
          <a:p>
            <a:r>
              <a:rPr lang="en-US"/>
              <a:t>Controlling for child age, sex and race, alleged CAN type, risk tag at intake, CPS history, DSHS region and reporter type (mandated or not), intake worker history</a:t>
            </a:r>
          </a:p>
        </p:txBody>
      </p:sp>
      <p:sp>
        <p:nvSpPr>
          <p:cNvPr id="117764" name="AutoShape 5"/>
          <p:cNvSpPr>
            <a:spLocks noChangeAspect="1" noChangeArrowheads="1" noTextEdit="1"/>
          </p:cNvSpPr>
          <p:nvPr/>
        </p:nvSpPr>
        <p:spPr bwMode="auto">
          <a:xfrm>
            <a:off x="1139825" y="2698750"/>
            <a:ext cx="6951663" cy="2727325"/>
          </a:xfrm>
          <a:prstGeom prst="rect">
            <a:avLst/>
          </a:prstGeom>
          <a:noFill/>
          <a:ln w="9525">
            <a:noFill/>
            <a:miter lim="800000"/>
            <a:headEnd/>
            <a:tailEnd/>
          </a:ln>
        </p:spPr>
        <p:txBody>
          <a:bodyPr/>
          <a:lstStyle/>
          <a:p>
            <a:endParaRPr lang="en-US"/>
          </a:p>
        </p:txBody>
      </p:sp>
      <p:sp>
        <p:nvSpPr>
          <p:cNvPr id="292871" name="Rectangle 7"/>
          <p:cNvSpPr>
            <a:spLocks noChangeArrowheads="1"/>
          </p:cNvSpPr>
          <p:nvPr/>
        </p:nvSpPr>
        <p:spPr bwMode="auto">
          <a:xfrm>
            <a:off x="5053013" y="4051300"/>
            <a:ext cx="3038475" cy="473075"/>
          </a:xfrm>
          <a:prstGeom prst="rect">
            <a:avLst/>
          </a:prstGeom>
          <a:solidFill>
            <a:srgbClr val="FDE9D9"/>
          </a:solidFill>
          <a:ln w="9525">
            <a:noFill/>
            <a:miter lim="800000"/>
            <a:headEnd/>
            <a:tailEnd/>
          </a:ln>
        </p:spPr>
        <p:txBody>
          <a:bodyPr/>
          <a:lstStyle/>
          <a:p>
            <a:endParaRPr lang="en-US"/>
          </a:p>
        </p:txBody>
      </p:sp>
      <p:sp>
        <p:nvSpPr>
          <p:cNvPr id="292872" name="Rectangle 8"/>
          <p:cNvSpPr>
            <a:spLocks noChangeArrowheads="1"/>
          </p:cNvSpPr>
          <p:nvPr/>
        </p:nvSpPr>
        <p:spPr bwMode="auto">
          <a:xfrm>
            <a:off x="3719513" y="2743200"/>
            <a:ext cx="787400"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Beta</a:t>
            </a:r>
            <a:endParaRPr lang="en-US"/>
          </a:p>
        </p:txBody>
      </p:sp>
      <p:sp>
        <p:nvSpPr>
          <p:cNvPr id="292873" name="Rectangle 9"/>
          <p:cNvSpPr>
            <a:spLocks noChangeArrowheads="1"/>
          </p:cNvSpPr>
          <p:nvPr/>
        </p:nvSpPr>
        <p:spPr bwMode="auto">
          <a:xfrm>
            <a:off x="5118100" y="2743200"/>
            <a:ext cx="1158875"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P-value</a:t>
            </a:r>
            <a:endParaRPr lang="en-US"/>
          </a:p>
        </p:txBody>
      </p:sp>
      <p:sp>
        <p:nvSpPr>
          <p:cNvPr id="292874" name="Rectangle 10"/>
          <p:cNvSpPr>
            <a:spLocks noChangeArrowheads="1"/>
          </p:cNvSpPr>
          <p:nvPr/>
        </p:nvSpPr>
        <p:spPr bwMode="auto">
          <a:xfrm>
            <a:off x="6516688" y="2743200"/>
            <a:ext cx="1573212"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Odds ratio</a:t>
            </a:r>
            <a:endParaRPr lang="en-US"/>
          </a:p>
        </p:txBody>
      </p:sp>
      <p:sp>
        <p:nvSpPr>
          <p:cNvPr id="117769" name="Rectangle 11"/>
          <p:cNvSpPr>
            <a:spLocks noChangeArrowheads="1"/>
          </p:cNvSpPr>
          <p:nvPr/>
        </p:nvSpPr>
        <p:spPr bwMode="auto">
          <a:xfrm>
            <a:off x="1204913" y="3194050"/>
            <a:ext cx="1749425"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All children </a:t>
            </a:r>
            <a:endParaRPr lang="en-US"/>
          </a:p>
        </p:txBody>
      </p:sp>
      <p:sp>
        <p:nvSpPr>
          <p:cNvPr id="292876" name="Rectangle 12"/>
          <p:cNvSpPr>
            <a:spLocks noChangeArrowheads="1"/>
          </p:cNvSpPr>
          <p:nvPr/>
        </p:nvSpPr>
        <p:spPr bwMode="auto">
          <a:xfrm>
            <a:off x="3962400" y="3194050"/>
            <a:ext cx="1181100"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-0.0306</a:t>
            </a:r>
            <a:endParaRPr lang="en-US"/>
          </a:p>
        </p:txBody>
      </p:sp>
      <p:sp>
        <p:nvSpPr>
          <p:cNvPr id="292877" name="Rectangle 13"/>
          <p:cNvSpPr>
            <a:spLocks noChangeArrowheads="1"/>
          </p:cNvSpPr>
          <p:nvPr/>
        </p:nvSpPr>
        <p:spPr bwMode="auto">
          <a:xfrm>
            <a:off x="5448300" y="3194050"/>
            <a:ext cx="1093788"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0.3138</a:t>
            </a:r>
            <a:endParaRPr lang="en-US"/>
          </a:p>
        </p:txBody>
      </p:sp>
      <p:sp>
        <p:nvSpPr>
          <p:cNvPr id="117772" name="Rectangle 14"/>
          <p:cNvSpPr>
            <a:spLocks noChangeArrowheads="1"/>
          </p:cNvSpPr>
          <p:nvPr/>
        </p:nvSpPr>
        <p:spPr bwMode="auto">
          <a:xfrm>
            <a:off x="1204913" y="3644900"/>
            <a:ext cx="2163762"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Indian children</a:t>
            </a:r>
            <a:endParaRPr lang="en-US"/>
          </a:p>
        </p:txBody>
      </p:sp>
      <p:sp>
        <p:nvSpPr>
          <p:cNvPr id="292879" name="Rectangle 15"/>
          <p:cNvSpPr>
            <a:spLocks noChangeArrowheads="1"/>
          </p:cNvSpPr>
          <p:nvPr/>
        </p:nvSpPr>
        <p:spPr bwMode="auto">
          <a:xfrm>
            <a:off x="3962400" y="3644900"/>
            <a:ext cx="1181100"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-0.0816</a:t>
            </a:r>
            <a:endParaRPr lang="en-US"/>
          </a:p>
        </p:txBody>
      </p:sp>
      <p:sp>
        <p:nvSpPr>
          <p:cNvPr id="292880" name="Rectangle 16"/>
          <p:cNvSpPr>
            <a:spLocks noChangeArrowheads="1"/>
          </p:cNvSpPr>
          <p:nvPr/>
        </p:nvSpPr>
        <p:spPr bwMode="auto">
          <a:xfrm>
            <a:off x="5448300" y="3644900"/>
            <a:ext cx="1093788"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0.3504</a:t>
            </a:r>
            <a:endParaRPr lang="en-US"/>
          </a:p>
        </p:txBody>
      </p:sp>
      <p:sp>
        <p:nvSpPr>
          <p:cNvPr id="117775" name="Rectangle 17"/>
          <p:cNvSpPr>
            <a:spLocks noChangeArrowheads="1"/>
          </p:cNvSpPr>
          <p:nvPr/>
        </p:nvSpPr>
        <p:spPr bwMode="auto">
          <a:xfrm>
            <a:off x="1204913" y="4095750"/>
            <a:ext cx="2033587"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Black children</a:t>
            </a:r>
            <a:endParaRPr lang="en-US"/>
          </a:p>
        </p:txBody>
      </p:sp>
      <p:sp>
        <p:nvSpPr>
          <p:cNvPr id="292882" name="Rectangle 18"/>
          <p:cNvSpPr>
            <a:spLocks noChangeArrowheads="1"/>
          </p:cNvSpPr>
          <p:nvPr/>
        </p:nvSpPr>
        <p:spPr bwMode="auto">
          <a:xfrm>
            <a:off x="4071938" y="4095750"/>
            <a:ext cx="1093787"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0.3054</a:t>
            </a:r>
            <a:endParaRPr lang="en-US"/>
          </a:p>
        </p:txBody>
      </p:sp>
      <p:sp>
        <p:nvSpPr>
          <p:cNvPr id="292883" name="Rectangle 19"/>
          <p:cNvSpPr>
            <a:spLocks noChangeArrowheads="1"/>
          </p:cNvSpPr>
          <p:nvPr/>
        </p:nvSpPr>
        <p:spPr bwMode="auto">
          <a:xfrm>
            <a:off x="5448300" y="4095750"/>
            <a:ext cx="1093788"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0.0003</a:t>
            </a:r>
            <a:endParaRPr lang="en-US"/>
          </a:p>
        </p:txBody>
      </p:sp>
      <p:sp>
        <p:nvSpPr>
          <p:cNvPr id="292884" name="Rectangle 20"/>
          <p:cNvSpPr>
            <a:spLocks noChangeArrowheads="1"/>
          </p:cNvSpPr>
          <p:nvPr/>
        </p:nvSpPr>
        <p:spPr bwMode="auto">
          <a:xfrm>
            <a:off x="7391400" y="4095750"/>
            <a:ext cx="765175"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1.36</a:t>
            </a:r>
            <a:endParaRPr lang="en-US"/>
          </a:p>
        </p:txBody>
      </p:sp>
      <p:sp>
        <p:nvSpPr>
          <p:cNvPr id="117779" name="Rectangle 21"/>
          <p:cNvSpPr>
            <a:spLocks noChangeArrowheads="1"/>
          </p:cNvSpPr>
          <p:nvPr/>
        </p:nvSpPr>
        <p:spPr bwMode="auto">
          <a:xfrm>
            <a:off x="1204913" y="4546600"/>
            <a:ext cx="2054225"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Asian children</a:t>
            </a:r>
            <a:endParaRPr lang="en-US"/>
          </a:p>
        </p:txBody>
      </p:sp>
      <p:sp>
        <p:nvSpPr>
          <p:cNvPr id="292886" name="Rectangle 22"/>
          <p:cNvSpPr>
            <a:spLocks noChangeArrowheads="1"/>
          </p:cNvSpPr>
          <p:nvPr/>
        </p:nvSpPr>
        <p:spPr bwMode="auto">
          <a:xfrm>
            <a:off x="4071938" y="4546600"/>
            <a:ext cx="1093787"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0.0053</a:t>
            </a:r>
            <a:endParaRPr lang="en-US"/>
          </a:p>
        </p:txBody>
      </p:sp>
      <p:sp>
        <p:nvSpPr>
          <p:cNvPr id="292887" name="Rectangle 23"/>
          <p:cNvSpPr>
            <a:spLocks noChangeArrowheads="1"/>
          </p:cNvSpPr>
          <p:nvPr/>
        </p:nvSpPr>
        <p:spPr bwMode="auto">
          <a:xfrm>
            <a:off x="5448300" y="4546600"/>
            <a:ext cx="1093788"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0.9753</a:t>
            </a:r>
            <a:endParaRPr lang="en-US"/>
          </a:p>
        </p:txBody>
      </p:sp>
      <p:sp>
        <p:nvSpPr>
          <p:cNvPr id="117782" name="Rectangle 24"/>
          <p:cNvSpPr>
            <a:spLocks noChangeArrowheads="1"/>
          </p:cNvSpPr>
          <p:nvPr/>
        </p:nvSpPr>
        <p:spPr bwMode="auto">
          <a:xfrm>
            <a:off x="1204913" y="4997450"/>
            <a:ext cx="2447925"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Hispanic children</a:t>
            </a:r>
            <a:endParaRPr lang="en-US"/>
          </a:p>
        </p:txBody>
      </p:sp>
      <p:sp>
        <p:nvSpPr>
          <p:cNvPr id="292889" name="Rectangle 25"/>
          <p:cNvSpPr>
            <a:spLocks noChangeArrowheads="1"/>
          </p:cNvSpPr>
          <p:nvPr/>
        </p:nvSpPr>
        <p:spPr bwMode="auto">
          <a:xfrm>
            <a:off x="3962400" y="4997450"/>
            <a:ext cx="1181100"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-0.0523</a:t>
            </a:r>
            <a:endParaRPr lang="en-US"/>
          </a:p>
        </p:txBody>
      </p:sp>
      <p:sp>
        <p:nvSpPr>
          <p:cNvPr id="292890" name="Rectangle 26"/>
          <p:cNvSpPr>
            <a:spLocks noChangeArrowheads="1"/>
          </p:cNvSpPr>
          <p:nvPr/>
        </p:nvSpPr>
        <p:spPr bwMode="auto">
          <a:xfrm>
            <a:off x="5600700" y="4997450"/>
            <a:ext cx="917575" cy="495300"/>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0.541</a:t>
            </a:r>
            <a:endParaRPr lang="en-US"/>
          </a:p>
        </p:txBody>
      </p:sp>
      <p:sp>
        <p:nvSpPr>
          <p:cNvPr id="117785" name="Rectangle 27"/>
          <p:cNvSpPr>
            <a:spLocks noChangeArrowheads="1"/>
          </p:cNvSpPr>
          <p:nvPr/>
        </p:nvSpPr>
        <p:spPr bwMode="auto">
          <a:xfrm>
            <a:off x="1139825" y="2698750"/>
            <a:ext cx="22225" cy="1588"/>
          </a:xfrm>
          <a:prstGeom prst="rect">
            <a:avLst/>
          </a:prstGeom>
          <a:solidFill>
            <a:srgbClr val="D0D7E5"/>
          </a:solidFill>
          <a:ln w="9525">
            <a:noFill/>
            <a:miter lim="800000"/>
            <a:headEnd/>
            <a:tailEnd/>
          </a:ln>
        </p:spPr>
        <p:txBody>
          <a:bodyPr/>
          <a:lstStyle/>
          <a:p>
            <a:endParaRPr lang="en-US"/>
          </a:p>
        </p:txBody>
      </p:sp>
      <p:sp>
        <p:nvSpPr>
          <p:cNvPr id="117786" name="Rectangle 28"/>
          <p:cNvSpPr>
            <a:spLocks noChangeArrowheads="1"/>
          </p:cNvSpPr>
          <p:nvPr/>
        </p:nvSpPr>
        <p:spPr bwMode="auto">
          <a:xfrm>
            <a:off x="3654425" y="2698750"/>
            <a:ext cx="20638" cy="1588"/>
          </a:xfrm>
          <a:prstGeom prst="rect">
            <a:avLst/>
          </a:prstGeom>
          <a:solidFill>
            <a:srgbClr val="D0D7E5"/>
          </a:solidFill>
          <a:ln w="9525">
            <a:noFill/>
            <a:miter lim="800000"/>
            <a:headEnd/>
            <a:tailEnd/>
          </a:ln>
        </p:spPr>
        <p:txBody>
          <a:bodyPr/>
          <a:lstStyle/>
          <a:p>
            <a:endParaRPr lang="en-US"/>
          </a:p>
        </p:txBody>
      </p:sp>
      <p:sp>
        <p:nvSpPr>
          <p:cNvPr id="117787" name="Rectangle 29"/>
          <p:cNvSpPr>
            <a:spLocks noChangeArrowheads="1"/>
          </p:cNvSpPr>
          <p:nvPr/>
        </p:nvSpPr>
        <p:spPr bwMode="auto">
          <a:xfrm>
            <a:off x="5053013" y="2698750"/>
            <a:ext cx="22225" cy="1588"/>
          </a:xfrm>
          <a:prstGeom prst="rect">
            <a:avLst/>
          </a:prstGeom>
          <a:solidFill>
            <a:srgbClr val="D0D7E5"/>
          </a:solidFill>
          <a:ln w="9525">
            <a:noFill/>
            <a:miter lim="800000"/>
            <a:headEnd/>
            <a:tailEnd/>
          </a:ln>
        </p:spPr>
        <p:txBody>
          <a:bodyPr/>
          <a:lstStyle/>
          <a:p>
            <a:endParaRPr lang="en-US"/>
          </a:p>
        </p:txBody>
      </p:sp>
      <p:sp>
        <p:nvSpPr>
          <p:cNvPr id="117788" name="Rectangle 30"/>
          <p:cNvSpPr>
            <a:spLocks noChangeArrowheads="1"/>
          </p:cNvSpPr>
          <p:nvPr/>
        </p:nvSpPr>
        <p:spPr bwMode="auto">
          <a:xfrm>
            <a:off x="6451600" y="2698750"/>
            <a:ext cx="22225" cy="1588"/>
          </a:xfrm>
          <a:prstGeom prst="rect">
            <a:avLst/>
          </a:prstGeom>
          <a:solidFill>
            <a:srgbClr val="D0D7E5"/>
          </a:solidFill>
          <a:ln w="9525">
            <a:noFill/>
            <a:miter lim="800000"/>
            <a:headEnd/>
            <a:tailEnd/>
          </a:ln>
        </p:spPr>
        <p:txBody>
          <a:bodyPr/>
          <a:lstStyle/>
          <a:p>
            <a:endParaRPr lang="en-US"/>
          </a:p>
        </p:txBody>
      </p:sp>
      <p:sp>
        <p:nvSpPr>
          <p:cNvPr id="117789" name="Line 31"/>
          <p:cNvSpPr>
            <a:spLocks noChangeShapeType="1"/>
          </p:cNvSpPr>
          <p:nvPr/>
        </p:nvSpPr>
        <p:spPr bwMode="auto">
          <a:xfrm>
            <a:off x="1162050" y="2698750"/>
            <a:ext cx="6929438" cy="1588"/>
          </a:xfrm>
          <a:prstGeom prst="line">
            <a:avLst/>
          </a:prstGeom>
          <a:noFill/>
          <a:ln w="0">
            <a:solidFill>
              <a:srgbClr val="000000"/>
            </a:solidFill>
            <a:round/>
            <a:headEnd/>
            <a:tailEnd/>
          </a:ln>
        </p:spPr>
        <p:txBody>
          <a:bodyPr/>
          <a:lstStyle/>
          <a:p>
            <a:endParaRPr lang="en-US"/>
          </a:p>
        </p:txBody>
      </p:sp>
      <p:sp>
        <p:nvSpPr>
          <p:cNvPr id="117790" name="Rectangle 32"/>
          <p:cNvSpPr>
            <a:spLocks noChangeArrowheads="1"/>
          </p:cNvSpPr>
          <p:nvPr/>
        </p:nvSpPr>
        <p:spPr bwMode="auto">
          <a:xfrm>
            <a:off x="1162050" y="2698750"/>
            <a:ext cx="6929438" cy="22225"/>
          </a:xfrm>
          <a:prstGeom prst="rect">
            <a:avLst/>
          </a:prstGeom>
          <a:solidFill>
            <a:srgbClr val="000000"/>
          </a:solidFill>
          <a:ln w="9525">
            <a:noFill/>
            <a:miter lim="800000"/>
            <a:headEnd/>
            <a:tailEnd/>
          </a:ln>
        </p:spPr>
        <p:txBody>
          <a:bodyPr/>
          <a:lstStyle/>
          <a:p>
            <a:endParaRPr lang="en-US"/>
          </a:p>
        </p:txBody>
      </p:sp>
      <p:sp>
        <p:nvSpPr>
          <p:cNvPr id="117791" name="Rectangle 33"/>
          <p:cNvSpPr>
            <a:spLocks noChangeArrowheads="1"/>
          </p:cNvSpPr>
          <p:nvPr/>
        </p:nvSpPr>
        <p:spPr bwMode="auto">
          <a:xfrm>
            <a:off x="8069263" y="2698750"/>
            <a:ext cx="22225" cy="1588"/>
          </a:xfrm>
          <a:prstGeom prst="rect">
            <a:avLst/>
          </a:prstGeom>
          <a:solidFill>
            <a:srgbClr val="D0D7E5"/>
          </a:solidFill>
          <a:ln w="9525">
            <a:noFill/>
            <a:miter lim="800000"/>
            <a:headEnd/>
            <a:tailEnd/>
          </a:ln>
        </p:spPr>
        <p:txBody>
          <a:bodyPr/>
          <a:lstStyle/>
          <a:p>
            <a:endParaRPr lang="en-US"/>
          </a:p>
        </p:txBody>
      </p:sp>
      <p:sp>
        <p:nvSpPr>
          <p:cNvPr id="117792" name="Line 34"/>
          <p:cNvSpPr>
            <a:spLocks noChangeShapeType="1"/>
          </p:cNvSpPr>
          <p:nvPr/>
        </p:nvSpPr>
        <p:spPr bwMode="auto">
          <a:xfrm>
            <a:off x="3654425" y="2720975"/>
            <a:ext cx="1588" cy="428625"/>
          </a:xfrm>
          <a:prstGeom prst="line">
            <a:avLst/>
          </a:prstGeom>
          <a:noFill/>
          <a:ln w="0">
            <a:solidFill>
              <a:srgbClr val="D0D7E5"/>
            </a:solidFill>
            <a:round/>
            <a:headEnd/>
            <a:tailEnd/>
          </a:ln>
        </p:spPr>
        <p:txBody>
          <a:bodyPr/>
          <a:lstStyle/>
          <a:p>
            <a:endParaRPr lang="en-US"/>
          </a:p>
        </p:txBody>
      </p:sp>
      <p:sp>
        <p:nvSpPr>
          <p:cNvPr id="117793" name="Rectangle 35"/>
          <p:cNvSpPr>
            <a:spLocks noChangeArrowheads="1"/>
          </p:cNvSpPr>
          <p:nvPr/>
        </p:nvSpPr>
        <p:spPr bwMode="auto">
          <a:xfrm>
            <a:off x="3654425" y="2720975"/>
            <a:ext cx="20638" cy="428625"/>
          </a:xfrm>
          <a:prstGeom prst="rect">
            <a:avLst/>
          </a:prstGeom>
          <a:solidFill>
            <a:srgbClr val="D0D7E5"/>
          </a:solidFill>
          <a:ln w="9525">
            <a:noFill/>
            <a:miter lim="800000"/>
            <a:headEnd/>
            <a:tailEnd/>
          </a:ln>
        </p:spPr>
        <p:txBody>
          <a:bodyPr/>
          <a:lstStyle/>
          <a:p>
            <a:endParaRPr lang="en-US"/>
          </a:p>
        </p:txBody>
      </p:sp>
      <p:sp>
        <p:nvSpPr>
          <p:cNvPr id="117794" name="Line 36"/>
          <p:cNvSpPr>
            <a:spLocks noChangeShapeType="1"/>
          </p:cNvSpPr>
          <p:nvPr/>
        </p:nvSpPr>
        <p:spPr bwMode="auto">
          <a:xfrm>
            <a:off x="5053013" y="2720975"/>
            <a:ext cx="1587" cy="428625"/>
          </a:xfrm>
          <a:prstGeom prst="line">
            <a:avLst/>
          </a:prstGeom>
          <a:noFill/>
          <a:ln w="0">
            <a:solidFill>
              <a:srgbClr val="D0D7E5"/>
            </a:solidFill>
            <a:round/>
            <a:headEnd/>
            <a:tailEnd/>
          </a:ln>
        </p:spPr>
        <p:txBody>
          <a:bodyPr/>
          <a:lstStyle/>
          <a:p>
            <a:endParaRPr lang="en-US"/>
          </a:p>
        </p:txBody>
      </p:sp>
      <p:sp>
        <p:nvSpPr>
          <p:cNvPr id="117795" name="Rectangle 37"/>
          <p:cNvSpPr>
            <a:spLocks noChangeArrowheads="1"/>
          </p:cNvSpPr>
          <p:nvPr/>
        </p:nvSpPr>
        <p:spPr bwMode="auto">
          <a:xfrm>
            <a:off x="5053013" y="2720975"/>
            <a:ext cx="22225" cy="428625"/>
          </a:xfrm>
          <a:prstGeom prst="rect">
            <a:avLst/>
          </a:prstGeom>
          <a:solidFill>
            <a:srgbClr val="D0D7E5"/>
          </a:solidFill>
          <a:ln w="9525">
            <a:noFill/>
            <a:miter lim="800000"/>
            <a:headEnd/>
            <a:tailEnd/>
          </a:ln>
        </p:spPr>
        <p:txBody>
          <a:bodyPr/>
          <a:lstStyle/>
          <a:p>
            <a:endParaRPr lang="en-US"/>
          </a:p>
        </p:txBody>
      </p:sp>
      <p:sp>
        <p:nvSpPr>
          <p:cNvPr id="117796" name="Line 38"/>
          <p:cNvSpPr>
            <a:spLocks noChangeShapeType="1"/>
          </p:cNvSpPr>
          <p:nvPr/>
        </p:nvSpPr>
        <p:spPr bwMode="auto">
          <a:xfrm>
            <a:off x="6451600" y="2720975"/>
            <a:ext cx="1588" cy="428625"/>
          </a:xfrm>
          <a:prstGeom prst="line">
            <a:avLst/>
          </a:prstGeom>
          <a:noFill/>
          <a:ln w="0">
            <a:solidFill>
              <a:srgbClr val="D0D7E5"/>
            </a:solidFill>
            <a:round/>
            <a:headEnd/>
            <a:tailEnd/>
          </a:ln>
        </p:spPr>
        <p:txBody>
          <a:bodyPr/>
          <a:lstStyle/>
          <a:p>
            <a:endParaRPr lang="en-US"/>
          </a:p>
        </p:txBody>
      </p:sp>
      <p:sp>
        <p:nvSpPr>
          <p:cNvPr id="117797" name="Rectangle 39"/>
          <p:cNvSpPr>
            <a:spLocks noChangeArrowheads="1"/>
          </p:cNvSpPr>
          <p:nvPr/>
        </p:nvSpPr>
        <p:spPr bwMode="auto">
          <a:xfrm>
            <a:off x="6451600" y="2720975"/>
            <a:ext cx="22225" cy="428625"/>
          </a:xfrm>
          <a:prstGeom prst="rect">
            <a:avLst/>
          </a:prstGeom>
          <a:solidFill>
            <a:srgbClr val="D0D7E5"/>
          </a:solidFill>
          <a:ln w="9525">
            <a:noFill/>
            <a:miter lim="800000"/>
            <a:headEnd/>
            <a:tailEnd/>
          </a:ln>
        </p:spPr>
        <p:txBody>
          <a:bodyPr/>
          <a:lstStyle/>
          <a:p>
            <a:endParaRPr lang="en-US"/>
          </a:p>
        </p:txBody>
      </p:sp>
      <p:sp>
        <p:nvSpPr>
          <p:cNvPr id="117798" name="Line 40"/>
          <p:cNvSpPr>
            <a:spLocks noChangeShapeType="1"/>
          </p:cNvSpPr>
          <p:nvPr/>
        </p:nvSpPr>
        <p:spPr bwMode="auto">
          <a:xfrm>
            <a:off x="1162050" y="3149600"/>
            <a:ext cx="6929438" cy="1588"/>
          </a:xfrm>
          <a:prstGeom prst="line">
            <a:avLst/>
          </a:prstGeom>
          <a:noFill/>
          <a:ln w="0">
            <a:solidFill>
              <a:srgbClr val="000000"/>
            </a:solidFill>
            <a:round/>
            <a:headEnd/>
            <a:tailEnd/>
          </a:ln>
        </p:spPr>
        <p:txBody>
          <a:bodyPr/>
          <a:lstStyle/>
          <a:p>
            <a:endParaRPr lang="en-US"/>
          </a:p>
        </p:txBody>
      </p:sp>
      <p:sp>
        <p:nvSpPr>
          <p:cNvPr id="117799" name="Rectangle 41"/>
          <p:cNvSpPr>
            <a:spLocks noChangeArrowheads="1"/>
          </p:cNvSpPr>
          <p:nvPr/>
        </p:nvSpPr>
        <p:spPr bwMode="auto">
          <a:xfrm>
            <a:off x="1162050" y="3149600"/>
            <a:ext cx="6929438" cy="22225"/>
          </a:xfrm>
          <a:prstGeom prst="rect">
            <a:avLst/>
          </a:prstGeom>
          <a:solidFill>
            <a:srgbClr val="000000"/>
          </a:solidFill>
          <a:ln w="9525">
            <a:noFill/>
            <a:miter lim="800000"/>
            <a:headEnd/>
            <a:tailEnd/>
          </a:ln>
        </p:spPr>
        <p:txBody>
          <a:bodyPr/>
          <a:lstStyle/>
          <a:p>
            <a:endParaRPr lang="en-US"/>
          </a:p>
        </p:txBody>
      </p:sp>
      <p:sp>
        <p:nvSpPr>
          <p:cNvPr id="117800" name="Line 42"/>
          <p:cNvSpPr>
            <a:spLocks noChangeShapeType="1"/>
          </p:cNvSpPr>
          <p:nvPr/>
        </p:nvSpPr>
        <p:spPr bwMode="auto">
          <a:xfrm>
            <a:off x="1162050" y="3600450"/>
            <a:ext cx="6907213" cy="1588"/>
          </a:xfrm>
          <a:prstGeom prst="line">
            <a:avLst/>
          </a:prstGeom>
          <a:noFill/>
          <a:ln w="0">
            <a:solidFill>
              <a:srgbClr val="D0D7E5"/>
            </a:solidFill>
            <a:round/>
            <a:headEnd/>
            <a:tailEnd/>
          </a:ln>
        </p:spPr>
        <p:txBody>
          <a:bodyPr/>
          <a:lstStyle/>
          <a:p>
            <a:endParaRPr lang="en-US"/>
          </a:p>
        </p:txBody>
      </p:sp>
      <p:sp>
        <p:nvSpPr>
          <p:cNvPr id="117801" name="Rectangle 43"/>
          <p:cNvSpPr>
            <a:spLocks noChangeArrowheads="1"/>
          </p:cNvSpPr>
          <p:nvPr/>
        </p:nvSpPr>
        <p:spPr bwMode="auto">
          <a:xfrm>
            <a:off x="1162050" y="3600450"/>
            <a:ext cx="6907213" cy="22225"/>
          </a:xfrm>
          <a:prstGeom prst="rect">
            <a:avLst/>
          </a:prstGeom>
          <a:solidFill>
            <a:srgbClr val="D0D7E5"/>
          </a:solidFill>
          <a:ln w="9525">
            <a:noFill/>
            <a:miter lim="800000"/>
            <a:headEnd/>
            <a:tailEnd/>
          </a:ln>
        </p:spPr>
        <p:txBody>
          <a:bodyPr/>
          <a:lstStyle/>
          <a:p>
            <a:endParaRPr lang="en-US"/>
          </a:p>
        </p:txBody>
      </p:sp>
      <p:sp>
        <p:nvSpPr>
          <p:cNvPr id="117802" name="Line 44"/>
          <p:cNvSpPr>
            <a:spLocks noChangeShapeType="1"/>
          </p:cNvSpPr>
          <p:nvPr/>
        </p:nvSpPr>
        <p:spPr bwMode="auto">
          <a:xfrm>
            <a:off x="1162050" y="4051300"/>
            <a:ext cx="3890963" cy="1588"/>
          </a:xfrm>
          <a:prstGeom prst="line">
            <a:avLst/>
          </a:prstGeom>
          <a:noFill/>
          <a:ln w="0">
            <a:solidFill>
              <a:srgbClr val="D0D7E5"/>
            </a:solidFill>
            <a:round/>
            <a:headEnd/>
            <a:tailEnd/>
          </a:ln>
        </p:spPr>
        <p:txBody>
          <a:bodyPr/>
          <a:lstStyle/>
          <a:p>
            <a:endParaRPr lang="en-US"/>
          </a:p>
        </p:txBody>
      </p:sp>
      <p:sp>
        <p:nvSpPr>
          <p:cNvPr id="117803" name="Rectangle 45"/>
          <p:cNvSpPr>
            <a:spLocks noChangeArrowheads="1"/>
          </p:cNvSpPr>
          <p:nvPr/>
        </p:nvSpPr>
        <p:spPr bwMode="auto">
          <a:xfrm>
            <a:off x="1162050" y="4051300"/>
            <a:ext cx="3890963" cy="22225"/>
          </a:xfrm>
          <a:prstGeom prst="rect">
            <a:avLst/>
          </a:prstGeom>
          <a:solidFill>
            <a:srgbClr val="D0D7E5"/>
          </a:solidFill>
          <a:ln w="9525">
            <a:noFill/>
            <a:miter lim="800000"/>
            <a:headEnd/>
            <a:tailEnd/>
          </a:ln>
        </p:spPr>
        <p:txBody>
          <a:bodyPr/>
          <a:lstStyle/>
          <a:p>
            <a:endParaRPr lang="en-US"/>
          </a:p>
        </p:txBody>
      </p:sp>
      <p:sp>
        <p:nvSpPr>
          <p:cNvPr id="117804" name="Line 46"/>
          <p:cNvSpPr>
            <a:spLocks noChangeShapeType="1"/>
          </p:cNvSpPr>
          <p:nvPr/>
        </p:nvSpPr>
        <p:spPr bwMode="auto">
          <a:xfrm>
            <a:off x="5053013" y="3171825"/>
            <a:ext cx="1587" cy="879475"/>
          </a:xfrm>
          <a:prstGeom prst="line">
            <a:avLst/>
          </a:prstGeom>
          <a:noFill/>
          <a:ln w="0">
            <a:solidFill>
              <a:srgbClr val="D0D7E5"/>
            </a:solidFill>
            <a:round/>
            <a:headEnd/>
            <a:tailEnd/>
          </a:ln>
        </p:spPr>
        <p:txBody>
          <a:bodyPr/>
          <a:lstStyle/>
          <a:p>
            <a:endParaRPr lang="en-US"/>
          </a:p>
        </p:txBody>
      </p:sp>
      <p:sp>
        <p:nvSpPr>
          <p:cNvPr id="117805" name="Rectangle 47"/>
          <p:cNvSpPr>
            <a:spLocks noChangeArrowheads="1"/>
          </p:cNvSpPr>
          <p:nvPr/>
        </p:nvSpPr>
        <p:spPr bwMode="auto">
          <a:xfrm>
            <a:off x="5053013" y="3171825"/>
            <a:ext cx="22225" cy="879475"/>
          </a:xfrm>
          <a:prstGeom prst="rect">
            <a:avLst/>
          </a:prstGeom>
          <a:solidFill>
            <a:srgbClr val="D0D7E5"/>
          </a:solidFill>
          <a:ln w="9525">
            <a:noFill/>
            <a:miter lim="800000"/>
            <a:headEnd/>
            <a:tailEnd/>
          </a:ln>
        </p:spPr>
        <p:txBody>
          <a:bodyPr/>
          <a:lstStyle/>
          <a:p>
            <a:endParaRPr lang="en-US"/>
          </a:p>
        </p:txBody>
      </p:sp>
      <p:sp>
        <p:nvSpPr>
          <p:cNvPr id="117806" name="Line 48"/>
          <p:cNvSpPr>
            <a:spLocks noChangeShapeType="1"/>
          </p:cNvSpPr>
          <p:nvPr/>
        </p:nvSpPr>
        <p:spPr bwMode="auto">
          <a:xfrm>
            <a:off x="6451600" y="3171825"/>
            <a:ext cx="1588" cy="879475"/>
          </a:xfrm>
          <a:prstGeom prst="line">
            <a:avLst/>
          </a:prstGeom>
          <a:noFill/>
          <a:ln w="0">
            <a:solidFill>
              <a:srgbClr val="D0D7E5"/>
            </a:solidFill>
            <a:round/>
            <a:headEnd/>
            <a:tailEnd/>
          </a:ln>
        </p:spPr>
        <p:txBody>
          <a:bodyPr/>
          <a:lstStyle/>
          <a:p>
            <a:endParaRPr lang="en-US"/>
          </a:p>
        </p:txBody>
      </p:sp>
      <p:sp>
        <p:nvSpPr>
          <p:cNvPr id="117807" name="Rectangle 49"/>
          <p:cNvSpPr>
            <a:spLocks noChangeArrowheads="1"/>
          </p:cNvSpPr>
          <p:nvPr/>
        </p:nvSpPr>
        <p:spPr bwMode="auto">
          <a:xfrm>
            <a:off x="6451600" y="3171825"/>
            <a:ext cx="22225" cy="879475"/>
          </a:xfrm>
          <a:prstGeom prst="rect">
            <a:avLst/>
          </a:prstGeom>
          <a:solidFill>
            <a:srgbClr val="D0D7E5"/>
          </a:solidFill>
          <a:ln w="9525">
            <a:noFill/>
            <a:miter lim="800000"/>
            <a:headEnd/>
            <a:tailEnd/>
          </a:ln>
        </p:spPr>
        <p:txBody>
          <a:bodyPr/>
          <a:lstStyle/>
          <a:p>
            <a:endParaRPr lang="en-US"/>
          </a:p>
        </p:txBody>
      </p:sp>
      <p:sp>
        <p:nvSpPr>
          <p:cNvPr id="117808" name="Line 50"/>
          <p:cNvSpPr>
            <a:spLocks noChangeShapeType="1"/>
          </p:cNvSpPr>
          <p:nvPr/>
        </p:nvSpPr>
        <p:spPr bwMode="auto">
          <a:xfrm>
            <a:off x="1162050" y="4502150"/>
            <a:ext cx="3890963" cy="1588"/>
          </a:xfrm>
          <a:prstGeom prst="line">
            <a:avLst/>
          </a:prstGeom>
          <a:noFill/>
          <a:ln w="0">
            <a:solidFill>
              <a:srgbClr val="D0D7E5"/>
            </a:solidFill>
            <a:round/>
            <a:headEnd/>
            <a:tailEnd/>
          </a:ln>
        </p:spPr>
        <p:txBody>
          <a:bodyPr/>
          <a:lstStyle/>
          <a:p>
            <a:endParaRPr lang="en-US"/>
          </a:p>
        </p:txBody>
      </p:sp>
      <p:sp>
        <p:nvSpPr>
          <p:cNvPr id="117809" name="Rectangle 51"/>
          <p:cNvSpPr>
            <a:spLocks noChangeArrowheads="1"/>
          </p:cNvSpPr>
          <p:nvPr/>
        </p:nvSpPr>
        <p:spPr bwMode="auto">
          <a:xfrm>
            <a:off x="1162050" y="4502150"/>
            <a:ext cx="3890963" cy="22225"/>
          </a:xfrm>
          <a:prstGeom prst="rect">
            <a:avLst/>
          </a:prstGeom>
          <a:solidFill>
            <a:srgbClr val="D0D7E5"/>
          </a:solidFill>
          <a:ln w="9525">
            <a:noFill/>
            <a:miter lim="800000"/>
            <a:headEnd/>
            <a:tailEnd/>
          </a:ln>
        </p:spPr>
        <p:txBody>
          <a:bodyPr/>
          <a:lstStyle/>
          <a:p>
            <a:endParaRPr lang="en-US"/>
          </a:p>
        </p:txBody>
      </p:sp>
      <p:sp>
        <p:nvSpPr>
          <p:cNvPr id="117810" name="Line 52"/>
          <p:cNvSpPr>
            <a:spLocks noChangeShapeType="1"/>
          </p:cNvSpPr>
          <p:nvPr/>
        </p:nvSpPr>
        <p:spPr bwMode="auto">
          <a:xfrm>
            <a:off x="1162050" y="4953000"/>
            <a:ext cx="6907213" cy="1588"/>
          </a:xfrm>
          <a:prstGeom prst="line">
            <a:avLst/>
          </a:prstGeom>
          <a:noFill/>
          <a:ln w="0">
            <a:solidFill>
              <a:srgbClr val="D0D7E5"/>
            </a:solidFill>
            <a:round/>
            <a:headEnd/>
            <a:tailEnd/>
          </a:ln>
        </p:spPr>
        <p:txBody>
          <a:bodyPr/>
          <a:lstStyle/>
          <a:p>
            <a:endParaRPr lang="en-US"/>
          </a:p>
        </p:txBody>
      </p:sp>
      <p:sp>
        <p:nvSpPr>
          <p:cNvPr id="117811" name="Rectangle 53"/>
          <p:cNvSpPr>
            <a:spLocks noChangeArrowheads="1"/>
          </p:cNvSpPr>
          <p:nvPr/>
        </p:nvSpPr>
        <p:spPr bwMode="auto">
          <a:xfrm>
            <a:off x="1212850" y="4049713"/>
            <a:ext cx="6907213" cy="22225"/>
          </a:xfrm>
          <a:prstGeom prst="rect">
            <a:avLst/>
          </a:prstGeom>
          <a:solidFill>
            <a:srgbClr val="D0D7E5"/>
          </a:solidFill>
          <a:ln w="9525">
            <a:noFill/>
            <a:miter lim="800000"/>
            <a:headEnd/>
            <a:tailEnd/>
          </a:ln>
        </p:spPr>
        <p:txBody>
          <a:bodyPr/>
          <a:lstStyle/>
          <a:p>
            <a:endParaRPr lang="en-US"/>
          </a:p>
        </p:txBody>
      </p:sp>
      <p:sp>
        <p:nvSpPr>
          <p:cNvPr id="117812" name="Line 54"/>
          <p:cNvSpPr>
            <a:spLocks noChangeShapeType="1"/>
          </p:cNvSpPr>
          <p:nvPr/>
        </p:nvSpPr>
        <p:spPr bwMode="auto">
          <a:xfrm>
            <a:off x="1139825" y="2698750"/>
            <a:ext cx="1588" cy="2727325"/>
          </a:xfrm>
          <a:prstGeom prst="line">
            <a:avLst/>
          </a:prstGeom>
          <a:noFill/>
          <a:ln w="0">
            <a:solidFill>
              <a:srgbClr val="000000"/>
            </a:solidFill>
            <a:round/>
            <a:headEnd/>
            <a:tailEnd/>
          </a:ln>
        </p:spPr>
        <p:txBody>
          <a:bodyPr/>
          <a:lstStyle/>
          <a:p>
            <a:endParaRPr lang="en-US"/>
          </a:p>
        </p:txBody>
      </p:sp>
      <p:sp>
        <p:nvSpPr>
          <p:cNvPr id="117813" name="Rectangle 55"/>
          <p:cNvSpPr>
            <a:spLocks noChangeArrowheads="1"/>
          </p:cNvSpPr>
          <p:nvPr/>
        </p:nvSpPr>
        <p:spPr bwMode="auto">
          <a:xfrm>
            <a:off x="1139825" y="2698750"/>
            <a:ext cx="22225" cy="2727325"/>
          </a:xfrm>
          <a:prstGeom prst="rect">
            <a:avLst/>
          </a:prstGeom>
          <a:solidFill>
            <a:srgbClr val="000000"/>
          </a:solidFill>
          <a:ln w="9525">
            <a:noFill/>
            <a:miter lim="800000"/>
            <a:headEnd/>
            <a:tailEnd/>
          </a:ln>
        </p:spPr>
        <p:txBody>
          <a:bodyPr/>
          <a:lstStyle/>
          <a:p>
            <a:endParaRPr lang="en-US"/>
          </a:p>
        </p:txBody>
      </p:sp>
      <p:sp>
        <p:nvSpPr>
          <p:cNvPr id="117814" name="Line 56"/>
          <p:cNvSpPr>
            <a:spLocks noChangeShapeType="1"/>
          </p:cNvSpPr>
          <p:nvPr/>
        </p:nvSpPr>
        <p:spPr bwMode="auto">
          <a:xfrm>
            <a:off x="3654425" y="3171825"/>
            <a:ext cx="1588" cy="2232025"/>
          </a:xfrm>
          <a:prstGeom prst="line">
            <a:avLst/>
          </a:prstGeom>
          <a:noFill/>
          <a:ln w="0">
            <a:solidFill>
              <a:srgbClr val="D0D7E5"/>
            </a:solidFill>
            <a:round/>
            <a:headEnd/>
            <a:tailEnd/>
          </a:ln>
        </p:spPr>
        <p:txBody>
          <a:bodyPr/>
          <a:lstStyle/>
          <a:p>
            <a:endParaRPr lang="en-US"/>
          </a:p>
        </p:txBody>
      </p:sp>
      <p:sp>
        <p:nvSpPr>
          <p:cNvPr id="117815" name="Rectangle 57"/>
          <p:cNvSpPr>
            <a:spLocks noChangeArrowheads="1"/>
          </p:cNvSpPr>
          <p:nvPr/>
        </p:nvSpPr>
        <p:spPr bwMode="auto">
          <a:xfrm>
            <a:off x="3654425" y="3171825"/>
            <a:ext cx="20638" cy="2232025"/>
          </a:xfrm>
          <a:prstGeom prst="rect">
            <a:avLst/>
          </a:prstGeom>
          <a:solidFill>
            <a:srgbClr val="D0D7E5"/>
          </a:solidFill>
          <a:ln w="9525">
            <a:noFill/>
            <a:miter lim="800000"/>
            <a:headEnd/>
            <a:tailEnd/>
          </a:ln>
        </p:spPr>
        <p:txBody>
          <a:bodyPr/>
          <a:lstStyle/>
          <a:p>
            <a:endParaRPr lang="en-US"/>
          </a:p>
        </p:txBody>
      </p:sp>
      <p:sp>
        <p:nvSpPr>
          <p:cNvPr id="117816" name="Line 58"/>
          <p:cNvSpPr>
            <a:spLocks noChangeShapeType="1"/>
          </p:cNvSpPr>
          <p:nvPr/>
        </p:nvSpPr>
        <p:spPr bwMode="auto">
          <a:xfrm>
            <a:off x="5053013" y="4524375"/>
            <a:ext cx="1587" cy="879475"/>
          </a:xfrm>
          <a:prstGeom prst="line">
            <a:avLst/>
          </a:prstGeom>
          <a:noFill/>
          <a:ln w="0">
            <a:solidFill>
              <a:srgbClr val="D0D7E5"/>
            </a:solidFill>
            <a:round/>
            <a:headEnd/>
            <a:tailEnd/>
          </a:ln>
        </p:spPr>
        <p:txBody>
          <a:bodyPr/>
          <a:lstStyle/>
          <a:p>
            <a:endParaRPr lang="en-US"/>
          </a:p>
        </p:txBody>
      </p:sp>
      <p:sp>
        <p:nvSpPr>
          <p:cNvPr id="117817" name="Rectangle 59"/>
          <p:cNvSpPr>
            <a:spLocks noChangeArrowheads="1"/>
          </p:cNvSpPr>
          <p:nvPr/>
        </p:nvSpPr>
        <p:spPr bwMode="auto">
          <a:xfrm>
            <a:off x="5053013" y="4524375"/>
            <a:ext cx="22225" cy="879475"/>
          </a:xfrm>
          <a:prstGeom prst="rect">
            <a:avLst/>
          </a:prstGeom>
          <a:solidFill>
            <a:srgbClr val="D0D7E5"/>
          </a:solidFill>
          <a:ln w="9525">
            <a:noFill/>
            <a:miter lim="800000"/>
            <a:headEnd/>
            <a:tailEnd/>
          </a:ln>
        </p:spPr>
        <p:txBody>
          <a:bodyPr/>
          <a:lstStyle/>
          <a:p>
            <a:endParaRPr lang="en-US"/>
          </a:p>
        </p:txBody>
      </p:sp>
      <p:sp>
        <p:nvSpPr>
          <p:cNvPr id="117818" name="Line 60"/>
          <p:cNvSpPr>
            <a:spLocks noChangeShapeType="1"/>
          </p:cNvSpPr>
          <p:nvPr/>
        </p:nvSpPr>
        <p:spPr bwMode="auto">
          <a:xfrm>
            <a:off x="6451600" y="4524375"/>
            <a:ext cx="1588" cy="879475"/>
          </a:xfrm>
          <a:prstGeom prst="line">
            <a:avLst/>
          </a:prstGeom>
          <a:noFill/>
          <a:ln w="0">
            <a:solidFill>
              <a:srgbClr val="D0D7E5"/>
            </a:solidFill>
            <a:round/>
            <a:headEnd/>
            <a:tailEnd/>
          </a:ln>
        </p:spPr>
        <p:txBody>
          <a:bodyPr/>
          <a:lstStyle/>
          <a:p>
            <a:endParaRPr lang="en-US"/>
          </a:p>
        </p:txBody>
      </p:sp>
      <p:sp>
        <p:nvSpPr>
          <p:cNvPr id="117819" name="Rectangle 61"/>
          <p:cNvSpPr>
            <a:spLocks noChangeArrowheads="1"/>
          </p:cNvSpPr>
          <p:nvPr/>
        </p:nvSpPr>
        <p:spPr bwMode="auto">
          <a:xfrm>
            <a:off x="6451600" y="4524375"/>
            <a:ext cx="22225" cy="879475"/>
          </a:xfrm>
          <a:prstGeom prst="rect">
            <a:avLst/>
          </a:prstGeom>
          <a:solidFill>
            <a:srgbClr val="D0D7E5"/>
          </a:solidFill>
          <a:ln w="9525">
            <a:noFill/>
            <a:miter lim="800000"/>
            <a:headEnd/>
            <a:tailEnd/>
          </a:ln>
        </p:spPr>
        <p:txBody>
          <a:bodyPr/>
          <a:lstStyle/>
          <a:p>
            <a:endParaRPr lang="en-US"/>
          </a:p>
        </p:txBody>
      </p:sp>
      <p:sp>
        <p:nvSpPr>
          <p:cNvPr id="117820" name="Line 62"/>
          <p:cNvSpPr>
            <a:spLocks noChangeShapeType="1"/>
          </p:cNvSpPr>
          <p:nvPr/>
        </p:nvSpPr>
        <p:spPr bwMode="auto">
          <a:xfrm>
            <a:off x="1162050" y="5403850"/>
            <a:ext cx="6929438" cy="1588"/>
          </a:xfrm>
          <a:prstGeom prst="line">
            <a:avLst/>
          </a:prstGeom>
          <a:noFill/>
          <a:ln w="0">
            <a:solidFill>
              <a:srgbClr val="000000"/>
            </a:solidFill>
            <a:round/>
            <a:headEnd/>
            <a:tailEnd/>
          </a:ln>
        </p:spPr>
        <p:txBody>
          <a:bodyPr/>
          <a:lstStyle/>
          <a:p>
            <a:endParaRPr lang="en-US"/>
          </a:p>
        </p:txBody>
      </p:sp>
      <p:sp>
        <p:nvSpPr>
          <p:cNvPr id="117821" name="Rectangle 63"/>
          <p:cNvSpPr>
            <a:spLocks noChangeArrowheads="1"/>
          </p:cNvSpPr>
          <p:nvPr/>
        </p:nvSpPr>
        <p:spPr bwMode="auto">
          <a:xfrm>
            <a:off x="1162050" y="5403850"/>
            <a:ext cx="6929438" cy="22225"/>
          </a:xfrm>
          <a:prstGeom prst="rect">
            <a:avLst/>
          </a:prstGeom>
          <a:solidFill>
            <a:srgbClr val="000000"/>
          </a:solidFill>
          <a:ln w="9525">
            <a:noFill/>
            <a:miter lim="800000"/>
            <a:headEnd/>
            <a:tailEnd/>
          </a:ln>
        </p:spPr>
        <p:txBody>
          <a:bodyPr/>
          <a:lstStyle/>
          <a:p>
            <a:endParaRPr lang="en-US"/>
          </a:p>
        </p:txBody>
      </p:sp>
      <p:sp>
        <p:nvSpPr>
          <p:cNvPr id="117822" name="Line 64"/>
          <p:cNvSpPr>
            <a:spLocks noChangeShapeType="1"/>
          </p:cNvSpPr>
          <p:nvPr/>
        </p:nvSpPr>
        <p:spPr bwMode="auto">
          <a:xfrm>
            <a:off x="8069263" y="2720975"/>
            <a:ext cx="1587" cy="2705100"/>
          </a:xfrm>
          <a:prstGeom prst="line">
            <a:avLst/>
          </a:prstGeom>
          <a:noFill/>
          <a:ln w="0">
            <a:solidFill>
              <a:srgbClr val="000000"/>
            </a:solidFill>
            <a:round/>
            <a:headEnd/>
            <a:tailEnd/>
          </a:ln>
        </p:spPr>
        <p:txBody>
          <a:bodyPr/>
          <a:lstStyle/>
          <a:p>
            <a:endParaRPr lang="en-US"/>
          </a:p>
        </p:txBody>
      </p:sp>
      <p:sp>
        <p:nvSpPr>
          <p:cNvPr id="117823" name="Rectangle 65"/>
          <p:cNvSpPr>
            <a:spLocks noChangeArrowheads="1"/>
          </p:cNvSpPr>
          <p:nvPr/>
        </p:nvSpPr>
        <p:spPr bwMode="auto">
          <a:xfrm>
            <a:off x="8069263" y="2720975"/>
            <a:ext cx="22225" cy="2705100"/>
          </a:xfrm>
          <a:prstGeom prst="rect">
            <a:avLst/>
          </a:prstGeom>
          <a:solidFill>
            <a:srgbClr val="000000"/>
          </a:solidFill>
          <a:ln w="9525">
            <a:noFill/>
            <a:miter lim="800000"/>
            <a:headEnd/>
            <a:tailEnd/>
          </a:ln>
        </p:spPr>
        <p:txBody>
          <a:bodyPr/>
          <a:lstStyle/>
          <a:p>
            <a:endParaRPr lang="en-US"/>
          </a:p>
        </p:txBody>
      </p:sp>
      <p:sp>
        <p:nvSpPr>
          <p:cNvPr id="117824" name="Line 66"/>
          <p:cNvSpPr>
            <a:spLocks noChangeShapeType="1"/>
          </p:cNvSpPr>
          <p:nvPr/>
        </p:nvSpPr>
        <p:spPr bwMode="auto">
          <a:xfrm>
            <a:off x="1139825" y="5426075"/>
            <a:ext cx="1588" cy="1588"/>
          </a:xfrm>
          <a:prstGeom prst="line">
            <a:avLst/>
          </a:prstGeom>
          <a:noFill/>
          <a:ln w="0">
            <a:solidFill>
              <a:srgbClr val="D0D7E5"/>
            </a:solidFill>
            <a:round/>
            <a:headEnd/>
            <a:tailEnd/>
          </a:ln>
        </p:spPr>
        <p:txBody>
          <a:bodyPr/>
          <a:lstStyle/>
          <a:p>
            <a:endParaRPr lang="en-US"/>
          </a:p>
        </p:txBody>
      </p:sp>
      <p:sp>
        <p:nvSpPr>
          <p:cNvPr id="117825" name="Rectangle 67"/>
          <p:cNvSpPr>
            <a:spLocks noChangeArrowheads="1"/>
          </p:cNvSpPr>
          <p:nvPr/>
        </p:nvSpPr>
        <p:spPr bwMode="auto">
          <a:xfrm>
            <a:off x="1139825" y="5426075"/>
            <a:ext cx="22225" cy="22225"/>
          </a:xfrm>
          <a:prstGeom prst="rect">
            <a:avLst/>
          </a:prstGeom>
          <a:solidFill>
            <a:srgbClr val="D0D7E5"/>
          </a:solidFill>
          <a:ln w="9525">
            <a:noFill/>
            <a:miter lim="800000"/>
            <a:headEnd/>
            <a:tailEnd/>
          </a:ln>
        </p:spPr>
        <p:txBody>
          <a:bodyPr/>
          <a:lstStyle/>
          <a:p>
            <a:endParaRPr lang="en-US"/>
          </a:p>
        </p:txBody>
      </p:sp>
      <p:sp>
        <p:nvSpPr>
          <p:cNvPr id="117826" name="Line 68"/>
          <p:cNvSpPr>
            <a:spLocks noChangeShapeType="1"/>
          </p:cNvSpPr>
          <p:nvPr/>
        </p:nvSpPr>
        <p:spPr bwMode="auto">
          <a:xfrm>
            <a:off x="3654425" y="5426075"/>
            <a:ext cx="1588" cy="1588"/>
          </a:xfrm>
          <a:prstGeom prst="line">
            <a:avLst/>
          </a:prstGeom>
          <a:noFill/>
          <a:ln w="0">
            <a:solidFill>
              <a:srgbClr val="D0D7E5"/>
            </a:solidFill>
            <a:round/>
            <a:headEnd/>
            <a:tailEnd/>
          </a:ln>
        </p:spPr>
        <p:txBody>
          <a:bodyPr/>
          <a:lstStyle/>
          <a:p>
            <a:endParaRPr lang="en-US"/>
          </a:p>
        </p:txBody>
      </p:sp>
      <p:sp>
        <p:nvSpPr>
          <p:cNvPr id="117827" name="Rectangle 69"/>
          <p:cNvSpPr>
            <a:spLocks noChangeArrowheads="1"/>
          </p:cNvSpPr>
          <p:nvPr/>
        </p:nvSpPr>
        <p:spPr bwMode="auto">
          <a:xfrm>
            <a:off x="3654425" y="5426075"/>
            <a:ext cx="20638" cy="22225"/>
          </a:xfrm>
          <a:prstGeom prst="rect">
            <a:avLst/>
          </a:prstGeom>
          <a:solidFill>
            <a:srgbClr val="D0D7E5"/>
          </a:solidFill>
          <a:ln w="9525">
            <a:noFill/>
            <a:miter lim="800000"/>
            <a:headEnd/>
            <a:tailEnd/>
          </a:ln>
        </p:spPr>
        <p:txBody>
          <a:bodyPr/>
          <a:lstStyle/>
          <a:p>
            <a:endParaRPr lang="en-US"/>
          </a:p>
        </p:txBody>
      </p:sp>
      <p:sp>
        <p:nvSpPr>
          <p:cNvPr id="117828" name="Line 70"/>
          <p:cNvSpPr>
            <a:spLocks noChangeShapeType="1"/>
          </p:cNvSpPr>
          <p:nvPr/>
        </p:nvSpPr>
        <p:spPr bwMode="auto">
          <a:xfrm>
            <a:off x="5053013" y="5426075"/>
            <a:ext cx="1587" cy="1588"/>
          </a:xfrm>
          <a:prstGeom prst="line">
            <a:avLst/>
          </a:prstGeom>
          <a:noFill/>
          <a:ln w="0">
            <a:solidFill>
              <a:srgbClr val="D0D7E5"/>
            </a:solidFill>
            <a:round/>
            <a:headEnd/>
            <a:tailEnd/>
          </a:ln>
        </p:spPr>
        <p:txBody>
          <a:bodyPr/>
          <a:lstStyle/>
          <a:p>
            <a:endParaRPr lang="en-US"/>
          </a:p>
        </p:txBody>
      </p:sp>
      <p:sp>
        <p:nvSpPr>
          <p:cNvPr id="117829" name="Line 72"/>
          <p:cNvSpPr>
            <a:spLocks noChangeShapeType="1"/>
          </p:cNvSpPr>
          <p:nvPr/>
        </p:nvSpPr>
        <p:spPr bwMode="auto">
          <a:xfrm>
            <a:off x="6451600" y="5426075"/>
            <a:ext cx="1588" cy="1588"/>
          </a:xfrm>
          <a:prstGeom prst="line">
            <a:avLst/>
          </a:prstGeom>
          <a:noFill/>
          <a:ln w="0">
            <a:solidFill>
              <a:srgbClr val="D0D7E5"/>
            </a:solidFill>
            <a:round/>
            <a:headEnd/>
            <a:tailEnd/>
          </a:ln>
        </p:spPr>
        <p:txBody>
          <a:bodyPr/>
          <a:lstStyle/>
          <a:p>
            <a:endParaRPr lang="en-US"/>
          </a:p>
        </p:txBody>
      </p:sp>
      <p:sp>
        <p:nvSpPr>
          <p:cNvPr id="117830" name="Rectangle 73"/>
          <p:cNvSpPr>
            <a:spLocks noChangeArrowheads="1"/>
          </p:cNvSpPr>
          <p:nvPr/>
        </p:nvSpPr>
        <p:spPr bwMode="auto">
          <a:xfrm>
            <a:off x="6451600" y="5426075"/>
            <a:ext cx="22225" cy="22225"/>
          </a:xfrm>
          <a:prstGeom prst="rect">
            <a:avLst/>
          </a:prstGeom>
          <a:solidFill>
            <a:srgbClr val="D0D7E5"/>
          </a:solidFill>
          <a:ln w="9525">
            <a:noFill/>
            <a:miter lim="800000"/>
            <a:headEnd/>
            <a:tailEnd/>
          </a:ln>
        </p:spPr>
        <p:txBody>
          <a:bodyPr/>
          <a:lstStyle/>
          <a:p>
            <a:endParaRPr lang="en-US"/>
          </a:p>
        </p:txBody>
      </p:sp>
      <p:sp>
        <p:nvSpPr>
          <p:cNvPr id="117831" name="Line 74"/>
          <p:cNvSpPr>
            <a:spLocks noChangeShapeType="1"/>
          </p:cNvSpPr>
          <p:nvPr/>
        </p:nvSpPr>
        <p:spPr bwMode="auto">
          <a:xfrm>
            <a:off x="8069263" y="5426075"/>
            <a:ext cx="1587" cy="1588"/>
          </a:xfrm>
          <a:prstGeom prst="line">
            <a:avLst/>
          </a:prstGeom>
          <a:noFill/>
          <a:ln w="0">
            <a:solidFill>
              <a:srgbClr val="D0D7E5"/>
            </a:solidFill>
            <a:round/>
            <a:headEnd/>
            <a:tailEnd/>
          </a:ln>
        </p:spPr>
        <p:txBody>
          <a:bodyPr/>
          <a:lstStyle/>
          <a:p>
            <a:endParaRPr lang="en-US"/>
          </a:p>
        </p:txBody>
      </p:sp>
      <p:sp>
        <p:nvSpPr>
          <p:cNvPr id="117832" name="Rectangle 75"/>
          <p:cNvSpPr>
            <a:spLocks noChangeArrowheads="1"/>
          </p:cNvSpPr>
          <p:nvPr/>
        </p:nvSpPr>
        <p:spPr bwMode="auto">
          <a:xfrm>
            <a:off x="8069263" y="5426075"/>
            <a:ext cx="22225" cy="22225"/>
          </a:xfrm>
          <a:prstGeom prst="rect">
            <a:avLst/>
          </a:prstGeom>
          <a:solidFill>
            <a:srgbClr val="D0D7E5"/>
          </a:solidFill>
          <a:ln w="9525">
            <a:noFill/>
            <a:miter lim="800000"/>
            <a:headEnd/>
            <a:tailEnd/>
          </a:ln>
        </p:spPr>
        <p:txBody>
          <a:bodyPr/>
          <a:lstStyle/>
          <a:p>
            <a:endParaRPr lang="en-US"/>
          </a:p>
        </p:txBody>
      </p:sp>
      <p:sp>
        <p:nvSpPr>
          <p:cNvPr id="117833" name="Line 76"/>
          <p:cNvSpPr>
            <a:spLocks noChangeShapeType="1"/>
          </p:cNvSpPr>
          <p:nvPr/>
        </p:nvSpPr>
        <p:spPr bwMode="auto">
          <a:xfrm>
            <a:off x="8091488" y="2698750"/>
            <a:ext cx="1587" cy="1588"/>
          </a:xfrm>
          <a:prstGeom prst="line">
            <a:avLst/>
          </a:prstGeom>
          <a:noFill/>
          <a:ln w="0">
            <a:solidFill>
              <a:srgbClr val="D0D7E5"/>
            </a:solidFill>
            <a:round/>
            <a:headEnd/>
            <a:tailEnd/>
          </a:ln>
        </p:spPr>
        <p:txBody>
          <a:bodyPr/>
          <a:lstStyle/>
          <a:p>
            <a:endParaRPr lang="en-US"/>
          </a:p>
        </p:txBody>
      </p:sp>
      <p:sp>
        <p:nvSpPr>
          <p:cNvPr id="117834" name="Rectangle 77"/>
          <p:cNvSpPr>
            <a:spLocks noChangeArrowheads="1"/>
          </p:cNvSpPr>
          <p:nvPr/>
        </p:nvSpPr>
        <p:spPr bwMode="auto">
          <a:xfrm>
            <a:off x="8091488" y="2698750"/>
            <a:ext cx="22225" cy="22225"/>
          </a:xfrm>
          <a:prstGeom prst="rect">
            <a:avLst/>
          </a:prstGeom>
          <a:solidFill>
            <a:srgbClr val="D0D7E5"/>
          </a:solidFill>
          <a:ln w="9525">
            <a:noFill/>
            <a:miter lim="800000"/>
            <a:headEnd/>
            <a:tailEnd/>
          </a:ln>
        </p:spPr>
        <p:txBody>
          <a:bodyPr/>
          <a:lstStyle/>
          <a:p>
            <a:endParaRPr lang="en-US"/>
          </a:p>
        </p:txBody>
      </p:sp>
      <p:sp>
        <p:nvSpPr>
          <p:cNvPr id="117835" name="Line 78"/>
          <p:cNvSpPr>
            <a:spLocks noChangeShapeType="1"/>
          </p:cNvSpPr>
          <p:nvPr/>
        </p:nvSpPr>
        <p:spPr bwMode="auto">
          <a:xfrm>
            <a:off x="8091488" y="3149600"/>
            <a:ext cx="1587" cy="1588"/>
          </a:xfrm>
          <a:prstGeom prst="line">
            <a:avLst/>
          </a:prstGeom>
          <a:noFill/>
          <a:ln w="0">
            <a:solidFill>
              <a:srgbClr val="D0D7E5"/>
            </a:solidFill>
            <a:round/>
            <a:headEnd/>
            <a:tailEnd/>
          </a:ln>
        </p:spPr>
        <p:txBody>
          <a:bodyPr/>
          <a:lstStyle/>
          <a:p>
            <a:endParaRPr lang="en-US"/>
          </a:p>
        </p:txBody>
      </p:sp>
      <p:sp>
        <p:nvSpPr>
          <p:cNvPr id="117836" name="Rectangle 79"/>
          <p:cNvSpPr>
            <a:spLocks noChangeArrowheads="1"/>
          </p:cNvSpPr>
          <p:nvPr/>
        </p:nvSpPr>
        <p:spPr bwMode="auto">
          <a:xfrm>
            <a:off x="8091488" y="3149600"/>
            <a:ext cx="22225" cy="22225"/>
          </a:xfrm>
          <a:prstGeom prst="rect">
            <a:avLst/>
          </a:prstGeom>
          <a:solidFill>
            <a:srgbClr val="D0D7E5"/>
          </a:solidFill>
          <a:ln w="9525">
            <a:noFill/>
            <a:miter lim="800000"/>
            <a:headEnd/>
            <a:tailEnd/>
          </a:ln>
        </p:spPr>
        <p:txBody>
          <a:bodyPr/>
          <a:lstStyle/>
          <a:p>
            <a:endParaRPr lang="en-US"/>
          </a:p>
        </p:txBody>
      </p:sp>
      <p:sp>
        <p:nvSpPr>
          <p:cNvPr id="117837" name="Line 80"/>
          <p:cNvSpPr>
            <a:spLocks noChangeShapeType="1"/>
          </p:cNvSpPr>
          <p:nvPr/>
        </p:nvSpPr>
        <p:spPr bwMode="auto">
          <a:xfrm>
            <a:off x="8091488" y="3600450"/>
            <a:ext cx="1587" cy="1588"/>
          </a:xfrm>
          <a:prstGeom prst="line">
            <a:avLst/>
          </a:prstGeom>
          <a:noFill/>
          <a:ln w="0">
            <a:solidFill>
              <a:srgbClr val="D0D7E5"/>
            </a:solidFill>
            <a:round/>
            <a:headEnd/>
            <a:tailEnd/>
          </a:ln>
        </p:spPr>
        <p:txBody>
          <a:bodyPr/>
          <a:lstStyle/>
          <a:p>
            <a:endParaRPr lang="en-US"/>
          </a:p>
        </p:txBody>
      </p:sp>
      <p:sp>
        <p:nvSpPr>
          <p:cNvPr id="117838" name="Rectangle 81"/>
          <p:cNvSpPr>
            <a:spLocks noChangeArrowheads="1"/>
          </p:cNvSpPr>
          <p:nvPr/>
        </p:nvSpPr>
        <p:spPr bwMode="auto">
          <a:xfrm>
            <a:off x="8091488" y="3600450"/>
            <a:ext cx="22225" cy="22225"/>
          </a:xfrm>
          <a:prstGeom prst="rect">
            <a:avLst/>
          </a:prstGeom>
          <a:solidFill>
            <a:srgbClr val="D0D7E5"/>
          </a:solidFill>
          <a:ln w="9525">
            <a:noFill/>
            <a:miter lim="800000"/>
            <a:headEnd/>
            <a:tailEnd/>
          </a:ln>
        </p:spPr>
        <p:txBody>
          <a:bodyPr/>
          <a:lstStyle/>
          <a:p>
            <a:endParaRPr lang="en-US"/>
          </a:p>
        </p:txBody>
      </p:sp>
      <p:sp>
        <p:nvSpPr>
          <p:cNvPr id="117839" name="Line 82"/>
          <p:cNvSpPr>
            <a:spLocks noChangeShapeType="1"/>
          </p:cNvSpPr>
          <p:nvPr/>
        </p:nvSpPr>
        <p:spPr bwMode="auto">
          <a:xfrm>
            <a:off x="8091488" y="4051300"/>
            <a:ext cx="1587" cy="1588"/>
          </a:xfrm>
          <a:prstGeom prst="line">
            <a:avLst/>
          </a:prstGeom>
          <a:noFill/>
          <a:ln w="0">
            <a:solidFill>
              <a:srgbClr val="D0D7E5"/>
            </a:solidFill>
            <a:round/>
            <a:headEnd/>
            <a:tailEnd/>
          </a:ln>
        </p:spPr>
        <p:txBody>
          <a:bodyPr/>
          <a:lstStyle/>
          <a:p>
            <a:endParaRPr lang="en-US"/>
          </a:p>
        </p:txBody>
      </p:sp>
      <p:sp>
        <p:nvSpPr>
          <p:cNvPr id="117840" name="Rectangle 83"/>
          <p:cNvSpPr>
            <a:spLocks noChangeArrowheads="1"/>
          </p:cNvSpPr>
          <p:nvPr/>
        </p:nvSpPr>
        <p:spPr bwMode="auto">
          <a:xfrm>
            <a:off x="8091488" y="4051300"/>
            <a:ext cx="22225" cy="22225"/>
          </a:xfrm>
          <a:prstGeom prst="rect">
            <a:avLst/>
          </a:prstGeom>
          <a:solidFill>
            <a:srgbClr val="D0D7E5"/>
          </a:solidFill>
          <a:ln w="9525">
            <a:noFill/>
            <a:miter lim="800000"/>
            <a:headEnd/>
            <a:tailEnd/>
          </a:ln>
        </p:spPr>
        <p:txBody>
          <a:bodyPr/>
          <a:lstStyle/>
          <a:p>
            <a:endParaRPr lang="en-US"/>
          </a:p>
        </p:txBody>
      </p:sp>
      <p:sp>
        <p:nvSpPr>
          <p:cNvPr id="117841" name="Line 84"/>
          <p:cNvSpPr>
            <a:spLocks noChangeShapeType="1"/>
          </p:cNvSpPr>
          <p:nvPr/>
        </p:nvSpPr>
        <p:spPr bwMode="auto">
          <a:xfrm>
            <a:off x="8091488" y="4502150"/>
            <a:ext cx="1587" cy="1588"/>
          </a:xfrm>
          <a:prstGeom prst="line">
            <a:avLst/>
          </a:prstGeom>
          <a:noFill/>
          <a:ln w="0">
            <a:solidFill>
              <a:srgbClr val="D0D7E5"/>
            </a:solidFill>
            <a:round/>
            <a:headEnd/>
            <a:tailEnd/>
          </a:ln>
        </p:spPr>
        <p:txBody>
          <a:bodyPr/>
          <a:lstStyle/>
          <a:p>
            <a:endParaRPr lang="en-US"/>
          </a:p>
        </p:txBody>
      </p:sp>
      <p:sp>
        <p:nvSpPr>
          <p:cNvPr id="117842" name="Rectangle 85"/>
          <p:cNvSpPr>
            <a:spLocks noChangeArrowheads="1"/>
          </p:cNvSpPr>
          <p:nvPr/>
        </p:nvSpPr>
        <p:spPr bwMode="auto">
          <a:xfrm>
            <a:off x="8091488" y="4502150"/>
            <a:ext cx="22225" cy="22225"/>
          </a:xfrm>
          <a:prstGeom prst="rect">
            <a:avLst/>
          </a:prstGeom>
          <a:solidFill>
            <a:srgbClr val="D0D7E5"/>
          </a:solidFill>
          <a:ln w="9525">
            <a:noFill/>
            <a:miter lim="800000"/>
            <a:headEnd/>
            <a:tailEnd/>
          </a:ln>
        </p:spPr>
        <p:txBody>
          <a:bodyPr/>
          <a:lstStyle/>
          <a:p>
            <a:endParaRPr lang="en-US"/>
          </a:p>
        </p:txBody>
      </p:sp>
      <p:sp>
        <p:nvSpPr>
          <p:cNvPr id="117843" name="Line 86"/>
          <p:cNvSpPr>
            <a:spLocks noChangeShapeType="1"/>
          </p:cNvSpPr>
          <p:nvPr/>
        </p:nvSpPr>
        <p:spPr bwMode="auto">
          <a:xfrm>
            <a:off x="8091488" y="4953000"/>
            <a:ext cx="1587" cy="1588"/>
          </a:xfrm>
          <a:prstGeom prst="line">
            <a:avLst/>
          </a:prstGeom>
          <a:noFill/>
          <a:ln w="0">
            <a:solidFill>
              <a:srgbClr val="D0D7E5"/>
            </a:solidFill>
            <a:round/>
            <a:headEnd/>
            <a:tailEnd/>
          </a:ln>
        </p:spPr>
        <p:txBody>
          <a:bodyPr/>
          <a:lstStyle/>
          <a:p>
            <a:endParaRPr lang="en-US"/>
          </a:p>
        </p:txBody>
      </p:sp>
      <p:sp>
        <p:nvSpPr>
          <p:cNvPr id="117844" name="Rectangle 87"/>
          <p:cNvSpPr>
            <a:spLocks noChangeArrowheads="1"/>
          </p:cNvSpPr>
          <p:nvPr/>
        </p:nvSpPr>
        <p:spPr bwMode="auto">
          <a:xfrm>
            <a:off x="8091488" y="4953000"/>
            <a:ext cx="22225" cy="22225"/>
          </a:xfrm>
          <a:prstGeom prst="rect">
            <a:avLst/>
          </a:prstGeom>
          <a:solidFill>
            <a:srgbClr val="D0D7E5"/>
          </a:solidFill>
          <a:ln w="9525">
            <a:noFill/>
            <a:miter lim="800000"/>
            <a:headEnd/>
            <a:tailEnd/>
          </a:ln>
        </p:spPr>
        <p:txBody>
          <a:bodyPr/>
          <a:lstStyle/>
          <a:p>
            <a:endParaRPr lang="en-US"/>
          </a:p>
        </p:txBody>
      </p:sp>
      <p:sp>
        <p:nvSpPr>
          <p:cNvPr id="117845" name="Line 88"/>
          <p:cNvSpPr>
            <a:spLocks noChangeShapeType="1"/>
          </p:cNvSpPr>
          <p:nvPr/>
        </p:nvSpPr>
        <p:spPr bwMode="auto">
          <a:xfrm>
            <a:off x="8091488" y="5403850"/>
            <a:ext cx="1587" cy="1588"/>
          </a:xfrm>
          <a:prstGeom prst="line">
            <a:avLst/>
          </a:prstGeom>
          <a:noFill/>
          <a:ln w="0">
            <a:solidFill>
              <a:srgbClr val="D0D7E5"/>
            </a:solidFill>
            <a:round/>
            <a:headEnd/>
            <a:tailEnd/>
          </a:ln>
        </p:spPr>
        <p:txBody>
          <a:bodyPr/>
          <a:lstStyle/>
          <a:p>
            <a:endParaRPr lang="en-US"/>
          </a:p>
        </p:txBody>
      </p:sp>
      <p:sp>
        <p:nvSpPr>
          <p:cNvPr id="117846" name="Rectangle 89"/>
          <p:cNvSpPr>
            <a:spLocks noChangeArrowheads="1"/>
          </p:cNvSpPr>
          <p:nvPr/>
        </p:nvSpPr>
        <p:spPr bwMode="auto">
          <a:xfrm>
            <a:off x="8091488" y="5403850"/>
            <a:ext cx="22225" cy="22225"/>
          </a:xfrm>
          <a:prstGeom prst="rect">
            <a:avLst/>
          </a:prstGeom>
          <a:solidFill>
            <a:srgbClr val="D0D7E5"/>
          </a:solidFill>
          <a:ln w="9525">
            <a:noFill/>
            <a:miter lim="800000"/>
            <a:headEnd/>
            <a:tailEnd/>
          </a:ln>
        </p:spPr>
        <p:txBody>
          <a:bodyPr/>
          <a:lstStyle/>
          <a:p>
            <a:endParaRPr lang="en-US"/>
          </a:p>
        </p:txBody>
      </p:sp>
      <p:sp>
        <p:nvSpPr>
          <p:cNvPr id="117847" name="Rectangle 53"/>
          <p:cNvSpPr>
            <a:spLocks noChangeArrowheads="1"/>
          </p:cNvSpPr>
          <p:nvPr/>
        </p:nvSpPr>
        <p:spPr bwMode="auto">
          <a:xfrm>
            <a:off x="1212850" y="4502150"/>
            <a:ext cx="6907213" cy="22225"/>
          </a:xfrm>
          <a:prstGeom prst="rect">
            <a:avLst/>
          </a:prstGeom>
          <a:solidFill>
            <a:srgbClr val="D0D7E5"/>
          </a:solidFill>
          <a:ln w="9525">
            <a:noFill/>
            <a:miter lim="800000"/>
            <a:headEnd/>
            <a:tailEnd/>
          </a:ln>
        </p:spPr>
        <p:txBody>
          <a:bodyPr/>
          <a:lstStyle/>
          <a:p>
            <a:endParaRPr lang="en-US"/>
          </a:p>
        </p:txBody>
      </p:sp>
      <p:sp>
        <p:nvSpPr>
          <p:cNvPr id="117848" name="Rectangle 47"/>
          <p:cNvSpPr>
            <a:spLocks noChangeArrowheads="1"/>
          </p:cNvSpPr>
          <p:nvPr/>
        </p:nvSpPr>
        <p:spPr bwMode="auto">
          <a:xfrm>
            <a:off x="5067300" y="3644900"/>
            <a:ext cx="22225" cy="879475"/>
          </a:xfrm>
          <a:prstGeom prst="rect">
            <a:avLst/>
          </a:prstGeom>
          <a:solidFill>
            <a:srgbClr val="D0D7E5"/>
          </a:solidFill>
          <a:ln w="9525">
            <a:noFill/>
            <a:miter lim="800000"/>
            <a:headEnd/>
            <a:tailEnd/>
          </a:ln>
        </p:spPr>
        <p:txBody>
          <a:bodyPr/>
          <a:lstStyle/>
          <a:p>
            <a:endParaRPr lang="en-US"/>
          </a:p>
        </p:txBody>
      </p:sp>
      <p:sp>
        <p:nvSpPr>
          <p:cNvPr id="117849" name="Rectangle 61"/>
          <p:cNvSpPr>
            <a:spLocks noChangeArrowheads="1"/>
          </p:cNvSpPr>
          <p:nvPr/>
        </p:nvSpPr>
        <p:spPr bwMode="auto">
          <a:xfrm>
            <a:off x="6453188" y="3797300"/>
            <a:ext cx="22225" cy="879475"/>
          </a:xfrm>
          <a:prstGeom prst="rect">
            <a:avLst/>
          </a:prstGeom>
          <a:solidFill>
            <a:srgbClr val="D0D7E5"/>
          </a:solidFill>
          <a:ln w="9525">
            <a:noFill/>
            <a:miter lim="800000"/>
            <a:headEnd/>
            <a:tailEnd/>
          </a:ln>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287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287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287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288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288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288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9287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2877">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288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288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9288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289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3" presetClass="emph" presetSubtype="2" fill="hold" nodeType="clickEffect">
                                  <p:stCondLst>
                                    <p:cond delay="0"/>
                                  </p:stCondLst>
                                  <p:childTnLst>
                                    <p:animClr clrSpc="rgb" dir="cw">
                                      <p:cBhvr override="childStyle">
                                        <p:cTn id="34" dur="500" fill="hold"/>
                                        <p:tgtEl>
                                          <p:spTgt spid="292877">
                                            <p:txEl>
                                              <p:pRg st="0" end="0"/>
                                            </p:txEl>
                                          </p:spTgt>
                                        </p:tgtEl>
                                        <p:attrNameLst>
                                          <p:attrName>style.color</p:attrName>
                                        </p:attrNameLst>
                                      </p:cBhvr>
                                      <p:to>
                                        <a:schemeClr val="accent2"/>
                                      </p:to>
                                    </p:animClr>
                                  </p:childTnLst>
                                  <p:subTnLst>
                                    <p:animClr clrSpc="rgb" dir="cw">
                                      <p:cBhvr override="childStyle">
                                        <p:cTn dur="1" fill="hold" display="0" masterRel="nextClick" afterEffect="1"/>
                                        <p:tgtEl>
                                          <p:spTgt spid="292877">
                                            <p:txEl>
                                              <p:pRg st="0" end="0"/>
                                            </p:txEl>
                                          </p:spTgt>
                                        </p:tgtEl>
                                        <p:attrNameLst>
                                          <p:attrName>ppt_c</p:attrName>
                                        </p:attrNameLst>
                                      </p:cBhvr>
                                      <p:to>
                                        <a:schemeClr val="tx1"/>
                                      </p:to>
                                    </p:animClr>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9287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287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928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71" grpId="0" animBg="1"/>
      <p:bldP spid="292872" grpId="0"/>
      <p:bldP spid="292873" grpId="0"/>
      <p:bldP spid="292874" grpId="0"/>
      <p:bldP spid="292876" grpId="0"/>
      <p:bldP spid="292877" grpId="0" build="allAtOnce"/>
      <p:bldP spid="292879" grpId="0"/>
      <p:bldP spid="292880" grpId="0"/>
      <p:bldP spid="292882" grpId="0"/>
      <p:bldP spid="292883" grpId="0"/>
      <p:bldP spid="292884" grpId="0"/>
      <p:bldP spid="292886" grpId="0"/>
      <p:bldP spid="292887" grpId="0"/>
      <p:bldP spid="292889" grpId="0"/>
      <p:bldP spid="292890"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000" b="1" dirty="0" smtClean="0">
                <a:solidFill>
                  <a:schemeClr val="tx2">
                    <a:lumMod val="60000"/>
                    <a:lumOff val="40000"/>
                  </a:schemeClr>
                </a:solidFill>
              </a:rPr>
              <a:t>Tentative Findings:  </a:t>
            </a:r>
            <a:r>
              <a:rPr lang="en-US" b="1" dirty="0" smtClean="0">
                <a:solidFill>
                  <a:schemeClr val="tx2">
                    <a:lumMod val="60000"/>
                    <a:lumOff val="40000"/>
                  </a:schemeClr>
                </a:solidFill>
              </a:rPr>
              <a:t/>
            </a:r>
            <a:br>
              <a:rPr lang="en-US" b="1" dirty="0" smtClean="0">
                <a:solidFill>
                  <a:schemeClr val="tx2">
                    <a:lumMod val="60000"/>
                    <a:lumOff val="40000"/>
                  </a:schemeClr>
                </a:solidFill>
              </a:rPr>
            </a:br>
            <a:r>
              <a:rPr lang="en-US" sz="3600" b="1" dirty="0" smtClean="0">
                <a:solidFill>
                  <a:schemeClr val="tx2">
                    <a:lumMod val="60000"/>
                    <a:lumOff val="40000"/>
                  </a:schemeClr>
                </a:solidFill>
              </a:rPr>
              <a:t>Regression Analysis</a:t>
            </a:r>
          </a:p>
        </p:txBody>
      </p:sp>
      <p:sp>
        <p:nvSpPr>
          <p:cNvPr id="119810" name="Content Placeholder 2"/>
          <p:cNvSpPr>
            <a:spLocks noGrp="1"/>
          </p:cNvSpPr>
          <p:nvPr>
            <p:ph idx="1"/>
          </p:nvPr>
        </p:nvSpPr>
        <p:spPr/>
        <p:txBody>
          <a:bodyPr/>
          <a:lstStyle/>
          <a:p>
            <a:pPr eaLnBrk="1" hangingPunct="1">
              <a:buFont typeface="Arial" charset="0"/>
              <a:buNone/>
            </a:pPr>
            <a:r>
              <a:rPr lang="en-US" smtClean="0"/>
              <a:t>Effect of SDM on removal from home</a:t>
            </a:r>
          </a:p>
          <a:p>
            <a:pPr eaLnBrk="1" hangingPunct="1">
              <a:buFont typeface="Arial" charset="0"/>
              <a:buNone/>
            </a:pPr>
            <a:r>
              <a:rPr lang="en-US" sz="2600" smtClean="0"/>
              <a:t>Referrals from Jan through June 2006 and 2008 (</a:t>
            </a:r>
            <a:r>
              <a:rPr lang="en-US" sz="2600" u="sng" smtClean="0"/>
              <a:t>omit 2007</a:t>
            </a:r>
            <a:r>
              <a:rPr lang="en-US" sz="2600" smtClean="0"/>
              <a:t>)</a:t>
            </a:r>
          </a:p>
          <a:p>
            <a:pPr eaLnBrk="1" hangingPunct="1">
              <a:buFont typeface="Arial" charset="0"/>
              <a:buNone/>
            </a:pPr>
            <a:endParaRPr lang="en-US" sz="2600" smtClean="0"/>
          </a:p>
        </p:txBody>
      </p:sp>
      <p:sp>
        <p:nvSpPr>
          <p:cNvPr id="119811" name="TextBox 5"/>
          <p:cNvSpPr txBox="1">
            <a:spLocks noChangeArrowheads="1"/>
          </p:cNvSpPr>
          <p:nvPr/>
        </p:nvSpPr>
        <p:spPr bwMode="auto">
          <a:xfrm>
            <a:off x="914400" y="5562600"/>
            <a:ext cx="7239000" cy="923925"/>
          </a:xfrm>
          <a:prstGeom prst="rect">
            <a:avLst/>
          </a:prstGeom>
          <a:noFill/>
          <a:ln w="9525">
            <a:noFill/>
            <a:miter lim="800000"/>
            <a:headEnd/>
            <a:tailEnd/>
          </a:ln>
        </p:spPr>
        <p:txBody>
          <a:bodyPr>
            <a:spAutoFit/>
          </a:bodyPr>
          <a:lstStyle/>
          <a:p>
            <a:r>
              <a:rPr lang="en-US"/>
              <a:t>Controlling for child age, sex and race, alleged CAN type, risk tag at intake, CPS history, DSHS region and reporter type (mandated or not), intake worker history</a:t>
            </a:r>
          </a:p>
        </p:txBody>
      </p:sp>
      <p:sp>
        <p:nvSpPr>
          <p:cNvPr id="119812" name="AutoShape 5"/>
          <p:cNvSpPr>
            <a:spLocks noChangeAspect="1" noChangeArrowheads="1" noTextEdit="1"/>
          </p:cNvSpPr>
          <p:nvPr/>
        </p:nvSpPr>
        <p:spPr bwMode="auto">
          <a:xfrm>
            <a:off x="1090613" y="2820988"/>
            <a:ext cx="6921500" cy="2708275"/>
          </a:xfrm>
          <a:prstGeom prst="rect">
            <a:avLst/>
          </a:prstGeom>
          <a:noFill/>
          <a:ln w="9525">
            <a:noFill/>
            <a:miter lim="800000"/>
            <a:headEnd/>
            <a:tailEnd/>
          </a:ln>
        </p:spPr>
        <p:txBody>
          <a:bodyPr/>
          <a:lstStyle/>
          <a:p>
            <a:endParaRPr lang="en-US"/>
          </a:p>
        </p:txBody>
      </p:sp>
      <p:sp>
        <p:nvSpPr>
          <p:cNvPr id="293895" name="Rectangle 7"/>
          <p:cNvSpPr>
            <a:spLocks noChangeArrowheads="1"/>
          </p:cNvSpPr>
          <p:nvPr/>
        </p:nvSpPr>
        <p:spPr bwMode="auto">
          <a:xfrm>
            <a:off x="5087938" y="4086225"/>
            <a:ext cx="2943225" cy="468313"/>
          </a:xfrm>
          <a:prstGeom prst="rect">
            <a:avLst/>
          </a:prstGeom>
          <a:solidFill>
            <a:srgbClr val="FDE9D9"/>
          </a:solidFill>
          <a:ln w="9525">
            <a:noFill/>
            <a:miter lim="800000"/>
            <a:headEnd/>
            <a:tailEnd/>
          </a:ln>
        </p:spPr>
        <p:txBody>
          <a:bodyPr/>
          <a:lstStyle/>
          <a:p>
            <a:endParaRPr lang="en-US"/>
          </a:p>
        </p:txBody>
      </p:sp>
      <p:sp>
        <p:nvSpPr>
          <p:cNvPr id="293896" name="Rectangle 8"/>
          <p:cNvSpPr>
            <a:spLocks noChangeArrowheads="1"/>
          </p:cNvSpPr>
          <p:nvPr/>
        </p:nvSpPr>
        <p:spPr bwMode="auto">
          <a:xfrm>
            <a:off x="3776663" y="2787650"/>
            <a:ext cx="773112"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Beta</a:t>
            </a:r>
            <a:endParaRPr lang="en-US"/>
          </a:p>
        </p:txBody>
      </p:sp>
      <p:sp>
        <p:nvSpPr>
          <p:cNvPr id="293897" name="Rectangle 9"/>
          <p:cNvSpPr>
            <a:spLocks noChangeArrowheads="1"/>
          </p:cNvSpPr>
          <p:nvPr/>
        </p:nvSpPr>
        <p:spPr bwMode="auto">
          <a:xfrm>
            <a:off x="5151438" y="2787650"/>
            <a:ext cx="1138237"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P-value</a:t>
            </a:r>
            <a:endParaRPr lang="en-US"/>
          </a:p>
        </p:txBody>
      </p:sp>
      <p:sp>
        <p:nvSpPr>
          <p:cNvPr id="119816" name="Rectangle 10"/>
          <p:cNvSpPr>
            <a:spLocks noChangeArrowheads="1"/>
          </p:cNvSpPr>
          <p:nvPr/>
        </p:nvSpPr>
        <p:spPr bwMode="auto">
          <a:xfrm>
            <a:off x="6527800" y="2787650"/>
            <a:ext cx="1546225"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Odds ratio</a:t>
            </a:r>
            <a:endParaRPr lang="en-US"/>
          </a:p>
        </p:txBody>
      </p:sp>
      <p:sp>
        <p:nvSpPr>
          <p:cNvPr id="119817" name="Rectangle 11"/>
          <p:cNvSpPr>
            <a:spLocks noChangeArrowheads="1"/>
          </p:cNvSpPr>
          <p:nvPr/>
        </p:nvSpPr>
        <p:spPr bwMode="auto">
          <a:xfrm>
            <a:off x="1176338" y="3235325"/>
            <a:ext cx="1719262"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All children </a:t>
            </a:r>
            <a:endParaRPr lang="en-US"/>
          </a:p>
        </p:txBody>
      </p:sp>
      <p:sp>
        <p:nvSpPr>
          <p:cNvPr id="293900" name="Rectangle 12"/>
          <p:cNvSpPr>
            <a:spLocks noChangeArrowheads="1"/>
          </p:cNvSpPr>
          <p:nvPr/>
        </p:nvSpPr>
        <p:spPr bwMode="auto">
          <a:xfrm>
            <a:off x="3810000" y="3235325"/>
            <a:ext cx="1331913"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-0.00108</a:t>
            </a:r>
            <a:endParaRPr lang="en-US"/>
          </a:p>
        </p:txBody>
      </p:sp>
      <p:sp>
        <p:nvSpPr>
          <p:cNvPr id="293901" name="Rectangle 13"/>
          <p:cNvSpPr>
            <a:spLocks noChangeArrowheads="1"/>
          </p:cNvSpPr>
          <p:nvPr/>
        </p:nvSpPr>
        <p:spPr bwMode="auto">
          <a:xfrm>
            <a:off x="5478463" y="3235325"/>
            <a:ext cx="1074737"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0.9755</a:t>
            </a:r>
            <a:endParaRPr lang="en-US"/>
          </a:p>
        </p:txBody>
      </p:sp>
      <p:sp>
        <p:nvSpPr>
          <p:cNvPr id="119820" name="Rectangle 14"/>
          <p:cNvSpPr>
            <a:spLocks noChangeArrowheads="1"/>
          </p:cNvSpPr>
          <p:nvPr/>
        </p:nvSpPr>
        <p:spPr bwMode="auto">
          <a:xfrm>
            <a:off x="1176338" y="3683000"/>
            <a:ext cx="2127250"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Indian children</a:t>
            </a:r>
            <a:endParaRPr lang="en-US"/>
          </a:p>
        </p:txBody>
      </p:sp>
      <p:sp>
        <p:nvSpPr>
          <p:cNvPr id="293903" name="Rectangle 15"/>
          <p:cNvSpPr>
            <a:spLocks noChangeArrowheads="1"/>
          </p:cNvSpPr>
          <p:nvPr/>
        </p:nvSpPr>
        <p:spPr bwMode="auto">
          <a:xfrm>
            <a:off x="3959225" y="3683000"/>
            <a:ext cx="1160463"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-0.0652</a:t>
            </a:r>
            <a:endParaRPr lang="en-US"/>
          </a:p>
        </p:txBody>
      </p:sp>
      <p:sp>
        <p:nvSpPr>
          <p:cNvPr id="293904" name="Rectangle 16"/>
          <p:cNvSpPr>
            <a:spLocks noChangeArrowheads="1"/>
          </p:cNvSpPr>
          <p:nvPr/>
        </p:nvSpPr>
        <p:spPr bwMode="auto">
          <a:xfrm>
            <a:off x="5478463" y="3683000"/>
            <a:ext cx="1074737"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0.5178</a:t>
            </a:r>
            <a:endParaRPr lang="en-US"/>
          </a:p>
        </p:txBody>
      </p:sp>
      <p:sp>
        <p:nvSpPr>
          <p:cNvPr id="119823" name="Rectangle 17"/>
          <p:cNvSpPr>
            <a:spLocks noChangeArrowheads="1"/>
          </p:cNvSpPr>
          <p:nvPr/>
        </p:nvSpPr>
        <p:spPr bwMode="auto">
          <a:xfrm>
            <a:off x="1176338" y="4130675"/>
            <a:ext cx="1998662"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Black children</a:t>
            </a:r>
            <a:endParaRPr lang="en-US"/>
          </a:p>
        </p:txBody>
      </p:sp>
      <p:sp>
        <p:nvSpPr>
          <p:cNvPr id="293906" name="Rectangle 18"/>
          <p:cNvSpPr>
            <a:spLocks noChangeArrowheads="1"/>
          </p:cNvSpPr>
          <p:nvPr/>
        </p:nvSpPr>
        <p:spPr bwMode="auto">
          <a:xfrm>
            <a:off x="4067175" y="4130675"/>
            <a:ext cx="1074738"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0.2599</a:t>
            </a:r>
            <a:endParaRPr lang="en-US"/>
          </a:p>
        </p:txBody>
      </p:sp>
      <p:sp>
        <p:nvSpPr>
          <p:cNvPr id="293907" name="Rectangle 19"/>
          <p:cNvSpPr>
            <a:spLocks noChangeArrowheads="1"/>
          </p:cNvSpPr>
          <p:nvPr/>
        </p:nvSpPr>
        <p:spPr bwMode="auto">
          <a:xfrm>
            <a:off x="5478463" y="4130675"/>
            <a:ext cx="1074737"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0.0073</a:t>
            </a:r>
            <a:endParaRPr lang="en-US"/>
          </a:p>
        </p:txBody>
      </p:sp>
      <p:sp>
        <p:nvSpPr>
          <p:cNvPr id="293908" name="Rectangle 20"/>
          <p:cNvSpPr>
            <a:spLocks noChangeArrowheads="1"/>
          </p:cNvSpPr>
          <p:nvPr/>
        </p:nvSpPr>
        <p:spPr bwMode="auto">
          <a:xfrm>
            <a:off x="7353300" y="4130675"/>
            <a:ext cx="752475"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1.30</a:t>
            </a:r>
            <a:endParaRPr lang="en-US"/>
          </a:p>
        </p:txBody>
      </p:sp>
      <p:sp>
        <p:nvSpPr>
          <p:cNvPr id="119827" name="Rectangle 21"/>
          <p:cNvSpPr>
            <a:spLocks noChangeArrowheads="1"/>
          </p:cNvSpPr>
          <p:nvPr/>
        </p:nvSpPr>
        <p:spPr bwMode="auto">
          <a:xfrm>
            <a:off x="1176338" y="4578350"/>
            <a:ext cx="2019300"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Asian children</a:t>
            </a:r>
            <a:endParaRPr lang="en-US"/>
          </a:p>
        </p:txBody>
      </p:sp>
      <p:sp>
        <p:nvSpPr>
          <p:cNvPr id="293910" name="Rectangle 22"/>
          <p:cNvSpPr>
            <a:spLocks noChangeArrowheads="1"/>
          </p:cNvSpPr>
          <p:nvPr/>
        </p:nvSpPr>
        <p:spPr bwMode="auto">
          <a:xfrm>
            <a:off x="4067175" y="4578350"/>
            <a:ext cx="1074738"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0.3183</a:t>
            </a:r>
            <a:endParaRPr lang="en-US"/>
          </a:p>
        </p:txBody>
      </p:sp>
      <p:sp>
        <p:nvSpPr>
          <p:cNvPr id="293911" name="Rectangle 23"/>
          <p:cNvSpPr>
            <a:spLocks noChangeArrowheads="1"/>
          </p:cNvSpPr>
          <p:nvPr/>
        </p:nvSpPr>
        <p:spPr bwMode="auto">
          <a:xfrm>
            <a:off x="5478463" y="4578350"/>
            <a:ext cx="1074737"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0.1311</a:t>
            </a:r>
            <a:endParaRPr lang="en-US"/>
          </a:p>
        </p:txBody>
      </p:sp>
      <p:sp>
        <p:nvSpPr>
          <p:cNvPr id="119830" name="Rectangle 24"/>
          <p:cNvSpPr>
            <a:spLocks noChangeArrowheads="1"/>
          </p:cNvSpPr>
          <p:nvPr/>
        </p:nvSpPr>
        <p:spPr bwMode="auto">
          <a:xfrm>
            <a:off x="1176338" y="5024438"/>
            <a:ext cx="2427287"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Hispanic children</a:t>
            </a:r>
            <a:endParaRPr lang="en-US"/>
          </a:p>
        </p:txBody>
      </p:sp>
      <p:sp>
        <p:nvSpPr>
          <p:cNvPr id="293913" name="Rectangle 25"/>
          <p:cNvSpPr>
            <a:spLocks noChangeArrowheads="1"/>
          </p:cNvSpPr>
          <p:nvPr/>
        </p:nvSpPr>
        <p:spPr bwMode="auto">
          <a:xfrm>
            <a:off x="3959225" y="5024438"/>
            <a:ext cx="1160463"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-0.0211</a:t>
            </a:r>
            <a:endParaRPr lang="en-US"/>
          </a:p>
        </p:txBody>
      </p:sp>
      <p:sp>
        <p:nvSpPr>
          <p:cNvPr id="293914" name="Rectangle 26"/>
          <p:cNvSpPr>
            <a:spLocks noChangeArrowheads="1"/>
          </p:cNvSpPr>
          <p:nvPr/>
        </p:nvSpPr>
        <p:spPr bwMode="auto">
          <a:xfrm>
            <a:off x="5478463" y="5024438"/>
            <a:ext cx="1074737" cy="492125"/>
          </a:xfrm>
          <a:prstGeom prst="rect">
            <a:avLst/>
          </a:prstGeom>
          <a:noFill/>
          <a:ln w="9525">
            <a:noFill/>
            <a:miter lim="800000"/>
            <a:headEnd/>
            <a:tailEnd/>
          </a:ln>
        </p:spPr>
        <p:txBody>
          <a:bodyPr wrap="none" lIns="0" tIns="0" rIns="0" bIns="0">
            <a:spAutoFit/>
          </a:bodyPr>
          <a:lstStyle/>
          <a:p>
            <a:r>
              <a:rPr lang="en-US" sz="2600">
                <a:solidFill>
                  <a:srgbClr val="000000"/>
                </a:solidFill>
                <a:latin typeface="Calibri" pitchFamily="34" charset="0"/>
              </a:rPr>
              <a:t>0.8298</a:t>
            </a:r>
            <a:endParaRPr lang="en-US"/>
          </a:p>
        </p:txBody>
      </p:sp>
      <p:sp>
        <p:nvSpPr>
          <p:cNvPr id="119833" name="Rectangle 27"/>
          <p:cNvSpPr>
            <a:spLocks noChangeArrowheads="1"/>
          </p:cNvSpPr>
          <p:nvPr/>
        </p:nvSpPr>
        <p:spPr bwMode="auto">
          <a:xfrm>
            <a:off x="1112838" y="2743200"/>
            <a:ext cx="20637" cy="1588"/>
          </a:xfrm>
          <a:prstGeom prst="rect">
            <a:avLst/>
          </a:prstGeom>
          <a:solidFill>
            <a:srgbClr val="D0D7E5"/>
          </a:solidFill>
          <a:ln w="9525">
            <a:noFill/>
            <a:miter lim="800000"/>
            <a:headEnd/>
            <a:tailEnd/>
          </a:ln>
        </p:spPr>
        <p:txBody>
          <a:bodyPr/>
          <a:lstStyle/>
          <a:p>
            <a:endParaRPr lang="en-US"/>
          </a:p>
        </p:txBody>
      </p:sp>
      <p:sp>
        <p:nvSpPr>
          <p:cNvPr id="119834" name="Rectangle 28"/>
          <p:cNvSpPr>
            <a:spLocks noChangeArrowheads="1"/>
          </p:cNvSpPr>
          <p:nvPr/>
        </p:nvSpPr>
        <p:spPr bwMode="auto">
          <a:xfrm>
            <a:off x="3713163" y="2743200"/>
            <a:ext cx="20637" cy="1588"/>
          </a:xfrm>
          <a:prstGeom prst="rect">
            <a:avLst/>
          </a:prstGeom>
          <a:solidFill>
            <a:srgbClr val="D0D7E5"/>
          </a:solidFill>
          <a:ln w="9525">
            <a:noFill/>
            <a:miter lim="800000"/>
            <a:headEnd/>
            <a:tailEnd/>
          </a:ln>
        </p:spPr>
        <p:txBody>
          <a:bodyPr/>
          <a:lstStyle/>
          <a:p>
            <a:endParaRPr lang="en-US"/>
          </a:p>
        </p:txBody>
      </p:sp>
      <p:sp>
        <p:nvSpPr>
          <p:cNvPr id="119835" name="Rectangle 29"/>
          <p:cNvSpPr>
            <a:spLocks noChangeArrowheads="1"/>
          </p:cNvSpPr>
          <p:nvPr/>
        </p:nvSpPr>
        <p:spPr bwMode="auto">
          <a:xfrm>
            <a:off x="5087938" y="2743200"/>
            <a:ext cx="20637" cy="1588"/>
          </a:xfrm>
          <a:prstGeom prst="rect">
            <a:avLst/>
          </a:prstGeom>
          <a:solidFill>
            <a:srgbClr val="D0D7E5"/>
          </a:solidFill>
          <a:ln w="9525">
            <a:noFill/>
            <a:miter lim="800000"/>
            <a:headEnd/>
            <a:tailEnd/>
          </a:ln>
        </p:spPr>
        <p:txBody>
          <a:bodyPr/>
          <a:lstStyle/>
          <a:p>
            <a:endParaRPr lang="en-US"/>
          </a:p>
        </p:txBody>
      </p:sp>
      <p:sp>
        <p:nvSpPr>
          <p:cNvPr id="119836" name="Rectangle 30"/>
          <p:cNvSpPr>
            <a:spLocks noChangeArrowheads="1"/>
          </p:cNvSpPr>
          <p:nvPr/>
        </p:nvSpPr>
        <p:spPr bwMode="auto">
          <a:xfrm>
            <a:off x="6462713" y="2743200"/>
            <a:ext cx="22225" cy="1588"/>
          </a:xfrm>
          <a:prstGeom prst="rect">
            <a:avLst/>
          </a:prstGeom>
          <a:solidFill>
            <a:srgbClr val="D0D7E5"/>
          </a:solidFill>
          <a:ln w="9525">
            <a:noFill/>
            <a:miter lim="800000"/>
            <a:headEnd/>
            <a:tailEnd/>
          </a:ln>
        </p:spPr>
        <p:txBody>
          <a:bodyPr/>
          <a:lstStyle/>
          <a:p>
            <a:endParaRPr lang="en-US"/>
          </a:p>
        </p:txBody>
      </p:sp>
      <p:sp>
        <p:nvSpPr>
          <p:cNvPr id="119837" name="Line 31"/>
          <p:cNvSpPr>
            <a:spLocks noChangeShapeType="1"/>
          </p:cNvSpPr>
          <p:nvPr/>
        </p:nvSpPr>
        <p:spPr bwMode="auto">
          <a:xfrm>
            <a:off x="1133475" y="2743200"/>
            <a:ext cx="6897688" cy="1588"/>
          </a:xfrm>
          <a:prstGeom prst="line">
            <a:avLst/>
          </a:prstGeom>
          <a:noFill/>
          <a:ln w="0">
            <a:solidFill>
              <a:srgbClr val="000000"/>
            </a:solidFill>
            <a:round/>
            <a:headEnd/>
            <a:tailEnd/>
          </a:ln>
        </p:spPr>
        <p:txBody>
          <a:bodyPr/>
          <a:lstStyle/>
          <a:p>
            <a:endParaRPr lang="en-US"/>
          </a:p>
        </p:txBody>
      </p:sp>
      <p:sp>
        <p:nvSpPr>
          <p:cNvPr id="119838" name="Rectangle 32"/>
          <p:cNvSpPr>
            <a:spLocks noChangeArrowheads="1"/>
          </p:cNvSpPr>
          <p:nvPr/>
        </p:nvSpPr>
        <p:spPr bwMode="auto">
          <a:xfrm>
            <a:off x="1133475" y="2743200"/>
            <a:ext cx="6897688" cy="22225"/>
          </a:xfrm>
          <a:prstGeom prst="rect">
            <a:avLst/>
          </a:prstGeom>
          <a:solidFill>
            <a:srgbClr val="000000"/>
          </a:solidFill>
          <a:ln w="9525">
            <a:noFill/>
            <a:miter lim="800000"/>
            <a:headEnd/>
            <a:tailEnd/>
          </a:ln>
        </p:spPr>
        <p:txBody>
          <a:bodyPr/>
          <a:lstStyle/>
          <a:p>
            <a:endParaRPr lang="en-US"/>
          </a:p>
        </p:txBody>
      </p:sp>
      <p:sp>
        <p:nvSpPr>
          <p:cNvPr id="119839" name="Rectangle 33"/>
          <p:cNvSpPr>
            <a:spLocks noChangeArrowheads="1"/>
          </p:cNvSpPr>
          <p:nvPr/>
        </p:nvSpPr>
        <p:spPr bwMode="auto">
          <a:xfrm>
            <a:off x="8010525" y="2743200"/>
            <a:ext cx="20638" cy="1588"/>
          </a:xfrm>
          <a:prstGeom prst="rect">
            <a:avLst/>
          </a:prstGeom>
          <a:solidFill>
            <a:srgbClr val="D0D7E5"/>
          </a:solidFill>
          <a:ln w="9525">
            <a:noFill/>
            <a:miter lim="800000"/>
            <a:headEnd/>
            <a:tailEnd/>
          </a:ln>
        </p:spPr>
        <p:txBody>
          <a:bodyPr/>
          <a:lstStyle/>
          <a:p>
            <a:endParaRPr lang="en-US"/>
          </a:p>
        </p:txBody>
      </p:sp>
      <p:sp>
        <p:nvSpPr>
          <p:cNvPr id="119840" name="Line 34"/>
          <p:cNvSpPr>
            <a:spLocks noChangeShapeType="1"/>
          </p:cNvSpPr>
          <p:nvPr/>
        </p:nvSpPr>
        <p:spPr bwMode="auto">
          <a:xfrm>
            <a:off x="3713163" y="2765425"/>
            <a:ext cx="1587" cy="425450"/>
          </a:xfrm>
          <a:prstGeom prst="line">
            <a:avLst/>
          </a:prstGeom>
          <a:noFill/>
          <a:ln w="0">
            <a:solidFill>
              <a:srgbClr val="D0D7E5"/>
            </a:solidFill>
            <a:round/>
            <a:headEnd/>
            <a:tailEnd/>
          </a:ln>
        </p:spPr>
        <p:txBody>
          <a:bodyPr/>
          <a:lstStyle/>
          <a:p>
            <a:endParaRPr lang="en-US"/>
          </a:p>
        </p:txBody>
      </p:sp>
      <p:sp>
        <p:nvSpPr>
          <p:cNvPr id="119841" name="Rectangle 35"/>
          <p:cNvSpPr>
            <a:spLocks noChangeArrowheads="1"/>
          </p:cNvSpPr>
          <p:nvPr/>
        </p:nvSpPr>
        <p:spPr bwMode="auto">
          <a:xfrm>
            <a:off x="3713163" y="2765425"/>
            <a:ext cx="20637" cy="425450"/>
          </a:xfrm>
          <a:prstGeom prst="rect">
            <a:avLst/>
          </a:prstGeom>
          <a:solidFill>
            <a:srgbClr val="D0D7E5"/>
          </a:solidFill>
          <a:ln w="9525">
            <a:noFill/>
            <a:miter lim="800000"/>
            <a:headEnd/>
            <a:tailEnd/>
          </a:ln>
        </p:spPr>
        <p:txBody>
          <a:bodyPr/>
          <a:lstStyle/>
          <a:p>
            <a:endParaRPr lang="en-US"/>
          </a:p>
        </p:txBody>
      </p:sp>
      <p:sp>
        <p:nvSpPr>
          <p:cNvPr id="119842" name="Line 36"/>
          <p:cNvSpPr>
            <a:spLocks noChangeShapeType="1"/>
          </p:cNvSpPr>
          <p:nvPr/>
        </p:nvSpPr>
        <p:spPr bwMode="auto">
          <a:xfrm>
            <a:off x="5087938" y="2765425"/>
            <a:ext cx="1587" cy="425450"/>
          </a:xfrm>
          <a:prstGeom prst="line">
            <a:avLst/>
          </a:prstGeom>
          <a:noFill/>
          <a:ln w="0">
            <a:solidFill>
              <a:srgbClr val="D0D7E5"/>
            </a:solidFill>
            <a:round/>
            <a:headEnd/>
            <a:tailEnd/>
          </a:ln>
        </p:spPr>
        <p:txBody>
          <a:bodyPr/>
          <a:lstStyle/>
          <a:p>
            <a:endParaRPr lang="en-US"/>
          </a:p>
        </p:txBody>
      </p:sp>
      <p:sp>
        <p:nvSpPr>
          <p:cNvPr id="119843" name="Rectangle 37"/>
          <p:cNvSpPr>
            <a:spLocks noChangeArrowheads="1"/>
          </p:cNvSpPr>
          <p:nvPr/>
        </p:nvSpPr>
        <p:spPr bwMode="auto">
          <a:xfrm>
            <a:off x="5087938" y="2765425"/>
            <a:ext cx="20637" cy="425450"/>
          </a:xfrm>
          <a:prstGeom prst="rect">
            <a:avLst/>
          </a:prstGeom>
          <a:solidFill>
            <a:srgbClr val="D0D7E5"/>
          </a:solidFill>
          <a:ln w="9525">
            <a:noFill/>
            <a:miter lim="800000"/>
            <a:headEnd/>
            <a:tailEnd/>
          </a:ln>
        </p:spPr>
        <p:txBody>
          <a:bodyPr/>
          <a:lstStyle/>
          <a:p>
            <a:endParaRPr lang="en-US"/>
          </a:p>
        </p:txBody>
      </p:sp>
      <p:sp>
        <p:nvSpPr>
          <p:cNvPr id="119844" name="Line 38"/>
          <p:cNvSpPr>
            <a:spLocks noChangeShapeType="1"/>
          </p:cNvSpPr>
          <p:nvPr/>
        </p:nvSpPr>
        <p:spPr bwMode="auto">
          <a:xfrm>
            <a:off x="6462713" y="2765425"/>
            <a:ext cx="1587" cy="425450"/>
          </a:xfrm>
          <a:prstGeom prst="line">
            <a:avLst/>
          </a:prstGeom>
          <a:noFill/>
          <a:ln w="0">
            <a:solidFill>
              <a:srgbClr val="D0D7E5"/>
            </a:solidFill>
            <a:round/>
            <a:headEnd/>
            <a:tailEnd/>
          </a:ln>
        </p:spPr>
        <p:txBody>
          <a:bodyPr/>
          <a:lstStyle/>
          <a:p>
            <a:endParaRPr lang="en-US"/>
          </a:p>
        </p:txBody>
      </p:sp>
      <p:sp>
        <p:nvSpPr>
          <p:cNvPr id="119845" name="Rectangle 39"/>
          <p:cNvSpPr>
            <a:spLocks noChangeArrowheads="1"/>
          </p:cNvSpPr>
          <p:nvPr/>
        </p:nvSpPr>
        <p:spPr bwMode="auto">
          <a:xfrm>
            <a:off x="6462713" y="2765425"/>
            <a:ext cx="22225" cy="425450"/>
          </a:xfrm>
          <a:prstGeom prst="rect">
            <a:avLst/>
          </a:prstGeom>
          <a:solidFill>
            <a:srgbClr val="D0D7E5"/>
          </a:solidFill>
          <a:ln w="9525">
            <a:noFill/>
            <a:miter lim="800000"/>
            <a:headEnd/>
            <a:tailEnd/>
          </a:ln>
        </p:spPr>
        <p:txBody>
          <a:bodyPr/>
          <a:lstStyle/>
          <a:p>
            <a:endParaRPr lang="en-US"/>
          </a:p>
        </p:txBody>
      </p:sp>
      <p:sp>
        <p:nvSpPr>
          <p:cNvPr id="119846" name="Line 40"/>
          <p:cNvSpPr>
            <a:spLocks noChangeShapeType="1"/>
          </p:cNvSpPr>
          <p:nvPr/>
        </p:nvSpPr>
        <p:spPr bwMode="auto">
          <a:xfrm>
            <a:off x="1133475" y="3190875"/>
            <a:ext cx="6897688" cy="1588"/>
          </a:xfrm>
          <a:prstGeom prst="line">
            <a:avLst/>
          </a:prstGeom>
          <a:noFill/>
          <a:ln w="0">
            <a:solidFill>
              <a:srgbClr val="000000"/>
            </a:solidFill>
            <a:round/>
            <a:headEnd/>
            <a:tailEnd/>
          </a:ln>
        </p:spPr>
        <p:txBody>
          <a:bodyPr/>
          <a:lstStyle/>
          <a:p>
            <a:endParaRPr lang="en-US"/>
          </a:p>
        </p:txBody>
      </p:sp>
      <p:sp>
        <p:nvSpPr>
          <p:cNvPr id="119847" name="Rectangle 41"/>
          <p:cNvSpPr>
            <a:spLocks noChangeArrowheads="1"/>
          </p:cNvSpPr>
          <p:nvPr/>
        </p:nvSpPr>
        <p:spPr bwMode="auto">
          <a:xfrm>
            <a:off x="1133475" y="3190875"/>
            <a:ext cx="6897688" cy="22225"/>
          </a:xfrm>
          <a:prstGeom prst="rect">
            <a:avLst/>
          </a:prstGeom>
          <a:solidFill>
            <a:srgbClr val="000000"/>
          </a:solidFill>
          <a:ln w="9525">
            <a:noFill/>
            <a:miter lim="800000"/>
            <a:headEnd/>
            <a:tailEnd/>
          </a:ln>
        </p:spPr>
        <p:txBody>
          <a:bodyPr/>
          <a:lstStyle/>
          <a:p>
            <a:endParaRPr lang="en-US"/>
          </a:p>
        </p:txBody>
      </p:sp>
      <p:sp>
        <p:nvSpPr>
          <p:cNvPr id="119848" name="Line 42"/>
          <p:cNvSpPr>
            <a:spLocks noChangeShapeType="1"/>
          </p:cNvSpPr>
          <p:nvPr/>
        </p:nvSpPr>
        <p:spPr bwMode="auto">
          <a:xfrm>
            <a:off x="1133475" y="3638550"/>
            <a:ext cx="6877050" cy="1588"/>
          </a:xfrm>
          <a:prstGeom prst="line">
            <a:avLst/>
          </a:prstGeom>
          <a:noFill/>
          <a:ln w="0">
            <a:solidFill>
              <a:srgbClr val="D0D7E5"/>
            </a:solidFill>
            <a:round/>
            <a:headEnd/>
            <a:tailEnd/>
          </a:ln>
        </p:spPr>
        <p:txBody>
          <a:bodyPr/>
          <a:lstStyle/>
          <a:p>
            <a:endParaRPr lang="en-US"/>
          </a:p>
        </p:txBody>
      </p:sp>
      <p:sp>
        <p:nvSpPr>
          <p:cNvPr id="119849" name="Rectangle 43"/>
          <p:cNvSpPr>
            <a:spLocks noChangeArrowheads="1"/>
          </p:cNvSpPr>
          <p:nvPr/>
        </p:nvSpPr>
        <p:spPr bwMode="auto">
          <a:xfrm>
            <a:off x="1133475" y="3638550"/>
            <a:ext cx="6877050" cy="22225"/>
          </a:xfrm>
          <a:prstGeom prst="rect">
            <a:avLst/>
          </a:prstGeom>
          <a:solidFill>
            <a:srgbClr val="D0D7E5"/>
          </a:solidFill>
          <a:ln w="9525">
            <a:noFill/>
            <a:miter lim="800000"/>
            <a:headEnd/>
            <a:tailEnd/>
          </a:ln>
        </p:spPr>
        <p:txBody>
          <a:bodyPr/>
          <a:lstStyle/>
          <a:p>
            <a:endParaRPr lang="en-US"/>
          </a:p>
        </p:txBody>
      </p:sp>
      <p:sp>
        <p:nvSpPr>
          <p:cNvPr id="119850" name="Line 44"/>
          <p:cNvSpPr>
            <a:spLocks noChangeShapeType="1"/>
          </p:cNvSpPr>
          <p:nvPr/>
        </p:nvSpPr>
        <p:spPr bwMode="auto">
          <a:xfrm>
            <a:off x="1133475" y="4086225"/>
            <a:ext cx="3954463" cy="1588"/>
          </a:xfrm>
          <a:prstGeom prst="line">
            <a:avLst/>
          </a:prstGeom>
          <a:noFill/>
          <a:ln w="0">
            <a:solidFill>
              <a:srgbClr val="D0D7E5"/>
            </a:solidFill>
            <a:round/>
            <a:headEnd/>
            <a:tailEnd/>
          </a:ln>
        </p:spPr>
        <p:txBody>
          <a:bodyPr/>
          <a:lstStyle/>
          <a:p>
            <a:endParaRPr lang="en-US"/>
          </a:p>
        </p:txBody>
      </p:sp>
      <p:sp>
        <p:nvSpPr>
          <p:cNvPr id="119851" name="Rectangle 45"/>
          <p:cNvSpPr>
            <a:spLocks noChangeArrowheads="1"/>
          </p:cNvSpPr>
          <p:nvPr/>
        </p:nvSpPr>
        <p:spPr bwMode="auto">
          <a:xfrm>
            <a:off x="1133475" y="4086225"/>
            <a:ext cx="3954463" cy="22225"/>
          </a:xfrm>
          <a:prstGeom prst="rect">
            <a:avLst/>
          </a:prstGeom>
          <a:solidFill>
            <a:srgbClr val="D0D7E5"/>
          </a:solidFill>
          <a:ln w="9525">
            <a:noFill/>
            <a:miter lim="800000"/>
            <a:headEnd/>
            <a:tailEnd/>
          </a:ln>
        </p:spPr>
        <p:txBody>
          <a:bodyPr/>
          <a:lstStyle/>
          <a:p>
            <a:endParaRPr lang="en-US"/>
          </a:p>
        </p:txBody>
      </p:sp>
      <p:sp>
        <p:nvSpPr>
          <p:cNvPr id="119852" name="Line 46"/>
          <p:cNvSpPr>
            <a:spLocks noChangeShapeType="1"/>
          </p:cNvSpPr>
          <p:nvPr/>
        </p:nvSpPr>
        <p:spPr bwMode="auto">
          <a:xfrm>
            <a:off x="5087938" y="3213100"/>
            <a:ext cx="1587" cy="873125"/>
          </a:xfrm>
          <a:prstGeom prst="line">
            <a:avLst/>
          </a:prstGeom>
          <a:noFill/>
          <a:ln w="0">
            <a:solidFill>
              <a:srgbClr val="D0D7E5"/>
            </a:solidFill>
            <a:round/>
            <a:headEnd/>
            <a:tailEnd/>
          </a:ln>
        </p:spPr>
        <p:txBody>
          <a:bodyPr/>
          <a:lstStyle/>
          <a:p>
            <a:endParaRPr lang="en-US"/>
          </a:p>
        </p:txBody>
      </p:sp>
      <p:sp>
        <p:nvSpPr>
          <p:cNvPr id="119853" name="Rectangle 47"/>
          <p:cNvSpPr>
            <a:spLocks noChangeArrowheads="1"/>
          </p:cNvSpPr>
          <p:nvPr/>
        </p:nvSpPr>
        <p:spPr bwMode="auto">
          <a:xfrm>
            <a:off x="5087938" y="3213100"/>
            <a:ext cx="20637" cy="873125"/>
          </a:xfrm>
          <a:prstGeom prst="rect">
            <a:avLst/>
          </a:prstGeom>
          <a:solidFill>
            <a:srgbClr val="D0D7E5"/>
          </a:solidFill>
          <a:ln w="9525">
            <a:noFill/>
            <a:miter lim="800000"/>
            <a:headEnd/>
            <a:tailEnd/>
          </a:ln>
        </p:spPr>
        <p:txBody>
          <a:bodyPr/>
          <a:lstStyle/>
          <a:p>
            <a:endParaRPr lang="en-US"/>
          </a:p>
        </p:txBody>
      </p:sp>
      <p:sp>
        <p:nvSpPr>
          <p:cNvPr id="119854" name="Line 48"/>
          <p:cNvSpPr>
            <a:spLocks noChangeShapeType="1"/>
          </p:cNvSpPr>
          <p:nvPr/>
        </p:nvSpPr>
        <p:spPr bwMode="auto">
          <a:xfrm>
            <a:off x="6462713" y="3213100"/>
            <a:ext cx="1587" cy="873125"/>
          </a:xfrm>
          <a:prstGeom prst="line">
            <a:avLst/>
          </a:prstGeom>
          <a:noFill/>
          <a:ln w="0">
            <a:solidFill>
              <a:srgbClr val="D0D7E5"/>
            </a:solidFill>
            <a:round/>
            <a:headEnd/>
            <a:tailEnd/>
          </a:ln>
        </p:spPr>
        <p:txBody>
          <a:bodyPr/>
          <a:lstStyle/>
          <a:p>
            <a:endParaRPr lang="en-US"/>
          </a:p>
        </p:txBody>
      </p:sp>
      <p:sp>
        <p:nvSpPr>
          <p:cNvPr id="119855" name="Rectangle 49"/>
          <p:cNvSpPr>
            <a:spLocks noChangeArrowheads="1"/>
          </p:cNvSpPr>
          <p:nvPr/>
        </p:nvSpPr>
        <p:spPr bwMode="auto">
          <a:xfrm>
            <a:off x="6462713" y="3200400"/>
            <a:ext cx="22225" cy="873125"/>
          </a:xfrm>
          <a:prstGeom prst="rect">
            <a:avLst/>
          </a:prstGeom>
          <a:solidFill>
            <a:srgbClr val="D0D7E5"/>
          </a:solidFill>
          <a:ln w="9525">
            <a:noFill/>
            <a:miter lim="800000"/>
            <a:headEnd/>
            <a:tailEnd/>
          </a:ln>
        </p:spPr>
        <p:txBody>
          <a:bodyPr/>
          <a:lstStyle/>
          <a:p>
            <a:endParaRPr lang="en-US"/>
          </a:p>
        </p:txBody>
      </p:sp>
      <p:sp>
        <p:nvSpPr>
          <p:cNvPr id="119856" name="Line 50"/>
          <p:cNvSpPr>
            <a:spLocks noChangeShapeType="1"/>
          </p:cNvSpPr>
          <p:nvPr/>
        </p:nvSpPr>
        <p:spPr bwMode="auto">
          <a:xfrm>
            <a:off x="1133475" y="4532313"/>
            <a:ext cx="3954463" cy="1587"/>
          </a:xfrm>
          <a:prstGeom prst="line">
            <a:avLst/>
          </a:prstGeom>
          <a:noFill/>
          <a:ln w="0">
            <a:solidFill>
              <a:srgbClr val="D0D7E5"/>
            </a:solidFill>
            <a:round/>
            <a:headEnd/>
            <a:tailEnd/>
          </a:ln>
        </p:spPr>
        <p:txBody>
          <a:bodyPr/>
          <a:lstStyle/>
          <a:p>
            <a:endParaRPr lang="en-US"/>
          </a:p>
        </p:txBody>
      </p:sp>
      <p:sp>
        <p:nvSpPr>
          <p:cNvPr id="119857" name="Rectangle 51"/>
          <p:cNvSpPr>
            <a:spLocks noChangeArrowheads="1"/>
          </p:cNvSpPr>
          <p:nvPr/>
        </p:nvSpPr>
        <p:spPr bwMode="auto">
          <a:xfrm>
            <a:off x="1133475" y="4532313"/>
            <a:ext cx="3954463" cy="22225"/>
          </a:xfrm>
          <a:prstGeom prst="rect">
            <a:avLst/>
          </a:prstGeom>
          <a:solidFill>
            <a:srgbClr val="D0D7E5"/>
          </a:solidFill>
          <a:ln w="9525">
            <a:noFill/>
            <a:miter lim="800000"/>
            <a:headEnd/>
            <a:tailEnd/>
          </a:ln>
        </p:spPr>
        <p:txBody>
          <a:bodyPr/>
          <a:lstStyle/>
          <a:p>
            <a:endParaRPr lang="en-US"/>
          </a:p>
        </p:txBody>
      </p:sp>
      <p:sp>
        <p:nvSpPr>
          <p:cNvPr id="119858" name="Line 52"/>
          <p:cNvSpPr>
            <a:spLocks noChangeShapeType="1"/>
          </p:cNvSpPr>
          <p:nvPr/>
        </p:nvSpPr>
        <p:spPr bwMode="auto">
          <a:xfrm>
            <a:off x="1133475" y="4979988"/>
            <a:ext cx="6877050" cy="1587"/>
          </a:xfrm>
          <a:prstGeom prst="line">
            <a:avLst/>
          </a:prstGeom>
          <a:noFill/>
          <a:ln w="0">
            <a:solidFill>
              <a:srgbClr val="D0D7E5"/>
            </a:solidFill>
            <a:round/>
            <a:headEnd/>
            <a:tailEnd/>
          </a:ln>
        </p:spPr>
        <p:txBody>
          <a:bodyPr/>
          <a:lstStyle/>
          <a:p>
            <a:endParaRPr lang="en-US"/>
          </a:p>
        </p:txBody>
      </p:sp>
      <p:sp>
        <p:nvSpPr>
          <p:cNvPr id="119859" name="Rectangle 53"/>
          <p:cNvSpPr>
            <a:spLocks noChangeArrowheads="1"/>
          </p:cNvSpPr>
          <p:nvPr/>
        </p:nvSpPr>
        <p:spPr bwMode="auto">
          <a:xfrm>
            <a:off x="1133475" y="4979988"/>
            <a:ext cx="6877050" cy="22225"/>
          </a:xfrm>
          <a:prstGeom prst="rect">
            <a:avLst/>
          </a:prstGeom>
          <a:solidFill>
            <a:srgbClr val="D0D7E5"/>
          </a:solidFill>
          <a:ln w="9525">
            <a:noFill/>
            <a:miter lim="800000"/>
            <a:headEnd/>
            <a:tailEnd/>
          </a:ln>
        </p:spPr>
        <p:txBody>
          <a:bodyPr/>
          <a:lstStyle/>
          <a:p>
            <a:endParaRPr lang="en-US"/>
          </a:p>
        </p:txBody>
      </p:sp>
      <p:sp>
        <p:nvSpPr>
          <p:cNvPr id="119860" name="Line 54"/>
          <p:cNvSpPr>
            <a:spLocks noChangeShapeType="1"/>
          </p:cNvSpPr>
          <p:nvPr/>
        </p:nvSpPr>
        <p:spPr bwMode="auto">
          <a:xfrm>
            <a:off x="1112838" y="2743200"/>
            <a:ext cx="1587" cy="2706688"/>
          </a:xfrm>
          <a:prstGeom prst="line">
            <a:avLst/>
          </a:prstGeom>
          <a:noFill/>
          <a:ln w="0">
            <a:solidFill>
              <a:srgbClr val="000000"/>
            </a:solidFill>
            <a:round/>
            <a:headEnd/>
            <a:tailEnd/>
          </a:ln>
        </p:spPr>
        <p:txBody>
          <a:bodyPr/>
          <a:lstStyle/>
          <a:p>
            <a:endParaRPr lang="en-US"/>
          </a:p>
        </p:txBody>
      </p:sp>
      <p:sp>
        <p:nvSpPr>
          <p:cNvPr id="119861" name="Rectangle 55"/>
          <p:cNvSpPr>
            <a:spLocks noChangeArrowheads="1"/>
          </p:cNvSpPr>
          <p:nvPr/>
        </p:nvSpPr>
        <p:spPr bwMode="auto">
          <a:xfrm>
            <a:off x="1112838" y="2743200"/>
            <a:ext cx="20637" cy="2706688"/>
          </a:xfrm>
          <a:prstGeom prst="rect">
            <a:avLst/>
          </a:prstGeom>
          <a:solidFill>
            <a:srgbClr val="000000"/>
          </a:solidFill>
          <a:ln w="9525">
            <a:noFill/>
            <a:miter lim="800000"/>
            <a:headEnd/>
            <a:tailEnd/>
          </a:ln>
        </p:spPr>
        <p:txBody>
          <a:bodyPr/>
          <a:lstStyle/>
          <a:p>
            <a:endParaRPr lang="en-US"/>
          </a:p>
        </p:txBody>
      </p:sp>
      <p:sp>
        <p:nvSpPr>
          <p:cNvPr id="119862" name="Line 56"/>
          <p:cNvSpPr>
            <a:spLocks noChangeShapeType="1"/>
          </p:cNvSpPr>
          <p:nvPr/>
        </p:nvSpPr>
        <p:spPr bwMode="auto">
          <a:xfrm>
            <a:off x="3713163" y="3213100"/>
            <a:ext cx="1587" cy="2214563"/>
          </a:xfrm>
          <a:prstGeom prst="line">
            <a:avLst/>
          </a:prstGeom>
          <a:noFill/>
          <a:ln w="0">
            <a:solidFill>
              <a:srgbClr val="D0D7E5"/>
            </a:solidFill>
            <a:round/>
            <a:headEnd/>
            <a:tailEnd/>
          </a:ln>
        </p:spPr>
        <p:txBody>
          <a:bodyPr/>
          <a:lstStyle/>
          <a:p>
            <a:endParaRPr lang="en-US"/>
          </a:p>
        </p:txBody>
      </p:sp>
      <p:sp>
        <p:nvSpPr>
          <p:cNvPr id="119863" name="Rectangle 57"/>
          <p:cNvSpPr>
            <a:spLocks noChangeArrowheads="1"/>
          </p:cNvSpPr>
          <p:nvPr/>
        </p:nvSpPr>
        <p:spPr bwMode="auto">
          <a:xfrm>
            <a:off x="3713163" y="3213100"/>
            <a:ext cx="20637" cy="2214563"/>
          </a:xfrm>
          <a:prstGeom prst="rect">
            <a:avLst/>
          </a:prstGeom>
          <a:solidFill>
            <a:srgbClr val="D0D7E5"/>
          </a:solidFill>
          <a:ln w="9525">
            <a:noFill/>
            <a:miter lim="800000"/>
            <a:headEnd/>
            <a:tailEnd/>
          </a:ln>
        </p:spPr>
        <p:txBody>
          <a:bodyPr/>
          <a:lstStyle/>
          <a:p>
            <a:endParaRPr lang="en-US"/>
          </a:p>
        </p:txBody>
      </p:sp>
      <p:sp>
        <p:nvSpPr>
          <p:cNvPr id="119864" name="Line 58"/>
          <p:cNvSpPr>
            <a:spLocks noChangeShapeType="1"/>
          </p:cNvSpPr>
          <p:nvPr/>
        </p:nvSpPr>
        <p:spPr bwMode="auto">
          <a:xfrm>
            <a:off x="5087938" y="4554538"/>
            <a:ext cx="1587" cy="873125"/>
          </a:xfrm>
          <a:prstGeom prst="line">
            <a:avLst/>
          </a:prstGeom>
          <a:noFill/>
          <a:ln w="0">
            <a:solidFill>
              <a:srgbClr val="D0D7E5"/>
            </a:solidFill>
            <a:round/>
            <a:headEnd/>
            <a:tailEnd/>
          </a:ln>
        </p:spPr>
        <p:txBody>
          <a:bodyPr/>
          <a:lstStyle/>
          <a:p>
            <a:endParaRPr lang="en-US"/>
          </a:p>
        </p:txBody>
      </p:sp>
      <p:sp>
        <p:nvSpPr>
          <p:cNvPr id="119865" name="Rectangle 59"/>
          <p:cNvSpPr>
            <a:spLocks noChangeArrowheads="1"/>
          </p:cNvSpPr>
          <p:nvPr/>
        </p:nvSpPr>
        <p:spPr bwMode="auto">
          <a:xfrm>
            <a:off x="5087938" y="4554538"/>
            <a:ext cx="20637" cy="873125"/>
          </a:xfrm>
          <a:prstGeom prst="rect">
            <a:avLst/>
          </a:prstGeom>
          <a:solidFill>
            <a:srgbClr val="D0D7E5"/>
          </a:solidFill>
          <a:ln w="9525">
            <a:noFill/>
            <a:miter lim="800000"/>
            <a:headEnd/>
            <a:tailEnd/>
          </a:ln>
        </p:spPr>
        <p:txBody>
          <a:bodyPr/>
          <a:lstStyle/>
          <a:p>
            <a:endParaRPr lang="en-US"/>
          </a:p>
        </p:txBody>
      </p:sp>
      <p:sp>
        <p:nvSpPr>
          <p:cNvPr id="119866" name="Line 60"/>
          <p:cNvSpPr>
            <a:spLocks noChangeShapeType="1"/>
          </p:cNvSpPr>
          <p:nvPr/>
        </p:nvSpPr>
        <p:spPr bwMode="auto">
          <a:xfrm>
            <a:off x="6462713" y="4554538"/>
            <a:ext cx="1587" cy="873125"/>
          </a:xfrm>
          <a:prstGeom prst="line">
            <a:avLst/>
          </a:prstGeom>
          <a:noFill/>
          <a:ln w="0">
            <a:solidFill>
              <a:srgbClr val="D0D7E5"/>
            </a:solidFill>
            <a:round/>
            <a:headEnd/>
            <a:tailEnd/>
          </a:ln>
        </p:spPr>
        <p:txBody>
          <a:bodyPr/>
          <a:lstStyle/>
          <a:p>
            <a:endParaRPr lang="en-US"/>
          </a:p>
        </p:txBody>
      </p:sp>
      <p:sp>
        <p:nvSpPr>
          <p:cNvPr id="119867" name="Rectangle 61"/>
          <p:cNvSpPr>
            <a:spLocks noChangeArrowheads="1"/>
          </p:cNvSpPr>
          <p:nvPr/>
        </p:nvSpPr>
        <p:spPr bwMode="auto">
          <a:xfrm>
            <a:off x="6462713" y="4554538"/>
            <a:ext cx="22225" cy="873125"/>
          </a:xfrm>
          <a:prstGeom prst="rect">
            <a:avLst/>
          </a:prstGeom>
          <a:solidFill>
            <a:srgbClr val="D0D7E5"/>
          </a:solidFill>
          <a:ln w="9525">
            <a:noFill/>
            <a:miter lim="800000"/>
            <a:headEnd/>
            <a:tailEnd/>
          </a:ln>
        </p:spPr>
        <p:txBody>
          <a:bodyPr/>
          <a:lstStyle/>
          <a:p>
            <a:endParaRPr lang="en-US"/>
          </a:p>
        </p:txBody>
      </p:sp>
      <p:sp>
        <p:nvSpPr>
          <p:cNvPr id="119868" name="Line 62"/>
          <p:cNvSpPr>
            <a:spLocks noChangeShapeType="1"/>
          </p:cNvSpPr>
          <p:nvPr/>
        </p:nvSpPr>
        <p:spPr bwMode="auto">
          <a:xfrm>
            <a:off x="1133475" y="5427663"/>
            <a:ext cx="6897688" cy="1587"/>
          </a:xfrm>
          <a:prstGeom prst="line">
            <a:avLst/>
          </a:prstGeom>
          <a:noFill/>
          <a:ln w="0">
            <a:solidFill>
              <a:srgbClr val="000000"/>
            </a:solidFill>
            <a:round/>
            <a:headEnd/>
            <a:tailEnd/>
          </a:ln>
        </p:spPr>
        <p:txBody>
          <a:bodyPr/>
          <a:lstStyle/>
          <a:p>
            <a:endParaRPr lang="en-US"/>
          </a:p>
        </p:txBody>
      </p:sp>
      <p:sp>
        <p:nvSpPr>
          <p:cNvPr id="119869" name="Rectangle 63"/>
          <p:cNvSpPr>
            <a:spLocks noChangeArrowheads="1"/>
          </p:cNvSpPr>
          <p:nvPr/>
        </p:nvSpPr>
        <p:spPr bwMode="auto">
          <a:xfrm>
            <a:off x="1133475" y="5427663"/>
            <a:ext cx="6897688" cy="22225"/>
          </a:xfrm>
          <a:prstGeom prst="rect">
            <a:avLst/>
          </a:prstGeom>
          <a:solidFill>
            <a:srgbClr val="000000"/>
          </a:solidFill>
          <a:ln w="9525">
            <a:noFill/>
            <a:miter lim="800000"/>
            <a:headEnd/>
            <a:tailEnd/>
          </a:ln>
        </p:spPr>
        <p:txBody>
          <a:bodyPr/>
          <a:lstStyle/>
          <a:p>
            <a:endParaRPr lang="en-US"/>
          </a:p>
        </p:txBody>
      </p:sp>
      <p:sp>
        <p:nvSpPr>
          <p:cNvPr id="119870" name="Line 64"/>
          <p:cNvSpPr>
            <a:spLocks noChangeShapeType="1"/>
          </p:cNvSpPr>
          <p:nvPr/>
        </p:nvSpPr>
        <p:spPr bwMode="auto">
          <a:xfrm>
            <a:off x="8010525" y="2765425"/>
            <a:ext cx="1588" cy="2684463"/>
          </a:xfrm>
          <a:prstGeom prst="line">
            <a:avLst/>
          </a:prstGeom>
          <a:noFill/>
          <a:ln w="0">
            <a:solidFill>
              <a:srgbClr val="000000"/>
            </a:solidFill>
            <a:round/>
            <a:headEnd/>
            <a:tailEnd/>
          </a:ln>
        </p:spPr>
        <p:txBody>
          <a:bodyPr/>
          <a:lstStyle/>
          <a:p>
            <a:endParaRPr lang="en-US"/>
          </a:p>
        </p:txBody>
      </p:sp>
      <p:sp>
        <p:nvSpPr>
          <p:cNvPr id="119871" name="Rectangle 65"/>
          <p:cNvSpPr>
            <a:spLocks noChangeArrowheads="1"/>
          </p:cNvSpPr>
          <p:nvPr/>
        </p:nvSpPr>
        <p:spPr bwMode="auto">
          <a:xfrm>
            <a:off x="8010525" y="2765425"/>
            <a:ext cx="20638" cy="2684463"/>
          </a:xfrm>
          <a:prstGeom prst="rect">
            <a:avLst/>
          </a:prstGeom>
          <a:solidFill>
            <a:srgbClr val="000000"/>
          </a:solidFill>
          <a:ln w="9525">
            <a:noFill/>
            <a:miter lim="800000"/>
            <a:headEnd/>
            <a:tailEnd/>
          </a:ln>
        </p:spPr>
        <p:txBody>
          <a:bodyPr/>
          <a:lstStyle/>
          <a:p>
            <a:endParaRPr lang="en-US"/>
          </a:p>
        </p:txBody>
      </p:sp>
      <p:sp>
        <p:nvSpPr>
          <p:cNvPr id="119872" name="Line 66"/>
          <p:cNvSpPr>
            <a:spLocks noChangeShapeType="1"/>
          </p:cNvSpPr>
          <p:nvPr/>
        </p:nvSpPr>
        <p:spPr bwMode="auto">
          <a:xfrm>
            <a:off x="1112838" y="5449888"/>
            <a:ext cx="1587" cy="1587"/>
          </a:xfrm>
          <a:prstGeom prst="line">
            <a:avLst/>
          </a:prstGeom>
          <a:noFill/>
          <a:ln w="0">
            <a:solidFill>
              <a:srgbClr val="D0D7E5"/>
            </a:solidFill>
            <a:round/>
            <a:headEnd/>
            <a:tailEnd/>
          </a:ln>
        </p:spPr>
        <p:txBody>
          <a:bodyPr/>
          <a:lstStyle/>
          <a:p>
            <a:endParaRPr lang="en-US"/>
          </a:p>
        </p:txBody>
      </p:sp>
      <p:sp>
        <p:nvSpPr>
          <p:cNvPr id="119873" name="Rectangle 67"/>
          <p:cNvSpPr>
            <a:spLocks noChangeArrowheads="1"/>
          </p:cNvSpPr>
          <p:nvPr/>
        </p:nvSpPr>
        <p:spPr bwMode="auto">
          <a:xfrm>
            <a:off x="1112838" y="5449888"/>
            <a:ext cx="20637" cy="22225"/>
          </a:xfrm>
          <a:prstGeom prst="rect">
            <a:avLst/>
          </a:prstGeom>
          <a:solidFill>
            <a:srgbClr val="D0D7E5"/>
          </a:solidFill>
          <a:ln w="9525">
            <a:noFill/>
            <a:miter lim="800000"/>
            <a:headEnd/>
            <a:tailEnd/>
          </a:ln>
        </p:spPr>
        <p:txBody>
          <a:bodyPr/>
          <a:lstStyle/>
          <a:p>
            <a:endParaRPr lang="en-US"/>
          </a:p>
        </p:txBody>
      </p:sp>
      <p:sp>
        <p:nvSpPr>
          <p:cNvPr id="119874" name="Line 68"/>
          <p:cNvSpPr>
            <a:spLocks noChangeShapeType="1"/>
          </p:cNvSpPr>
          <p:nvPr/>
        </p:nvSpPr>
        <p:spPr bwMode="auto">
          <a:xfrm>
            <a:off x="3713163" y="5449888"/>
            <a:ext cx="1587" cy="1587"/>
          </a:xfrm>
          <a:prstGeom prst="line">
            <a:avLst/>
          </a:prstGeom>
          <a:noFill/>
          <a:ln w="0">
            <a:solidFill>
              <a:srgbClr val="D0D7E5"/>
            </a:solidFill>
            <a:round/>
            <a:headEnd/>
            <a:tailEnd/>
          </a:ln>
        </p:spPr>
        <p:txBody>
          <a:bodyPr/>
          <a:lstStyle/>
          <a:p>
            <a:endParaRPr lang="en-US"/>
          </a:p>
        </p:txBody>
      </p:sp>
      <p:sp>
        <p:nvSpPr>
          <p:cNvPr id="119875" name="Rectangle 69"/>
          <p:cNvSpPr>
            <a:spLocks noChangeArrowheads="1"/>
          </p:cNvSpPr>
          <p:nvPr/>
        </p:nvSpPr>
        <p:spPr bwMode="auto">
          <a:xfrm>
            <a:off x="3713163" y="5449888"/>
            <a:ext cx="20637" cy="22225"/>
          </a:xfrm>
          <a:prstGeom prst="rect">
            <a:avLst/>
          </a:prstGeom>
          <a:solidFill>
            <a:srgbClr val="D0D7E5"/>
          </a:solidFill>
          <a:ln w="9525">
            <a:noFill/>
            <a:miter lim="800000"/>
            <a:headEnd/>
            <a:tailEnd/>
          </a:ln>
        </p:spPr>
        <p:txBody>
          <a:bodyPr/>
          <a:lstStyle/>
          <a:p>
            <a:endParaRPr lang="en-US"/>
          </a:p>
        </p:txBody>
      </p:sp>
      <p:sp>
        <p:nvSpPr>
          <p:cNvPr id="119876" name="Line 70"/>
          <p:cNvSpPr>
            <a:spLocks noChangeShapeType="1"/>
          </p:cNvSpPr>
          <p:nvPr/>
        </p:nvSpPr>
        <p:spPr bwMode="auto">
          <a:xfrm>
            <a:off x="5087938" y="5449888"/>
            <a:ext cx="1587" cy="1587"/>
          </a:xfrm>
          <a:prstGeom prst="line">
            <a:avLst/>
          </a:prstGeom>
          <a:noFill/>
          <a:ln w="0">
            <a:solidFill>
              <a:srgbClr val="D0D7E5"/>
            </a:solidFill>
            <a:round/>
            <a:headEnd/>
            <a:tailEnd/>
          </a:ln>
        </p:spPr>
        <p:txBody>
          <a:bodyPr/>
          <a:lstStyle/>
          <a:p>
            <a:endParaRPr lang="en-US"/>
          </a:p>
        </p:txBody>
      </p:sp>
      <p:sp>
        <p:nvSpPr>
          <p:cNvPr id="119877" name="Rectangle 71"/>
          <p:cNvSpPr>
            <a:spLocks noChangeArrowheads="1"/>
          </p:cNvSpPr>
          <p:nvPr/>
        </p:nvSpPr>
        <p:spPr bwMode="auto">
          <a:xfrm>
            <a:off x="5087938" y="5449888"/>
            <a:ext cx="20637" cy="22225"/>
          </a:xfrm>
          <a:prstGeom prst="rect">
            <a:avLst/>
          </a:prstGeom>
          <a:solidFill>
            <a:srgbClr val="D0D7E5"/>
          </a:solidFill>
          <a:ln w="9525">
            <a:noFill/>
            <a:miter lim="800000"/>
            <a:headEnd/>
            <a:tailEnd/>
          </a:ln>
        </p:spPr>
        <p:txBody>
          <a:bodyPr/>
          <a:lstStyle/>
          <a:p>
            <a:endParaRPr lang="en-US"/>
          </a:p>
        </p:txBody>
      </p:sp>
      <p:sp>
        <p:nvSpPr>
          <p:cNvPr id="119878" name="Line 72"/>
          <p:cNvSpPr>
            <a:spLocks noChangeShapeType="1"/>
          </p:cNvSpPr>
          <p:nvPr/>
        </p:nvSpPr>
        <p:spPr bwMode="auto">
          <a:xfrm>
            <a:off x="6462713" y="5449888"/>
            <a:ext cx="1587" cy="1587"/>
          </a:xfrm>
          <a:prstGeom prst="line">
            <a:avLst/>
          </a:prstGeom>
          <a:noFill/>
          <a:ln w="0">
            <a:solidFill>
              <a:srgbClr val="D0D7E5"/>
            </a:solidFill>
            <a:round/>
            <a:headEnd/>
            <a:tailEnd/>
          </a:ln>
        </p:spPr>
        <p:txBody>
          <a:bodyPr/>
          <a:lstStyle/>
          <a:p>
            <a:endParaRPr lang="en-US"/>
          </a:p>
        </p:txBody>
      </p:sp>
      <p:sp>
        <p:nvSpPr>
          <p:cNvPr id="119879" name="Rectangle 73"/>
          <p:cNvSpPr>
            <a:spLocks noChangeArrowheads="1"/>
          </p:cNvSpPr>
          <p:nvPr/>
        </p:nvSpPr>
        <p:spPr bwMode="auto">
          <a:xfrm>
            <a:off x="6462713" y="5449888"/>
            <a:ext cx="22225" cy="22225"/>
          </a:xfrm>
          <a:prstGeom prst="rect">
            <a:avLst/>
          </a:prstGeom>
          <a:solidFill>
            <a:srgbClr val="D0D7E5"/>
          </a:solidFill>
          <a:ln w="9525">
            <a:noFill/>
            <a:miter lim="800000"/>
            <a:headEnd/>
            <a:tailEnd/>
          </a:ln>
        </p:spPr>
        <p:txBody>
          <a:bodyPr/>
          <a:lstStyle/>
          <a:p>
            <a:endParaRPr lang="en-US"/>
          </a:p>
        </p:txBody>
      </p:sp>
      <p:sp>
        <p:nvSpPr>
          <p:cNvPr id="119880" name="Line 74"/>
          <p:cNvSpPr>
            <a:spLocks noChangeShapeType="1"/>
          </p:cNvSpPr>
          <p:nvPr/>
        </p:nvSpPr>
        <p:spPr bwMode="auto">
          <a:xfrm>
            <a:off x="8010525" y="5449888"/>
            <a:ext cx="1588" cy="1587"/>
          </a:xfrm>
          <a:prstGeom prst="line">
            <a:avLst/>
          </a:prstGeom>
          <a:noFill/>
          <a:ln w="0">
            <a:solidFill>
              <a:srgbClr val="D0D7E5"/>
            </a:solidFill>
            <a:round/>
            <a:headEnd/>
            <a:tailEnd/>
          </a:ln>
        </p:spPr>
        <p:txBody>
          <a:bodyPr/>
          <a:lstStyle/>
          <a:p>
            <a:endParaRPr lang="en-US"/>
          </a:p>
        </p:txBody>
      </p:sp>
      <p:sp>
        <p:nvSpPr>
          <p:cNvPr id="119881" name="Rectangle 75"/>
          <p:cNvSpPr>
            <a:spLocks noChangeArrowheads="1"/>
          </p:cNvSpPr>
          <p:nvPr/>
        </p:nvSpPr>
        <p:spPr bwMode="auto">
          <a:xfrm>
            <a:off x="8010525" y="5449888"/>
            <a:ext cx="20638" cy="22225"/>
          </a:xfrm>
          <a:prstGeom prst="rect">
            <a:avLst/>
          </a:prstGeom>
          <a:solidFill>
            <a:srgbClr val="D0D7E5"/>
          </a:solidFill>
          <a:ln w="9525">
            <a:noFill/>
            <a:miter lim="800000"/>
            <a:headEnd/>
            <a:tailEnd/>
          </a:ln>
        </p:spPr>
        <p:txBody>
          <a:bodyPr/>
          <a:lstStyle/>
          <a:p>
            <a:endParaRPr lang="en-US"/>
          </a:p>
        </p:txBody>
      </p:sp>
      <p:sp>
        <p:nvSpPr>
          <p:cNvPr id="119882" name="Line 76"/>
          <p:cNvSpPr>
            <a:spLocks noChangeShapeType="1"/>
          </p:cNvSpPr>
          <p:nvPr/>
        </p:nvSpPr>
        <p:spPr bwMode="auto">
          <a:xfrm>
            <a:off x="8031163" y="2743200"/>
            <a:ext cx="1587" cy="1588"/>
          </a:xfrm>
          <a:prstGeom prst="line">
            <a:avLst/>
          </a:prstGeom>
          <a:noFill/>
          <a:ln w="0">
            <a:solidFill>
              <a:srgbClr val="D0D7E5"/>
            </a:solidFill>
            <a:round/>
            <a:headEnd/>
            <a:tailEnd/>
          </a:ln>
        </p:spPr>
        <p:txBody>
          <a:bodyPr/>
          <a:lstStyle/>
          <a:p>
            <a:endParaRPr lang="en-US"/>
          </a:p>
        </p:txBody>
      </p:sp>
      <p:sp>
        <p:nvSpPr>
          <p:cNvPr id="119883" name="Rectangle 77"/>
          <p:cNvSpPr>
            <a:spLocks noChangeArrowheads="1"/>
          </p:cNvSpPr>
          <p:nvPr/>
        </p:nvSpPr>
        <p:spPr bwMode="auto">
          <a:xfrm>
            <a:off x="8031163" y="2743200"/>
            <a:ext cx="22225" cy="22225"/>
          </a:xfrm>
          <a:prstGeom prst="rect">
            <a:avLst/>
          </a:prstGeom>
          <a:solidFill>
            <a:srgbClr val="D0D7E5"/>
          </a:solidFill>
          <a:ln w="9525">
            <a:noFill/>
            <a:miter lim="800000"/>
            <a:headEnd/>
            <a:tailEnd/>
          </a:ln>
        </p:spPr>
        <p:txBody>
          <a:bodyPr/>
          <a:lstStyle/>
          <a:p>
            <a:endParaRPr lang="en-US"/>
          </a:p>
        </p:txBody>
      </p:sp>
      <p:sp>
        <p:nvSpPr>
          <p:cNvPr id="119884" name="Line 78"/>
          <p:cNvSpPr>
            <a:spLocks noChangeShapeType="1"/>
          </p:cNvSpPr>
          <p:nvPr/>
        </p:nvSpPr>
        <p:spPr bwMode="auto">
          <a:xfrm>
            <a:off x="8031163" y="3190875"/>
            <a:ext cx="1587" cy="1588"/>
          </a:xfrm>
          <a:prstGeom prst="line">
            <a:avLst/>
          </a:prstGeom>
          <a:noFill/>
          <a:ln w="0">
            <a:solidFill>
              <a:srgbClr val="D0D7E5"/>
            </a:solidFill>
            <a:round/>
            <a:headEnd/>
            <a:tailEnd/>
          </a:ln>
        </p:spPr>
        <p:txBody>
          <a:bodyPr/>
          <a:lstStyle/>
          <a:p>
            <a:endParaRPr lang="en-US"/>
          </a:p>
        </p:txBody>
      </p:sp>
      <p:sp>
        <p:nvSpPr>
          <p:cNvPr id="119885" name="Rectangle 79"/>
          <p:cNvSpPr>
            <a:spLocks noChangeArrowheads="1"/>
          </p:cNvSpPr>
          <p:nvPr/>
        </p:nvSpPr>
        <p:spPr bwMode="auto">
          <a:xfrm>
            <a:off x="8031163" y="3190875"/>
            <a:ext cx="22225" cy="22225"/>
          </a:xfrm>
          <a:prstGeom prst="rect">
            <a:avLst/>
          </a:prstGeom>
          <a:solidFill>
            <a:srgbClr val="D0D7E5"/>
          </a:solidFill>
          <a:ln w="9525">
            <a:noFill/>
            <a:miter lim="800000"/>
            <a:headEnd/>
            <a:tailEnd/>
          </a:ln>
        </p:spPr>
        <p:txBody>
          <a:bodyPr/>
          <a:lstStyle/>
          <a:p>
            <a:endParaRPr lang="en-US"/>
          </a:p>
        </p:txBody>
      </p:sp>
      <p:sp>
        <p:nvSpPr>
          <p:cNvPr id="119886" name="Line 80"/>
          <p:cNvSpPr>
            <a:spLocks noChangeShapeType="1"/>
          </p:cNvSpPr>
          <p:nvPr/>
        </p:nvSpPr>
        <p:spPr bwMode="auto">
          <a:xfrm>
            <a:off x="8031163" y="3638550"/>
            <a:ext cx="1587" cy="1588"/>
          </a:xfrm>
          <a:prstGeom prst="line">
            <a:avLst/>
          </a:prstGeom>
          <a:noFill/>
          <a:ln w="0">
            <a:solidFill>
              <a:srgbClr val="D0D7E5"/>
            </a:solidFill>
            <a:round/>
            <a:headEnd/>
            <a:tailEnd/>
          </a:ln>
        </p:spPr>
        <p:txBody>
          <a:bodyPr/>
          <a:lstStyle/>
          <a:p>
            <a:endParaRPr lang="en-US"/>
          </a:p>
        </p:txBody>
      </p:sp>
      <p:sp>
        <p:nvSpPr>
          <p:cNvPr id="119887" name="Rectangle 81"/>
          <p:cNvSpPr>
            <a:spLocks noChangeArrowheads="1"/>
          </p:cNvSpPr>
          <p:nvPr/>
        </p:nvSpPr>
        <p:spPr bwMode="auto">
          <a:xfrm>
            <a:off x="8031163" y="3638550"/>
            <a:ext cx="22225" cy="22225"/>
          </a:xfrm>
          <a:prstGeom prst="rect">
            <a:avLst/>
          </a:prstGeom>
          <a:solidFill>
            <a:srgbClr val="D0D7E5"/>
          </a:solidFill>
          <a:ln w="9525">
            <a:noFill/>
            <a:miter lim="800000"/>
            <a:headEnd/>
            <a:tailEnd/>
          </a:ln>
        </p:spPr>
        <p:txBody>
          <a:bodyPr/>
          <a:lstStyle/>
          <a:p>
            <a:endParaRPr lang="en-US"/>
          </a:p>
        </p:txBody>
      </p:sp>
      <p:sp>
        <p:nvSpPr>
          <p:cNvPr id="119888" name="Line 82"/>
          <p:cNvSpPr>
            <a:spLocks noChangeShapeType="1"/>
          </p:cNvSpPr>
          <p:nvPr/>
        </p:nvSpPr>
        <p:spPr bwMode="auto">
          <a:xfrm>
            <a:off x="8031163" y="4086225"/>
            <a:ext cx="1587" cy="1588"/>
          </a:xfrm>
          <a:prstGeom prst="line">
            <a:avLst/>
          </a:prstGeom>
          <a:noFill/>
          <a:ln w="0">
            <a:solidFill>
              <a:srgbClr val="D0D7E5"/>
            </a:solidFill>
            <a:round/>
            <a:headEnd/>
            <a:tailEnd/>
          </a:ln>
        </p:spPr>
        <p:txBody>
          <a:bodyPr/>
          <a:lstStyle/>
          <a:p>
            <a:endParaRPr lang="en-US"/>
          </a:p>
        </p:txBody>
      </p:sp>
      <p:sp>
        <p:nvSpPr>
          <p:cNvPr id="119889" name="Rectangle 83"/>
          <p:cNvSpPr>
            <a:spLocks noChangeArrowheads="1"/>
          </p:cNvSpPr>
          <p:nvPr/>
        </p:nvSpPr>
        <p:spPr bwMode="auto">
          <a:xfrm>
            <a:off x="8031163" y="4086225"/>
            <a:ext cx="22225" cy="22225"/>
          </a:xfrm>
          <a:prstGeom prst="rect">
            <a:avLst/>
          </a:prstGeom>
          <a:solidFill>
            <a:srgbClr val="D0D7E5"/>
          </a:solidFill>
          <a:ln w="9525">
            <a:noFill/>
            <a:miter lim="800000"/>
            <a:headEnd/>
            <a:tailEnd/>
          </a:ln>
        </p:spPr>
        <p:txBody>
          <a:bodyPr/>
          <a:lstStyle/>
          <a:p>
            <a:endParaRPr lang="en-US"/>
          </a:p>
        </p:txBody>
      </p:sp>
      <p:sp>
        <p:nvSpPr>
          <p:cNvPr id="119890" name="Line 84"/>
          <p:cNvSpPr>
            <a:spLocks noChangeShapeType="1"/>
          </p:cNvSpPr>
          <p:nvPr/>
        </p:nvSpPr>
        <p:spPr bwMode="auto">
          <a:xfrm>
            <a:off x="8031163" y="4532313"/>
            <a:ext cx="1587" cy="1587"/>
          </a:xfrm>
          <a:prstGeom prst="line">
            <a:avLst/>
          </a:prstGeom>
          <a:noFill/>
          <a:ln w="0">
            <a:solidFill>
              <a:srgbClr val="D0D7E5"/>
            </a:solidFill>
            <a:round/>
            <a:headEnd/>
            <a:tailEnd/>
          </a:ln>
        </p:spPr>
        <p:txBody>
          <a:bodyPr/>
          <a:lstStyle/>
          <a:p>
            <a:endParaRPr lang="en-US"/>
          </a:p>
        </p:txBody>
      </p:sp>
      <p:sp>
        <p:nvSpPr>
          <p:cNvPr id="119891" name="Rectangle 85"/>
          <p:cNvSpPr>
            <a:spLocks noChangeArrowheads="1"/>
          </p:cNvSpPr>
          <p:nvPr/>
        </p:nvSpPr>
        <p:spPr bwMode="auto">
          <a:xfrm>
            <a:off x="8031163" y="4532313"/>
            <a:ext cx="22225" cy="22225"/>
          </a:xfrm>
          <a:prstGeom prst="rect">
            <a:avLst/>
          </a:prstGeom>
          <a:solidFill>
            <a:srgbClr val="D0D7E5"/>
          </a:solidFill>
          <a:ln w="9525">
            <a:noFill/>
            <a:miter lim="800000"/>
            <a:headEnd/>
            <a:tailEnd/>
          </a:ln>
        </p:spPr>
        <p:txBody>
          <a:bodyPr/>
          <a:lstStyle/>
          <a:p>
            <a:endParaRPr lang="en-US"/>
          </a:p>
        </p:txBody>
      </p:sp>
      <p:sp>
        <p:nvSpPr>
          <p:cNvPr id="119892" name="Line 86"/>
          <p:cNvSpPr>
            <a:spLocks noChangeShapeType="1"/>
          </p:cNvSpPr>
          <p:nvPr/>
        </p:nvSpPr>
        <p:spPr bwMode="auto">
          <a:xfrm>
            <a:off x="8031163" y="4979988"/>
            <a:ext cx="1587" cy="1587"/>
          </a:xfrm>
          <a:prstGeom prst="line">
            <a:avLst/>
          </a:prstGeom>
          <a:noFill/>
          <a:ln w="0">
            <a:solidFill>
              <a:srgbClr val="D0D7E5"/>
            </a:solidFill>
            <a:round/>
            <a:headEnd/>
            <a:tailEnd/>
          </a:ln>
        </p:spPr>
        <p:txBody>
          <a:bodyPr/>
          <a:lstStyle/>
          <a:p>
            <a:endParaRPr lang="en-US"/>
          </a:p>
        </p:txBody>
      </p:sp>
      <p:sp>
        <p:nvSpPr>
          <p:cNvPr id="119893" name="Rectangle 87"/>
          <p:cNvSpPr>
            <a:spLocks noChangeArrowheads="1"/>
          </p:cNvSpPr>
          <p:nvPr/>
        </p:nvSpPr>
        <p:spPr bwMode="auto">
          <a:xfrm>
            <a:off x="8031163" y="4979988"/>
            <a:ext cx="22225" cy="22225"/>
          </a:xfrm>
          <a:prstGeom prst="rect">
            <a:avLst/>
          </a:prstGeom>
          <a:solidFill>
            <a:srgbClr val="D0D7E5"/>
          </a:solidFill>
          <a:ln w="9525">
            <a:noFill/>
            <a:miter lim="800000"/>
            <a:headEnd/>
            <a:tailEnd/>
          </a:ln>
        </p:spPr>
        <p:txBody>
          <a:bodyPr/>
          <a:lstStyle/>
          <a:p>
            <a:endParaRPr lang="en-US"/>
          </a:p>
        </p:txBody>
      </p:sp>
      <p:sp>
        <p:nvSpPr>
          <p:cNvPr id="119894" name="Line 88"/>
          <p:cNvSpPr>
            <a:spLocks noChangeShapeType="1"/>
          </p:cNvSpPr>
          <p:nvPr/>
        </p:nvSpPr>
        <p:spPr bwMode="auto">
          <a:xfrm>
            <a:off x="8031163" y="5427663"/>
            <a:ext cx="1587" cy="1587"/>
          </a:xfrm>
          <a:prstGeom prst="line">
            <a:avLst/>
          </a:prstGeom>
          <a:noFill/>
          <a:ln w="0">
            <a:solidFill>
              <a:srgbClr val="D0D7E5"/>
            </a:solidFill>
            <a:round/>
            <a:headEnd/>
            <a:tailEnd/>
          </a:ln>
        </p:spPr>
        <p:txBody>
          <a:bodyPr/>
          <a:lstStyle/>
          <a:p>
            <a:endParaRPr lang="en-US"/>
          </a:p>
        </p:txBody>
      </p:sp>
      <p:sp>
        <p:nvSpPr>
          <p:cNvPr id="119895" name="Rectangle 89"/>
          <p:cNvSpPr>
            <a:spLocks noChangeArrowheads="1"/>
          </p:cNvSpPr>
          <p:nvPr/>
        </p:nvSpPr>
        <p:spPr bwMode="auto">
          <a:xfrm>
            <a:off x="8031163" y="5427663"/>
            <a:ext cx="22225" cy="22225"/>
          </a:xfrm>
          <a:prstGeom prst="rect">
            <a:avLst/>
          </a:prstGeom>
          <a:solidFill>
            <a:srgbClr val="D0D7E5"/>
          </a:solidFill>
          <a:ln w="9525">
            <a:noFill/>
            <a:miter lim="800000"/>
            <a:headEnd/>
            <a:tailEnd/>
          </a:ln>
        </p:spPr>
        <p:txBody>
          <a:bodyPr/>
          <a:lstStyle/>
          <a:p>
            <a:endParaRPr lang="en-US"/>
          </a:p>
        </p:txBody>
      </p:sp>
      <p:sp>
        <p:nvSpPr>
          <p:cNvPr id="119896" name="Rectangle 59"/>
          <p:cNvSpPr>
            <a:spLocks noChangeArrowheads="1"/>
          </p:cNvSpPr>
          <p:nvPr/>
        </p:nvSpPr>
        <p:spPr bwMode="auto">
          <a:xfrm>
            <a:off x="5094288" y="4000500"/>
            <a:ext cx="20637" cy="873125"/>
          </a:xfrm>
          <a:prstGeom prst="rect">
            <a:avLst/>
          </a:prstGeom>
          <a:solidFill>
            <a:srgbClr val="D0D7E5"/>
          </a:solidFill>
          <a:ln w="9525">
            <a:noFill/>
            <a:miter lim="800000"/>
            <a:headEnd/>
            <a:tailEnd/>
          </a:ln>
        </p:spPr>
        <p:txBody>
          <a:bodyPr/>
          <a:lstStyle/>
          <a:p>
            <a:endParaRPr lang="en-US"/>
          </a:p>
        </p:txBody>
      </p:sp>
      <p:sp>
        <p:nvSpPr>
          <p:cNvPr id="119897" name="Rectangle 53"/>
          <p:cNvSpPr>
            <a:spLocks noChangeArrowheads="1"/>
          </p:cNvSpPr>
          <p:nvPr/>
        </p:nvSpPr>
        <p:spPr bwMode="auto">
          <a:xfrm>
            <a:off x="1143000" y="4090988"/>
            <a:ext cx="6877050" cy="22225"/>
          </a:xfrm>
          <a:prstGeom prst="rect">
            <a:avLst/>
          </a:prstGeom>
          <a:solidFill>
            <a:srgbClr val="D0D7E5"/>
          </a:solidFill>
          <a:ln w="9525">
            <a:noFill/>
            <a:miter lim="800000"/>
            <a:headEnd/>
            <a:tailEnd/>
          </a:ln>
        </p:spPr>
        <p:txBody>
          <a:bodyPr/>
          <a:lstStyle/>
          <a:p>
            <a:endParaRPr lang="en-US"/>
          </a:p>
        </p:txBody>
      </p:sp>
      <p:sp>
        <p:nvSpPr>
          <p:cNvPr id="119898" name="Rectangle 53"/>
          <p:cNvSpPr>
            <a:spLocks noChangeArrowheads="1"/>
          </p:cNvSpPr>
          <p:nvPr/>
        </p:nvSpPr>
        <p:spPr bwMode="auto">
          <a:xfrm>
            <a:off x="1143000" y="4537075"/>
            <a:ext cx="6877050" cy="22225"/>
          </a:xfrm>
          <a:prstGeom prst="rect">
            <a:avLst/>
          </a:prstGeom>
          <a:solidFill>
            <a:srgbClr val="D0D7E5"/>
          </a:solidFill>
          <a:ln w="9525">
            <a:noFill/>
            <a:miter lim="800000"/>
            <a:headEnd/>
            <a:tailEnd/>
          </a:ln>
        </p:spPr>
        <p:txBody>
          <a:bodyPr/>
          <a:lstStyle/>
          <a:p>
            <a:endParaRPr lang="en-US"/>
          </a:p>
        </p:txBody>
      </p:sp>
      <p:sp>
        <p:nvSpPr>
          <p:cNvPr id="119899" name="Rectangle 49"/>
          <p:cNvSpPr>
            <a:spLocks noChangeArrowheads="1"/>
          </p:cNvSpPr>
          <p:nvPr/>
        </p:nvSpPr>
        <p:spPr bwMode="auto">
          <a:xfrm>
            <a:off x="6462713" y="4003675"/>
            <a:ext cx="22225" cy="873125"/>
          </a:xfrm>
          <a:prstGeom prst="rect">
            <a:avLst/>
          </a:prstGeom>
          <a:solidFill>
            <a:srgbClr val="D0D7E5"/>
          </a:solidFill>
          <a:ln w="9525">
            <a:noFill/>
            <a:miter lim="800000"/>
            <a:headEnd/>
            <a:tailEnd/>
          </a:ln>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389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390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390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390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39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39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9389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3901">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390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390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939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39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3" presetClass="emph" presetSubtype="2" fill="hold" nodeType="clickEffect">
                                  <p:stCondLst>
                                    <p:cond delay="0"/>
                                  </p:stCondLst>
                                  <p:childTnLst>
                                    <p:animClr clrSpc="rgb" dir="cw">
                                      <p:cBhvr override="childStyle">
                                        <p:cTn id="34" dur="500" fill="hold"/>
                                        <p:tgtEl>
                                          <p:spTgt spid="293901">
                                            <p:txEl>
                                              <p:pRg st="0" end="0"/>
                                            </p:txEl>
                                          </p:spTgt>
                                        </p:tgtEl>
                                        <p:attrNameLst>
                                          <p:attrName>style.color</p:attrName>
                                        </p:attrNameLst>
                                      </p:cBhvr>
                                      <p:to>
                                        <a:schemeClr val="accent2"/>
                                      </p:to>
                                    </p:animClr>
                                  </p:childTnLst>
                                  <p:subTnLst>
                                    <p:animClr clrSpc="rgb" dir="cw">
                                      <p:cBhvr override="childStyle">
                                        <p:cTn dur="1" fill="hold" display="0" masterRel="nextClick" afterEffect="1"/>
                                        <p:tgtEl>
                                          <p:spTgt spid="293901">
                                            <p:txEl>
                                              <p:pRg st="0" end="0"/>
                                            </p:txEl>
                                          </p:spTgt>
                                        </p:tgtEl>
                                        <p:attrNameLst>
                                          <p:attrName>ppt_c</p:attrName>
                                        </p:attrNameLst>
                                      </p:cBhvr>
                                      <p:to>
                                        <a:schemeClr val="tx1"/>
                                      </p:to>
                                    </p:animClr>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9389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939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896" grpId="0"/>
      <p:bldP spid="293897" grpId="0"/>
      <p:bldP spid="293900" grpId="0"/>
      <p:bldP spid="293901" grpId="0" build="allAtOnce"/>
      <p:bldP spid="293903" grpId="0"/>
      <p:bldP spid="293904" grpId="0"/>
      <p:bldP spid="293906" grpId="0"/>
      <p:bldP spid="293907" grpId="0"/>
      <p:bldP spid="293908" grpId="0"/>
      <p:bldP spid="293910" grpId="0"/>
      <p:bldP spid="293911" grpId="0"/>
      <p:bldP spid="293913" grpId="0"/>
      <p:bldP spid="293914"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rtlCol="0">
            <a:normAutofit/>
          </a:bodyPr>
          <a:lstStyle/>
          <a:p>
            <a:pPr marL="484632" eaLnBrk="1" fontAlgn="auto" hangingPunct="1">
              <a:spcAft>
                <a:spcPts val="0"/>
              </a:spcAft>
              <a:defRPr/>
            </a:pPr>
            <a:r>
              <a:rPr lang="en-US" b="1" dirty="0" smtClean="0">
                <a:solidFill>
                  <a:schemeClr val="accent1">
                    <a:tint val="83000"/>
                    <a:satMod val="150000"/>
                  </a:schemeClr>
                </a:solidFill>
              </a:rPr>
              <a:t>Conclusions</a:t>
            </a:r>
            <a:endParaRPr lang="en-US" sz="3900" b="1" dirty="0">
              <a:solidFill>
                <a:schemeClr val="accent1">
                  <a:tint val="83000"/>
                  <a:satMod val="150000"/>
                </a:schemeClr>
              </a:solidFill>
            </a:endParaRPr>
          </a:p>
        </p:txBody>
      </p:sp>
      <p:sp>
        <p:nvSpPr>
          <p:cNvPr id="16386" name="Content Placeholder 2"/>
          <p:cNvSpPr>
            <a:spLocks noGrp="1"/>
          </p:cNvSpPr>
          <p:nvPr>
            <p:ph idx="1"/>
          </p:nvPr>
        </p:nvSpPr>
        <p:spPr>
          <a:xfrm>
            <a:off x="457200" y="1457325"/>
            <a:ext cx="8229600" cy="4821238"/>
          </a:xfrm>
        </p:spPr>
        <p:txBody>
          <a:bodyPr/>
          <a:lstStyle/>
          <a:p>
            <a:pPr eaLnBrk="1" hangingPunct="1">
              <a:spcBef>
                <a:spcPts val="600"/>
              </a:spcBef>
              <a:defRPr/>
            </a:pPr>
            <a:r>
              <a:rPr lang="en-US" sz="3000" dirty="0" smtClean="0"/>
              <a:t>The pattern of disproportionality for Black children varies markedly from year to year</a:t>
            </a:r>
          </a:p>
          <a:p>
            <a:pPr eaLnBrk="1" hangingPunct="1">
              <a:spcBef>
                <a:spcPts val="600"/>
              </a:spcBef>
              <a:defRPr/>
            </a:pPr>
            <a:r>
              <a:rPr lang="en-US" sz="3000" u="sng" dirty="0" smtClean="0"/>
              <a:t>Apparent</a:t>
            </a:r>
            <a:r>
              <a:rPr lang="en-US" sz="3000" dirty="0" smtClean="0"/>
              <a:t> effects of implementing of Structured Decision Making in October 2007:</a:t>
            </a:r>
          </a:p>
          <a:p>
            <a:pPr lvl="1" eaLnBrk="1" hangingPunct="1">
              <a:spcBef>
                <a:spcPts val="600"/>
              </a:spcBef>
              <a:defRPr/>
            </a:pPr>
            <a:r>
              <a:rPr lang="en-US" sz="2600" dirty="0" smtClean="0"/>
              <a:t>No effect on overall rates of removal, except for Black children</a:t>
            </a:r>
          </a:p>
          <a:p>
            <a:pPr lvl="1" eaLnBrk="1" hangingPunct="1">
              <a:spcBef>
                <a:spcPts val="600"/>
              </a:spcBef>
              <a:defRPr/>
            </a:pPr>
            <a:r>
              <a:rPr lang="en-US" sz="2600" dirty="0" smtClean="0"/>
              <a:t>Following implementation of SDM, increased rates of placement for Black children leading to greater disproportionality at the point of removal from home.</a:t>
            </a:r>
          </a:p>
          <a:p>
            <a:pPr marL="342900" lvl="1" indent="-342900" eaLnBrk="1" hangingPunct="1">
              <a:spcBef>
                <a:spcPts val="1200"/>
              </a:spcBef>
              <a:buFont typeface="Arial" charset="0"/>
              <a:buChar char="•"/>
              <a:defRPr/>
            </a:pPr>
            <a:r>
              <a:rPr lang="en-US" sz="3000" dirty="0" smtClean="0"/>
              <a:t>The story is not over.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blinds(horizontal)">
                                      <p:cBhvr>
                                        <p:cTn id="7" dur="500"/>
                                        <p:tgtEl>
                                          <p:spTgt spid="16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386">
                                            <p:txEl>
                                              <p:pRg st="1" end="1"/>
                                            </p:txEl>
                                          </p:spTgt>
                                        </p:tgtEl>
                                        <p:attrNameLst>
                                          <p:attrName>style.visibility</p:attrName>
                                        </p:attrNameLst>
                                      </p:cBhvr>
                                      <p:to>
                                        <p:strVal val="visible"/>
                                      </p:to>
                                    </p:set>
                                    <p:animEffect transition="in" filter="blinds(horizontal)">
                                      <p:cBhvr>
                                        <p:cTn id="12" dur="500"/>
                                        <p:tgtEl>
                                          <p:spTgt spid="1638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6386">
                                            <p:txEl>
                                              <p:pRg st="2" end="2"/>
                                            </p:txEl>
                                          </p:spTgt>
                                        </p:tgtEl>
                                        <p:attrNameLst>
                                          <p:attrName>style.visibility</p:attrName>
                                        </p:attrNameLst>
                                      </p:cBhvr>
                                      <p:to>
                                        <p:strVal val="visible"/>
                                      </p:to>
                                    </p:set>
                                    <p:animEffect transition="in" filter="blinds(horizontal)">
                                      <p:cBhvr>
                                        <p:cTn id="17" dur="500"/>
                                        <p:tgtEl>
                                          <p:spTgt spid="1638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6386">
                                            <p:txEl>
                                              <p:pRg st="3" end="3"/>
                                            </p:txEl>
                                          </p:spTgt>
                                        </p:tgtEl>
                                        <p:attrNameLst>
                                          <p:attrName>style.visibility</p:attrName>
                                        </p:attrNameLst>
                                      </p:cBhvr>
                                      <p:to>
                                        <p:strVal val="visible"/>
                                      </p:to>
                                    </p:set>
                                    <p:animEffect transition="in" filter="blinds(horizontal)">
                                      <p:cBhvr>
                                        <p:cTn id="22" dur="500"/>
                                        <p:tgtEl>
                                          <p:spTgt spid="1638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6386">
                                            <p:txEl>
                                              <p:pRg st="4" end="4"/>
                                            </p:txEl>
                                          </p:spTgt>
                                        </p:tgtEl>
                                        <p:attrNameLst>
                                          <p:attrName>style.visibility</p:attrName>
                                        </p:attrNameLst>
                                      </p:cBhvr>
                                      <p:to>
                                        <p:strVal val="visible"/>
                                      </p:to>
                                    </p:set>
                                    <p:animEffect transition="in" filter="blinds(horizontal)">
                                      <p:cBhvr>
                                        <p:cTn id="27" dur="500"/>
                                        <p:tgtEl>
                                          <p:spTgt spid="1638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rtlCol="0">
            <a:normAutofit/>
          </a:bodyPr>
          <a:lstStyle/>
          <a:p>
            <a:pPr marL="484632" eaLnBrk="1" fontAlgn="auto" hangingPunct="1">
              <a:spcAft>
                <a:spcPts val="0"/>
              </a:spcAft>
              <a:defRPr/>
            </a:pPr>
            <a:r>
              <a:rPr lang="en-US" b="1" dirty="0" smtClean="0">
                <a:solidFill>
                  <a:schemeClr val="accent1">
                    <a:tint val="83000"/>
                    <a:satMod val="150000"/>
                  </a:schemeClr>
                </a:solidFill>
              </a:rPr>
              <a:t>What’s Next</a:t>
            </a:r>
            <a:endParaRPr lang="en-US" sz="3900" b="1" dirty="0">
              <a:solidFill>
                <a:schemeClr val="accent1">
                  <a:tint val="83000"/>
                  <a:satMod val="150000"/>
                </a:schemeClr>
              </a:solidFill>
            </a:endParaRPr>
          </a:p>
        </p:txBody>
      </p:sp>
      <p:sp>
        <p:nvSpPr>
          <p:cNvPr id="16386" name="Content Placeholder 2"/>
          <p:cNvSpPr>
            <a:spLocks noGrp="1"/>
          </p:cNvSpPr>
          <p:nvPr>
            <p:ph idx="1"/>
          </p:nvPr>
        </p:nvSpPr>
        <p:spPr>
          <a:xfrm>
            <a:off x="457200" y="1601788"/>
            <a:ext cx="8229600" cy="4821237"/>
          </a:xfrm>
        </p:spPr>
        <p:txBody>
          <a:bodyPr/>
          <a:lstStyle/>
          <a:p>
            <a:pPr eaLnBrk="1" hangingPunct="1">
              <a:spcBef>
                <a:spcPts val="1200"/>
              </a:spcBef>
            </a:pPr>
            <a:r>
              <a:rPr lang="en-US" sz="3000" smtClean="0"/>
              <a:t>Obtaining additional information on families, particularly receipt of food stamps in the year of the referral</a:t>
            </a:r>
          </a:p>
          <a:p>
            <a:pPr eaLnBrk="1" hangingPunct="1">
              <a:spcBef>
                <a:spcPts val="1200"/>
              </a:spcBef>
            </a:pPr>
            <a:r>
              <a:rPr lang="en-US" sz="3000" smtClean="0"/>
              <a:t>Refine our estimates for the effects of SDM</a:t>
            </a:r>
          </a:p>
          <a:p>
            <a:pPr eaLnBrk="1" hangingPunct="1">
              <a:spcBef>
                <a:spcPts val="1200"/>
              </a:spcBef>
            </a:pPr>
            <a:r>
              <a:rPr lang="en-US" sz="3000" smtClean="0"/>
              <a:t>Analyze effects of Family Team Decision Making</a:t>
            </a:r>
          </a:p>
          <a:p>
            <a:pPr eaLnBrk="1" hangingPunct="1">
              <a:spcBef>
                <a:spcPts val="1200"/>
              </a:spcBef>
            </a:pPr>
            <a:r>
              <a:rPr lang="en-US" sz="3000" smtClean="0"/>
              <a:t>Report due in September 2010</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blinds(horizontal)">
                                      <p:cBhvr>
                                        <p:cTn id="7" dur="500"/>
                                        <p:tgtEl>
                                          <p:spTgt spid="16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386">
                                            <p:txEl>
                                              <p:pRg st="1" end="1"/>
                                            </p:txEl>
                                          </p:spTgt>
                                        </p:tgtEl>
                                        <p:attrNameLst>
                                          <p:attrName>style.visibility</p:attrName>
                                        </p:attrNameLst>
                                      </p:cBhvr>
                                      <p:to>
                                        <p:strVal val="visible"/>
                                      </p:to>
                                    </p:set>
                                    <p:animEffect transition="in" filter="blinds(horizontal)">
                                      <p:cBhvr>
                                        <p:cTn id="12" dur="500"/>
                                        <p:tgtEl>
                                          <p:spTgt spid="1638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6386">
                                            <p:txEl>
                                              <p:pRg st="2" end="2"/>
                                            </p:txEl>
                                          </p:spTgt>
                                        </p:tgtEl>
                                        <p:attrNameLst>
                                          <p:attrName>style.visibility</p:attrName>
                                        </p:attrNameLst>
                                      </p:cBhvr>
                                      <p:to>
                                        <p:strVal val="visible"/>
                                      </p:to>
                                    </p:set>
                                    <p:animEffect transition="in" filter="blinds(horizontal)">
                                      <p:cBhvr>
                                        <p:cTn id="17" dur="500"/>
                                        <p:tgtEl>
                                          <p:spTgt spid="1638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6386">
                                            <p:txEl>
                                              <p:pRg st="3" end="3"/>
                                            </p:txEl>
                                          </p:spTgt>
                                        </p:tgtEl>
                                        <p:attrNameLst>
                                          <p:attrName>style.visibility</p:attrName>
                                        </p:attrNameLst>
                                      </p:cBhvr>
                                      <p:to>
                                        <p:strVal val="visible"/>
                                      </p:to>
                                    </p:set>
                                    <p:animEffect transition="in" filter="blinds(horizontal)">
                                      <p:cBhvr>
                                        <p:cTn id="22" dur="500"/>
                                        <p:tgtEl>
                                          <p:spTgt spid="1638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lstStyle/>
          <a:p>
            <a:pPr algn="ctr" eaLnBrk="1" hangingPunct="1">
              <a:buFont typeface="Arial" charset="0"/>
              <a:buNone/>
              <a:defRPr/>
            </a:pPr>
            <a:endParaRPr lang="en-US" dirty="0" smtClean="0"/>
          </a:p>
          <a:p>
            <a:pPr algn="ctr" eaLnBrk="1" hangingPunct="1">
              <a:buFont typeface="Arial" charset="0"/>
              <a:buNone/>
              <a:defRPr/>
            </a:pPr>
            <a:r>
              <a:rPr lang="en-US" sz="4800" b="1" dirty="0" smtClean="0">
                <a:solidFill>
                  <a:schemeClr val="tx2">
                    <a:lumMod val="60000"/>
                    <a:lumOff val="40000"/>
                  </a:schemeClr>
                </a:solidFill>
                <a:latin typeface="+mj-lt"/>
              </a:rPr>
              <a:t>Thank you!</a:t>
            </a:r>
          </a:p>
          <a:p>
            <a:pPr algn="ctr" eaLnBrk="1" hangingPunct="1">
              <a:buFont typeface="Arial" charset="0"/>
              <a:buNone/>
              <a:defRPr/>
            </a:pPr>
            <a:endParaRPr lang="en-US" sz="4800" b="1" dirty="0" smtClean="0">
              <a:solidFill>
                <a:schemeClr val="tx2">
                  <a:lumMod val="60000"/>
                  <a:lumOff val="40000"/>
                </a:schemeClr>
              </a:solidFill>
              <a:latin typeface="+mj-lt"/>
            </a:endParaRPr>
          </a:p>
          <a:p>
            <a:pPr algn="ctr" eaLnBrk="1" hangingPunct="1">
              <a:buFont typeface="Arial" charset="0"/>
              <a:buNone/>
              <a:defRPr/>
            </a:pPr>
            <a:r>
              <a:rPr lang="en-US" sz="4800" b="1" dirty="0" smtClean="0">
                <a:solidFill>
                  <a:schemeClr val="tx2">
                    <a:lumMod val="60000"/>
                    <a:lumOff val="40000"/>
                  </a:schemeClr>
                </a:solidFill>
                <a:latin typeface="+mj-lt"/>
              </a:rPr>
              <a:t>Questions?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92163"/>
          </a:xfrm>
        </p:spPr>
        <p:txBody>
          <a:bodyPr rtlCol="0">
            <a:normAutofit fontScale="90000"/>
          </a:bodyPr>
          <a:lstStyle/>
          <a:p>
            <a:pPr marL="484632"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Study Direction</a:t>
            </a:r>
            <a:br>
              <a:rPr lang="en-US" b="1" dirty="0" smtClean="0">
                <a:solidFill>
                  <a:schemeClr val="accent1">
                    <a:tint val="83000"/>
                    <a:satMod val="150000"/>
                  </a:schemeClr>
                </a:solidFill>
              </a:rPr>
            </a:br>
            <a:r>
              <a:rPr lang="en-US" sz="2900" dirty="0" smtClean="0"/>
              <a:t>ESSB 1472, Laws of 2007</a:t>
            </a:r>
            <a:r>
              <a:rPr lang="en-US" dirty="0" smtClean="0"/>
              <a:t/>
            </a:r>
            <a:br>
              <a:rPr lang="en-US" dirty="0" smtClean="0"/>
            </a:br>
            <a:r>
              <a:rPr lang="en-US" b="1" dirty="0" smtClean="0">
                <a:solidFill>
                  <a:schemeClr val="accent1">
                    <a:tint val="83000"/>
                    <a:satMod val="150000"/>
                  </a:schemeClr>
                </a:solidFill>
              </a:rPr>
              <a:t/>
            </a:r>
            <a:br>
              <a:rPr lang="en-US" b="1" dirty="0" smtClean="0">
                <a:solidFill>
                  <a:schemeClr val="accent1">
                    <a:tint val="83000"/>
                    <a:satMod val="150000"/>
                  </a:schemeClr>
                </a:solidFill>
              </a:rPr>
            </a:br>
            <a:endParaRPr lang="en-US" b="1" dirty="0">
              <a:solidFill>
                <a:schemeClr val="accent1">
                  <a:tint val="83000"/>
                  <a:satMod val="150000"/>
                </a:schemeClr>
              </a:solidFill>
            </a:endParaRPr>
          </a:p>
        </p:txBody>
      </p:sp>
      <p:sp>
        <p:nvSpPr>
          <p:cNvPr id="49154" name="Content Placeholder 2"/>
          <p:cNvSpPr>
            <a:spLocks noGrp="1"/>
          </p:cNvSpPr>
          <p:nvPr>
            <p:ph idx="1"/>
          </p:nvPr>
        </p:nvSpPr>
        <p:spPr>
          <a:xfrm>
            <a:off x="457200" y="1143000"/>
            <a:ext cx="8229600" cy="4983163"/>
          </a:xfrm>
        </p:spPr>
        <p:txBody>
          <a:bodyPr/>
          <a:lstStyle/>
          <a:p>
            <a:pPr eaLnBrk="1" hangingPunct="1">
              <a:spcBef>
                <a:spcPts val="600"/>
              </a:spcBef>
              <a:buSzPct val="110000"/>
              <a:buFont typeface="Arial" charset="0"/>
              <a:buNone/>
            </a:pPr>
            <a:endParaRPr lang="en-US" sz="2800" smtClean="0"/>
          </a:p>
          <a:p>
            <a:pPr eaLnBrk="1" hangingPunct="1">
              <a:spcBef>
                <a:spcPts val="600"/>
              </a:spcBef>
              <a:buSzPct val="110000"/>
              <a:buFont typeface="Arial" charset="0"/>
              <a:buNone/>
            </a:pPr>
            <a:r>
              <a:rPr lang="en-US" sz="2800" smtClean="0"/>
              <a:t>Established the Racial Disproportionality Advisory Committee: “to analyze and make recommendations on the disproportionate representation of children of color in Washington's child welfare system.” </a:t>
            </a:r>
          </a:p>
          <a:p>
            <a:pPr eaLnBrk="1" hangingPunct="1">
              <a:spcBef>
                <a:spcPts val="600"/>
              </a:spcBef>
              <a:buSzPct val="110000"/>
              <a:buFont typeface="Arial" charset="0"/>
              <a:buNone/>
            </a:pPr>
            <a:endParaRPr lang="en-US" sz="2800" smtClean="0"/>
          </a:p>
          <a:p>
            <a:pPr eaLnBrk="1" hangingPunct="1">
              <a:spcBef>
                <a:spcPts val="600"/>
              </a:spcBef>
              <a:buSzPct val="110000"/>
              <a:buFont typeface="Arial" charset="0"/>
              <a:buNone/>
            </a:pPr>
            <a:r>
              <a:rPr lang="en-US" sz="2800" smtClean="0"/>
              <a:t>Directed WSIPP to: “… serve as technical staff  for the advisory committee.” </a:t>
            </a:r>
          </a:p>
        </p:txBody>
      </p:sp>
      <p:sp>
        <p:nvSpPr>
          <p:cNvPr id="49155" name="TextBox 5"/>
          <p:cNvSpPr txBox="1">
            <a:spLocks noChangeArrowheads="1"/>
          </p:cNvSpPr>
          <p:nvPr/>
        </p:nvSpPr>
        <p:spPr bwMode="auto">
          <a:xfrm>
            <a:off x="7391400" y="6400800"/>
            <a:ext cx="1676400" cy="307975"/>
          </a:xfrm>
          <a:prstGeom prst="rect">
            <a:avLst/>
          </a:prstGeom>
          <a:noFill/>
          <a:ln w="9525">
            <a:noFill/>
            <a:miter lim="800000"/>
            <a:headEnd/>
            <a:tailEnd/>
          </a:ln>
        </p:spPr>
        <p:txBody>
          <a:bodyPr>
            <a:spAutoFit/>
          </a:bodyPr>
          <a:lstStyle/>
          <a:p>
            <a:pPr algn="r"/>
            <a:r>
              <a:rPr lang="en-US" sz="1400"/>
              <a:t>2 of 26</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92163"/>
          </a:xfrm>
        </p:spPr>
        <p:txBody>
          <a:bodyPr rtlCol="0">
            <a:normAutofit fontScale="90000"/>
          </a:bodyPr>
          <a:lstStyle/>
          <a:p>
            <a:pPr marL="484632"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Study Direction</a:t>
            </a:r>
            <a:br>
              <a:rPr lang="en-US" b="1" dirty="0" smtClean="0">
                <a:solidFill>
                  <a:schemeClr val="accent1">
                    <a:tint val="83000"/>
                    <a:satMod val="150000"/>
                  </a:schemeClr>
                </a:solidFill>
              </a:rPr>
            </a:br>
            <a:r>
              <a:rPr lang="en-US" sz="2900" dirty="0" smtClean="0"/>
              <a:t>ESSB 1472, Laws of 2007</a:t>
            </a:r>
            <a:r>
              <a:rPr lang="en-US" dirty="0" smtClean="0"/>
              <a:t/>
            </a:r>
            <a:br>
              <a:rPr lang="en-US" dirty="0" smtClean="0"/>
            </a:br>
            <a:r>
              <a:rPr lang="en-US" b="1" dirty="0" smtClean="0">
                <a:solidFill>
                  <a:schemeClr val="accent1">
                    <a:tint val="83000"/>
                    <a:satMod val="150000"/>
                  </a:schemeClr>
                </a:solidFill>
              </a:rPr>
              <a:t/>
            </a:r>
            <a:br>
              <a:rPr lang="en-US" b="1" dirty="0" smtClean="0">
                <a:solidFill>
                  <a:schemeClr val="accent1">
                    <a:tint val="83000"/>
                    <a:satMod val="150000"/>
                  </a:schemeClr>
                </a:solidFill>
              </a:rPr>
            </a:br>
            <a:endParaRPr lang="en-US" b="1" dirty="0">
              <a:solidFill>
                <a:schemeClr val="accent1">
                  <a:tint val="83000"/>
                  <a:satMod val="150000"/>
                </a:schemeClr>
              </a:solidFill>
            </a:endParaRPr>
          </a:p>
        </p:txBody>
      </p:sp>
      <p:sp>
        <p:nvSpPr>
          <p:cNvPr id="16386" name="Content Placeholder 2"/>
          <p:cNvSpPr>
            <a:spLocks noGrp="1"/>
          </p:cNvSpPr>
          <p:nvPr>
            <p:ph idx="1"/>
          </p:nvPr>
        </p:nvSpPr>
        <p:spPr>
          <a:xfrm>
            <a:off x="457200" y="1143000"/>
            <a:ext cx="8229600" cy="4983163"/>
          </a:xfrm>
        </p:spPr>
        <p:txBody>
          <a:bodyPr/>
          <a:lstStyle/>
          <a:p>
            <a:pPr eaLnBrk="1" hangingPunct="1">
              <a:spcBef>
                <a:spcPts val="600"/>
              </a:spcBef>
              <a:buSzPct val="110000"/>
              <a:buFont typeface="Arial" charset="0"/>
              <a:buNone/>
              <a:defRPr/>
            </a:pPr>
            <a:r>
              <a:rPr lang="en-US" sz="2800" b="1" dirty="0" smtClean="0">
                <a:solidFill>
                  <a:schemeClr val="tx2">
                    <a:lumMod val="60000"/>
                    <a:lumOff val="40000"/>
                  </a:schemeClr>
                </a:solidFill>
              </a:rPr>
              <a:t>To Examine:</a:t>
            </a:r>
          </a:p>
          <a:p>
            <a:pPr eaLnBrk="1" hangingPunct="1">
              <a:spcBef>
                <a:spcPts val="600"/>
              </a:spcBef>
              <a:buSzPct val="110000"/>
              <a:defRPr/>
            </a:pPr>
            <a:r>
              <a:rPr lang="en-US" sz="2800" dirty="0" smtClean="0">
                <a:solidFill>
                  <a:schemeClr val="tx1">
                    <a:lumMod val="85000"/>
                    <a:lumOff val="15000"/>
                  </a:schemeClr>
                </a:solidFill>
              </a:rPr>
              <a:t>Level of involvement of children of color in the child welfare system (CWS) at entry, exit, and all points at which treatment decisions are made</a:t>
            </a:r>
          </a:p>
          <a:p>
            <a:pPr eaLnBrk="1" hangingPunct="1">
              <a:spcBef>
                <a:spcPts val="600"/>
              </a:spcBef>
              <a:buSzPct val="110000"/>
              <a:defRPr/>
            </a:pPr>
            <a:r>
              <a:rPr lang="en-US" sz="2800" dirty="0" smtClean="0">
                <a:solidFill>
                  <a:schemeClr val="tx1">
                    <a:lumMod val="85000"/>
                    <a:lumOff val="15000"/>
                  </a:schemeClr>
                </a:solidFill>
              </a:rPr>
              <a:t>The number of children of color in </a:t>
            </a:r>
            <a:r>
              <a:rPr lang="en-US" sz="2800" u="sng" dirty="0" smtClean="0">
                <a:solidFill>
                  <a:schemeClr val="tx1">
                    <a:lumMod val="85000"/>
                    <a:lumOff val="15000"/>
                  </a:schemeClr>
                </a:solidFill>
              </a:rPr>
              <a:t>low-income or single-parent families</a:t>
            </a:r>
            <a:r>
              <a:rPr lang="en-US" sz="2800" dirty="0" smtClean="0">
                <a:solidFill>
                  <a:schemeClr val="tx1">
                    <a:lumMod val="85000"/>
                    <a:lumOff val="15000"/>
                  </a:schemeClr>
                </a:solidFill>
              </a:rPr>
              <a:t> involved with the child welfare system</a:t>
            </a:r>
            <a:endParaRPr lang="en-US" sz="2800" u="sng" dirty="0" smtClean="0">
              <a:solidFill>
                <a:schemeClr val="tx1">
                  <a:lumMod val="85000"/>
                  <a:lumOff val="15000"/>
                </a:schemeClr>
              </a:solidFill>
            </a:endParaRPr>
          </a:p>
          <a:p>
            <a:pPr eaLnBrk="1" hangingPunct="1">
              <a:spcBef>
                <a:spcPts val="600"/>
              </a:spcBef>
              <a:buSzPct val="110000"/>
              <a:defRPr/>
            </a:pPr>
            <a:r>
              <a:rPr lang="en-US" sz="2800" dirty="0" smtClean="0">
                <a:solidFill>
                  <a:schemeClr val="tx1">
                    <a:lumMod val="85000"/>
                    <a:lumOff val="15000"/>
                  </a:schemeClr>
                </a:solidFill>
              </a:rPr>
              <a:t>The </a:t>
            </a:r>
            <a:r>
              <a:rPr lang="en-US" sz="2800" u="sng" dirty="0" smtClean="0">
                <a:solidFill>
                  <a:schemeClr val="tx1">
                    <a:lumMod val="85000"/>
                    <a:lumOff val="15000"/>
                  </a:schemeClr>
                </a:solidFill>
              </a:rPr>
              <a:t>family structures</a:t>
            </a:r>
            <a:r>
              <a:rPr lang="en-US" sz="2800" dirty="0" smtClean="0">
                <a:solidFill>
                  <a:schemeClr val="tx1">
                    <a:lumMod val="85000"/>
                    <a:lumOff val="15000"/>
                  </a:schemeClr>
                </a:solidFill>
              </a:rPr>
              <a:t> of families involved in the state's child welfare system</a:t>
            </a:r>
          </a:p>
          <a:p>
            <a:pPr eaLnBrk="1" hangingPunct="1">
              <a:spcBef>
                <a:spcPts val="600"/>
              </a:spcBef>
              <a:buSzPct val="110000"/>
              <a:defRPr/>
            </a:pPr>
            <a:r>
              <a:rPr lang="en-US" sz="2800" u="sng" dirty="0" smtClean="0">
                <a:solidFill>
                  <a:schemeClr val="tx1">
                    <a:lumMod val="85000"/>
                    <a:lumOff val="15000"/>
                  </a:schemeClr>
                </a:solidFill>
              </a:rPr>
              <a:t>Outcomes for children</a:t>
            </a:r>
            <a:r>
              <a:rPr lang="en-US" sz="2800" dirty="0" smtClean="0">
                <a:solidFill>
                  <a:schemeClr val="tx1">
                    <a:lumMod val="85000"/>
                    <a:lumOff val="15000"/>
                  </a:schemeClr>
                </a:solidFill>
              </a:rPr>
              <a:t> in the existing child welfare system</a:t>
            </a:r>
            <a:endParaRPr lang="en-US" sz="2800" u="sng" dirty="0" smtClean="0">
              <a:solidFill>
                <a:schemeClr val="tx1">
                  <a:lumMod val="85000"/>
                  <a:lumOff val="15000"/>
                </a:schemeClr>
              </a:solidFill>
            </a:endParaRPr>
          </a:p>
          <a:p>
            <a:pPr eaLnBrk="1" hangingPunct="1">
              <a:spcBef>
                <a:spcPts val="600"/>
              </a:spcBef>
              <a:buSzPct val="110000"/>
              <a:defRPr/>
            </a:pPr>
            <a:endParaRPr lang="en-US" sz="2800" b="1" dirty="0" smtClean="0">
              <a:solidFill>
                <a:srgbClr val="FF3300"/>
              </a:solidFill>
            </a:endParaRPr>
          </a:p>
          <a:p>
            <a:pPr eaLnBrk="1" hangingPunct="1">
              <a:spcBef>
                <a:spcPts val="600"/>
              </a:spcBef>
              <a:buSzPct val="110000"/>
              <a:defRPr/>
            </a:pPr>
            <a:endParaRPr lang="en-US" sz="2800"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rtlCol="0">
            <a:normAutofit fontScale="90000"/>
          </a:bodyPr>
          <a:lstStyle/>
          <a:p>
            <a:pPr marL="484632"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dirty="0" smtClean="0"/>
              <a:t> </a:t>
            </a:r>
            <a:r>
              <a:rPr lang="en-US" sz="4200" b="1" dirty="0" smtClean="0">
                <a:solidFill>
                  <a:schemeClr val="accent1">
                    <a:tint val="83000"/>
                    <a:satMod val="150000"/>
                  </a:schemeClr>
                </a:solidFill>
              </a:rPr>
              <a:t>Measuring Disproportionality </a:t>
            </a:r>
            <a:r>
              <a:rPr lang="en-US" b="1" dirty="0" smtClean="0">
                <a:solidFill>
                  <a:schemeClr val="accent1">
                    <a:tint val="83000"/>
                    <a:satMod val="150000"/>
                  </a:schemeClr>
                </a:solidFill>
              </a:rPr>
              <a:t/>
            </a:r>
            <a:br>
              <a:rPr lang="en-US" b="1" dirty="0" smtClean="0">
                <a:solidFill>
                  <a:schemeClr val="accent1">
                    <a:tint val="83000"/>
                    <a:satMod val="150000"/>
                  </a:schemeClr>
                </a:solidFill>
              </a:rPr>
            </a:br>
            <a:endParaRPr lang="en-US" b="1" dirty="0">
              <a:solidFill>
                <a:schemeClr val="accent1">
                  <a:tint val="83000"/>
                  <a:satMod val="150000"/>
                </a:schemeClr>
              </a:solidFill>
            </a:endParaRPr>
          </a:p>
        </p:txBody>
      </p:sp>
      <p:sp>
        <p:nvSpPr>
          <p:cNvPr id="16386" name="Content Placeholder 2"/>
          <p:cNvSpPr>
            <a:spLocks noGrp="1"/>
          </p:cNvSpPr>
          <p:nvPr>
            <p:ph idx="1"/>
          </p:nvPr>
        </p:nvSpPr>
        <p:spPr>
          <a:xfrm>
            <a:off x="457200" y="1143000"/>
            <a:ext cx="8229600" cy="4983163"/>
          </a:xfrm>
        </p:spPr>
        <p:txBody>
          <a:bodyPr/>
          <a:lstStyle/>
          <a:p>
            <a:pPr eaLnBrk="1" hangingPunct="1">
              <a:spcBef>
                <a:spcPts val="600"/>
              </a:spcBef>
              <a:buSzPct val="110000"/>
              <a:buFont typeface="Arial" charset="0"/>
              <a:buNone/>
            </a:pPr>
            <a:endParaRPr lang="en-US" sz="3000" smtClean="0"/>
          </a:p>
          <a:p>
            <a:pPr eaLnBrk="1" hangingPunct="1">
              <a:spcBef>
                <a:spcPts val="600"/>
              </a:spcBef>
              <a:buSzPct val="110000"/>
              <a:buFont typeface="Arial" charset="0"/>
              <a:buNone/>
            </a:pPr>
            <a:r>
              <a:rPr lang="en-US" sz="3000" smtClean="0"/>
              <a:t>Disproportionality Index:</a:t>
            </a:r>
          </a:p>
          <a:p>
            <a:pPr eaLnBrk="1" hangingPunct="1">
              <a:spcBef>
                <a:spcPts val="600"/>
              </a:spcBef>
              <a:buSzPct val="110000"/>
              <a:buFont typeface="Arial" charset="0"/>
              <a:buNone/>
            </a:pPr>
            <a:r>
              <a:rPr lang="en-US" sz="3000" smtClean="0"/>
              <a:t>	The rate of occurrence of an event for children in a racial group divided by the rate of the same event for White children.</a:t>
            </a:r>
          </a:p>
          <a:p>
            <a:pPr eaLnBrk="1" hangingPunct="1">
              <a:spcBef>
                <a:spcPts val="600"/>
              </a:spcBef>
              <a:buSzPct val="110000"/>
              <a:buFont typeface="Arial" charset="0"/>
              <a:buNone/>
            </a:pPr>
            <a:endParaRPr lang="en-US" sz="30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386">
                                            <p:txEl>
                                              <p:pRg st="1" end="1"/>
                                            </p:txEl>
                                          </p:spTgt>
                                        </p:tgtEl>
                                        <p:attrNameLst>
                                          <p:attrName>style.visibility</p:attrName>
                                        </p:attrNameLst>
                                      </p:cBhvr>
                                      <p:to>
                                        <p:strVal val="visible"/>
                                      </p:to>
                                    </p:set>
                                    <p:animEffect transition="in" filter="blinds(horizontal)">
                                      <p:cBhvr>
                                        <p:cTn id="7" dur="500"/>
                                        <p:tgtEl>
                                          <p:spTgt spid="1638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386">
                                            <p:txEl>
                                              <p:pRg st="2" end="2"/>
                                            </p:txEl>
                                          </p:spTgt>
                                        </p:tgtEl>
                                        <p:attrNameLst>
                                          <p:attrName>style.visibility</p:attrName>
                                        </p:attrNameLst>
                                      </p:cBhvr>
                                      <p:to>
                                        <p:strVal val="visible"/>
                                      </p:to>
                                    </p:set>
                                    <p:animEffect transition="in" filter="blinds(horizontal)">
                                      <p:cBhvr>
                                        <p:cTn id="12" dur="500"/>
                                        <p:tgtEl>
                                          <p:spTgt spid="1638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rtlCol="0">
            <a:normAutofit fontScale="90000"/>
          </a:bodyPr>
          <a:lstStyle/>
          <a:p>
            <a:pPr marL="484632" eaLnBrk="1" fontAlgn="auto" hangingPunct="1">
              <a:spcAft>
                <a:spcPts val="0"/>
              </a:spcAft>
              <a:defRPr/>
            </a:pPr>
            <a:r>
              <a:rPr lang="en-US" b="1" dirty="0" smtClean="0">
                <a:solidFill>
                  <a:schemeClr val="accent1">
                    <a:tint val="83000"/>
                    <a:satMod val="150000"/>
                  </a:schemeClr>
                </a:solidFill>
              </a:rPr>
              <a:t/>
            </a:r>
            <a:br>
              <a:rPr lang="en-US" b="1" dirty="0" smtClean="0">
                <a:solidFill>
                  <a:schemeClr val="accent1">
                    <a:tint val="83000"/>
                    <a:satMod val="150000"/>
                  </a:schemeClr>
                </a:solidFill>
              </a:rPr>
            </a:br>
            <a:r>
              <a:rPr lang="en-US" b="1" dirty="0" smtClean="0">
                <a:solidFill>
                  <a:schemeClr val="accent1">
                    <a:tint val="83000"/>
                    <a:satMod val="150000"/>
                  </a:schemeClr>
                </a:solidFill>
              </a:rPr>
              <a:t> </a:t>
            </a:r>
            <a:r>
              <a:rPr lang="en-US" sz="4200" b="1" dirty="0" smtClean="0">
                <a:solidFill>
                  <a:schemeClr val="accent1">
                    <a:tint val="83000"/>
                    <a:satMod val="150000"/>
                  </a:schemeClr>
                </a:solidFill>
              </a:rPr>
              <a:t>Measuring Disproportionality </a:t>
            </a:r>
            <a:r>
              <a:rPr lang="en-US" b="1" dirty="0" smtClean="0">
                <a:solidFill>
                  <a:schemeClr val="accent1">
                    <a:tint val="83000"/>
                    <a:satMod val="150000"/>
                  </a:schemeClr>
                </a:solidFill>
              </a:rPr>
              <a:t/>
            </a:r>
            <a:br>
              <a:rPr lang="en-US" b="1" dirty="0" smtClean="0">
                <a:solidFill>
                  <a:schemeClr val="accent1">
                    <a:tint val="83000"/>
                    <a:satMod val="150000"/>
                  </a:schemeClr>
                </a:solidFill>
              </a:rPr>
            </a:br>
            <a:endParaRPr lang="en-US" b="1" dirty="0">
              <a:solidFill>
                <a:schemeClr val="accent1">
                  <a:tint val="83000"/>
                  <a:satMod val="150000"/>
                </a:schemeClr>
              </a:solidFill>
            </a:endParaRPr>
          </a:p>
        </p:txBody>
      </p:sp>
      <p:sp>
        <p:nvSpPr>
          <p:cNvPr id="16386" name="Content Placeholder 2"/>
          <p:cNvSpPr>
            <a:spLocks noGrp="1"/>
          </p:cNvSpPr>
          <p:nvPr>
            <p:ph idx="1"/>
          </p:nvPr>
        </p:nvSpPr>
        <p:spPr>
          <a:xfrm>
            <a:off x="457200" y="1143000"/>
            <a:ext cx="8229600" cy="4983163"/>
          </a:xfrm>
        </p:spPr>
        <p:txBody>
          <a:bodyPr/>
          <a:lstStyle/>
          <a:p>
            <a:pPr eaLnBrk="1" hangingPunct="1">
              <a:spcBef>
                <a:spcPts val="600"/>
              </a:spcBef>
              <a:buSzPct val="110000"/>
              <a:buFont typeface="Arial" charset="0"/>
              <a:buNone/>
            </a:pPr>
            <a:r>
              <a:rPr lang="en-US" sz="3000" smtClean="0"/>
              <a:t>Example:</a:t>
            </a:r>
          </a:p>
          <a:p>
            <a:pPr eaLnBrk="1" hangingPunct="1">
              <a:spcBef>
                <a:spcPts val="600"/>
              </a:spcBef>
              <a:buSzPct val="110000"/>
              <a:buFont typeface="Arial" charset="0"/>
              <a:buNone/>
            </a:pPr>
            <a:endParaRPr lang="en-US" sz="3000" smtClean="0"/>
          </a:p>
          <a:p>
            <a:pPr eaLnBrk="1" hangingPunct="1">
              <a:spcBef>
                <a:spcPts val="600"/>
              </a:spcBef>
              <a:buSzPct val="110000"/>
              <a:buFont typeface="Arial" charset="0"/>
              <a:buNone/>
            </a:pPr>
            <a:r>
              <a:rPr lang="en-US" sz="2800" i="1" smtClean="0"/>
              <a:t>5,612 American Indian children were referred in 2004</a:t>
            </a:r>
            <a:endParaRPr lang="en-US" sz="3000" smtClean="0"/>
          </a:p>
          <a:p>
            <a:pPr eaLnBrk="1" hangingPunct="1">
              <a:spcBef>
                <a:spcPts val="600"/>
              </a:spcBef>
              <a:buSzPct val="110000"/>
              <a:buFont typeface="Arial" charset="0"/>
              <a:buNone/>
            </a:pPr>
            <a:r>
              <a:rPr lang="en-US" sz="2800" i="1" smtClean="0"/>
              <a:t>55,872 Indian children in Washington in 2000</a:t>
            </a:r>
            <a:endParaRPr lang="en-US" sz="3000" smtClean="0"/>
          </a:p>
          <a:p>
            <a:pPr eaLnBrk="1" hangingPunct="1">
              <a:spcBef>
                <a:spcPts val="600"/>
              </a:spcBef>
              <a:buSzPct val="110000"/>
              <a:buFont typeface="Arial" charset="0"/>
              <a:buNone/>
            </a:pPr>
            <a:r>
              <a:rPr lang="en-US" sz="3000" smtClean="0"/>
              <a:t>Rate of CPS referrals for Indian children:</a:t>
            </a:r>
          </a:p>
          <a:p>
            <a:pPr eaLnBrk="1" hangingPunct="1">
              <a:spcBef>
                <a:spcPts val="600"/>
              </a:spcBef>
              <a:buSzPct val="110000"/>
              <a:buFont typeface="Arial" charset="0"/>
              <a:buNone/>
            </a:pPr>
            <a:r>
              <a:rPr lang="en-US" sz="3000" smtClean="0"/>
              <a:t>	5,612 ÷ 55,872 = 0.100</a:t>
            </a:r>
          </a:p>
          <a:p>
            <a:pPr eaLnBrk="1" hangingPunct="1">
              <a:spcBef>
                <a:spcPts val="600"/>
              </a:spcBef>
              <a:buSzPct val="110000"/>
              <a:buFont typeface="Arial" charset="0"/>
              <a:buNone/>
            </a:pPr>
            <a:r>
              <a:rPr lang="en-US" sz="3000" smtClean="0"/>
              <a:t>Or </a:t>
            </a:r>
          </a:p>
          <a:p>
            <a:pPr eaLnBrk="1" hangingPunct="1">
              <a:spcBef>
                <a:spcPts val="600"/>
              </a:spcBef>
              <a:buSzPct val="110000"/>
              <a:buFont typeface="Arial" charset="0"/>
              <a:buNone/>
            </a:pPr>
            <a:r>
              <a:rPr lang="en-US" sz="3000" smtClean="0"/>
              <a:t>	100 children referred per 1,000 Indian children in Washington </a:t>
            </a:r>
          </a:p>
          <a:p>
            <a:pPr eaLnBrk="1" hangingPunct="1">
              <a:spcBef>
                <a:spcPts val="600"/>
              </a:spcBef>
              <a:buSzPct val="110000"/>
              <a:buFont typeface="Arial" charset="0"/>
              <a:buNone/>
            </a:pPr>
            <a:endParaRPr lang="en-US" sz="30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blinds(horizontal)">
                                      <p:cBhvr>
                                        <p:cTn id="7" dur="500"/>
                                        <p:tgtEl>
                                          <p:spTgt spid="16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386">
                                            <p:txEl>
                                              <p:pRg st="2" end="2"/>
                                            </p:txEl>
                                          </p:spTgt>
                                        </p:tgtEl>
                                        <p:attrNameLst>
                                          <p:attrName>style.visibility</p:attrName>
                                        </p:attrNameLst>
                                      </p:cBhvr>
                                      <p:to>
                                        <p:strVal val="visible"/>
                                      </p:to>
                                    </p:set>
                                    <p:animEffect transition="in" filter="blinds(horizontal)">
                                      <p:cBhvr>
                                        <p:cTn id="12" dur="500"/>
                                        <p:tgtEl>
                                          <p:spTgt spid="1638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6386">
                                            <p:txEl>
                                              <p:pRg st="3" end="3"/>
                                            </p:txEl>
                                          </p:spTgt>
                                        </p:tgtEl>
                                        <p:attrNameLst>
                                          <p:attrName>style.visibility</p:attrName>
                                        </p:attrNameLst>
                                      </p:cBhvr>
                                      <p:to>
                                        <p:strVal val="visible"/>
                                      </p:to>
                                    </p:set>
                                    <p:animEffect transition="in" filter="blinds(horizontal)">
                                      <p:cBhvr>
                                        <p:cTn id="17" dur="500"/>
                                        <p:tgtEl>
                                          <p:spTgt spid="1638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6386">
                                            <p:txEl>
                                              <p:pRg st="4" end="4"/>
                                            </p:txEl>
                                          </p:spTgt>
                                        </p:tgtEl>
                                        <p:attrNameLst>
                                          <p:attrName>style.visibility</p:attrName>
                                        </p:attrNameLst>
                                      </p:cBhvr>
                                      <p:to>
                                        <p:strVal val="visible"/>
                                      </p:to>
                                    </p:set>
                                    <p:animEffect transition="in" filter="blinds(horizontal)">
                                      <p:cBhvr>
                                        <p:cTn id="22" dur="500"/>
                                        <p:tgtEl>
                                          <p:spTgt spid="1638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6386">
                                            <p:txEl>
                                              <p:pRg st="5" end="5"/>
                                            </p:txEl>
                                          </p:spTgt>
                                        </p:tgtEl>
                                        <p:attrNameLst>
                                          <p:attrName>style.visibility</p:attrName>
                                        </p:attrNameLst>
                                      </p:cBhvr>
                                      <p:to>
                                        <p:strVal val="visible"/>
                                      </p:to>
                                    </p:set>
                                    <p:animEffect transition="in" filter="blinds(horizontal)">
                                      <p:cBhvr>
                                        <p:cTn id="27" dur="500"/>
                                        <p:tgtEl>
                                          <p:spTgt spid="16386">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6386">
                                            <p:txEl>
                                              <p:pRg st="6" end="6"/>
                                            </p:txEl>
                                          </p:spTgt>
                                        </p:tgtEl>
                                        <p:attrNameLst>
                                          <p:attrName>style.visibility</p:attrName>
                                        </p:attrNameLst>
                                      </p:cBhvr>
                                      <p:to>
                                        <p:strVal val="visible"/>
                                      </p:to>
                                    </p:set>
                                    <p:animEffect transition="in" filter="blinds(horizontal)">
                                      <p:cBhvr>
                                        <p:cTn id="32" dur="500"/>
                                        <p:tgtEl>
                                          <p:spTgt spid="16386">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6386">
                                            <p:txEl>
                                              <p:pRg st="7" end="7"/>
                                            </p:txEl>
                                          </p:spTgt>
                                        </p:tgtEl>
                                        <p:attrNameLst>
                                          <p:attrName>style.visibility</p:attrName>
                                        </p:attrNameLst>
                                      </p:cBhvr>
                                      <p:to>
                                        <p:strVal val="visible"/>
                                      </p:to>
                                    </p:set>
                                    <p:animEffect transition="in" filter="blinds(horizontal)">
                                      <p:cBhvr>
                                        <p:cTn id="37" dur="500"/>
                                        <p:tgtEl>
                                          <p:spTgt spid="1638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rtlCol="0">
            <a:normAutofit/>
          </a:bodyPr>
          <a:lstStyle/>
          <a:p>
            <a:pPr marL="484632" eaLnBrk="1" fontAlgn="auto" hangingPunct="1">
              <a:spcAft>
                <a:spcPts val="0"/>
              </a:spcAft>
              <a:defRPr/>
            </a:pPr>
            <a:r>
              <a:rPr lang="en-US" sz="4000" b="1" dirty="0" smtClean="0">
                <a:solidFill>
                  <a:schemeClr val="accent1">
                    <a:tint val="83000"/>
                    <a:satMod val="150000"/>
                  </a:schemeClr>
                </a:solidFill>
              </a:rPr>
              <a:t>Measuring Disproportionality </a:t>
            </a:r>
            <a:endParaRPr lang="en-US" sz="4000" b="1" dirty="0">
              <a:solidFill>
                <a:schemeClr val="accent1">
                  <a:tint val="83000"/>
                  <a:satMod val="150000"/>
                </a:schemeClr>
              </a:solidFill>
            </a:endParaRPr>
          </a:p>
        </p:txBody>
      </p:sp>
      <p:sp>
        <p:nvSpPr>
          <p:cNvPr id="16386" name="Content Placeholder 2"/>
          <p:cNvSpPr>
            <a:spLocks noGrp="1"/>
          </p:cNvSpPr>
          <p:nvPr>
            <p:ph idx="1"/>
          </p:nvPr>
        </p:nvSpPr>
        <p:spPr>
          <a:xfrm>
            <a:off x="457200" y="1143000"/>
            <a:ext cx="8229600" cy="4983163"/>
          </a:xfrm>
        </p:spPr>
        <p:txBody>
          <a:bodyPr/>
          <a:lstStyle/>
          <a:p>
            <a:pPr eaLnBrk="1" hangingPunct="1">
              <a:spcBef>
                <a:spcPts val="600"/>
              </a:spcBef>
              <a:buSzPct val="110000"/>
              <a:buFont typeface="Arial" charset="0"/>
              <a:buNone/>
            </a:pPr>
            <a:r>
              <a:rPr lang="en-US" sz="3000" smtClean="0"/>
              <a:t>In the same year, 2004, the rate of referral to CPS  for White children was 34 per 1,000 children.</a:t>
            </a:r>
          </a:p>
          <a:p>
            <a:pPr eaLnBrk="1" hangingPunct="1">
              <a:spcBef>
                <a:spcPts val="600"/>
              </a:spcBef>
              <a:buSzPct val="110000"/>
              <a:buFont typeface="Arial" charset="0"/>
              <a:buNone/>
            </a:pPr>
            <a:endParaRPr lang="en-US" sz="3000" smtClean="0"/>
          </a:p>
          <a:p>
            <a:pPr eaLnBrk="1" hangingPunct="1">
              <a:spcBef>
                <a:spcPts val="600"/>
              </a:spcBef>
              <a:buSzPct val="110000"/>
              <a:buFont typeface="Arial" charset="0"/>
              <a:buNone/>
            </a:pPr>
            <a:r>
              <a:rPr lang="en-US" sz="3000" u="sng" smtClean="0"/>
              <a:t>Disproportionality Index:</a:t>
            </a:r>
          </a:p>
          <a:p>
            <a:pPr eaLnBrk="1" hangingPunct="1">
              <a:spcBef>
                <a:spcPts val="600"/>
              </a:spcBef>
              <a:buSzPct val="110000"/>
              <a:buFont typeface="Arial" charset="0"/>
              <a:buNone/>
            </a:pPr>
            <a:r>
              <a:rPr lang="en-US" sz="3000" smtClean="0"/>
              <a:t>	Rate for Indian children ÷ Rate for White children</a:t>
            </a:r>
          </a:p>
          <a:p>
            <a:pPr eaLnBrk="1" hangingPunct="1">
              <a:spcBef>
                <a:spcPts val="600"/>
              </a:spcBef>
              <a:buSzPct val="110000"/>
              <a:buFont typeface="Arial" charset="0"/>
              <a:buNone/>
            </a:pPr>
            <a:endParaRPr lang="en-US" sz="3000" smtClean="0"/>
          </a:p>
          <a:p>
            <a:pPr eaLnBrk="1" hangingPunct="1">
              <a:spcBef>
                <a:spcPts val="600"/>
              </a:spcBef>
              <a:buSzPct val="110000"/>
              <a:buFont typeface="Arial" charset="0"/>
              <a:buNone/>
            </a:pPr>
            <a:r>
              <a:rPr lang="en-US" sz="3000" smtClean="0"/>
              <a:t>	100 ÷ 34 = 2.92</a:t>
            </a:r>
          </a:p>
          <a:p>
            <a:pPr eaLnBrk="1" hangingPunct="1">
              <a:spcBef>
                <a:spcPts val="600"/>
              </a:spcBef>
              <a:buSzPct val="110000"/>
              <a:buFont typeface="Arial" charset="0"/>
              <a:buNone/>
            </a:pPr>
            <a:endParaRPr lang="en-US" sz="30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blinds(horizontal)">
                                      <p:cBhvr>
                                        <p:cTn id="7" dur="500"/>
                                        <p:tgtEl>
                                          <p:spTgt spid="16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386">
                                            <p:txEl>
                                              <p:pRg st="2" end="2"/>
                                            </p:txEl>
                                          </p:spTgt>
                                        </p:tgtEl>
                                        <p:attrNameLst>
                                          <p:attrName>style.visibility</p:attrName>
                                        </p:attrNameLst>
                                      </p:cBhvr>
                                      <p:to>
                                        <p:strVal val="visible"/>
                                      </p:to>
                                    </p:set>
                                    <p:animEffect transition="in" filter="blinds(horizontal)">
                                      <p:cBhvr>
                                        <p:cTn id="12" dur="500"/>
                                        <p:tgtEl>
                                          <p:spTgt spid="1638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6386">
                                            <p:txEl>
                                              <p:pRg st="3" end="3"/>
                                            </p:txEl>
                                          </p:spTgt>
                                        </p:tgtEl>
                                        <p:attrNameLst>
                                          <p:attrName>style.visibility</p:attrName>
                                        </p:attrNameLst>
                                      </p:cBhvr>
                                      <p:to>
                                        <p:strVal val="visible"/>
                                      </p:to>
                                    </p:set>
                                    <p:animEffect transition="in" filter="blinds(horizontal)">
                                      <p:cBhvr>
                                        <p:cTn id="17" dur="500"/>
                                        <p:tgtEl>
                                          <p:spTgt spid="1638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6386">
                                            <p:txEl>
                                              <p:pRg st="5" end="5"/>
                                            </p:txEl>
                                          </p:spTgt>
                                        </p:tgtEl>
                                        <p:attrNameLst>
                                          <p:attrName>style.visibility</p:attrName>
                                        </p:attrNameLst>
                                      </p:cBhvr>
                                      <p:to>
                                        <p:strVal val="visible"/>
                                      </p:to>
                                    </p:set>
                                    <p:animEffect transition="in" filter="blinds(horizontal)">
                                      <p:cBhvr>
                                        <p:cTn id="22" dur="500"/>
                                        <p:tgtEl>
                                          <p:spTgt spid="1638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11205</TotalTime>
  <Words>1897</Words>
  <Application>Microsoft Office PowerPoint</Application>
  <PresentationFormat>On-screen Show (4:3)</PresentationFormat>
  <Paragraphs>733</Paragraphs>
  <Slides>46</Slides>
  <Notes>38</Notes>
  <HiddenSlides>0</HiddenSlides>
  <MMClips>0</MMClips>
  <ScaleCrop>false</ScaleCrop>
  <HeadingPairs>
    <vt:vector size="8" baseType="variant">
      <vt:variant>
        <vt:lpstr>Fonts Used</vt:lpstr>
      </vt:variant>
      <vt:variant>
        <vt:i4>5</vt:i4>
      </vt:variant>
      <vt:variant>
        <vt:lpstr>Design Template</vt:lpstr>
      </vt:variant>
      <vt:variant>
        <vt:i4>8</vt:i4>
      </vt:variant>
      <vt:variant>
        <vt:lpstr>Embedded OLE Servers</vt:lpstr>
      </vt:variant>
      <vt:variant>
        <vt:i4>1</vt:i4>
      </vt:variant>
      <vt:variant>
        <vt:lpstr>Slide Titles</vt:lpstr>
      </vt:variant>
      <vt:variant>
        <vt:i4>46</vt:i4>
      </vt:variant>
    </vt:vector>
  </HeadingPairs>
  <TitlesOfParts>
    <vt:vector size="60" baseType="lpstr">
      <vt:lpstr>Arial</vt:lpstr>
      <vt:lpstr>Calibri</vt:lpstr>
      <vt:lpstr>Wingdings 2</vt:lpstr>
      <vt:lpstr>Times New Roman</vt:lpstr>
      <vt:lpstr>Wingdings</vt:lpstr>
      <vt:lpstr>Office Theme</vt:lpstr>
      <vt:lpstr>Custom Design</vt:lpstr>
      <vt:lpstr>1_Custom Design</vt:lpstr>
      <vt:lpstr>Office Theme</vt:lpstr>
      <vt:lpstr>Office Theme</vt:lpstr>
      <vt:lpstr>Office Theme</vt:lpstr>
      <vt:lpstr>Office Theme</vt:lpstr>
      <vt:lpstr>Office Theme</vt:lpstr>
      <vt:lpstr>Microsoft Excel Chart</vt:lpstr>
      <vt:lpstr>Slide 1</vt:lpstr>
      <vt:lpstr>WASHINGTON STATE INSTITUTE FOR PUBLIC POLICY</vt:lpstr>
      <vt:lpstr> Background </vt:lpstr>
      <vt:lpstr> Today </vt:lpstr>
      <vt:lpstr> Study Direction ESSB 1472, Laws of 2007  </vt:lpstr>
      <vt:lpstr> Study Direction ESSB 1472, Laws of 2007  </vt:lpstr>
      <vt:lpstr>  Measuring Disproportionality  </vt:lpstr>
      <vt:lpstr>  Measuring Disproportionality  </vt:lpstr>
      <vt:lpstr>Measuring Disproportionality </vt:lpstr>
      <vt:lpstr> Defining Race </vt:lpstr>
      <vt:lpstr>Decision Points In Child Protective Services And Time in Care, 2004 Cohort</vt:lpstr>
      <vt:lpstr> </vt:lpstr>
      <vt:lpstr>Previous Findings for Referrals in 2004 :  Black Children </vt:lpstr>
      <vt:lpstr>Previous Findings for Referrals in 2004 :   Hispanic Children </vt:lpstr>
      <vt:lpstr>Previous Findings for Referrals in 2004:   Asian Children </vt:lpstr>
      <vt:lpstr>Previous Findings for Referrals in 2004:   All Races</vt:lpstr>
      <vt:lpstr> Who Refers to Child Protective Services?</vt:lpstr>
      <vt:lpstr>Who Refers to Child Protective Services?</vt:lpstr>
      <vt:lpstr>Who Refers to Child Protective Services? Disproportionality Index by Type of Referrer</vt:lpstr>
      <vt:lpstr>Outcomes For Children Following a CPS Referral  2004 Cohort</vt:lpstr>
      <vt:lpstr>Outcomes for Children Following a  Placement Linked to a CPS Referral (As of November 1, 2007)</vt:lpstr>
      <vt:lpstr>Permanency for Children in Placements Linked to a CPS Referral  (As of November 1, 2007)</vt:lpstr>
      <vt:lpstr> Children Living with Single Parents</vt:lpstr>
      <vt:lpstr>Legal Outcomes Children Removed from Home Placements Linked to CPS Referrals in 2004  
</vt:lpstr>
      <vt:lpstr>Other Factors Affecting  Referrals and Placements for the 2004 Cohort</vt:lpstr>
      <vt:lpstr>Other Factors Associated with  Referrals and Placements</vt:lpstr>
      <vt:lpstr>Regression Analysis</vt:lpstr>
      <vt:lpstr>Regression Analysis</vt:lpstr>
      <vt:lpstr>Main Conclusions from the 2004 Cohort</vt:lpstr>
      <vt:lpstr>Slide 30</vt:lpstr>
      <vt:lpstr>  Current Study Direction ESSB 5882, Laws of 2009  </vt:lpstr>
      <vt:lpstr> Study Approach for SDM Analysis  </vt:lpstr>
      <vt:lpstr> Study Approach for SDM Analysis Timeline </vt:lpstr>
      <vt:lpstr> Comparing Referrals 2007 to 2008</vt:lpstr>
      <vt:lpstr> Comparing Referrals 2007 to 2008</vt:lpstr>
      <vt:lpstr> Multi-Year Comparisons Disproportionality After Referral Referrals January through June </vt:lpstr>
      <vt:lpstr>  Multi-Year Comparisons Disproportionality After Referral Referrals January through June</vt:lpstr>
      <vt:lpstr> Multi-Year Comparisons Disproportionality After Referral Referrals January through June  </vt:lpstr>
      <vt:lpstr>  Multi-Year Comparisons Disproportionality After Referral Referrals January through June</vt:lpstr>
      <vt:lpstr>  Multi-Year Comparisons Disproportionality Index Referrals January through June</vt:lpstr>
      <vt:lpstr>  Multi-Year Comparisons Disproportionality Index Referrals January through June</vt:lpstr>
      <vt:lpstr>Tentative Findings:   Regression Analysis</vt:lpstr>
      <vt:lpstr>Tentative Findings:   Regression Analysis</vt:lpstr>
      <vt:lpstr>Conclusions</vt:lpstr>
      <vt:lpstr>What’s Next</vt:lpstr>
      <vt:lpstr>Slide 46</vt:lpstr>
    </vt:vector>
  </TitlesOfParts>
  <Company>WSIPP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Truancy in Washington :</dc:title>
  <dc:creator>Tali Klima</dc:creator>
  <cp:lastModifiedBy>Jacky Hoang</cp:lastModifiedBy>
  <cp:revision>676</cp:revision>
  <dcterms:created xsi:type="dcterms:W3CDTF">2009-10-15T21:58:17Z</dcterms:created>
  <dcterms:modified xsi:type="dcterms:W3CDTF">2010-04-16T17:56:36Z</dcterms:modified>
</cp:coreProperties>
</file>