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Default Extension="vml" ContentType="application/vnd.openxmlformats-officedocument.vmlDrawing"/>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81" r:id="rId1"/>
  </p:sldMasterIdLst>
  <p:notesMasterIdLst>
    <p:notesMasterId r:id="rId75"/>
  </p:notesMasterIdLst>
  <p:handoutMasterIdLst>
    <p:handoutMasterId r:id="rId76"/>
  </p:handoutMasterIdLst>
  <p:sldIdLst>
    <p:sldId id="524" r:id="rId2"/>
    <p:sldId id="606" r:id="rId3"/>
    <p:sldId id="607" r:id="rId4"/>
    <p:sldId id="487" r:id="rId5"/>
    <p:sldId id="541" r:id="rId6"/>
    <p:sldId id="570" r:id="rId7"/>
    <p:sldId id="551" r:id="rId8"/>
    <p:sldId id="587" r:id="rId9"/>
    <p:sldId id="543" r:id="rId10"/>
    <p:sldId id="545" r:id="rId11"/>
    <p:sldId id="546" r:id="rId12"/>
    <p:sldId id="547" r:id="rId13"/>
    <p:sldId id="451" r:id="rId14"/>
    <p:sldId id="548" r:id="rId15"/>
    <p:sldId id="552" r:id="rId16"/>
    <p:sldId id="575" r:id="rId17"/>
    <p:sldId id="574" r:id="rId18"/>
    <p:sldId id="549" r:id="rId19"/>
    <p:sldId id="550" r:id="rId20"/>
    <p:sldId id="553" r:id="rId21"/>
    <p:sldId id="554" r:id="rId22"/>
    <p:sldId id="555" r:id="rId23"/>
    <p:sldId id="556" r:id="rId24"/>
    <p:sldId id="557" r:id="rId25"/>
    <p:sldId id="573" r:id="rId26"/>
    <p:sldId id="558" r:id="rId27"/>
    <p:sldId id="559" r:id="rId28"/>
    <p:sldId id="560" r:id="rId29"/>
    <p:sldId id="561" r:id="rId30"/>
    <p:sldId id="562" r:id="rId31"/>
    <p:sldId id="563" r:id="rId32"/>
    <p:sldId id="564" r:id="rId33"/>
    <p:sldId id="565" r:id="rId34"/>
    <p:sldId id="608" r:id="rId35"/>
    <p:sldId id="617" r:id="rId36"/>
    <p:sldId id="490" r:id="rId37"/>
    <p:sldId id="584" r:id="rId38"/>
    <p:sldId id="585" r:id="rId39"/>
    <p:sldId id="604" r:id="rId40"/>
    <p:sldId id="605" r:id="rId41"/>
    <p:sldId id="612" r:id="rId42"/>
    <p:sldId id="613" r:id="rId43"/>
    <p:sldId id="614" r:id="rId44"/>
    <p:sldId id="616" r:id="rId45"/>
    <p:sldId id="611" r:id="rId46"/>
    <p:sldId id="609" r:id="rId47"/>
    <p:sldId id="618" r:id="rId48"/>
    <p:sldId id="622" r:id="rId49"/>
    <p:sldId id="623" r:id="rId50"/>
    <p:sldId id="624" r:id="rId51"/>
    <p:sldId id="625" r:id="rId52"/>
    <p:sldId id="619" r:id="rId53"/>
    <p:sldId id="630" r:id="rId54"/>
    <p:sldId id="631" r:id="rId55"/>
    <p:sldId id="632" r:id="rId56"/>
    <p:sldId id="633" r:id="rId57"/>
    <p:sldId id="620" r:id="rId58"/>
    <p:sldId id="641" r:id="rId59"/>
    <p:sldId id="621" r:id="rId60"/>
    <p:sldId id="642" r:id="rId61"/>
    <p:sldId id="626" r:id="rId62"/>
    <p:sldId id="627" r:id="rId63"/>
    <p:sldId id="635" r:id="rId64"/>
    <p:sldId id="637" r:id="rId65"/>
    <p:sldId id="638" r:id="rId66"/>
    <p:sldId id="639" r:id="rId67"/>
    <p:sldId id="640" r:id="rId68"/>
    <p:sldId id="592" r:id="rId69"/>
    <p:sldId id="593" r:id="rId70"/>
    <p:sldId id="594" r:id="rId71"/>
    <p:sldId id="595" r:id="rId72"/>
    <p:sldId id="634" r:id="rId73"/>
    <p:sldId id="628" r:id="rId7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a:cs typeface="ＭＳ Ｐゴシック"/>
      </a:defRPr>
    </a:lvl1pPr>
    <a:lvl2pPr marL="457200" algn="l" rtl="0" fontAlgn="base">
      <a:spcBef>
        <a:spcPct val="0"/>
      </a:spcBef>
      <a:spcAft>
        <a:spcPct val="0"/>
      </a:spcAft>
      <a:defRPr kern="1200">
        <a:solidFill>
          <a:schemeClr val="tx1"/>
        </a:solidFill>
        <a:latin typeface="Arial" charset="0"/>
        <a:ea typeface="ＭＳ Ｐゴシック"/>
        <a:cs typeface="ＭＳ Ｐゴシック"/>
      </a:defRPr>
    </a:lvl2pPr>
    <a:lvl3pPr marL="914400" algn="l" rtl="0" fontAlgn="base">
      <a:spcBef>
        <a:spcPct val="0"/>
      </a:spcBef>
      <a:spcAft>
        <a:spcPct val="0"/>
      </a:spcAft>
      <a:defRPr kern="1200">
        <a:solidFill>
          <a:schemeClr val="tx1"/>
        </a:solidFill>
        <a:latin typeface="Arial" charset="0"/>
        <a:ea typeface="ＭＳ Ｐゴシック"/>
        <a:cs typeface="ＭＳ Ｐゴシック"/>
      </a:defRPr>
    </a:lvl3pPr>
    <a:lvl4pPr marL="1371600" algn="l" rtl="0" fontAlgn="base">
      <a:spcBef>
        <a:spcPct val="0"/>
      </a:spcBef>
      <a:spcAft>
        <a:spcPct val="0"/>
      </a:spcAft>
      <a:defRPr kern="1200">
        <a:solidFill>
          <a:schemeClr val="tx1"/>
        </a:solidFill>
        <a:latin typeface="Arial" charset="0"/>
        <a:ea typeface="ＭＳ Ｐゴシック"/>
        <a:cs typeface="ＭＳ Ｐゴシック"/>
      </a:defRPr>
    </a:lvl4pPr>
    <a:lvl5pPr marL="1828800" algn="l" rtl="0" fontAlgn="base">
      <a:spcBef>
        <a:spcPct val="0"/>
      </a:spcBef>
      <a:spcAft>
        <a:spcPct val="0"/>
      </a:spcAft>
      <a:defRPr kern="1200">
        <a:solidFill>
          <a:schemeClr val="tx1"/>
        </a:solidFill>
        <a:latin typeface="Arial" charset="0"/>
        <a:ea typeface="ＭＳ Ｐゴシック"/>
        <a:cs typeface="ＭＳ Ｐゴシック"/>
      </a:defRPr>
    </a:lvl5pPr>
    <a:lvl6pPr marL="2286000" algn="l" defTabSz="914400" rtl="0" eaLnBrk="1" latinLnBrk="0" hangingPunct="1">
      <a:defRPr kern="1200">
        <a:solidFill>
          <a:schemeClr val="tx1"/>
        </a:solidFill>
        <a:latin typeface="Arial" charset="0"/>
        <a:ea typeface="ＭＳ Ｐゴシック"/>
        <a:cs typeface="ＭＳ Ｐゴシック"/>
      </a:defRPr>
    </a:lvl6pPr>
    <a:lvl7pPr marL="2743200" algn="l" defTabSz="914400" rtl="0" eaLnBrk="1" latinLnBrk="0" hangingPunct="1">
      <a:defRPr kern="1200">
        <a:solidFill>
          <a:schemeClr val="tx1"/>
        </a:solidFill>
        <a:latin typeface="Arial" charset="0"/>
        <a:ea typeface="ＭＳ Ｐゴシック"/>
        <a:cs typeface="ＭＳ Ｐゴシック"/>
      </a:defRPr>
    </a:lvl7pPr>
    <a:lvl8pPr marL="3200400" algn="l" defTabSz="914400" rtl="0" eaLnBrk="1" latinLnBrk="0" hangingPunct="1">
      <a:defRPr kern="1200">
        <a:solidFill>
          <a:schemeClr val="tx1"/>
        </a:solidFill>
        <a:latin typeface="Arial" charset="0"/>
        <a:ea typeface="ＭＳ Ｐゴシック"/>
        <a:cs typeface="ＭＳ Ｐゴシック"/>
      </a:defRPr>
    </a:lvl8pPr>
    <a:lvl9pPr marL="3657600" algn="l" defTabSz="914400" rtl="0" eaLnBrk="1" latinLnBrk="0" hangingPunct="1">
      <a:defRPr kern="1200">
        <a:solidFill>
          <a:schemeClr val="tx1"/>
        </a:solidFill>
        <a:latin typeface="Arial"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5590"/>
    <a:srgbClr val="9EBD0D"/>
    <a:srgbClr val="FF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772" autoAdjust="0"/>
  </p:normalViewPr>
  <p:slideViewPr>
    <p:cSldViewPr>
      <p:cViewPr varScale="1">
        <p:scale>
          <a:sx n="108" d="100"/>
          <a:sy n="108" d="100"/>
        </p:scale>
        <p:origin x="-99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728"/>
    </p:cViewPr>
  </p:sorterViewPr>
  <p:notesViewPr>
    <p:cSldViewPr>
      <p:cViewPr varScale="1">
        <p:scale>
          <a:sx n="84" d="100"/>
          <a:sy n="84" d="100"/>
        </p:scale>
        <p:origin x="-1968"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2"/>
  <c:chart>
    <c:title>
      <c:tx>
        <c:rich>
          <a:bodyPr/>
          <a:lstStyle/>
          <a:p>
            <a:pPr>
              <a:defRPr/>
            </a:pPr>
            <a:r>
              <a:rPr lang="en-US"/>
              <a:t>Child Maltreatment</a:t>
            </a:r>
          </a:p>
        </c:rich>
      </c:tx>
    </c:title>
    <c:plotArea>
      <c:layout/>
      <c:lineChart>
        <c:grouping val="standard"/>
        <c:ser>
          <c:idx val="0"/>
          <c:order val="0"/>
          <c:tx>
            <c:strRef>
              <c:f>Sheet2!$A$3</c:f>
              <c:strCache>
                <c:ptCount val="1"/>
                <c:pt idx="0">
                  <c:v>Triple P  Counties</c:v>
                </c:pt>
              </c:strCache>
            </c:strRef>
          </c:tx>
          <c:marker>
            <c:symbol val="none"/>
          </c:marker>
          <c:cat>
            <c:strRef>
              <c:f>Sheet2!$B$2:$C$2</c:f>
              <c:strCache>
                <c:ptCount val="2"/>
                <c:pt idx="0">
                  <c:v>Pre</c:v>
                </c:pt>
                <c:pt idx="1">
                  <c:v>Post</c:v>
                </c:pt>
              </c:strCache>
            </c:strRef>
          </c:cat>
          <c:val>
            <c:numRef>
              <c:f>Sheet2!$B$3:$C$3</c:f>
              <c:numCache>
                <c:formatCode>General</c:formatCode>
                <c:ptCount val="2"/>
                <c:pt idx="0">
                  <c:v>10.860000000000024</c:v>
                </c:pt>
                <c:pt idx="1">
                  <c:v>11.74</c:v>
                </c:pt>
              </c:numCache>
            </c:numRef>
          </c:val>
        </c:ser>
        <c:ser>
          <c:idx val="1"/>
          <c:order val="1"/>
          <c:tx>
            <c:strRef>
              <c:f>Sheet2!$A$4</c:f>
              <c:strCache>
                <c:ptCount val="1"/>
                <c:pt idx="0">
                  <c:v>Control Counties</c:v>
                </c:pt>
              </c:strCache>
            </c:strRef>
          </c:tx>
          <c:marker>
            <c:symbol val="none"/>
          </c:marker>
          <c:cat>
            <c:strRef>
              <c:f>Sheet2!$B$2:$C$2</c:f>
              <c:strCache>
                <c:ptCount val="2"/>
                <c:pt idx="0">
                  <c:v>Pre</c:v>
                </c:pt>
                <c:pt idx="1">
                  <c:v>Post</c:v>
                </c:pt>
              </c:strCache>
            </c:strRef>
          </c:cat>
          <c:val>
            <c:numRef>
              <c:f>Sheet2!$B$4:$C$4</c:f>
              <c:numCache>
                <c:formatCode>General</c:formatCode>
                <c:ptCount val="2"/>
                <c:pt idx="0">
                  <c:v>11.12</c:v>
                </c:pt>
                <c:pt idx="1">
                  <c:v>15.06</c:v>
                </c:pt>
              </c:numCache>
            </c:numRef>
          </c:val>
        </c:ser>
        <c:marker val="1"/>
        <c:axId val="37260672"/>
        <c:axId val="37288192"/>
      </c:lineChart>
      <c:catAx>
        <c:axId val="37260672"/>
        <c:scaling>
          <c:orientation val="minMax"/>
        </c:scaling>
        <c:axPos val="b"/>
        <c:majorTickMark val="none"/>
        <c:tickLblPos val="nextTo"/>
        <c:crossAx val="37288192"/>
        <c:crosses val="autoZero"/>
        <c:auto val="1"/>
        <c:lblAlgn val="ctr"/>
        <c:lblOffset val="100"/>
      </c:catAx>
      <c:valAx>
        <c:axId val="37288192"/>
        <c:scaling>
          <c:orientation val="minMax"/>
        </c:scaling>
        <c:axPos val="l"/>
        <c:majorGridlines/>
        <c:title>
          <c:tx>
            <c:rich>
              <a:bodyPr/>
              <a:lstStyle/>
              <a:p>
                <a:pPr>
                  <a:defRPr/>
                </a:pPr>
                <a:r>
                  <a:rPr lang="en-US"/>
                  <a:t>Rate per 1,000</a:t>
                </a:r>
              </a:p>
            </c:rich>
          </c:tx>
        </c:title>
        <c:numFmt formatCode="General" sourceLinked="1"/>
        <c:majorTickMark val="none"/>
        <c:tickLblPos val="nextTo"/>
        <c:crossAx val="37260672"/>
        <c:crosses val="autoZero"/>
        <c:crossBetween val="between"/>
        <c:majorUnit val="5"/>
      </c:valAx>
    </c:plotArea>
    <c:legend>
      <c:legendPos val="r"/>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4"/>
  <c:chart>
    <c:title>
      <c:tx>
        <c:rich>
          <a:bodyPr/>
          <a:lstStyle/>
          <a:p>
            <a:pPr>
              <a:defRPr/>
            </a:pPr>
            <a:r>
              <a:rPr lang="en-US"/>
              <a:t>Out of Home Placements</a:t>
            </a:r>
          </a:p>
        </c:rich>
      </c:tx>
    </c:title>
    <c:plotArea>
      <c:layout/>
      <c:lineChart>
        <c:grouping val="standard"/>
        <c:ser>
          <c:idx val="0"/>
          <c:order val="0"/>
          <c:tx>
            <c:strRef>
              <c:f>Sheet2!$A$9</c:f>
              <c:strCache>
                <c:ptCount val="1"/>
                <c:pt idx="0">
                  <c:v>Triple P  Counties</c:v>
                </c:pt>
              </c:strCache>
            </c:strRef>
          </c:tx>
          <c:marker>
            <c:symbol val="none"/>
          </c:marker>
          <c:cat>
            <c:strRef>
              <c:f>Sheet2!$B$8:$C$8</c:f>
              <c:strCache>
                <c:ptCount val="2"/>
                <c:pt idx="0">
                  <c:v>Pre</c:v>
                </c:pt>
                <c:pt idx="1">
                  <c:v>Post</c:v>
                </c:pt>
              </c:strCache>
            </c:strRef>
          </c:cat>
          <c:val>
            <c:numRef>
              <c:f>Sheet2!$B$9:$C$9</c:f>
              <c:numCache>
                <c:formatCode>General</c:formatCode>
                <c:ptCount val="2"/>
                <c:pt idx="0">
                  <c:v>4.2700000000000014</c:v>
                </c:pt>
                <c:pt idx="1">
                  <c:v>3.75</c:v>
                </c:pt>
              </c:numCache>
            </c:numRef>
          </c:val>
        </c:ser>
        <c:ser>
          <c:idx val="1"/>
          <c:order val="1"/>
          <c:tx>
            <c:strRef>
              <c:f>Sheet2!$A$10</c:f>
              <c:strCache>
                <c:ptCount val="1"/>
                <c:pt idx="0">
                  <c:v>Control Counties</c:v>
                </c:pt>
              </c:strCache>
            </c:strRef>
          </c:tx>
          <c:marker>
            <c:symbol val="none"/>
          </c:marker>
          <c:cat>
            <c:strRef>
              <c:f>Sheet2!$B$8:$C$8</c:f>
              <c:strCache>
                <c:ptCount val="2"/>
                <c:pt idx="0">
                  <c:v>Pre</c:v>
                </c:pt>
                <c:pt idx="1">
                  <c:v>Post</c:v>
                </c:pt>
              </c:strCache>
            </c:strRef>
          </c:cat>
          <c:val>
            <c:numRef>
              <c:f>Sheet2!$B$10:$C$10</c:f>
              <c:numCache>
                <c:formatCode>General</c:formatCode>
                <c:ptCount val="2"/>
                <c:pt idx="0">
                  <c:v>3.1</c:v>
                </c:pt>
                <c:pt idx="1">
                  <c:v>4.46</c:v>
                </c:pt>
              </c:numCache>
            </c:numRef>
          </c:val>
        </c:ser>
        <c:marker val="1"/>
        <c:axId val="36991360"/>
        <c:axId val="36992896"/>
      </c:lineChart>
      <c:catAx>
        <c:axId val="36991360"/>
        <c:scaling>
          <c:orientation val="minMax"/>
        </c:scaling>
        <c:axPos val="b"/>
        <c:majorTickMark val="none"/>
        <c:tickLblPos val="nextTo"/>
        <c:crossAx val="36992896"/>
        <c:crosses val="autoZero"/>
        <c:auto val="1"/>
        <c:lblAlgn val="ctr"/>
        <c:lblOffset val="100"/>
      </c:catAx>
      <c:valAx>
        <c:axId val="36992896"/>
        <c:scaling>
          <c:orientation val="minMax"/>
        </c:scaling>
        <c:axPos val="l"/>
        <c:majorGridlines/>
        <c:title>
          <c:tx>
            <c:rich>
              <a:bodyPr/>
              <a:lstStyle/>
              <a:p>
                <a:pPr>
                  <a:defRPr/>
                </a:pPr>
                <a:r>
                  <a:rPr lang="en-US"/>
                  <a:t>Rate per 1,000</a:t>
                </a:r>
              </a:p>
            </c:rich>
          </c:tx>
        </c:title>
        <c:numFmt formatCode="General" sourceLinked="1"/>
        <c:majorTickMark val="none"/>
        <c:tickLblPos val="nextTo"/>
        <c:crossAx val="36991360"/>
        <c:crosses val="autoZero"/>
        <c:crossBetween val="between"/>
        <c:majorUnit val="1"/>
      </c:valAx>
    </c:plotArea>
    <c:legend>
      <c:legendPos val="r"/>
    </c:legend>
    <c:plotVisOnly val="1"/>
  </c:chart>
  <c:spPr>
    <a:solidFill>
      <a:schemeClr val="bg1"/>
    </a:solidFill>
  </c:spPr>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4"/>
  <c:chart>
    <c:title>
      <c:tx>
        <c:rich>
          <a:bodyPr/>
          <a:lstStyle/>
          <a:p>
            <a:pPr>
              <a:defRPr/>
            </a:pPr>
            <a:r>
              <a:rPr lang="en-US"/>
              <a:t>Intentional Injuries</a:t>
            </a:r>
          </a:p>
        </c:rich>
      </c:tx>
    </c:title>
    <c:plotArea>
      <c:layout/>
      <c:lineChart>
        <c:grouping val="standard"/>
        <c:ser>
          <c:idx val="0"/>
          <c:order val="0"/>
          <c:tx>
            <c:strRef>
              <c:f>Sheet2!$A$15</c:f>
              <c:strCache>
                <c:ptCount val="1"/>
                <c:pt idx="0">
                  <c:v>Triple P  Counties</c:v>
                </c:pt>
              </c:strCache>
            </c:strRef>
          </c:tx>
          <c:marker>
            <c:symbol val="none"/>
          </c:marker>
          <c:cat>
            <c:strRef>
              <c:f>Sheet2!$B$14:$C$14</c:f>
              <c:strCache>
                <c:ptCount val="2"/>
                <c:pt idx="0">
                  <c:v>Pre</c:v>
                </c:pt>
                <c:pt idx="1">
                  <c:v>Post</c:v>
                </c:pt>
              </c:strCache>
            </c:strRef>
          </c:cat>
          <c:val>
            <c:numRef>
              <c:f>Sheet2!$B$15:$C$15</c:f>
              <c:numCache>
                <c:formatCode>General</c:formatCode>
                <c:ptCount val="2"/>
                <c:pt idx="0">
                  <c:v>1.73</c:v>
                </c:pt>
                <c:pt idx="1">
                  <c:v>1.41</c:v>
                </c:pt>
              </c:numCache>
            </c:numRef>
          </c:val>
        </c:ser>
        <c:ser>
          <c:idx val="1"/>
          <c:order val="1"/>
          <c:tx>
            <c:strRef>
              <c:f>Sheet2!$A$16</c:f>
              <c:strCache>
                <c:ptCount val="1"/>
                <c:pt idx="0">
                  <c:v>Control Counties</c:v>
                </c:pt>
              </c:strCache>
            </c:strRef>
          </c:tx>
          <c:marker>
            <c:symbol val="none"/>
          </c:marker>
          <c:cat>
            <c:strRef>
              <c:f>Sheet2!$B$14:$C$14</c:f>
              <c:strCache>
                <c:ptCount val="2"/>
                <c:pt idx="0">
                  <c:v>Pre</c:v>
                </c:pt>
                <c:pt idx="1">
                  <c:v>Post</c:v>
                </c:pt>
              </c:strCache>
            </c:strRef>
          </c:cat>
          <c:val>
            <c:numRef>
              <c:f>Sheet2!$B$16:$C$16</c:f>
              <c:numCache>
                <c:formatCode>General</c:formatCode>
                <c:ptCount val="2"/>
                <c:pt idx="0">
                  <c:v>1.41</c:v>
                </c:pt>
                <c:pt idx="1">
                  <c:v>1.6900000000000028</c:v>
                </c:pt>
              </c:numCache>
            </c:numRef>
          </c:val>
        </c:ser>
        <c:marker val="1"/>
        <c:axId val="37014144"/>
        <c:axId val="37015936"/>
      </c:lineChart>
      <c:catAx>
        <c:axId val="37014144"/>
        <c:scaling>
          <c:orientation val="minMax"/>
        </c:scaling>
        <c:axPos val="b"/>
        <c:majorTickMark val="none"/>
        <c:tickLblPos val="nextTo"/>
        <c:crossAx val="37015936"/>
        <c:crosses val="autoZero"/>
        <c:auto val="1"/>
        <c:lblAlgn val="ctr"/>
        <c:lblOffset val="100"/>
      </c:catAx>
      <c:valAx>
        <c:axId val="37015936"/>
        <c:scaling>
          <c:orientation val="minMax"/>
        </c:scaling>
        <c:axPos val="l"/>
        <c:majorGridlines/>
        <c:title>
          <c:tx>
            <c:rich>
              <a:bodyPr/>
              <a:lstStyle/>
              <a:p>
                <a:pPr>
                  <a:defRPr/>
                </a:pPr>
                <a:r>
                  <a:rPr lang="en-US"/>
                  <a:t>Rate per 1,000</a:t>
                </a:r>
              </a:p>
            </c:rich>
          </c:tx>
        </c:title>
        <c:numFmt formatCode="General" sourceLinked="1"/>
        <c:majorTickMark val="none"/>
        <c:tickLblPos val="nextTo"/>
        <c:crossAx val="37014144"/>
        <c:crosses val="autoZero"/>
        <c:crossBetween val="between"/>
        <c:majorUnit val="0.5"/>
      </c:valAx>
    </c:plotArea>
    <c:plotVisOnly val="1"/>
  </c:chart>
  <c:spPr>
    <a:solidFill>
      <a:schemeClr val="bg1"/>
    </a:solidFill>
  </c:spPr>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9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11" charset="0"/>
                <a:ea typeface="+mn-ea"/>
                <a:cs typeface="+mn-cs"/>
              </a:defRPr>
            </a:lvl1pPr>
          </a:lstStyle>
          <a:p>
            <a:pPr>
              <a:defRPr/>
            </a:pPr>
            <a:endParaRPr lang="en-US"/>
          </a:p>
        </p:txBody>
      </p:sp>
      <p:sp>
        <p:nvSpPr>
          <p:cNvPr id="25907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11" charset="0"/>
                <a:ea typeface="+mn-ea"/>
                <a:cs typeface="+mn-cs"/>
              </a:defRPr>
            </a:lvl1pPr>
          </a:lstStyle>
          <a:p>
            <a:pPr>
              <a:defRPr/>
            </a:pPr>
            <a:endParaRPr lang="en-US"/>
          </a:p>
        </p:txBody>
      </p:sp>
      <p:sp>
        <p:nvSpPr>
          <p:cNvPr id="25907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11" charset="0"/>
                <a:ea typeface="+mn-ea"/>
                <a:cs typeface="+mn-cs"/>
              </a:defRPr>
            </a:lvl1pPr>
          </a:lstStyle>
          <a:p>
            <a:pPr>
              <a:defRPr/>
            </a:pPr>
            <a:endParaRPr lang="en-US"/>
          </a:p>
        </p:txBody>
      </p:sp>
      <p:sp>
        <p:nvSpPr>
          <p:cNvPr id="25907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ＭＳ Ｐゴシック" pitchFamily="-111" charset="-128"/>
                <a:cs typeface="+mn-cs"/>
              </a:defRPr>
            </a:lvl1pPr>
          </a:lstStyle>
          <a:p>
            <a:pPr>
              <a:defRPr/>
            </a:pPr>
            <a:fld id="{46FA5688-5875-4F5C-B9A7-61A821D5214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11" charset="0"/>
                <a:ea typeface="+mn-ea"/>
                <a:cs typeface="+mn-cs"/>
              </a:defRPr>
            </a:lvl1pPr>
          </a:lstStyle>
          <a:p>
            <a:pPr>
              <a:defRPr/>
            </a:pPr>
            <a:endParaRPr lang="en-US"/>
          </a:p>
        </p:txBody>
      </p:sp>
      <p:sp>
        <p:nvSpPr>
          <p:cNvPr id="174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11" charset="0"/>
                <a:ea typeface="+mn-ea"/>
                <a:cs typeface="+mn-cs"/>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11" charset="0"/>
                <a:ea typeface="+mn-ea"/>
                <a:cs typeface="+mn-cs"/>
              </a:defRPr>
            </a:lvl1pPr>
          </a:lstStyle>
          <a:p>
            <a:pPr>
              <a:defRPr/>
            </a:pPr>
            <a:endParaRPr lang="en-US"/>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ＭＳ Ｐゴシック" pitchFamily="-111" charset="-128"/>
                <a:cs typeface="+mn-cs"/>
              </a:defRPr>
            </a:lvl1pPr>
          </a:lstStyle>
          <a:p>
            <a:pPr>
              <a:defRPr/>
            </a:pPr>
            <a:fld id="{1D1B9CF9-7A5C-4B0F-998D-04FF211A48E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ＭＳ Ｐゴシック" pitchFamily="-111" charset="-128"/>
      </a:defRPr>
    </a:lvl1pPr>
    <a:lvl2pPr marL="457200"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ＭＳ Ｐゴシック"/>
      </a:defRPr>
    </a:lvl2pPr>
    <a:lvl3pPr marL="914400"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ＭＳ Ｐゴシック"/>
      </a:defRPr>
    </a:lvl3pPr>
    <a:lvl4pPr marL="1371600"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ＭＳ Ｐゴシック"/>
      </a:defRPr>
    </a:lvl4pPr>
    <a:lvl5pPr marL="1828800"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a:ln/>
        </p:spPr>
      </p:sp>
      <p:sp>
        <p:nvSpPr>
          <p:cNvPr id="22530" name="Notes Placeholder 2"/>
          <p:cNvSpPr>
            <a:spLocks noGrp="1"/>
          </p:cNvSpPr>
          <p:nvPr>
            <p:ph type="body" idx="1"/>
          </p:nvPr>
        </p:nvSpPr>
        <p:spPr>
          <a:noFill/>
          <a:ln/>
        </p:spPr>
        <p:txBody>
          <a:bodyPr/>
          <a:lstStyle/>
          <a:p>
            <a:r>
              <a:rPr lang="en-US" smtClean="0">
                <a:latin typeface="Arial" charset="0"/>
                <a:ea typeface="ＭＳ Ｐゴシック"/>
                <a:cs typeface="ＭＳ Ｐゴシック"/>
              </a:rPr>
              <a:t>Matt Sanders is affiliated with the Parenting and Family Support Centre at the University of Queensland</a:t>
            </a:r>
          </a:p>
          <a:p>
            <a:endParaRPr lang="en-US" smtClean="0">
              <a:latin typeface="Arial" charset="0"/>
              <a:ea typeface="ＭＳ Ｐゴシック"/>
              <a:cs typeface="ＭＳ Ｐゴシック"/>
            </a:endParaRPr>
          </a:p>
          <a:p>
            <a:r>
              <a:rPr lang="en-US" smtClean="0">
                <a:latin typeface="Arial" charset="0"/>
                <a:ea typeface="ＭＳ Ｐゴシック"/>
                <a:cs typeface="ＭＳ Ｐゴシック"/>
              </a:rPr>
              <a:t>Note – the rating of 2 for Child Welfare was made prior to the study in South Carolina. This rating indicates that the intervention appears to be applicable for children in the child welfare system but has not yet been explicitly tested on this sample. The South Carolina study found a positive impact for families involved in various aspects of the child welfare system, including decreases in out of home placements and CPS referrals, and a favorable impact on hospitalization rates for intentional injury. </a:t>
            </a:r>
          </a:p>
        </p:txBody>
      </p:sp>
      <p:sp>
        <p:nvSpPr>
          <p:cNvPr id="22531" name="Slide Number Placeholder 3"/>
          <p:cNvSpPr>
            <a:spLocks noGrp="1"/>
          </p:cNvSpPr>
          <p:nvPr>
            <p:ph type="sldNum" sz="quarter" idx="5"/>
          </p:nvPr>
        </p:nvSpPr>
        <p:spPr>
          <a:noFill/>
        </p:spPr>
        <p:txBody>
          <a:bodyPr/>
          <a:lstStyle/>
          <a:p>
            <a:fld id="{C7BD6604-B582-4A54-A9D4-1B823B162C7D}" type="slidenum">
              <a:rPr lang="en-US" smtClean="0">
                <a:ea typeface="ＭＳ Ｐゴシック"/>
                <a:cs typeface="ＭＳ Ｐゴシック"/>
              </a:rPr>
              <a:pPr/>
              <a:t>4</a:t>
            </a:fld>
            <a:endParaRPr lang="en-US" smtClean="0">
              <a:ea typeface="ＭＳ Ｐゴシック"/>
              <a:cs typeface="ＭＳ Ｐゴシック"/>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a:ln/>
        </p:spPr>
      </p:sp>
      <p:sp>
        <p:nvSpPr>
          <p:cNvPr id="40962" name="Notes Placeholder 2"/>
          <p:cNvSpPr>
            <a:spLocks noGrp="1"/>
          </p:cNvSpPr>
          <p:nvPr>
            <p:ph type="body" idx="1"/>
          </p:nvPr>
        </p:nvSpPr>
        <p:spPr>
          <a:noFill/>
          <a:ln/>
        </p:spPr>
        <p:txBody>
          <a:bodyPr/>
          <a:lstStyle/>
          <a:p>
            <a:endParaRPr lang="en-US" smtClean="0">
              <a:latin typeface="Arial" charset="0"/>
              <a:ea typeface="ＭＳ Ｐゴシック"/>
              <a:cs typeface="ＭＳ Ｐゴシック"/>
            </a:endParaRPr>
          </a:p>
        </p:txBody>
      </p:sp>
      <p:sp>
        <p:nvSpPr>
          <p:cNvPr id="40963" name="Slide Number Placeholder 3"/>
          <p:cNvSpPr>
            <a:spLocks noGrp="1"/>
          </p:cNvSpPr>
          <p:nvPr>
            <p:ph type="sldNum" sz="quarter" idx="5"/>
          </p:nvPr>
        </p:nvSpPr>
        <p:spPr>
          <a:noFill/>
        </p:spPr>
        <p:txBody>
          <a:bodyPr/>
          <a:lstStyle/>
          <a:p>
            <a:fld id="{E8CB4F75-E734-4D64-90E1-E76614BB0A72}" type="slidenum">
              <a:rPr lang="en-US" smtClean="0">
                <a:ea typeface="ＭＳ Ｐゴシック"/>
                <a:cs typeface="ＭＳ Ｐゴシック"/>
              </a:rPr>
              <a:pPr/>
              <a:t>13</a:t>
            </a:fld>
            <a:endParaRPr lang="en-US" smtClean="0">
              <a:ea typeface="ＭＳ Ｐゴシック"/>
              <a:cs typeface="ＭＳ Ｐゴシック"/>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a:ln/>
        </p:spPr>
      </p:sp>
      <p:sp>
        <p:nvSpPr>
          <p:cNvPr id="43010" name="Notes Placeholder 2"/>
          <p:cNvSpPr>
            <a:spLocks noGrp="1"/>
          </p:cNvSpPr>
          <p:nvPr>
            <p:ph type="body" idx="1"/>
          </p:nvPr>
        </p:nvSpPr>
        <p:spPr>
          <a:noFill/>
          <a:ln/>
        </p:spPr>
        <p:txBody>
          <a:bodyPr/>
          <a:lstStyle/>
          <a:p>
            <a:r>
              <a:rPr lang="en-US" smtClean="0">
                <a:latin typeface="Arial" charset="0"/>
                <a:ea typeface="ＭＳ Ｐゴシック"/>
                <a:cs typeface="ＭＳ Ｐゴシック"/>
              </a:rPr>
              <a:t>These are the specific parenting skills that are emphasized within Triple P. Depending on the level of intervention, families may or may not learn all of these skills.</a:t>
            </a:r>
          </a:p>
        </p:txBody>
      </p:sp>
      <p:sp>
        <p:nvSpPr>
          <p:cNvPr id="43011" name="Slide Number Placeholder 3"/>
          <p:cNvSpPr>
            <a:spLocks noGrp="1"/>
          </p:cNvSpPr>
          <p:nvPr>
            <p:ph type="sldNum" sz="quarter" idx="5"/>
          </p:nvPr>
        </p:nvSpPr>
        <p:spPr>
          <a:noFill/>
        </p:spPr>
        <p:txBody>
          <a:bodyPr/>
          <a:lstStyle/>
          <a:p>
            <a:fld id="{15886EB1-BC1F-4193-A29B-E87C019B4CB6}" type="slidenum">
              <a:rPr lang="en-US" smtClean="0">
                <a:ea typeface="ＭＳ Ｐゴシック"/>
                <a:cs typeface="ＭＳ Ｐゴシック"/>
              </a:rPr>
              <a:pPr/>
              <a:t>14</a:t>
            </a:fld>
            <a:endParaRPr lang="en-US" smtClean="0">
              <a:ea typeface="ＭＳ Ｐゴシック"/>
              <a:cs typeface="ＭＳ Ｐゴシック"/>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a:ln/>
        </p:spPr>
      </p:sp>
      <p:sp>
        <p:nvSpPr>
          <p:cNvPr id="45058" name="Notes Placeholder 2"/>
          <p:cNvSpPr>
            <a:spLocks noGrp="1"/>
          </p:cNvSpPr>
          <p:nvPr>
            <p:ph type="body" idx="1"/>
          </p:nvPr>
        </p:nvSpPr>
        <p:spPr>
          <a:noFill/>
          <a:ln/>
        </p:spPr>
        <p:txBody>
          <a:bodyPr/>
          <a:lstStyle/>
          <a:p>
            <a:r>
              <a:rPr lang="en-US" smtClean="0">
                <a:latin typeface="Arial" charset="0"/>
                <a:ea typeface="ＭＳ Ｐゴシック"/>
                <a:cs typeface="ＭＳ Ｐゴシック"/>
              </a:rPr>
              <a:t>In addition to the ‘standard’ suite of services, several program variants have been developed to address the unique needs of parents who have children with developmental delays, who either have or at risk for abusing their children, and parents of teenagers. There are several more program variants under development, and they will become available once the evidence-base for their effectiveness has been established. </a:t>
            </a:r>
          </a:p>
        </p:txBody>
      </p:sp>
      <p:sp>
        <p:nvSpPr>
          <p:cNvPr id="45059" name="Slide Number Placeholder 3"/>
          <p:cNvSpPr>
            <a:spLocks noGrp="1"/>
          </p:cNvSpPr>
          <p:nvPr>
            <p:ph type="sldNum" sz="quarter" idx="5"/>
          </p:nvPr>
        </p:nvSpPr>
        <p:spPr>
          <a:noFill/>
        </p:spPr>
        <p:txBody>
          <a:bodyPr/>
          <a:lstStyle/>
          <a:p>
            <a:fld id="{5090A8CA-580D-4096-BE94-ACD0BD1A4C46}" type="slidenum">
              <a:rPr lang="en-US" smtClean="0">
                <a:ea typeface="ＭＳ Ｐゴシック"/>
                <a:cs typeface="ＭＳ Ｐゴシック"/>
              </a:rPr>
              <a:pPr/>
              <a:t>15</a:t>
            </a:fld>
            <a:endParaRPr lang="en-US" smtClean="0">
              <a:ea typeface="ＭＳ Ｐゴシック"/>
              <a:cs typeface="ＭＳ Ｐゴシック"/>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a:ln/>
        </p:spPr>
      </p:sp>
      <p:sp>
        <p:nvSpPr>
          <p:cNvPr id="47106" name="Notes Placeholder 2"/>
          <p:cNvSpPr>
            <a:spLocks noGrp="1"/>
          </p:cNvSpPr>
          <p:nvPr>
            <p:ph type="body" idx="1"/>
          </p:nvPr>
        </p:nvSpPr>
        <p:spPr>
          <a:noFill/>
          <a:ln/>
        </p:spPr>
        <p:txBody>
          <a:bodyPr/>
          <a:lstStyle/>
          <a:p>
            <a:r>
              <a:rPr lang="en-US" smtClean="0">
                <a:latin typeface="Arial" charset="0"/>
                <a:ea typeface="ＭＳ Ｐゴシック"/>
                <a:cs typeface="ＭＳ Ｐゴシック"/>
              </a:rPr>
              <a:t>Here are some examples of other skills or concepts that are introduced in other Triple P program variants. Stepping Stones includes the basic parenting strategies but adds the skills listed on this slide to provide some specific ideas for common behavioral concerns of parents with children with developmental disabilities. The skills for Pathways Triple P include attribution retraining and anger management strategies, two areas found to influence parental propensity for abuse or neglect. </a:t>
            </a:r>
          </a:p>
        </p:txBody>
      </p:sp>
      <p:sp>
        <p:nvSpPr>
          <p:cNvPr id="47107" name="Slide Number Placeholder 3"/>
          <p:cNvSpPr>
            <a:spLocks noGrp="1"/>
          </p:cNvSpPr>
          <p:nvPr>
            <p:ph type="sldNum" sz="quarter" idx="5"/>
          </p:nvPr>
        </p:nvSpPr>
        <p:spPr>
          <a:noFill/>
        </p:spPr>
        <p:txBody>
          <a:bodyPr/>
          <a:lstStyle/>
          <a:p>
            <a:fld id="{C110282A-C4B2-4AC8-AC1D-D7491D8BEB32}" type="slidenum">
              <a:rPr lang="en-US" smtClean="0">
                <a:ea typeface="ＭＳ Ｐゴシック"/>
                <a:cs typeface="ＭＳ Ｐゴシック"/>
              </a:rPr>
              <a:pPr/>
              <a:t>16</a:t>
            </a:fld>
            <a:endParaRPr lang="en-US" smtClean="0">
              <a:ea typeface="ＭＳ Ｐゴシック"/>
              <a:cs typeface="ＭＳ Ｐゴシック"/>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a:ln/>
        </p:spPr>
      </p:sp>
      <p:sp>
        <p:nvSpPr>
          <p:cNvPr id="49154" name="Notes Placeholder 2"/>
          <p:cNvSpPr>
            <a:spLocks noGrp="1"/>
          </p:cNvSpPr>
          <p:nvPr>
            <p:ph type="body" idx="1"/>
          </p:nvPr>
        </p:nvSpPr>
        <p:spPr>
          <a:noFill/>
          <a:ln/>
        </p:spPr>
        <p:txBody>
          <a:bodyPr/>
          <a:lstStyle/>
          <a:p>
            <a:r>
              <a:rPr lang="en-US" smtClean="0">
                <a:latin typeface="Arial" charset="0"/>
                <a:ea typeface="ＭＳ Ｐゴシック"/>
                <a:cs typeface="ＭＳ Ｐゴシック"/>
              </a:rPr>
              <a:t>For teens, the specific parenting skills are adapted to be more developmentally appropriate. For example, because teens have more cognitive abilities, strategies for teaching new skills include a focus on problem solving. While star charts and stickers are no longer developmentally appropriate, more appropriate behavior contracts are introduced to promote responsibility-taking and managing problem behavior. </a:t>
            </a:r>
          </a:p>
        </p:txBody>
      </p:sp>
      <p:sp>
        <p:nvSpPr>
          <p:cNvPr id="49155" name="Slide Number Placeholder 3"/>
          <p:cNvSpPr>
            <a:spLocks noGrp="1"/>
          </p:cNvSpPr>
          <p:nvPr>
            <p:ph type="sldNum" sz="quarter" idx="5"/>
          </p:nvPr>
        </p:nvSpPr>
        <p:spPr>
          <a:noFill/>
        </p:spPr>
        <p:txBody>
          <a:bodyPr/>
          <a:lstStyle/>
          <a:p>
            <a:fld id="{A070913B-B23F-431C-A3D0-5179FB5508A5}" type="slidenum">
              <a:rPr lang="en-US" smtClean="0">
                <a:ea typeface="ＭＳ Ｐゴシック"/>
                <a:cs typeface="ＭＳ Ｐゴシック"/>
              </a:rPr>
              <a:pPr/>
              <a:t>17</a:t>
            </a:fld>
            <a:endParaRPr lang="en-US" smtClean="0">
              <a:ea typeface="ＭＳ Ｐゴシック"/>
              <a:cs typeface="ＭＳ Ｐゴシック"/>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a:ln/>
        </p:spPr>
      </p:sp>
      <p:sp>
        <p:nvSpPr>
          <p:cNvPr id="51202" name="Notes Placeholder 2"/>
          <p:cNvSpPr>
            <a:spLocks noGrp="1"/>
          </p:cNvSpPr>
          <p:nvPr>
            <p:ph type="body" idx="1"/>
          </p:nvPr>
        </p:nvSpPr>
        <p:spPr>
          <a:noFill/>
          <a:ln/>
        </p:spPr>
        <p:txBody>
          <a:bodyPr/>
          <a:lstStyle/>
          <a:p>
            <a:r>
              <a:rPr lang="en-US" smtClean="0">
                <a:latin typeface="Arial" charset="0"/>
                <a:ea typeface="ＭＳ Ｐゴシック"/>
                <a:cs typeface="ＭＳ Ｐゴシック"/>
              </a:rPr>
              <a:t>Parent determines the specific goals for child and family: It is important to note, here, that it is largely parent-driven. The provider does not select the goals for the family, rather works in collaboration with the family to identify reasonable and realistic goals. </a:t>
            </a:r>
          </a:p>
          <a:p>
            <a:r>
              <a:rPr lang="en-US" smtClean="0">
                <a:latin typeface="Arial" charset="0"/>
                <a:ea typeface="ＭＳ Ｐゴシック"/>
                <a:cs typeface="ＭＳ Ｐゴシック"/>
              </a:rPr>
              <a:t>Provider uses examples that are consistent with the family’s circumstance and preferences: The training emphasizes flexibility on the part of the provider to offer relevant exemplars</a:t>
            </a:r>
          </a:p>
          <a:p>
            <a:endParaRPr lang="en-US" smtClean="0">
              <a:latin typeface="Arial" charset="0"/>
              <a:ea typeface="ＭＳ Ｐゴシック"/>
              <a:cs typeface="ＭＳ Ｐゴシック"/>
            </a:endParaRPr>
          </a:p>
          <a:p>
            <a:pPr marL="0" lvl="1"/>
            <a:r>
              <a:rPr lang="en-US" sz="2200" smtClean="0">
                <a:latin typeface="Arial" charset="0"/>
                <a:ea typeface="ＭＳ Ｐゴシック"/>
              </a:rPr>
              <a:t>Triple P has been successfully deployed across many cultural and ethnic groups, SES levels, countries, and languages</a:t>
            </a:r>
          </a:p>
          <a:p>
            <a:endParaRPr lang="en-US" smtClean="0">
              <a:latin typeface="Arial" charset="0"/>
              <a:ea typeface="ＭＳ Ｐゴシック"/>
              <a:cs typeface="ＭＳ Ｐゴシック"/>
            </a:endParaRPr>
          </a:p>
        </p:txBody>
      </p:sp>
      <p:sp>
        <p:nvSpPr>
          <p:cNvPr id="51203" name="Slide Number Placeholder 3"/>
          <p:cNvSpPr>
            <a:spLocks noGrp="1"/>
          </p:cNvSpPr>
          <p:nvPr>
            <p:ph type="sldNum" sz="quarter" idx="5"/>
          </p:nvPr>
        </p:nvSpPr>
        <p:spPr>
          <a:noFill/>
        </p:spPr>
        <p:txBody>
          <a:bodyPr/>
          <a:lstStyle/>
          <a:p>
            <a:fld id="{6FEF540A-8565-447F-BACF-2E3131A329F8}" type="slidenum">
              <a:rPr lang="en-US" smtClean="0">
                <a:ea typeface="ＭＳ Ｐゴシック"/>
                <a:cs typeface="ＭＳ Ｐゴシック"/>
              </a:rPr>
              <a:pPr/>
              <a:t>18</a:t>
            </a:fld>
            <a:endParaRPr lang="en-US" smtClean="0">
              <a:ea typeface="ＭＳ Ｐゴシック"/>
              <a:cs typeface="ＭＳ Ｐゴシック"/>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a:ln/>
        </p:spPr>
      </p:sp>
      <p:sp>
        <p:nvSpPr>
          <p:cNvPr id="53250" name="Notes Placeholder 2"/>
          <p:cNvSpPr>
            <a:spLocks noGrp="1"/>
          </p:cNvSpPr>
          <p:nvPr>
            <p:ph type="body" idx="1"/>
          </p:nvPr>
        </p:nvSpPr>
        <p:spPr>
          <a:noFill/>
          <a:ln/>
        </p:spPr>
        <p:txBody>
          <a:bodyPr/>
          <a:lstStyle/>
          <a:p>
            <a:r>
              <a:rPr lang="en-US" sz="800" smtClean="0">
                <a:latin typeface="Arial" charset="0"/>
                <a:ea typeface="ＭＳ Ｐゴシック"/>
                <a:cs typeface="ＭＳ Ｐゴシック"/>
              </a:rPr>
              <a:t>Program with small group of families: typically 6-12 families</a:t>
            </a:r>
          </a:p>
          <a:p>
            <a:r>
              <a:rPr lang="en-US" sz="800" smtClean="0">
                <a:latin typeface="Arial" charset="0"/>
                <a:ea typeface="ＭＳ Ｐゴシック"/>
                <a:cs typeface="ＭＳ Ｐゴシック"/>
              </a:rPr>
              <a:t>Self-directed: self-paced with a workbook</a:t>
            </a:r>
          </a:p>
          <a:p>
            <a:r>
              <a:rPr lang="en-US" sz="800" smtClean="0">
                <a:latin typeface="Arial" charset="0"/>
                <a:ea typeface="ＭＳ Ｐゴシック"/>
                <a:cs typeface="ＭＳ Ｐゴシック"/>
              </a:rPr>
              <a:t>Extended intervention with individual family: This could be a 10-session, individualized intervention or, perhaps additional sessions to address specific family needs, such as coping. </a:t>
            </a:r>
          </a:p>
        </p:txBody>
      </p:sp>
      <p:sp>
        <p:nvSpPr>
          <p:cNvPr id="53251" name="Slide Number Placeholder 3"/>
          <p:cNvSpPr>
            <a:spLocks noGrp="1"/>
          </p:cNvSpPr>
          <p:nvPr>
            <p:ph type="sldNum" sz="quarter" idx="5"/>
          </p:nvPr>
        </p:nvSpPr>
        <p:spPr>
          <a:noFill/>
        </p:spPr>
        <p:txBody>
          <a:bodyPr/>
          <a:lstStyle/>
          <a:p>
            <a:fld id="{E6BA55E3-AA65-4AD1-8366-332DCFBD7772}" type="slidenum">
              <a:rPr lang="en-US" smtClean="0">
                <a:ea typeface="ＭＳ Ｐゴシック"/>
                <a:cs typeface="ＭＳ Ｐゴシック"/>
              </a:rPr>
              <a:pPr/>
              <a:t>19</a:t>
            </a:fld>
            <a:endParaRPr lang="en-US" smtClean="0">
              <a:ea typeface="ＭＳ Ｐゴシック"/>
              <a:cs typeface="ＭＳ Ｐゴシック"/>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p:spPr>
        <p:txBody>
          <a:bodyPr/>
          <a:lstStyle/>
          <a:p>
            <a:fld id="{BB9837F2-3B10-47E1-AC08-ABB75EBBBF6A}" type="slidenum">
              <a:rPr lang="en-US" smtClean="0">
                <a:ea typeface="ＭＳ Ｐゴシック"/>
                <a:cs typeface="ＭＳ Ｐゴシック"/>
              </a:rPr>
              <a:pPr/>
              <a:t>20</a:t>
            </a:fld>
            <a:endParaRPr lang="en-US" smtClean="0">
              <a:ea typeface="ＭＳ Ｐゴシック"/>
              <a:cs typeface="ＭＳ Ｐゴシック"/>
            </a:endParaRPr>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eaLnBrk="1" hangingPunct="1">
              <a:lnSpc>
                <a:spcPct val="80000"/>
              </a:lnSpc>
            </a:pPr>
            <a:r>
              <a:rPr lang="en-AU" altLang="zh-TW" sz="900" b="1" smtClean="0">
                <a:latin typeface="Arial" charset="0"/>
                <a:ea typeface="ＭＳ Ｐゴシック"/>
                <a:cs typeface="ＭＳ Ｐゴシック"/>
              </a:rPr>
              <a:t>Level 1: Universal Triple P</a:t>
            </a:r>
          </a:p>
          <a:p>
            <a:pPr eaLnBrk="1" hangingPunct="1">
              <a:lnSpc>
                <a:spcPct val="80000"/>
              </a:lnSpc>
            </a:pPr>
            <a:r>
              <a:rPr lang="en-AU" altLang="zh-TW" sz="900" smtClean="0">
                <a:latin typeface="Arial" charset="0"/>
                <a:ea typeface="ＭＳ Ｐゴシック"/>
                <a:cs typeface="ＭＳ Ｐゴシック"/>
              </a:rPr>
              <a:t>Universal Triple P aims to use health promotion and social marketing strategies to: </a:t>
            </a:r>
          </a:p>
          <a:p>
            <a:pPr eaLnBrk="1" hangingPunct="1">
              <a:lnSpc>
                <a:spcPct val="80000"/>
              </a:lnSpc>
              <a:buFontTx/>
              <a:buChar char="•"/>
            </a:pPr>
            <a:r>
              <a:rPr lang="en-AU" altLang="zh-TW" sz="900" smtClean="0">
                <a:latin typeface="Arial" charset="0"/>
                <a:ea typeface="ＭＳ Ｐゴシック"/>
                <a:cs typeface="ＭＳ Ｐゴシック"/>
              </a:rPr>
              <a:t>promote the use of positive parenting practices in the community;</a:t>
            </a:r>
          </a:p>
          <a:p>
            <a:pPr eaLnBrk="1" hangingPunct="1">
              <a:lnSpc>
                <a:spcPct val="80000"/>
              </a:lnSpc>
              <a:buFontTx/>
              <a:buChar char="•"/>
            </a:pPr>
            <a:r>
              <a:rPr lang="en-AU" altLang="zh-TW" sz="900" smtClean="0">
                <a:latin typeface="Arial" charset="0"/>
                <a:ea typeface="ＭＳ Ｐゴシック"/>
                <a:cs typeface="ＭＳ Ｐゴシック"/>
              </a:rPr>
              <a:t>increase the receptivity of parents toward participating in the program; </a:t>
            </a:r>
          </a:p>
          <a:p>
            <a:pPr eaLnBrk="1" hangingPunct="1">
              <a:lnSpc>
                <a:spcPct val="80000"/>
              </a:lnSpc>
              <a:buFontTx/>
              <a:buChar char="•"/>
            </a:pPr>
            <a:r>
              <a:rPr lang="en-AU" altLang="zh-TW" sz="900" smtClean="0">
                <a:latin typeface="Arial" charset="0"/>
                <a:ea typeface="ＭＳ Ｐゴシック"/>
                <a:cs typeface="ＭＳ Ｐゴシック"/>
              </a:rPr>
              <a:t>increase favourable community attitudes toward Triple P and parenting in general; </a:t>
            </a:r>
          </a:p>
          <a:p>
            <a:pPr eaLnBrk="1" hangingPunct="1">
              <a:lnSpc>
                <a:spcPct val="80000"/>
              </a:lnSpc>
              <a:buFontTx/>
              <a:buChar char="•"/>
            </a:pPr>
            <a:r>
              <a:rPr lang="en-AU" altLang="zh-TW" sz="900" smtClean="0">
                <a:latin typeface="Arial" charset="0"/>
                <a:ea typeface="ＭＳ Ｐゴシック"/>
                <a:cs typeface="ＭＳ Ｐゴシック"/>
              </a:rPr>
              <a:t>increase the visibility and reach of parenting and family support services; and </a:t>
            </a:r>
          </a:p>
          <a:p>
            <a:pPr eaLnBrk="1" hangingPunct="1">
              <a:lnSpc>
                <a:spcPct val="80000"/>
              </a:lnSpc>
              <a:buFontTx/>
              <a:buChar char="•"/>
            </a:pPr>
            <a:r>
              <a:rPr lang="en-AU" altLang="zh-TW" sz="900" smtClean="0">
                <a:latin typeface="Arial" charset="0"/>
                <a:ea typeface="ＭＳ Ｐゴシック"/>
                <a:cs typeface="ＭＳ Ｐゴシック"/>
              </a:rPr>
              <a:t>counter alarmist, sensationalized, or parent-blaming messages in the media.</a:t>
            </a:r>
          </a:p>
          <a:p>
            <a:pPr eaLnBrk="1" hangingPunct="1">
              <a:lnSpc>
                <a:spcPct val="80000"/>
              </a:lnSpc>
            </a:pPr>
            <a:endParaRPr lang="en-AU" altLang="zh-TW" sz="900" smtClean="0">
              <a:latin typeface="Arial" charset="0"/>
              <a:ea typeface="ＭＳ Ｐゴシック"/>
              <a:cs typeface="ＭＳ Ｐゴシック"/>
            </a:endParaRPr>
          </a:p>
          <a:p>
            <a:pPr eaLnBrk="1" hangingPunct="1">
              <a:lnSpc>
                <a:spcPct val="90000"/>
              </a:lnSpc>
            </a:pPr>
            <a:r>
              <a:rPr lang="en-AU" altLang="zh-TW" sz="900" smtClean="0">
                <a:latin typeface="Arial" charset="0"/>
                <a:ea typeface="ＭＳ Ｐゴシック"/>
                <a:cs typeface="ＭＳ Ｐゴシック"/>
              </a:rPr>
              <a:t>This level of intervention involves using health promotion and social marketing strategies to make available to parents information about how they can promote their child’s development and deal with commonly encountered behaviour issues, many of which are best viewed as part of normal development. </a:t>
            </a:r>
          </a:p>
          <a:p>
            <a:pPr eaLnBrk="1" hangingPunct="1">
              <a:lnSpc>
                <a:spcPct val="90000"/>
              </a:lnSpc>
            </a:pPr>
            <a:r>
              <a:rPr lang="en-AU" altLang="zh-TW" sz="900" smtClean="0">
                <a:latin typeface="Arial" charset="0"/>
                <a:ea typeface="ＭＳ Ｐゴシック"/>
                <a:cs typeface="ＭＳ Ｐゴシック"/>
              </a:rPr>
              <a:t>Information may be accessed through a community wide </a:t>
            </a:r>
            <a:r>
              <a:rPr lang="en-US" altLang="zh-TW" sz="900" smtClean="0">
                <a:latin typeface="Arial" charset="0"/>
                <a:ea typeface="ＭＳ Ｐゴシック"/>
                <a:cs typeface="ＭＳ Ｐゴシック"/>
              </a:rPr>
              <a:t>media strategy that includes the use of print, television and other electronic media to increase community awareness, acceptance and support for the importance of parenting. The aim of this level of intervention is to facilitate parents' access to information about how to deal with common child-rearing issues. </a:t>
            </a:r>
          </a:p>
          <a:p>
            <a:pPr eaLnBrk="1" hangingPunct="1">
              <a:lnSpc>
                <a:spcPct val="90000"/>
              </a:lnSpc>
            </a:pPr>
            <a:r>
              <a:rPr lang="en-US" sz="900" smtClean="0">
                <a:latin typeface="Arial" charset="0"/>
                <a:ea typeface="PMingLiU"/>
                <a:cs typeface="PMingLiU"/>
              </a:rPr>
              <a:t>A carefully planned media campaign has the potential to reach a broad cross section of the population and to mobilize community support for the initiative. For some families, a brief universal exposure to parenting and family support messages is all the participation they will have in the system.</a:t>
            </a:r>
          </a:p>
          <a:p>
            <a:pPr eaLnBrk="1" hangingPunct="1">
              <a:lnSpc>
                <a:spcPct val="90000"/>
              </a:lnSpc>
            </a:pPr>
            <a:r>
              <a:rPr lang="en-AU" sz="900" smtClean="0">
                <a:latin typeface="Arial" charset="0"/>
                <a:ea typeface="ＭＳ Ｐゴシック"/>
                <a:cs typeface="ＭＳ Ｐゴシック"/>
              </a:rPr>
              <a:t>A Triple P promotional campaign is coordinated locally by a Triple P coordinator. Promotional materials can include: </a:t>
            </a:r>
          </a:p>
          <a:p>
            <a:pPr eaLnBrk="1" hangingPunct="1">
              <a:lnSpc>
                <a:spcPct val="90000"/>
              </a:lnSpc>
              <a:buFontTx/>
              <a:buChar char="•"/>
            </a:pPr>
            <a:r>
              <a:rPr lang="en-AU" sz="900" smtClean="0">
                <a:latin typeface="Arial" charset="0"/>
                <a:ea typeface="ＭＳ Ｐゴシック"/>
                <a:cs typeface="ＭＳ Ｐゴシック"/>
              </a:rPr>
              <a:t>Press releases, newspaper columns on Triple P dealing with common parenting issues and topics of general interest to parents (52 are currently available).</a:t>
            </a:r>
          </a:p>
          <a:p>
            <a:pPr eaLnBrk="1" hangingPunct="1">
              <a:lnSpc>
                <a:spcPct val="90000"/>
              </a:lnSpc>
              <a:buFontTx/>
              <a:buChar char="•"/>
            </a:pPr>
            <a:r>
              <a:rPr lang="en-AU" sz="900" smtClean="0">
                <a:latin typeface="Arial" charset="0"/>
                <a:ea typeface="ＭＳ Ｐゴシック"/>
                <a:cs typeface="ＭＳ Ｐゴシック"/>
              </a:rPr>
              <a:t>Printed advertising materials (e.g., posters, brochures, business cards, coffee mugs, positive parenting t-shirts, fridge magnets).</a:t>
            </a:r>
          </a:p>
          <a:p>
            <a:pPr eaLnBrk="1" hangingPunct="1">
              <a:lnSpc>
                <a:spcPct val="90000"/>
              </a:lnSpc>
              <a:buFontTx/>
              <a:buChar char="•"/>
            </a:pPr>
            <a:r>
              <a:rPr lang="en-AU" sz="900" smtClean="0">
                <a:latin typeface="Arial" charset="0"/>
                <a:ea typeface="ＭＳ Ｐゴシック"/>
                <a:cs typeface="ＭＳ Ｐゴシック"/>
              </a:rPr>
              <a:t>Local television current affairs stories, brief positive community service announcements (CSAs).</a:t>
            </a:r>
          </a:p>
          <a:p>
            <a:pPr eaLnBrk="1" hangingPunct="1">
              <a:lnSpc>
                <a:spcPct val="90000"/>
              </a:lnSpc>
              <a:buFontTx/>
              <a:buChar char="•"/>
            </a:pPr>
            <a:r>
              <a:rPr lang="en-AU" sz="900" smtClean="0">
                <a:latin typeface="Arial" charset="0"/>
                <a:ea typeface="ＭＳ Ｐゴシック"/>
                <a:cs typeface="ＭＳ Ｐゴシック"/>
              </a:rPr>
              <a:t>Local radio interviews, brief community service announcements (forty 60-second audio sound capsules on positive parenting are currently available). </a:t>
            </a:r>
          </a:p>
          <a:p>
            <a:pPr eaLnBrk="1" hangingPunct="1">
              <a:lnSpc>
                <a:spcPct val="90000"/>
              </a:lnSpc>
              <a:buFontTx/>
              <a:buChar char="•"/>
            </a:pPr>
            <a:r>
              <a:rPr lang="en-AU" sz="900" smtClean="0">
                <a:latin typeface="Arial" charset="0"/>
                <a:ea typeface="ＭＳ Ｐゴシック"/>
                <a:cs typeface="ＭＳ Ｐゴシック"/>
              </a:rPr>
              <a:t>Parent-direct web sites and email newsletters.</a:t>
            </a:r>
            <a:endParaRPr lang="en-US" sz="900" smtClean="0">
              <a:latin typeface="Arial" charset="0"/>
              <a:ea typeface="ＭＳ Ｐゴシック"/>
              <a:cs typeface="ＭＳ Ｐゴシック"/>
            </a:endParaRPr>
          </a:p>
          <a:p>
            <a:pPr eaLnBrk="1" hangingPunct="1">
              <a:lnSpc>
                <a:spcPct val="90000"/>
              </a:lnSpc>
            </a:pPr>
            <a:endParaRPr lang="en-US" sz="900" smtClean="0">
              <a:latin typeface="Arial" charset="0"/>
              <a:ea typeface="PMingLiU"/>
              <a:cs typeface="PMingLiU"/>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p>
            <a:fld id="{44E2A5D3-A9CC-42AE-AB62-727B24D3DEB6}" type="slidenum">
              <a:rPr lang="en-US" smtClean="0">
                <a:ea typeface="ＭＳ Ｐゴシック"/>
                <a:cs typeface="ＭＳ Ｐゴシック"/>
              </a:rPr>
              <a:pPr/>
              <a:t>21</a:t>
            </a:fld>
            <a:endParaRPr lang="en-US" smtClean="0">
              <a:ea typeface="ＭＳ Ｐゴシック"/>
              <a:cs typeface="ＭＳ Ｐゴシック"/>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a:cs typeface="ＭＳ Ｐゴシック"/>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69E6B49E-DEE2-4416-A18B-E61A73EF2C56}" type="slidenum">
              <a:rPr lang="en-US" smtClean="0">
                <a:ea typeface="ＭＳ Ｐゴシック"/>
                <a:cs typeface="ＭＳ Ｐゴシック"/>
              </a:rPr>
              <a:pPr/>
              <a:t>22</a:t>
            </a:fld>
            <a:endParaRPr lang="en-US" smtClean="0">
              <a:ea typeface="ＭＳ Ｐゴシック"/>
              <a:cs typeface="ＭＳ Ｐゴシック"/>
            </a:endParaRPr>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r>
              <a:rPr lang="en-US" sz="1000" b="1" smtClean="0">
                <a:latin typeface="Arial" charset="0"/>
                <a:ea typeface="ＭＳ Ｐゴシック"/>
                <a:cs typeface="ＭＳ Ｐゴシック"/>
              </a:rPr>
              <a:t>Level 2: Selected Triple P</a:t>
            </a:r>
          </a:p>
          <a:p>
            <a:pPr eaLnBrk="1" hangingPunct="1"/>
            <a:endParaRPr lang="en-US" sz="1000" smtClean="0">
              <a:latin typeface="Arial" charset="0"/>
              <a:ea typeface="ＭＳ Ｐゴシック"/>
              <a:cs typeface="ＭＳ Ｐゴシック"/>
            </a:endParaRPr>
          </a:p>
          <a:p>
            <a:pPr eaLnBrk="1" hangingPunct="1"/>
            <a:r>
              <a:rPr lang="en-US" sz="1000" smtClean="0">
                <a:latin typeface="Arial" charset="0"/>
                <a:ea typeface="ＭＳ Ｐゴシック"/>
                <a:cs typeface="ＭＳ Ｐゴシック"/>
              </a:rPr>
              <a:t>The Level 2 parenting information and support strategy involves primary care professionals (such as general practitioners and child health nurses / health visitors), who are in regular contact with families, having periodic discussions with parents about developmental and behavioral issues, and providing parents' with access to information about how to cope with specific child-rearing issues.</a:t>
            </a:r>
          </a:p>
          <a:p>
            <a:pPr eaLnBrk="1" hangingPunct="1"/>
            <a:endParaRPr lang="en-US" sz="1000" smtClean="0">
              <a:latin typeface="Arial" charset="0"/>
              <a:ea typeface="ＭＳ Ｐゴシック"/>
              <a:cs typeface="ＭＳ Ｐゴシック"/>
            </a:endParaRPr>
          </a:p>
          <a:p>
            <a:pPr eaLnBrk="1" hangingPunct="1"/>
            <a:r>
              <a:rPr lang="en-US" sz="1000" smtClean="0">
                <a:latin typeface="Arial" charset="0"/>
                <a:ea typeface="ＭＳ Ｐゴシック"/>
                <a:cs typeface="ＭＳ Ｐゴシック"/>
              </a:rPr>
              <a:t>Parenting tip sheets and videos can be used as part of anticipatory developmental guidance provided by the practitioner. Agencies can display available resource material to prompt parents to request information from their practitioner. </a:t>
            </a:r>
          </a:p>
          <a:p>
            <a:pPr eaLnBrk="1" hangingPunct="1"/>
            <a:endParaRPr lang="en-US" sz="1000" smtClean="0">
              <a:latin typeface="Arial" charset="0"/>
              <a:ea typeface="ＭＳ Ｐゴシック"/>
              <a:cs typeface="ＭＳ Ｐゴシック"/>
            </a:endParaRPr>
          </a:p>
          <a:p>
            <a:pPr eaLnBrk="1" hangingPunct="1"/>
            <a:r>
              <a:rPr lang="en-US" sz="1000" smtClean="0">
                <a:latin typeface="Arial" charset="0"/>
                <a:ea typeface="ＭＳ Ｐゴシック"/>
                <a:cs typeface="ＭＳ Ｐゴシック"/>
              </a:rPr>
              <a:t>Information is provided within a brief consultation format (one or two 10-minute sessions), which clarifies the presenting problem, explains the materials and tailors the information to the family’s needs. Families are invited to return for further help if they have any difficulties.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6838E82D-4C1A-4799-BC15-2F080F6D394F}" type="slidenum">
              <a:rPr lang="en-US" smtClean="0">
                <a:ea typeface="ＭＳ Ｐゴシック"/>
                <a:cs typeface="ＭＳ Ｐゴシック"/>
              </a:rPr>
              <a:pPr/>
              <a:t>5</a:t>
            </a:fld>
            <a:endParaRPr lang="en-US" smtClean="0">
              <a:ea typeface="ＭＳ Ｐゴシック"/>
              <a:cs typeface="ＭＳ Ｐゴシック"/>
            </a:endParaRP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eaLnBrk="1" hangingPunct="1"/>
            <a:r>
              <a:rPr lang="en-AU" smtClean="0">
                <a:latin typeface="Arial" charset="0"/>
                <a:ea typeface="ＭＳ Ｐゴシック"/>
                <a:cs typeface="ＭＳ Ｐゴシック"/>
              </a:rPr>
              <a:t>Main points:</a:t>
            </a:r>
          </a:p>
          <a:p>
            <a:pPr eaLnBrk="1" hangingPunct="1"/>
            <a:r>
              <a:rPr lang="en-AU" smtClean="0">
                <a:latin typeface="Arial" charset="0"/>
                <a:ea typeface="ＭＳ Ｐゴシック"/>
                <a:cs typeface="ＭＳ Ｐゴシック"/>
              </a:rPr>
              <a:t>Public Health model – intended to address issues of ‘reach,’ to be available to all families at the time when they could most benefit from services, preferably at the earliest indications of problem behavior. </a:t>
            </a:r>
          </a:p>
          <a:p>
            <a:pPr eaLnBrk="1" hangingPunct="1"/>
            <a:r>
              <a:rPr lang="en-AU" smtClean="0">
                <a:latin typeface="Arial" charset="0"/>
                <a:ea typeface="ＭＳ Ｐゴシック"/>
                <a:cs typeface="ＭＳ Ｐゴシック"/>
              </a:rPr>
              <a:t>Suite of programs – Triple P is most efficient and cost effective when the full range of intervention services are available, from prevention through intervention. The key here is that there is a synergy between the levels of intervention, so that families experience continuity when needing to use different intensity levels.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C6C84433-69B6-4683-9EAD-47BF77D17CBA}" type="slidenum">
              <a:rPr lang="en-US" smtClean="0">
                <a:ea typeface="ＭＳ Ｐゴシック"/>
                <a:cs typeface="ＭＳ Ｐゴシック"/>
              </a:rPr>
              <a:pPr/>
              <a:t>23</a:t>
            </a:fld>
            <a:endParaRPr lang="en-US" smtClean="0">
              <a:ea typeface="ＭＳ Ｐゴシック"/>
              <a:cs typeface="ＭＳ Ｐゴシック"/>
            </a:endParaRPr>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r>
              <a:rPr lang="en-US" smtClean="0">
                <a:latin typeface="Arial" charset="0"/>
                <a:ea typeface="ＭＳ Ｐゴシック"/>
                <a:cs typeface="ＭＳ Ｐゴシック"/>
              </a:rPr>
              <a:t>Here are some examples of the tip sheets and Positive Parenting brochure that may be given to parents receiving a level 2 Triple P intervention.</a:t>
            </a:r>
          </a:p>
          <a:p>
            <a:pPr eaLnBrk="1" hangingPunct="1"/>
            <a:endParaRPr lang="en-US" smtClean="0">
              <a:latin typeface="Arial" charset="0"/>
              <a:ea typeface="ＭＳ Ｐゴシック"/>
              <a:cs typeface="ＭＳ Ｐゴシック"/>
            </a:endParaRPr>
          </a:p>
          <a:p>
            <a:pPr eaLnBrk="1" hangingPunct="1"/>
            <a:r>
              <a:rPr lang="en-US" smtClean="0">
                <a:latin typeface="Arial" charset="0"/>
                <a:ea typeface="ＭＳ Ｐゴシック"/>
                <a:cs typeface="ＭＳ Ｐゴシック"/>
              </a:rPr>
              <a:t>Tip sheets are specific to common behavioral problems and are organized to be developmentally relevant (e.g., a tip sheet for infants might introduce ideas for promoting healthy sleeping patterns, a tip sheet for preschoolers might address whining or interrupting, and a tip sheet for school-age children might address bedwetting or how to help with homework)</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fld id="{15ED5100-7BEA-4DD4-9E50-0B8B5BD9BA2D}" type="slidenum">
              <a:rPr lang="en-US" smtClean="0">
                <a:ea typeface="ＭＳ Ｐゴシック"/>
                <a:cs typeface="ＭＳ Ｐゴシック"/>
              </a:rPr>
              <a:pPr/>
              <a:t>24</a:t>
            </a:fld>
            <a:endParaRPr lang="en-US" smtClean="0">
              <a:ea typeface="ＭＳ Ｐゴシック"/>
              <a:cs typeface="ＭＳ Ｐゴシック"/>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eaLnBrk="1" hangingPunct="1"/>
            <a:r>
              <a:rPr lang="en-US" smtClean="0">
                <a:latin typeface="Arial" charset="0"/>
                <a:ea typeface="ＭＳ Ｐゴシック"/>
                <a:cs typeface="ＭＳ Ｐゴシック"/>
              </a:rPr>
              <a:t>The parenting seminar series is designed for large groups of parents who are interested in receiving information about the power of positive parenting, raising confident, competent children, and raising resilient children. While many families find these seminars to be useful and informative in their own rite, for many it raises their awareness and motivation to seek assistance for child behavior challenges that they are having difficulty managing on their own.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p>
            <a:fld id="{68E5371C-F500-4684-9AAA-BC478CEC51F3}" type="slidenum">
              <a:rPr lang="en-US" smtClean="0">
                <a:ea typeface="ＭＳ Ｐゴシック"/>
                <a:cs typeface="ＭＳ Ｐゴシック"/>
              </a:rPr>
              <a:pPr/>
              <a:t>25</a:t>
            </a:fld>
            <a:endParaRPr lang="en-US" smtClean="0">
              <a:ea typeface="ＭＳ Ｐゴシック"/>
              <a:cs typeface="ＭＳ Ｐゴシック"/>
            </a:endParaRPr>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pPr eaLnBrk="1" hangingPunct="1"/>
            <a:r>
              <a:rPr lang="en-US" smtClean="0">
                <a:latin typeface="Arial" charset="0"/>
                <a:ea typeface="ＭＳ Ｐゴシック"/>
                <a:cs typeface="ＭＳ Ｐゴシック"/>
              </a:rPr>
              <a:t>The seminars for Selected Teen are responsive to the evolving parenting demands of raising teens.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p:spPr>
        <p:txBody>
          <a:bodyPr/>
          <a:lstStyle/>
          <a:p>
            <a:fld id="{288C8CCF-03CD-4A90-9716-5A6B97F9ACD4}" type="slidenum">
              <a:rPr lang="en-US" smtClean="0">
                <a:ea typeface="ＭＳ Ｐゴシック"/>
                <a:cs typeface="ＭＳ Ｐゴシック"/>
              </a:rPr>
              <a:pPr/>
              <a:t>26</a:t>
            </a:fld>
            <a:endParaRPr lang="en-US" smtClean="0">
              <a:ea typeface="ＭＳ Ｐゴシック"/>
              <a:cs typeface="ＭＳ Ｐゴシック"/>
            </a:endParaRPr>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pPr>
              <a:lnSpc>
                <a:spcPct val="90000"/>
              </a:lnSpc>
              <a:spcAft>
                <a:spcPct val="48000"/>
              </a:spcAft>
            </a:pPr>
            <a:r>
              <a:rPr lang="en-US" sz="1000" smtClean="0">
                <a:latin typeface="Arial" charset="0"/>
                <a:ea typeface="ＭＳ Ｐゴシック"/>
                <a:cs typeface="ＭＳ Ｐゴシック"/>
              </a:rPr>
              <a:t>Early detection: of significant deviations from normal development</a:t>
            </a:r>
          </a:p>
          <a:p>
            <a:pPr>
              <a:lnSpc>
                <a:spcPct val="90000"/>
              </a:lnSpc>
              <a:spcAft>
                <a:spcPct val="48000"/>
              </a:spcAft>
            </a:pPr>
            <a:r>
              <a:rPr lang="en-US" sz="1000" smtClean="0">
                <a:latin typeface="Arial" charset="0"/>
                <a:ea typeface="ＭＳ Ｐゴシック"/>
                <a:cs typeface="ＭＳ Ｐゴシック"/>
              </a:rPr>
              <a:t>Provision of consultation to parents seeking information about developmental issues</a:t>
            </a:r>
          </a:p>
          <a:p>
            <a:pPr>
              <a:lnSpc>
                <a:spcPct val="90000"/>
              </a:lnSpc>
              <a:spcAft>
                <a:spcPct val="48000"/>
              </a:spcAft>
            </a:pPr>
            <a:r>
              <a:rPr lang="en-US" sz="1000" smtClean="0">
                <a:latin typeface="Arial" charset="0"/>
                <a:ea typeface="ＭＳ Ｐゴシック"/>
                <a:cs typeface="ＭＳ Ｐゴシック"/>
              </a:rPr>
              <a:t>Opportunity to prevent parenting difficulties based on what the parent identifies as child issues</a:t>
            </a:r>
          </a:p>
          <a:p>
            <a:pPr>
              <a:lnSpc>
                <a:spcPct val="90000"/>
              </a:lnSpc>
              <a:spcAft>
                <a:spcPct val="48000"/>
              </a:spcAft>
            </a:pPr>
            <a:r>
              <a:rPr lang="en-US" sz="1000" smtClean="0">
                <a:latin typeface="Arial" charset="0"/>
                <a:ea typeface="ＭＳ Ｐゴシック"/>
                <a:cs typeface="ＭＳ Ｐゴシック"/>
              </a:rPr>
              <a:t>Provision of brief behavioral counseling for child behavioral/emotional problems</a:t>
            </a:r>
          </a:p>
          <a:p>
            <a:pPr>
              <a:lnSpc>
                <a:spcPct val="90000"/>
              </a:lnSpc>
              <a:spcAft>
                <a:spcPct val="48000"/>
              </a:spcAft>
            </a:pPr>
            <a:r>
              <a:rPr lang="en-US" sz="1000" smtClean="0">
                <a:latin typeface="Arial" charset="0"/>
                <a:ea typeface="ＭＳ Ｐゴシック"/>
                <a:cs typeface="ＭＳ Ｐゴシック"/>
              </a:rPr>
              <a:t>Referral of moderate to severe child behavior problems to specialized services</a:t>
            </a:r>
          </a:p>
          <a:p>
            <a:pPr eaLnBrk="1" hangingPunct="1"/>
            <a:endParaRPr lang="en-US" sz="1000" b="1" smtClean="0">
              <a:latin typeface="Arial" charset="0"/>
              <a:ea typeface="ＭＳ Ｐゴシック"/>
              <a:cs typeface="ＭＳ Ｐゴシック"/>
            </a:endParaRPr>
          </a:p>
          <a:p>
            <a:pPr eaLnBrk="1" hangingPunct="1"/>
            <a:endParaRPr lang="en-US" sz="1000" b="1" smtClean="0">
              <a:latin typeface="Arial" charset="0"/>
              <a:ea typeface="ＭＳ Ｐゴシック"/>
              <a:cs typeface="ＭＳ Ｐゴシック"/>
            </a:endParaRPr>
          </a:p>
          <a:p>
            <a:pPr eaLnBrk="1" hangingPunct="1"/>
            <a:r>
              <a:rPr lang="en-US" sz="1000" b="1" smtClean="0">
                <a:latin typeface="Arial" charset="0"/>
                <a:ea typeface="ＭＳ Ｐゴシック"/>
                <a:cs typeface="ＭＳ Ｐゴシック"/>
              </a:rPr>
              <a:t>Benefits of primary care intervention</a:t>
            </a:r>
          </a:p>
          <a:p>
            <a:pPr eaLnBrk="1" hangingPunct="1"/>
            <a:r>
              <a:rPr lang="en-US" sz="1000" smtClean="0">
                <a:latin typeface="Arial" charset="0"/>
                <a:ea typeface="ＭＳ Ｐゴシック"/>
                <a:cs typeface="ＭＳ Ｐゴシック"/>
              </a:rPr>
              <a:t>Primary care services refer to those services and programs that have wide reach in the community and are therefore readily accessible to parents. They traditionally include maternal and child health services, health visitors, family doctors, childcare centers, kindergartens, preschools, schools and other community agencies which offer parent support. </a:t>
            </a:r>
          </a:p>
          <a:p>
            <a:pPr eaLnBrk="1" hangingPunct="1"/>
            <a:endParaRPr lang="en-US" sz="1000" smtClean="0">
              <a:latin typeface="Arial" charset="0"/>
              <a:ea typeface="ＭＳ Ｐゴシック"/>
              <a:cs typeface="ＭＳ Ｐゴシック"/>
            </a:endParaRPr>
          </a:p>
          <a:p>
            <a:pPr eaLnBrk="1" hangingPunct="1"/>
            <a:r>
              <a:rPr lang="en-US" sz="1000" smtClean="0">
                <a:latin typeface="Arial" charset="0"/>
                <a:ea typeface="ＭＳ Ｐゴシック"/>
                <a:cs typeface="ＭＳ Ｐゴシック"/>
              </a:rPr>
              <a:t>These services are well positioned to provide preventively oriented parenting programs because parents use them frequently, see them as credible sources of information about children, and do not associate them with the stigma often attached to seeking specialist mental health services. For example, family doctors and teachers are the most likely source of professional assistance sought by parents of children with behavioral and emotional problems (Sanders et al., 1999).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p>
            <a:fld id="{3320F9A8-D468-41CF-BAA8-5FE6BEDEB00D}" type="slidenum">
              <a:rPr lang="en-US" smtClean="0">
                <a:ea typeface="ＭＳ Ｐゴシック"/>
                <a:cs typeface="ＭＳ Ｐゴシック"/>
              </a:rPr>
              <a:pPr/>
              <a:t>27</a:t>
            </a:fld>
            <a:endParaRPr lang="en-US" smtClean="0">
              <a:ea typeface="ＭＳ Ｐゴシック"/>
              <a:cs typeface="ＭＳ Ｐゴシック"/>
            </a:endParaRPr>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a:cs typeface="ＭＳ Ｐゴシック"/>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p:spPr>
        <p:txBody>
          <a:bodyPr/>
          <a:lstStyle/>
          <a:p>
            <a:fld id="{671E672F-4ACE-448F-ACFC-63E02B1464B4}" type="slidenum">
              <a:rPr lang="en-US" smtClean="0">
                <a:ea typeface="ＭＳ Ｐゴシック"/>
                <a:cs typeface="ＭＳ Ｐゴシック"/>
              </a:rPr>
              <a:pPr/>
              <a:t>28</a:t>
            </a:fld>
            <a:endParaRPr lang="en-US" smtClean="0">
              <a:ea typeface="ＭＳ Ｐゴシック"/>
              <a:cs typeface="ＭＳ Ｐゴシック"/>
            </a:endParaRPr>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pPr eaLnBrk="1" hangingPunct="1">
              <a:lnSpc>
                <a:spcPct val="80000"/>
              </a:lnSpc>
            </a:pPr>
            <a:r>
              <a:rPr lang="en-US" sz="800" b="1" smtClean="0">
                <a:latin typeface="Arial" charset="0"/>
                <a:ea typeface="ＭＳ Ｐゴシック"/>
                <a:cs typeface="ＭＳ Ｐゴシック"/>
              </a:rPr>
              <a:t>Level 3: Primary Care Triple P </a:t>
            </a:r>
          </a:p>
          <a:p>
            <a:pPr eaLnBrk="1" hangingPunct="1">
              <a:lnSpc>
                <a:spcPct val="80000"/>
              </a:lnSpc>
            </a:pPr>
            <a:r>
              <a:rPr lang="en-US" sz="900" smtClean="0">
                <a:latin typeface="Arial" charset="0"/>
                <a:ea typeface="ＭＳ Ｐゴシック"/>
                <a:cs typeface="ＭＳ Ｐゴシック"/>
              </a:rPr>
              <a:t>This level of intervention involves four 15-30 minute consultations with the parent/s. This information-based strategy </a:t>
            </a:r>
            <a:r>
              <a:rPr lang="en-US" altLang="zh-TW" sz="900" smtClean="0">
                <a:latin typeface="Arial" charset="0"/>
                <a:ea typeface="ＭＳ Ｐゴシック"/>
                <a:cs typeface="ＭＳ Ｐゴシック"/>
              </a:rPr>
              <a:t>incorporates assessment of the presenting problem, identification of possible causes of the presenting problem, and the selective use of parenting tip sheets and video resources covering common developmental and behavioral problems of preadolescent children . </a:t>
            </a:r>
          </a:p>
          <a:p>
            <a:pPr eaLnBrk="1" hangingPunct="1">
              <a:lnSpc>
                <a:spcPct val="80000"/>
              </a:lnSpc>
            </a:pPr>
            <a:endParaRPr lang="en-US" sz="900" smtClean="0">
              <a:latin typeface="Arial" charset="0"/>
              <a:ea typeface="ＭＳ Ｐゴシック"/>
              <a:cs typeface="ＭＳ Ｐゴシック"/>
            </a:endParaRPr>
          </a:p>
          <a:p>
            <a:pPr eaLnBrk="1" hangingPunct="1">
              <a:lnSpc>
                <a:spcPct val="80000"/>
              </a:lnSpc>
            </a:pPr>
            <a:r>
              <a:rPr lang="en-US" sz="900" smtClean="0">
                <a:latin typeface="Arial" charset="0"/>
                <a:ea typeface="ＭＳ Ｐゴシック"/>
                <a:cs typeface="ＭＳ Ｐゴシック"/>
              </a:rPr>
              <a:t>Level 3 interventions may also incorporate active skills training procedures such as behavioral rehearsal. This involves modeling and then coaching parents in the implementation of specific parenting strategies or routines using rehearsal, constructive feedback, and goal setting. </a:t>
            </a:r>
          </a:p>
          <a:p>
            <a:pPr eaLnBrk="1" hangingPunct="1">
              <a:lnSpc>
                <a:spcPct val="80000"/>
              </a:lnSpc>
            </a:pPr>
            <a:endParaRPr lang="en-US" sz="900" smtClean="0">
              <a:latin typeface="Arial" charset="0"/>
              <a:ea typeface="ＭＳ Ｐゴシック"/>
              <a:cs typeface="ＭＳ Ｐゴシック"/>
            </a:endParaRPr>
          </a:p>
          <a:p>
            <a:pPr eaLnBrk="1" hangingPunct="1">
              <a:lnSpc>
                <a:spcPct val="80000"/>
              </a:lnSpc>
              <a:buFontTx/>
              <a:buChar char="•"/>
            </a:pPr>
            <a:r>
              <a:rPr lang="en-US" sz="900" smtClean="0">
                <a:latin typeface="Arial" charset="0"/>
                <a:ea typeface="ＭＳ Ｐゴシック"/>
                <a:cs typeface="ＭＳ Ｐゴシック"/>
              </a:rPr>
              <a:t>In the first session the history and nature of the presenting problem are clarified (through interview and direct observation), goals for the intervention negotiated and a baseline monitoring system set up to track the occurrence of problem behaviors. </a:t>
            </a:r>
          </a:p>
          <a:p>
            <a:pPr eaLnBrk="1" hangingPunct="1">
              <a:lnSpc>
                <a:spcPct val="80000"/>
              </a:lnSpc>
              <a:buFontTx/>
              <a:buChar char="•"/>
            </a:pPr>
            <a:endParaRPr lang="en-US" sz="900" smtClean="0">
              <a:latin typeface="Arial" charset="0"/>
              <a:ea typeface="ＭＳ Ｐゴシック"/>
              <a:cs typeface="ＭＳ Ｐゴシック"/>
            </a:endParaRPr>
          </a:p>
          <a:p>
            <a:pPr eaLnBrk="1" hangingPunct="1">
              <a:lnSpc>
                <a:spcPct val="80000"/>
              </a:lnSpc>
              <a:buFontTx/>
              <a:buChar char="•"/>
            </a:pPr>
            <a:r>
              <a:rPr lang="en-US" sz="900" smtClean="0">
                <a:latin typeface="Arial" charset="0"/>
                <a:ea typeface="ＭＳ Ｐゴシック"/>
                <a:cs typeface="ＭＳ Ｐゴシック"/>
              </a:rPr>
              <a:t>Session 2 involves a review of the initial problem to determine whether it is still current; discussing the results of the baseline monitoring, including the parent/s’ perceptions of the child’s behavior; sharing with the parent/s conclusions about the nature of the problem (i.e. the diagnostic formulation) and its possible etiology; and negotiating a parenting plan (using a tip sheet or designing a planned activities routine). This plan may involve the introduction of specific positive parenting strategies through discussion, modeling or presentation of video segments. This session also involves identifying and countering any obstacles to implementation of the new routine by developing a personal coping plan with each parent. The parent/s then implement the program. </a:t>
            </a:r>
          </a:p>
          <a:p>
            <a:pPr eaLnBrk="1" hangingPunct="1">
              <a:lnSpc>
                <a:spcPct val="80000"/>
              </a:lnSpc>
              <a:buFontTx/>
              <a:buChar char="•"/>
            </a:pPr>
            <a:endParaRPr lang="en-US" sz="900" smtClean="0">
              <a:latin typeface="Arial" charset="0"/>
              <a:ea typeface="ＭＳ Ｐゴシック"/>
              <a:cs typeface="ＭＳ Ｐゴシック"/>
            </a:endParaRPr>
          </a:p>
          <a:p>
            <a:pPr eaLnBrk="1" hangingPunct="1">
              <a:lnSpc>
                <a:spcPct val="80000"/>
              </a:lnSpc>
              <a:buFontTx/>
              <a:buChar char="•"/>
            </a:pPr>
            <a:r>
              <a:rPr lang="en-US" sz="900" smtClean="0">
                <a:latin typeface="Arial" charset="0"/>
                <a:ea typeface="ＭＳ Ｐゴシック"/>
                <a:cs typeface="ＭＳ Ｐゴシック"/>
              </a:rPr>
              <a:t>Session 3 involves monitoring the family’s progress and discussing any implementation problems, it may also involve introduction of additional parenting strategies and more intensive active skills training exercises. The aim is to refine the parents’ implementation of the routine as required and provide encouragement for their efforts. </a:t>
            </a:r>
          </a:p>
          <a:p>
            <a:pPr eaLnBrk="1" hangingPunct="1">
              <a:lnSpc>
                <a:spcPct val="80000"/>
              </a:lnSpc>
              <a:buFontTx/>
              <a:buChar char="•"/>
            </a:pPr>
            <a:endParaRPr lang="en-US" sz="900" smtClean="0">
              <a:latin typeface="Arial" charset="0"/>
              <a:ea typeface="ＭＳ Ｐゴシック"/>
              <a:cs typeface="ＭＳ Ｐゴシック"/>
            </a:endParaRPr>
          </a:p>
          <a:p>
            <a:pPr eaLnBrk="1" hangingPunct="1">
              <a:lnSpc>
                <a:spcPct val="80000"/>
              </a:lnSpc>
              <a:buFontTx/>
              <a:buChar char="•"/>
            </a:pPr>
            <a:r>
              <a:rPr lang="en-US" sz="900" smtClean="0">
                <a:latin typeface="Arial" charset="0"/>
                <a:ea typeface="ＭＳ Ｐゴシック"/>
                <a:cs typeface="ＭＳ Ｐゴシック"/>
              </a:rPr>
              <a:t>Session 4 involves a progress review, trouble shooting for any difficulties the parent/s may be experiencing, positive feedback and encouragement, and termination of contact.</a:t>
            </a:r>
          </a:p>
          <a:p>
            <a:pPr eaLnBrk="1" hangingPunct="1">
              <a:lnSpc>
                <a:spcPct val="80000"/>
              </a:lnSpc>
            </a:pPr>
            <a:endParaRPr lang="en-US" sz="900" smtClean="0">
              <a:latin typeface="Arial" charset="0"/>
              <a:ea typeface="ＭＳ Ｐゴシック"/>
              <a:cs typeface="ＭＳ Ｐゴシック"/>
            </a:endParaRPr>
          </a:p>
          <a:p>
            <a:pPr eaLnBrk="1" hangingPunct="1">
              <a:lnSpc>
                <a:spcPct val="80000"/>
              </a:lnSpc>
            </a:pPr>
            <a:r>
              <a:rPr lang="en-US" sz="900" smtClean="0">
                <a:latin typeface="Arial" charset="0"/>
                <a:ea typeface="ＭＳ Ｐゴシック"/>
                <a:cs typeface="ＭＳ Ｐゴシック"/>
              </a:rPr>
              <a:t>If no positive results are achieved after 4–6 weeks, the family may be referred to a higher level of intervention.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p:spPr>
        <p:txBody>
          <a:bodyPr/>
          <a:lstStyle/>
          <a:p>
            <a:fld id="{337EAD0C-BD8E-4354-A583-1AC25781A107}" type="slidenum">
              <a:rPr lang="en-US" smtClean="0">
                <a:ea typeface="ＭＳ Ｐゴシック"/>
                <a:cs typeface="ＭＳ Ｐゴシック"/>
              </a:rPr>
              <a:pPr/>
              <a:t>29</a:t>
            </a:fld>
            <a:endParaRPr lang="en-US" smtClean="0">
              <a:ea typeface="ＭＳ Ｐゴシック"/>
              <a:cs typeface="ＭＳ Ｐゴシック"/>
            </a:endParaRPr>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endParaRPr lang="en-US" smtClean="0">
              <a:solidFill>
                <a:srgbClr val="065590"/>
              </a:solidFill>
              <a:latin typeface="Arial" charset="0"/>
              <a:ea typeface="ＭＳ Ｐゴシック"/>
              <a:cs typeface="ＭＳ Ｐゴシック"/>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p:spPr>
        <p:txBody>
          <a:bodyPr/>
          <a:lstStyle/>
          <a:p>
            <a:fld id="{85769124-9698-4A66-A7FA-F2A9C091E28B}" type="slidenum">
              <a:rPr lang="en-US" smtClean="0">
                <a:ea typeface="ＭＳ Ｐゴシック"/>
                <a:cs typeface="ＭＳ Ｐゴシック"/>
              </a:rPr>
              <a:pPr/>
              <a:t>30</a:t>
            </a:fld>
            <a:endParaRPr lang="en-US" smtClean="0">
              <a:ea typeface="ＭＳ Ｐゴシック"/>
              <a:cs typeface="ＭＳ Ｐゴシック"/>
            </a:endParaRPr>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pPr eaLnBrk="1" hangingPunct="1"/>
            <a:r>
              <a:rPr lang="en-US" altLang="zh-TW" sz="1000" b="1" smtClean="0">
                <a:latin typeface="Arial" charset="0"/>
                <a:ea typeface="ＭＳ Ｐゴシック"/>
                <a:cs typeface="ＭＳ Ｐゴシック"/>
              </a:rPr>
              <a:t>Level 4: Standard Triple P</a:t>
            </a:r>
          </a:p>
          <a:p>
            <a:pPr eaLnBrk="1" hangingPunct="1"/>
            <a:r>
              <a:rPr lang="en-US" altLang="zh-TW" sz="1000" smtClean="0">
                <a:latin typeface="Arial" charset="0"/>
                <a:ea typeface="ＭＳ Ｐゴシック"/>
                <a:cs typeface="ＭＳ Ｐゴシック"/>
              </a:rPr>
              <a:t>This 10 session program incorporates sessions on causes of children’s behavior problems, strategies for encouraging children’s development, and strategies for managing misbehavior. Active skills training methods used in the sessions include modeling, rehearsal, feedback, and homework tasks. Segments from </a:t>
            </a:r>
            <a:r>
              <a:rPr lang="en-US" altLang="zh-TW" sz="1000" i="1" smtClean="0">
                <a:latin typeface="Arial" charset="0"/>
                <a:ea typeface="ＭＳ Ｐゴシック"/>
                <a:cs typeface="ＭＳ Ｐゴシック"/>
              </a:rPr>
              <a:t>Every Parent’s Survival Guide</a:t>
            </a:r>
            <a:r>
              <a:rPr lang="en-US" altLang="zh-TW" sz="1000" smtClean="0">
                <a:latin typeface="Arial" charset="0"/>
                <a:ea typeface="ＭＳ Ｐゴシック"/>
                <a:cs typeface="ＭＳ Ｐゴシック"/>
              </a:rPr>
              <a:t> [video] may be used to demonstrate positive parenting skills. </a:t>
            </a:r>
          </a:p>
          <a:p>
            <a:pPr eaLnBrk="1" hangingPunct="1"/>
            <a:endParaRPr lang="en-US" altLang="zh-TW" sz="1000" smtClean="0">
              <a:latin typeface="Arial" charset="0"/>
              <a:ea typeface="ＭＳ Ｐゴシック"/>
              <a:cs typeface="ＭＳ Ｐゴシック"/>
            </a:endParaRPr>
          </a:p>
          <a:p>
            <a:pPr eaLnBrk="1" hangingPunct="1"/>
            <a:r>
              <a:rPr lang="en-US" altLang="zh-TW" sz="1000" smtClean="0">
                <a:latin typeface="Arial" charset="0"/>
                <a:ea typeface="ＭＳ Ｐゴシック"/>
                <a:cs typeface="ＭＳ Ｐゴシック"/>
              </a:rPr>
              <a:t>Several generalization enhancement strategies are incorporated into the program (e.g. training with sufficient exemplars, training loosely) to promote the transfer of parenting skills across settings, siblings and time.</a:t>
            </a:r>
          </a:p>
          <a:p>
            <a:pPr eaLnBrk="1" hangingPunct="1"/>
            <a:endParaRPr lang="en-US" altLang="zh-TW" sz="1000" smtClean="0">
              <a:latin typeface="Arial" charset="0"/>
              <a:ea typeface="ＭＳ Ｐゴシック"/>
              <a:cs typeface="ＭＳ Ｐゴシック"/>
            </a:endParaRPr>
          </a:p>
          <a:p>
            <a:pPr eaLnBrk="1" hangingPunct="1"/>
            <a:r>
              <a:rPr lang="en-US" altLang="zh-TW" sz="1000" smtClean="0">
                <a:latin typeface="Arial" charset="0"/>
                <a:ea typeface="ＭＳ Ｐゴシック"/>
                <a:cs typeface="ＭＳ Ｐゴシック"/>
              </a:rPr>
              <a:t>Home visits or clinic observation sessions are also conducted in which parents self-select goals to practice, are observed interacting with their child and implementing parenting skills, and subsequently self-evaluate their progress toward meeting their goals, as well as receive feedback from the practitioner. </a:t>
            </a:r>
          </a:p>
          <a:p>
            <a:pPr eaLnBrk="1" hangingPunct="1"/>
            <a:endParaRPr lang="en-US" altLang="zh-TW" sz="1000" smtClean="0">
              <a:latin typeface="Arial" charset="0"/>
              <a:ea typeface="ＭＳ Ｐゴシック"/>
              <a:cs typeface="ＭＳ Ｐゴシック"/>
            </a:endParaRPr>
          </a:p>
          <a:p>
            <a:pPr eaLnBrk="1" hangingPunct="1"/>
            <a:r>
              <a:rPr lang="en-US" altLang="zh-TW" sz="1000" smtClean="0">
                <a:latin typeface="Arial" charset="0"/>
                <a:ea typeface="ＭＳ Ｐゴシック"/>
                <a:cs typeface="ＭＳ Ｐゴシック"/>
              </a:rPr>
              <a:t>Further sessions in the clinic then cover identifying high-risk situations and developing planned activities routines. Finally, maintenance and relapse issues are covered. </a:t>
            </a:r>
          </a:p>
          <a:p>
            <a:pPr eaLnBrk="1" hangingPunct="1"/>
            <a:endParaRPr lang="en-US" altLang="zh-TW" sz="1000" smtClean="0">
              <a:latin typeface="Arial" charset="0"/>
              <a:ea typeface="ＭＳ Ｐゴシック"/>
              <a:cs typeface="ＭＳ Ｐゴシック"/>
            </a:endParaRPr>
          </a:p>
          <a:p>
            <a:pPr eaLnBrk="1" hangingPunct="1"/>
            <a:r>
              <a:rPr lang="en-US" altLang="zh-TW" sz="1000" smtClean="0">
                <a:latin typeface="Arial" charset="0"/>
                <a:ea typeface="ＭＳ Ｐゴシック"/>
                <a:cs typeface="ＭＳ Ｐゴシック"/>
              </a:rPr>
              <a:t>Sessions last about 60 minutes each (with the exception of practice which should last about 40 minutes each). </a:t>
            </a:r>
            <a:endParaRPr lang="en-US" sz="1000" smtClean="0">
              <a:latin typeface="Arial" charset="0"/>
              <a:ea typeface="ＭＳ Ｐゴシック"/>
              <a:cs typeface="ＭＳ Ｐゴシック"/>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p:spPr>
        <p:txBody>
          <a:bodyPr/>
          <a:lstStyle/>
          <a:p>
            <a:fld id="{D76470D4-1EE1-48EA-83B9-B4DDD3ACEEFA}" type="slidenum">
              <a:rPr lang="en-US" smtClean="0">
                <a:ea typeface="ＭＳ Ｐゴシック"/>
                <a:cs typeface="ＭＳ Ｐゴシック"/>
              </a:rPr>
              <a:pPr/>
              <a:t>31</a:t>
            </a:fld>
            <a:endParaRPr lang="en-US" smtClean="0">
              <a:ea typeface="ＭＳ Ｐゴシック"/>
              <a:cs typeface="ＭＳ Ｐゴシック"/>
            </a:endParaRPr>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pPr eaLnBrk="1" hangingPunct="1">
              <a:lnSpc>
                <a:spcPct val="80000"/>
              </a:lnSpc>
            </a:pPr>
            <a:r>
              <a:rPr lang="en-US" sz="1000" b="1" smtClean="0">
                <a:latin typeface="Arial" charset="0"/>
                <a:ea typeface="ＭＳ Ｐゴシック"/>
                <a:cs typeface="ＭＳ Ｐゴシック"/>
              </a:rPr>
              <a:t>Level 4: Group Triple P</a:t>
            </a:r>
          </a:p>
          <a:p>
            <a:pPr eaLnBrk="1" hangingPunct="1">
              <a:lnSpc>
                <a:spcPct val="80000"/>
              </a:lnSpc>
            </a:pPr>
            <a:r>
              <a:rPr lang="en-US" sz="1000" smtClean="0">
                <a:latin typeface="Arial" charset="0"/>
                <a:ea typeface="ＭＳ Ｐゴシック"/>
                <a:cs typeface="ＭＳ Ｐゴシック"/>
              </a:rPr>
              <a:t>Group Triple P is an eight session program, ideally conducted in groups of 10–12 parents. It employs an active skills training process to help parents acquire new knowledge and skills. </a:t>
            </a:r>
          </a:p>
          <a:p>
            <a:pPr eaLnBrk="1" hangingPunct="1">
              <a:lnSpc>
                <a:spcPct val="80000"/>
              </a:lnSpc>
            </a:pPr>
            <a:endParaRPr lang="en-US" sz="1000" smtClean="0">
              <a:latin typeface="Arial" charset="0"/>
              <a:ea typeface="ＭＳ Ｐゴシック"/>
              <a:cs typeface="ＭＳ Ｐゴシック"/>
            </a:endParaRPr>
          </a:p>
          <a:p>
            <a:pPr eaLnBrk="1" hangingPunct="1">
              <a:lnSpc>
                <a:spcPct val="80000"/>
              </a:lnSpc>
            </a:pPr>
            <a:r>
              <a:rPr lang="en-US" sz="1000" smtClean="0">
                <a:latin typeface="Arial" charset="0"/>
                <a:ea typeface="ＭＳ Ｐゴシック"/>
                <a:cs typeface="ＭＳ Ｐゴシック"/>
              </a:rPr>
              <a:t>The program consists of four 2 hour group sessions which provide opportunities for parents to learn through observation, discussion, practice and feedback. Segments from </a:t>
            </a:r>
            <a:r>
              <a:rPr lang="en-US" sz="1000" i="1" smtClean="0">
                <a:latin typeface="Arial" charset="0"/>
                <a:ea typeface="ＭＳ Ｐゴシック"/>
                <a:cs typeface="ＭＳ Ｐゴシック"/>
              </a:rPr>
              <a:t>Every Parent’s Survival Guide</a:t>
            </a:r>
            <a:r>
              <a:rPr lang="en-US" sz="1000" smtClean="0">
                <a:latin typeface="Arial" charset="0"/>
                <a:ea typeface="ＭＳ Ｐゴシック"/>
                <a:cs typeface="ＭＳ Ｐゴシック"/>
              </a:rPr>
              <a:t> [video] are used to demonstrate positive parenting skills. These skills are then practiced in small groups.</a:t>
            </a:r>
          </a:p>
          <a:p>
            <a:pPr eaLnBrk="1" hangingPunct="1">
              <a:lnSpc>
                <a:spcPct val="80000"/>
              </a:lnSpc>
            </a:pPr>
            <a:endParaRPr lang="en-US" sz="1000" smtClean="0">
              <a:latin typeface="Arial" charset="0"/>
              <a:ea typeface="ＭＳ Ｐゴシック"/>
              <a:cs typeface="ＭＳ Ｐゴシック"/>
            </a:endParaRPr>
          </a:p>
          <a:p>
            <a:pPr eaLnBrk="1" hangingPunct="1">
              <a:lnSpc>
                <a:spcPct val="80000"/>
              </a:lnSpc>
            </a:pPr>
            <a:r>
              <a:rPr lang="en-US" sz="1000" smtClean="0">
                <a:latin typeface="Arial" charset="0"/>
                <a:ea typeface="ＭＳ Ｐゴシック"/>
                <a:cs typeface="ＭＳ Ｐゴシック"/>
              </a:rPr>
              <a:t>Parents receive constructive feedback about their use of skills in an emotionally supportive context. Between sessions, parents complete homework tasks to consolidate their learning from the group sessions. </a:t>
            </a:r>
          </a:p>
          <a:p>
            <a:pPr eaLnBrk="1" hangingPunct="1">
              <a:lnSpc>
                <a:spcPct val="80000"/>
              </a:lnSpc>
            </a:pPr>
            <a:endParaRPr lang="en-US" sz="1000" smtClean="0">
              <a:latin typeface="Arial" charset="0"/>
              <a:ea typeface="ＭＳ Ｐゴシック"/>
              <a:cs typeface="ＭＳ Ｐゴシック"/>
            </a:endParaRPr>
          </a:p>
          <a:p>
            <a:pPr eaLnBrk="1" hangingPunct="1">
              <a:lnSpc>
                <a:spcPct val="80000"/>
              </a:lnSpc>
            </a:pPr>
            <a:r>
              <a:rPr lang="en-US" sz="1000" smtClean="0">
                <a:latin typeface="Arial" charset="0"/>
                <a:ea typeface="ＭＳ Ｐゴシック"/>
                <a:cs typeface="ＭＳ Ｐゴシック"/>
              </a:rPr>
              <a:t>Following the group sessions, three or four 15-30 minute follow-up telephone sessions provide additional support to parents as they put into practice what they have learned in the group sessions. </a:t>
            </a:r>
          </a:p>
          <a:p>
            <a:pPr eaLnBrk="1" hangingPunct="1">
              <a:lnSpc>
                <a:spcPct val="80000"/>
              </a:lnSpc>
            </a:pPr>
            <a:endParaRPr lang="en-US" sz="1000" smtClean="0">
              <a:latin typeface="Arial" charset="0"/>
              <a:ea typeface="ＭＳ Ｐゴシック"/>
              <a:cs typeface="ＭＳ Ｐゴシック"/>
            </a:endParaRPr>
          </a:p>
          <a:p>
            <a:pPr eaLnBrk="1" hangingPunct="1">
              <a:lnSpc>
                <a:spcPct val="80000"/>
              </a:lnSpc>
            </a:pPr>
            <a:r>
              <a:rPr lang="en-US" sz="1000" smtClean="0">
                <a:latin typeface="Arial" charset="0"/>
                <a:ea typeface="ＭＳ Ｐゴシック"/>
                <a:cs typeface="ＭＳ Ｐゴシック"/>
              </a:rPr>
              <a:t>Although delivery of the program in a group setting may mean parents receive less individual attention, there are several benefits of group participation for parents. These benefits include support, friendship and constructive feedback from other parents as well as opportunities for parents to normalize their parenting experience through peer interactions.</a:t>
            </a:r>
          </a:p>
          <a:p>
            <a:pPr eaLnBrk="1" hangingPunct="1">
              <a:lnSpc>
                <a:spcPct val="80000"/>
              </a:lnSpc>
            </a:pPr>
            <a:endParaRPr lang="en-US" sz="1000" smtClean="0">
              <a:latin typeface="Arial" charset="0"/>
              <a:ea typeface="ＭＳ Ｐゴシック"/>
              <a:cs typeface="ＭＳ Ｐゴシック"/>
            </a:endParaRPr>
          </a:p>
          <a:p>
            <a:pPr eaLnBrk="1" hangingPunct="1">
              <a:lnSpc>
                <a:spcPct val="80000"/>
              </a:lnSpc>
            </a:pPr>
            <a:r>
              <a:rPr lang="en-US" sz="1000" smtClean="0">
                <a:latin typeface="Arial" charset="0"/>
                <a:ea typeface="ＭＳ Ｐゴシック"/>
                <a:cs typeface="ＭＳ Ｐゴシック"/>
              </a:rPr>
              <a:t>Population trial results – </a:t>
            </a:r>
          </a:p>
          <a:p>
            <a:pPr eaLnBrk="1" hangingPunct="1">
              <a:lnSpc>
                <a:spcPct val="80000"/>
              </a:lnSpc>
              <a:buFontTx/>
              <a:buChar char="•"/>
            </a:pPr>
            <a:r>
              <a:rPr lang="en-US" sz="1000" smtClean="0">
                <a:latin typeface="Arial" charset="0"/>
                <a:ea typeface="ＭＳ Ｐゴシック"/>
                <a:cs typeface="ＭＳ Ｐゴシック"/>
              </a:rPr>
              <a:t>$A250 per child (excluding evaluation costs)</a:t>
            </a:r>
          </a:p>
          <a:p>
            <a:pPr eaLnBrk="1" hangingPunct="1">
              <a:lnSpc>
                <a:spcPct val="80000"/>
              </a:lnSpc>
              <a:buFontTx/>
              <a:buChar char="•"/>
            </a:pPr>
            <a:r>
              <a:rPr lang="en-US" sz="1000" smtClean="0">
                <a:latin typeface="Arial" charset="0"/>
                <a:ea typeface="ＭＳ Ｐゴシック"/>
                <a:cs typeface="ＭＳ Ｐゴシック"/>
              </a:rPr>
              <a:t>If applied at a population level it would result in a 37% decrease in severe conduct problems in children</a:t>
            </a:r>
          </a:p>
          <a:p>
            <a:pPr eaLnBrk="1" hangingPunct="1">
              <a:lnSpc>
                <a:spcPct val="80000"/>
              </a:lnSpc>
            </a:pPr>
            <a:endParaRPr lang="en-US" sz="1000" smtClean="0">
              <a:latin typeface="Arial" charset="0"/>
              <a:ea typeface="ＭＳ Ｐゴシック"/>
              <a:cs typeface="ＭＳ Ｐゴシック"/>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p:spPr>
        <p:txBody>
          <a:bodyPr/>
          <a:lstStyle/>
          <a:p>
            <a:fld id="{C7339F74-659C-4918-99C6-827396933C2A}" type="slidenum">
              <a:rPr lang="en-US" smtClean="0">
                <a:ea typeface="ＭＳ Ｐゴシック"/>
                <a:cs typeface="ＭＳ Ｐゴシック"/>
              </a:rPr>
              <a:pPr/>
              <a:t>32</a:t>
            </a:fld>
            <a:endParaRPr lang="en-US" smtClean="0">
              <a:ea typeface="ＭＳ Ｐゴシック"/>
              <a:cs typeface="ＭＳ Ｐゴシック"/>
            </a:endParaRPr>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a:cs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a:ln/>
        </p:spPr>
      </p:sp>
      <p:sp>
        <p:nvSpPr>
          <p:cNvPr id="26626" name="Notes Placeholder 2"/>
          <p:cNvSpPr>
            <a:spLocks noGrp="1"/>
          </p:cNvSpPr>
          <p:nvPr>
            <p:ph type="body" idx="1"/>
          </p:nvPr>
        </p:nvSpPr>
        <p:spPr>
          <a:noFill/>
          <a:ln/>
        </p:spPr>
        <p:txBody>
          <a:bodyPr/>
          <a:lstStyle/>
          <a:p>
            <a:pPr eaLnBrk="1" hangingPunct="1"/>
            <a:r>
              <a:rPr lang="en-AU" smtClean="0">
                <a:latin typeface="Arial" charset="0"/>
                <a:ea typeface="ＭＳ Ｐゴシック"/>
                <a:cs typeface="ＭＳ Ｐゴシック"/>
              </a:rPr>
              <a:t>Self-regulatory framework – the idea here is that professionals and the families with whom they work are the best problem solvers. Goal directed behaviors are most effective when they are self-initiated. The self-regulatory framework provides a structure for Triple P practitioners and their families to continually challenge themselves and work towards fully achieving their goals.</a:t>
            </a:r>
          </a:p>
          <a:p>
            <a:pPr eaLnBrk="1" hangingPunct="1"/>
            <a:r>
              <a:rPr lang="en-AU" smtClean="0">
                <a:latin typeface="Arial" charset="0"/>
                <a:ea typeface="ＭＳ Ｐゴシック"/>
                <a:cs typeface="ＭＳ Ｐゴシック"/>
              </a:rPr>
              <a:t>Flexibility of settings and providers – There are no requirements that Triple P be delivered in an office setting. While many practitioners do use it in that way, many also use it as a home visiting model or within other settings (such as schools or faith-based organizations) that parents typically gather. Additionally, there are no hard and fast educational or vocational requirements to be a Triple P provider. Trainees often come from a range of disciplines, including social work, nursing, education, outreach workers, psychologists, family counselors, etc. </a:t>
            </a:r>
          </a:p>
          <a:p>
            <a:endParaRPr lang="en-US" smtClean="0">
              <a:latin typeface="Arial" charset="0"/>
              <a:ea typeface="ＭＳ Ｐゴシック"/>
              <a:cs typeface="ＭＳ Ｐゴシック"/>
            </a:endParaRPr>
          </a:p>
        </p:txBody>
      </p:sp>
      <p:sp>
        <p:nvSpPr>
          <p:cNvPr id="26627" name="Slide Number Placeholder 3"/>
          <p:cNvSpPr>
            <a:spLocks noGrp="1"/>
          </p:cNvSpPr>
          <p:nvPr>
            <p:ph type="sldNum" sz="quarter" idx="5"/>
          </p:nvPr>
        </p:nvSpPr>
        <p:spPr>
          <a:noFill/>
        </p:spPr>
        <p:txBody>
          <a:bodyPr/>
          <a:lstStyle/>
          <a:p>
            <a:fld id="{46D1B51B-7EEF-4855-927B-B405E7357CD3}" type="slidenum">
              <a:rPr lang="en-US" smtClean="0">
                <a:ea typeface="ＭＳ Ｐゴシック"/>
                <a:cs typeface="ＭＳ Ｐゴシック"/>
              </a:rPr>
              <a:pPr/>
              <a:t>6</a:t>
            </a:fld>
            <a:endParaRPr lang="en-US" smtClean="0">
              <a:ea typeface="ＭＳ Ｐゴシック"/>
              <a:cs typeface="ＭＳ Ｐゴシック"/>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p:spPr>
        <p:txBody>
          <a:bodyPr/>
          <a:lstStyle/>
          <a:p>
            <a:fld id="{0BB27CAC-D7F1-4A52-8746-7C01A4935208}" type="slidenum">
              <a:rPr lang="en-US" smtClean="0">
                <a:ea typeface="ＭＳ Ｐゴシック"/>
                <a:cs typeface="ＭＳ Ｐゴシック"/>
              </a:rPr>
              <a:pPr/>
              <a:t>33</a:t>
            </a:fld>
            <a:endParaRPr lang="en-US" smtClean="0">
              <a:ea typeface="ＭＳ Ｐゴシック"/>
              <a:cs typeface="ＭＳ Ｐゴシック"/>
            </a:endParaRPr>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pPr eaLnBrk="1" hangingPunct="1">
              <a:lnSpc>
                <a:spcPct val="90000"/>
              </a:lnSpc>
            </a:pPr>
            <a:r>
              <a:rPr lang="en-AU" sz="1000" b="1" smtClean="0">
                <a:latin typeface="Arial" charset="0"/>
                <a:ea typeface="ＭＳ Ｐゴシック"/>
                <a:cs typeface="ＭＳ Ｐゴシック"/>
              </a:rPr>
              <a:t>Level 5: Enhanced Triple P</a:t>
            </a:r>
          </a:p>
          <a:p>
            <a:pPr eaLnBrk="1" hangingPunct="1">
              <a:lnSpc>
                <a:spcPct val="90000"/>
              </a:lnSpc>
            </a:pPr>
            <a:r>
              <a:rPr lang="en-AU" sz="1000" smtClean="0">
                <a:latin typeface="Arial" charset="0"/>
                <a:ea typeface="ＭＳ Ｐゴシック"/>
                <a:cs typeface="ＭＳ Ｐゴシック"/>
              </a:rPr>
              <a:t>Following participation in a Level 4 program, families requesting or deemed to be in need of further assistance may be invited to participate in this individually tailored program. This level extends the focus of intervention to include home-based skills training, mood management and stress coping skills for parents, and marital communication skills as required. </a:t>
            </a:r>
          </a:p>
          <a:p>
            <a:pPr eaLnBrk="1" hangingPunct="1">
              <a:lnSpc>
                <a:spcPct val="90000"/>
              </a:lnSpc>
            </a:pPr>
            <a:endParaRPr lang="en-AU" sz="1000" smtClean="0">
              <a:latin typeface="Arial" charset="0"/>
              <a:ea typeface="ＭＳ Ｐゴシック"/>
              <a:cs typeface="ＭＳ Ｐゴシック"/>
            </a:endParaRPr>
          </a:p>
          <a:p>
            <a:pPr eaLnBrk="1" hangingPunct="1">
              <a:lnSpc>
                <a:spcPct val="90000"/>
              </a:lnSpc>
            </a:pPr>
            <a:r>
              <a:rPr lang="en-AU" sz="1000" smtClean="0">
                <a:latin typeface="Arial" charset="0"/>
                <a:ea typeface="ＭＳ Ｐゴシック"/>
                <a:cs typeface="ＭＳ Ｐゴシック"/>
              </a:rPr>
              <a:t>The first session is a review and feedback session in which parents' progress is reviewed, goals are elicited and a treatment plan negotiated. Three enhanced individual therapy modules may then be offered to families individually or in combination: Home Visits, Coping Skills and Partner Support.</a:t>
            </a:r>
          </a:p>
          <a:p>
            <a:pPr eaLnBrk="1" hangingPunct="1">
              <a:lnSpc>
                <a:spcPct val="90000"/>
              </a:lnSpc>
            </a:pPr>
            <a:endParaRPr lang="en-AU" sz="1000" smtClean="0">
              <a:latin typeface="Arial" charset="0"/>
              <a:ea typeface="ＭＳ Ｐゴシック"/>
              <a:cs typeface="ＭＳ Ｐゴシック"/>
            </a:endParaRPr>
          </a:p>
          <a:p>
            <a:pPr eaLnBrk="1" hangingPunct="1">
              <a:lnSpc>
                <a:spcPct val="90000"/>
              </a:lnSpc>
            </a:pPr>
            <a:r>
              <a:rPr lang="en-AU" sz="1000" smtClean="0">
                <a:latin typeface="Arial" charset="0"/>
                <a:ea typeface="ＭＳ Ｐゴシック"/>
                <a:cs typeface="ＭＳ Ｐゴシック"/>
              </a:rPr>
              <a:t> Each module is ideally conducted in a maximum of three sessions lasting up to 90 minutes each (with the exception of home visits which should last 40-60 minutes each). Within each additional module, the components to be covered with each family are determined on the basis of clinical judgement and needs identified by the family (i.e. certain exercises may be omitted if parents have demonstrated competency in the target area). </a:t>
            </a:r>
          </a:p>
          <a:p>
            <a:pPr eaLnBrk="1" hangingPunct="1">
              <a:lnSpc>
                <a:spcPct val="90000"/>
              </a:lnSpc>
            </a:pPr>
            <a:endParaRPr lang="en-AU" sz="1000" smtClean="0">
              <a:latin typeface="Arial" charset="0"/>
              <a:ea typeface="ＭＳ Ｐゴシック"/>
              <a:cs typeface="ＭＳ Ｐゴシック"/>
            </a:endParaRPr>
          </a:p>
          <a:p>
            <a:pPr eaLnBrk="1" hangingPunct="1">
              <a:lnSpc>
                <a:spcPct val="90000"/>
              </a:lnSpc>
            </a:pPr>
            <a:r>
              <a:rPr lang="en-AU" sz="1000" smtClean="0">
                <a:latin typeface="Arial" charset="0"/>
                <a:ea typeface="ＭＳ Ｐゴシック"/>
                <a:cs typeface="ＭＳ Ｐゴシック"/>
              </a:rPr>
              <a:t>All sessions employ an active skills training process to help parents acquire new knowledge and skills. Parents are actively involved throughout the program with opportunities to learn through observation, discussion, practice and feedback. Parents receive constructive feedback about their use of skills in an emotionally supportive context. Between sessions, parents complete homework tasks to consolidate their learning. </a:t>
            </a:r>
          </a:p>
          <a:p>
            <a:pPr eaLnBrk="1" hangingPunct="1">
              <a:lnSpc>
                <a:spcPct val="90000"/>
              </a:lnSpc>
            </a:pPr>
            <a:endParaRPr lang="en-AU" sz="1000" smtClean="0">
              <a:latin typeface="Arial" charset="0"/>
              <a:ea typeface="ＭＳ Ｐゴシック"/>
              <a:cs typeface="ＭＳ Ｐゴシック"/>
            </a:endParaRPr>
          </a:p>
          <a:p>
            <a:pPr eaLnBrk="1" hangingPunct="1">
              <a:lnSpc>
                <a:spcPct val="90000"/>
              </a:lnSpc>
            </a:pPr>
            <a:r>
              <a:rPr lang="en-AU" sz="1000" smtClean="0">
                <a:latin typeface="Arial" charset="0"/>
                <a:ea typeface="ＭＳ Ｐゴシック"/>
                <a:cs typeface="ＭＳ Ｐゴシック"/>
              </a:rPr>
              <a:t>Following completion of the individually tailored modules, a final session is conducted which aims to promote maintenance of treatment gains by enhancing parents' self-management skills and thus reduce parents’ reliance on the clinician.</a:t>
            </a:r>
            <a:endParaRPr lang="en-US" sz="1000" smtClean="0">
              <a:latin typeface="Arial" charset="0"/>
              <a:ea typeface="ＭＳ Ｐゴシック"/>
              <a:cs typeface="ＭＳ Ｐゴシック"/>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a:ln/>
        </p:spPr>
      </p:sp>
      <p:sp>
        <p:nvSpPr>
          <p:cNvPr id="86018" name="Notes Placeholder 2"/>
          <p:cNvSpPr>
            <a:spLocks noGrp="1"/>
          </p:cNvSpPr>
          <p:nvPr>
            <p:ph type="body" idx="1"/>
          </p:nvPr>
        </p:nvSpPr>
        <p:spPr>
          <a:noFill/>
          <a:ln/>
        </p:spPr>
        <p:txBody>
          <a:bodyPr/>
          <a:lstStyle/>
          <a:p>
            <a:r>
              <a:rPr lang="en-US" smtClean="0">
                <a:latin typeface="Arial" charset="0"/>
                <a:ea typeface="ＭＳ Ｐゴシック"/>
                <a:cs typeface="ＭＳ Ｐゴシック"/>
              </a:rPr>
              <a:t>Triple P and the strategies and tools within the program have benefitted from extensive research across a range of populations and within multiple different treatment contexts. Reliable findings include those listed on this and the subsequent slides. </a:t>
            </a:r>
          </a:p>
          <a:p>
            <a:endParaRPr lang="en-US" smtClean="0">
              <a:latin typeface="Arial" charset="0"/>
              <a:ea typeface="ＭＳ Ｐゴシック"/>
              <a:cs typeface="ＭＳ Ｐゴシック"/>
            </a:endParaRPr>
          </a:p>
          <a:p>
            <a:r>
              <a:rPr lang="en-US" smtClean="0">
                <a:latin typeface="Arial" charset="0"/>
                <a:ea typeface="ＭＳ Ｐゴシック"/>
                <a:cs typeface="ＭＳ Ｐゴシック"/>
              </a:rPr>
              <a:t>Across studies, findings reveal that participation in Triple P results in: </a:t>
            </a:r>
          </a:p>
          <a:p>
            <a:pPr lvl="1" eaLnBrk="1" hangingPunct="1"/>
            <a:r>
              <a:rPr lang="en-US" smtClean="0">
                <a:latin typeface="Arial" charset="0"/>
                <a:ea typeface="ＭＳ Ｐゴシック"/>
              </a:rPr>
              <a:t>Increases parenting skills</a:t>
            </a:r>
          </a:p>
          <a:p>
            <a:pPr lvl="1" eaLnBrk="1" hangingPunct="1"/>
            <a:r>
              <a:rPr lang="en-US" smtClean="0">
                <a:latin typeface="Arial" charset="0"/>
                <a:ea typeface="ＭＳ Ｐゴシック"/>
              </a:rPr>
              <a:t>Decrease in parental stress and depression</a:t>
            </a:r>
          </a:p>
          <a:p>
            <a:pPr lvl="1" eaLnBrk="1" hangingPunct="1"/>
            <a:r>
              <a:rPr lang="en-US" smtClean="0">
                <a:latin typeface="Arial" charset="0"/>
                <a:ea typeface="ＭＳ Ｐゴシック"/>
              </a:rPr>
              <a:t>Decrease in child maltreatment</a:t>
            </a:r>
          </a:p>
          <a:p>
            <a:pPr lvl="1" eaLnBrk="1" hangingPunct="1"/>
            <a:r>
              <a:rPr lang="en-US" smtClean="0">
                <a:latin typeface="Arial" charset="0"/>
                <a:ea typeface="ＭＳ Ｐゴシック"/>
              </a:rPr>
              <a:t>Decrease in child injuries</a:t>
            </a:r>
          </a:p>
          <a:p>
            <a:pPr lvl="1" eaLnBrk="1" hangingPunct="1"/>
            <a:r>
              <a:rPr lang="en-US" smtClean="0">
                <a:latin typeface="Arial" charset="0"/>
                <a:ea typeface="ＭＳ Ｐゴシック"/>
              </a:rPr>
              <a:t>Decrease in out-of-home placements</a:t>
            </a:r>
          </a:p>
          <a:p>
            <a:pPr lvl="1" eaLnBrk="1" hangingPunct="1"/>
            <a:r>
              <a:rPr lang="en-US" smtClean="0">
                <a:latin typeface="Arial" charset="0"/>
                <a:ea typeface="ＭＳ Ｐゴシック"/>
              </a:rPr>
              <a:t>Decrease in child behavior problems</a:t>
            </a:r>
          </a:p>
          <a:p>
            <a:pPr lvl="1" eaLnBrk="1" hangingPunct="1"/>
            <a:r>
              <a:rPr lang="en-US" smtClean="0">
                <a:latin typeface="Arial" charset="0"/>
                <a:ea typeface="ＭＳ Ｐゴシック"/>
              </a:rPr>
              <a:t>Increases parent anger management skills</a:t>
            </a:r>
          </a:p>
          <a:p>
            <a:pPr lvl="1" eaLnBrk="1" hangingPunct="1"/>
            <a:r>
              <a:rPr lang="en-US" smtClean="0">
                <a:latin typeface="Arial" charset="0"/>
                <a:ea typeface="ＭＳ Ｐゴシック"/>
              </a:rPr>
              <a:t>Decreases social isolation</a:t>
            </a:r>
            <a:endParaRPr lang="en-US" sz="2000" smtClean="0">
              <a:latin typeface="Arial" charset="0"/>
              <a:ea typeface="ＭＳ Ｐゴシック"/>
            </a:endParaRPr>
          </a:p>
          <a:p>
            <a:endParaRPr lang="en-US" smtClean="0">
              <a:latin typeface="Arial" charset="0"/>
              <a:ea typeface="ＭＳ Ｐゴシック"/>
              <a:cs typeface="ＭＳ Ｐゴシック"/>
            </a:endParaRPr>
          </a:p>
        </p:txBody>
      </p:sp>
      <p:sp>
        <p:nvSpPr>
          <p:cNvPr id="86019" name="Slide Number Placeholder 3"/>
          <p:cNvSpPr>
            <a:spLocks noGrp="1"/>
          </p:cNvSpPr>
          <p:nvPr>
            <p:ph type="sldNum" sz="quarter" idx="5"/>
          </p:nvPr>
        </p:nvSpPr>
        <p:spPr>
          <a:noFill/>
        </p:spPr>
        <p:txBody>
          <a:bodyPr/>
          <a:lstStyle/>
          <a:p>
            <a:fld id="{2CDEF3EE-9878-4883-9E13-610E7385E762}" type="slidenum">
              <a:rPr lang="en-US" smtClean="0">
                <a:ea typeface="ＭＳ Ｐゴシック"/>
                <a:cs typeface="ＭＳ Ｐゴシック"/>
              </a:rPr>
              <a:pPr/>
              <a:t>36</a:t>
            </a:fld>
            <a:endParaRPr lang="en-US" smtClean="0">
              <a:ea typeface="ＭＳ Ｐゴシック"/>
              <a:cs typeface="ＭＳ Ｐゴシック"/>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a:ln/>
        </p:spPr>
      </p:sp>
      <p:sp>
        <p:nvSpPr>
          <p:cNvPr id="88066" name="Notes Placeholder 2"/>
          <p:cNvSpPr>
            <a:spLocks noGrp="1"/>
          </p:cNvSpPr>
          <p:nvPr>
            <p:ph type="body" idx="1"/>
          </p:nvPr>
        </p:nvSpPr>
        <p:spPr>
          <a:noFill/>
          <a:ln/>
        </p:spPr>
        <p:txBody>
          <a:bodyPr/>
          <a:lstStyle/>
          <a:p>
            <a:r>
              <a:rPr lang="en-US" smtClean="0">
                <a:latin typeface="Arial" charset="0"/>
                <a:ea typeface="ＭＳ Ｐゴシック"/>
                <a:cs typeface="ＭＳ Ｐゴシック"/>
              </a:rPr>
              <a:t>RP</a:t>
            </a:r>
          </a:p>
          <a:p>
            <a:endParaRPr lang="en-US" smtClean="0">
              <a:latin typeface="Arial" charset="0"/>
              <a:ea typeface="ＭＳ Ｐゴシック"/>
              <a:cs typeface="ＭＳ Ｐゴシック"/>
            </a:endParaRPr>
          </a:p>
        </p:txBody>
      </p:sp>
      <p:sp>
        <p:nvSpPr>
          <p:cNvPr id="88067" name="Slide Number Placeholder 3"/>
          <p:cNvSpPr>
            <a:spLocks noGrp="1"/>
          </p:cNvSpPr>
          <p:nvPr>
            <p:ph type="sldNum" sz="quarter" idx="5"/>
          </p:nvPr>
        </p:nvSpPr>
        <p:spPr>
          <a:noFill/>
        </p:spPr>
        <p:txBody>
          <a:bodyPr/>
          <a:lstStyle/>
          <a:p>
            <a:fld id="{0BBEDAD5-0FE9-49A0-A5BD-EC5DEC0B6C89}" type="slidenum">
              <a:rPr lang="en-US" smtClean="0">
                <a:ea typeface="ＭＳ Ｐゴシック"/>
                <a:cs typeface="ＭＳ Ｐゴシック"/>
              </a:rPr>
              <a:pPr/>
              <a:t>37</a:t>
            </a:fld>
            <a:endParaRPr lang="en-US" smtClean="0">
              <a:ea typeface="ＭＳ Ｐゴシック"/>
              <a:cs typeface="ＭＳ Ｐゴシック"/>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a:ln/>
        </p:spPr>
      </p:sp>
      <p:sp>
        <p:nvSpPr>
          <p:cNvPr id="90114" name="Notes Placeholder 2"/>
          <p:cNvSpPr>
            <a:spLocks noGrp="1"/>
          </p:cNvSpPr>
          <p:nvPr>
            <p:ph type="body" idx="1"/>
          </p:nvPr>
        </p:nvSpPr>
        <p:spPr>
          <a:noFill/>
          <a:ln/>
        </p:spPr>
        <p:txBody>
          <a:bodyPr/>
          <a:lstStyle/>
          <a:p>
            <a:endParaRPr lang="en-US" smtClean="0">
              <a:latin typeface="Arial" charset="0"/>
              <a:ea typeface="ＭＳ Ｐゴシック"/>
              <a:cs typeface="ＭＳ Ｐゴシック"/>
            </a:endParaRPr>
          </a:p>
          <a:p>
            <a:endParaRPr lang="en-US" smtClean="0">
              <a:latin typeface="Arial" charset="0"/>
              <a:ea typeface="ＭＳ Ｐゴシック"/>
              <a:cs typeface="ＭＳ Ｐゴシック"/>
            </a:endParaRPr>
          </a:p>
        </p:txBody>
      </p:sp>
      <p:sp>
        <p:nvSpPr>
          <p:cNvPr id="90115" name="Slide Number Placeholder 3"/>
          <p:cNvSpPr>
            <a:spLocks noGrp="1"/>
          </p:cNvSpPr>
          <p:nvPr>
            <p:ph type="sldNum" sz="quarter" idx="5"/>
          </p:nvPr>
        </p:nvSpPr>
        <p:spPr>
          <a:noFill/>
        </p:spPr>
        <p:txBody>
          <a:bodyPr/>
          <a:lstStyle/>
          <a:p>
            <a:fld id="{B9328D73-CB7A-49AD-AAEB-AAF28409F8BA}" type="slidenum">
              <a:rPr lang="en-US" smtClean="0">
                <a:ea typeface="ＭＳ Ｐゴシック"/>
                <a:cs typeface="ＭＳ Ｐゴシック"/>
              </a:rPr>
              <a:pPr/>
              <a:t>38</a:t>
            </a:fld>
            <a:endParaRPr lang="en-US" smtClean="0">
              <a:ea typeface="ＭＳ Ｐゴシック"/>
              <a:cs typeface="ＭＳ Ｐゴシック"/>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a:ln/>
        </p:spPr>
      </p:sp>
      <p:sp>
        <p:nvSpPr>
          <p:cNvPr id="92162" name="Notes Placeholder 2"/>
          <p:cNvSpPr>
            <a:spLocks noGrp="1"/>
          </p:cNvSpPr>
          <p:nvPr>
            <p:ph type="body" idx="1"/>
          </p:nvPr>
        </p:nvSpPr>
        <p:spPr>
          <a:noFill/>
          <a:ln/>
        </p:spPr>
        <p:txBody>
          <a:bodyPr/>
          <a:lstStyle/>
          <a:p>
            <a:r>
              <a:rPr lang="en-US" smtClean="0">
                <a:latin typeface="Arial" charset="0"/>
                <a:ea typeface="ＭＳ Ｐゴシック"/>
                <a:cs typeface="ＭＳ Ｐゴシック"/>
              </a:rPr>
              <a:t>In this slide, the Triple P counties stayed fairly level while the control counties experienced increases in CM. </a:t>
            </a:r>
          </a:p>
          <a:p>
            <a:r>
              <a:rPr lang="en-US" smtClean="0">
                <a:latin typeface="Arial" charset="0"/>
                <a:ea typeface="ＭＳ Ｐゴシック"/>
                <a:cs typeface="ＭＳ Ｐゴシック"/>
              </a:rPr>
              <a:t>SO ON THIS SLIDE I WOULD ADD THAT “IN THE US POPULATION TRIAL CONDUCTED…..” TO HELP THEM MAKE THE TRANSITION….FROM THEIR PROBLEM TO “OUR” SOLUTION.</a:t>
            </a:r>
          </a:p>
        </p:txBody>
      </p:sp>
      <p:sp>
        <p:nvSpPr>
          <p:cNvPr id="92163" name="Slide Number Placeholder 3"/>
          <p:cNvSpPr>
            <a:spLocks noGrp="1"/>
          </p:cNvSpPr>
          <p:nvPr>
            <p:ph type="sldNum" sz="quarter" idx="5"/>
          </p:nvPr>
        </p:nvSpPr>
        <p:spPr>
          <a:noFill/>
        </p:spPr>
        <p:txBody>
          <a:bodyPr/>
          <a:lstStyle/>
          <a:p>
            <a:fld id="{4AE12059-047C-4E48-987A-1CE3CF8E65A7}" type="slidenum">
              <a:rPr lang="en-US" smtClean="0">
                <a:ea typeface="ＭＳ Ｐゴシック"/>
                <a:cs typeface="ＭＳ Ｐゴシック"/>
              </a:rPr>
              <a:pPr/>
              <a:t>39</a:t>
            </a:fld>
            <a:endParaRPr lang="en-US" smtClean="0">
              <a:ea typeface="ＭＳ Ｐゴシック"/>
              <a:cs typeface="ＭＳ Ｐゴシック"/>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a:ln/>
        </p:spPr>
      </p:sp>
      <p:sp>
        <p:nvSpPr>
          <p:cNvPr id="94210" name="Notes Placeholder 2"/>
          <p:cNvSpPr>
            <a:spLocks noGrp="1"/>
          </p:cNvSpPr>
          <p:nvPr>
            <p:ph type="body" idx="1"/>
          </p:nvPr>
        </p:nvSpPr>
        <p:spPr>
          <a:noFill/>
          <a:ln/>
        </p:spPr>
        <p:txBody>
          <a:bodyPr/>
          <a:lstStyle/>
          <a:p>
            <a:r>
              <a:rPr lang="en-US" smtClean="0">
                <a:latin typeface="Arial" charset="0"/>
                <a:ea typeface="ＭＳ Ｐゴシック"/>
                <a:cs typeface="ＭＳ Ｐゴシック"/>
              </a:rPr>
              <a:t>For out of home placements and intentional injuries, prevalence rates in Triple P counties decreased while prevalence rates in control counties increased. </a:t>
            </a:r>
          </a:p>
        </p:txBody>
      </p:sp>
      <p:sp>
        <p:nvSpPr>
          <p:cNvPr id="94211" name="Slide Number Placeholder 3"/>
          <p:cNvSpPr>
            <a:spLocks noGrp="1"/>
          </p:cNvSpPr>
          <p:nvPr>
            <p:ph type="sldNum" sz="quarter" idx="5"/>
          </p:nvPr>
        </p:nvSpPr>
        <p:spPr>
          <a:noFill/>
        </p:spPr>
        <p:txBody>
          <a:bodyPr/>
          <a:lstStyle/>
          <a:p>
            <a:fld id="{19F04122-8804-44B0-ACB8-5C59C3A26905}" type="slidenum">
              <a:rPr lang="en-US" smtClean="0">
                <a:ea typeface="ＭＳ Ｐゴシック"/>
                <a:cs typeface="ＭＳ Ｐゴシック"/>
              </a:rPr>
              <a:pPr/>
              <a:t>40</a:t>
            </a:fld>
            <a:endParaRPr lang="en-US" smtClean="0">
              <a:ea typeface="ＭＳ Ｐゴシック"/>
              <a:cs typeface="ＭＳ Ｐゴシック"/>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Rot="1" noChangeAspect="1" noChangeArrowheads="1" noTextEdit="1"/>
          </p:cNvSpPr>
          <p:nvPr>
            <p:ph type="sldImg"/>
          </p:nvPr>
        </p:nvSpPr>
        <p:spPr>
          <a:ln/>
        </p:spPr>
      </p:sp>
      <p:sp>
        <p:nvSpPr>
          <p:cNvPr id="97282" name="Rectangle 3"/>
          <p:cNvSpPr>
            <a:spLocks noGrp="1" noChangeArrowheads="1"/>
          </p:cNvSpPr>
          <p:nvPr>
            <p:ph type="body" idx="1"/>
          </p:nvPr>
        </p:nvSpPr>
        <p:spPr>
          <a:xfrm>
            <a:off x="685800" y="4292600"/>
            <a:ext cx="5486400" cy="4113213"/>
          </a:xfrm>
          <a:noFill/>
          <a:ln/>
        </p:spPr>
        <p:txBody>
          <a:bodyPr/>
          <a:lstStyle/>
          <a:p>
            <a:pPr eaLnBrk="1" hangingPunct="1"/>
            <a:r>
              <a:rPr lang="en-US" smtClean="0">
                <a:latin typeface="Arial" charset="0"/>
                <a:ea typeface="ＭＳ Ｐゴシック"/>
                <a:cs typeface="ＭＳ Ｐゴシック"/>
              </a:rPr>
              <a:t>Connecting communities project being run in Brisbane.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noTextEdit="1"/>
          </p:cNvSpPr>
          <p:nvPr>
            <p:ph type="sldImg"/>
          </p:nvPr>
        </p:nvSpPr>
        <p:spPr>
          <a:ln/>
        </p:spPr>
      </p:sp>
      <p:sp>
        <p:nvSpPr>
          <p:cNvPr id="100354" name="Notes Placeholder 2"/>
          <p:cNvSpPr>
            <a:spLocks noGrp="1"/>
          </p:cNvSpPr>
          <p:nvPr>
            <p:ph type="body" idx="1"/>
          </p:nvPr>
        </p:nvSpPr>
        <p:spPr>
          <a:noFill/>
          <a:ln/>
        </p:spPr>
        <p:txBody>
          <a:bodyPr/>
          <a:lstStyle/>
          <a:p>
            <a:pPr eaLnBrk="1" hangingPunct="1"/>
            <a:endParaRPr lang="en-GB" smtClean="0">
              <a:latin typeface="Arial" charset="0"/>
              <a:ea typeface="ＭＳ Ｐゴシック"/>
              <a:cs typeface="ＭＳ Ｐゴシック"/>
            </a:endParaRPr>
          </a:p>
        </p:txBody>
      </p:sp>
      <p:sp>
        <p:nvSpPr>
          <p:cNvPr id="100355" name="Slide Number Placeholder 3"/>
          <p:cNvSpPr>
            <a:spLocks noGrp="1"/>
          </p:cNvSpPr>
          <p:nvPr>
            <p:ph type="sldNum" sz="quarter" idx="5"/>
          </p:nvPr>
        </p:nvSpPr>
        <p:spPr>
          <a:noFill/>
        </p:spPr>
        <p:txBody>
          <a:bodyPr/>
          <a:lstStyle/>
          <a:p>
            <a:fld id="{56D6EDC3-20B6-4C8F-9E15-D47C7D5F569E}" type="slidenum">
              <a:rPr lang="en-AU" smtClean="0">
                <a:ea typeface="ＭＳ Ｐゴシック"/>
                <a:cs typeface="ＭＳ Ｐゴシック"/>
              </a:rPr>
              <a:pPr/>
              <a:t>43</a:t>
            </a:fld>
            <a:endParaRPr lang="en-AU" smtClean="0">
              <a:ea typeface="ＭＳ Ｐゴシック"/>
              <a:cs typeface="ＭＳ Ｐゴシック"/>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a:ln/>
        </p:spPr>
      </p:sp>
      <p:sp>
        <p:nvSpPr>
          <p:cNvPr id="102402" name="Notes Placeholder 2"/>
          <p:cNvSpPr>
            <a:spLocks noGrp="1"/>
          </p:cNvSpPr>
          <p:nvPr>
            <p:ph type="body" idx="1"/>
          </p:nvPr>
        </p:nvSpPr>
        <p:spPr>
          <a:noFill/>
          <a:ln/>
        </p:spPr>
        <p:txBody>
          <a:bodyPr/>
          <a:lstStyle/>
          <a:p>
            <a:pPr eaLnBrk="1" hangingPunct="1"/>
            <a:r>
              <a:rPr lang="en-GB" smtClean="0">
                <a:latin typeface="Arial" charset="0"/>
                <a:ea typeface="ＭＳ Ｐゴシック"/>
                <a:cs typeface="ＭＳ Ｐゴシック"/>
              </a:rPr>
              <a:t>Here practitioners had not done triple p training, asked to review the different strategies</a:t>
            </a:r>
          </a:p>
          <a:p>
            <a:pPr eaLnBrk="1" hangingPunct="1"/>
            <a:r>
              <a:rPr lang="en-GB" smtClean="0">
                <a:latin typeface="Arial" charset="0"/>
                <a:ea typeface="ＭＳ Ｐゴシック"/>
                <a:cs typeface="ＭＳ Ｐゴシック"/>
              </a:rPr>
              <a:t>CALD – English as a second language </a:t>
            </a:r>
          </a:p>
          <a:p>
            <a:pPr eaLnBrk="1" hangingPunct="1"/>
            <a:r>
              <a:rPr lang="en-GB" smtClean="0">
                <a:latin typeface="Arial" charset="0"/>
                <a:ea typeface="ＭＳ Ｐゴシック"/>
                <a:cs typeface="ＭＳ Ｐゴシック"/>
              </a:rPr>
              <a:t>The practitioners who say that this won’t work with my family</a:t>
            </a:r>
          </a:p>
        </p:txBody>
      </p:sp>
      <p:sp>
        <p:nvSpPr>
          <p:cNvPr id="102403" name="Slide Number Placeholder 3"/>
          <p:cNvSpPr>
            <a:spLocks noGrp="1"/>
          </p:cNvSpPr>
          <p:nvPr>
            <p:ph type="sldNum" sz="quarter" idx="5"/>
          </p:nvPr>
        </p:nvSpPr>
        <p:spPr>
          <a:noFill/>
        </p:spPr>
        <p:txBody>
          <a:bodyPr/>
          <a:lstStyle/>
          <a:p>
            <a:fld id="{3E24B51B-8808-46E1-9707-D35B596A117E}" type="slidenum">
              <a:rPr lang="en-AU" smtClean="0">
                <a:ea typeface="ＭＳ Ｐゴシック"/>
                <a:cs typeface="ＭＳ Ｐゴシック"/>
              </a:rPr>
              <a:pPr/>
              <a:t>44</a:t>
            </a:fld>
            <a:endParaRPr lang="en-AU" smtClean="0">
              <a:ea typeface="ＭＳ Ｐゴシック"/>
              <a:cs typeface="ＭＳ Ｐゴシック"/>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a:ln/>
        </p:spPr>
      </p:sp>
      <p:sp>
        <p:nvSpPr>
          <p:cNvPr id="104450" name="Notes Placeholder 2"/>
          <p:cNvSpPr>
            <a:spLocks noGrp="1"/>
          </p:cNvSpPr>
          <p:nvPr>
            <p:ph type="body" idx="1"/>
          </p:nvPr>
        </p:nvSpPr>
        <p:spPr>
          <a:noFill/>
          <a:ln/>
        </p:spPr>
        <p:txBody>
          <a:bodyPr/>
          <a:lstStyle/>
          <a:p>
            <a:pPr eaLnBrk="1" hangingPunct="1"/>
            <a:endParaRPr lang="en-GB" smtClean="0">
              <a:latin typeface="Arial" charset="0"/>
              <a:ea typeface="ＭＳ Ｐゴシック"/>
              <a:cs typeface="ＭＳ Ｐゴシック"/>
            </a:endParaRPr>
          </a:p>
        </p:txBody>
      </p:sp>
      <p:sp>
        <p:nvSpPr>
          <p:cNvPr id="104451" name="Slide Number Placeholder 3"/>
          <p:cNvSpPr>
            <a:spLocks noGrp="1"/>
          </p:cNvSpPr>
          <p:nvPr>
            <p:ph type="sldNum" sz="quarter" idx="5"/>
          </p:nvPr>
        </p:nvSpPr>
        <p:spPr>
          <a:noFill/>
        </p:spPr>
        <p:txBody>
          <a:bodyPr/>
          <a:lstStyle/>
          <a:p>
            <a:fld id="{7892F2F0-FB75-4ABC-862F-E762C3B65C0A}" type="slidenum">
              <a:rPr lang="en-AU" smtClean="0">
                <a:ea typeface="ＭＳ Ｐゴシック"/>
                <a:cs typeface="ＭＳ Ｐゴシック"/>
              </a:rPr>
              <a:pPr/>
              <a:t>45</a:t>
            </a:fld>
            <a:endParaRPr lang="en-AU" smtClean="0">
              <a:ea typeface="ＭＳ Ｐゴシック"/>
              <a:cs typeface="ＭＳ Ｐゴシック"/>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2959692F-332E-4BB2-A824-5D1BB5EE3182}" type="slidenum">
              <a:rPr lang="en-US" smtClean="0">
                <a:ea typeface="ＭＳ Ｐゴシック"/>
                <a:cs typeface="ＭＳ Ｐゴシック"/>
              </a:rPr>
              <a:pPr/>
              <a:t>7</a:t>
            </a:fld>
            <a:endParaRPr lang="en-US" smtClean="0">
              <a:ea typeface="ＭＳ Ｐゴシック"/>
              <a:cs typeface="ＭＳ Ｐゴシック"/>
            </a:endParaRPr>
          </a:p>
        </p:txBody>
      </p:sp>
      <p:sp>
        <p:nvSpPr>
          <p:cNvPr id="28674"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ln/>
        </p:spPr>
        <p:txBody>
          <a:bodyPr/>
          <a:lstStyle/>
          <a:p>
            <a:pPr eaLnBrk="1" hangingPunct="1">
              <a:defRPr/>
            </a:pPr>
            <a:r>
              <a:rPr lang="en-US" dirty="0" smtClean="0">
                <a:latin typeface="Arial" charset="0"/>
              </a:rPr>
              <a:t>There are five ‘levels’ of Triple P, that vary in intensity and potential for reach. </a:t>
            </a:r>
          </a:p>
          <a:p>
            <a:pPr marL="533400" indent="-533400">
              <a:defRPr/>
            </a:pPr>
            <a:r>
              <a:rPr lang="en-US" dirty="0" smtClean="0"/>
              <a:t>1. Universal Triple P</a:t>
            </a:r>
          </a:p>
          <a:p>
            <a:pPr marL="533400" indent="-533400">
              <a:defRPr/>
            </a:pPr>
            <a:r>
              <a:rPr lang="en-US" dirty="0" smtClean="0"/>
              <a:t>	Media-based parenting information campaign</a:t>
            </a:r>
          </a:p>
          <a:p>
            <a:pPr marL="533400" indent="-533400">
              <a:spcBef>
                <a:spcPct val="25000"/>
              </a:spcBef>
              <a:defRPr/>
            </a:pPr>
            <a:r>
              <a:rPr lang="en-US" dirty="0" smtClean="0"/>
              <a:t>2. Selected Triple P</a:t>
            </a:r>
          </a:p>
          <a:p>
            <a:pPr marL="533400" indent="-533400">
              <a:defRPr/>
            </a:pPr>
            <a:r>
              <a:rPr lang="en-US" dirty="0" smtClean="0"/>
              <a:t>	Information/advice for a specific parenting concern</a:t>
            </a:r>
          </a:p>
          <a:p>
            <a:pPr marL="533400" indent="-533400">
              <a:spcBef>
                <a:spcPct val="25000"/>
              </a:spcBef>
              <a:defRPr/>
            </a:pPr>
            <a:r>
              <a:rPr lang="en-US" dirty="0" smtClean="0"/>
              <a:t>3. Primary Care Triple P</a:t>
            </a:r>
          </a:p>
          <a:p>
            <a:pPr marL="533400" indent="-533400">
              <a:defRPr/>
            </a:pPr>
            <a:r>
              <a:rPr lang="en-US" dirty="0" smtClean="0"/>
              <a:t>	Narrow focus parenting skills training</a:t>
            </a:r>
          </a:p>
          <a:p>
            <a:pPr marL="533400" indent="-533400">
              <a:spcBef>
                <a:spcPct val="25000"/>
              </a:spcBef>
              <a:defRPr/>
            </a:pPr>
            <a:r>
              <a:rPr lang="en-US" dirty="0" smtClean="0"/>
              <a:t>4. Standard/Group/Self-Directed Triple P</a:t>
            </a:r>
          </a:p>
          <a:p>
            <a:pPr marL="533400" indent="-533400">
              <a:defRPr/>
            </a:pPr>
            <a:r>
              <a:rPr lang="en-US" dirty="0" smtClean="0"/>
              <a:t>	Broad focus parenting skills training</a:t>
            </a:r>
          </a:p>
          <a:p>
            <a:pPr marL="533400" indent="-533400">
              <a:spcBef>
                <a:spcPct val="25000"/>
              </a:spcBef>
              <a:defRPr/>
            </a:pPr>
            <a:r>
              <a:rPr lang="en-US" dirty="0" smtClean="0"/>
              <a:t>5. Enhanced Triple P</a:t>
            </a:r>
          </a:p>
          <a:p>
            <a:pPr marL="533400" indent="-533400">
              <a:defRPr/>
            </a:pPr>
            <a:r>
              <a:rPr lang="en-US" dirty="0" smtClean="0"/>
              <a:t>	Behavioral family intervention</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p:cNvSpPr>
          <p:nvPr>
            <p:ph type="sldImg"/>
          </p:nvPr>
        </p:nvSpPr>
        <p:spPr>
          <a:ln/>
        </p:spPr>
      </p:sp>
      <p:sp>
        <p:nvSpPr>
          <p:cNvPr id="119810" name="Notes Placeholder 2"/>
          <p:cNvSpPr>
            <a:spLocks noGrp="1"/>
          </p:cNvSpPr>
          <p:nvPr>
            <p:ph type="body" idx="1"/>
          </p:nvPr>
        </p:nvSpPr>
        <p:spPr>
          <a:noFill/>
          <a:ln/>
        </p:spPr>
        <p:txBody>
          <a:bodyPr/>
          <a:lstStyle/>
          <a:p>
            <a:r>
              <a:rPr lang="en-US" smtClean="0">
                <a:latin typeface="Arial" charset="0"/>
                <a:ea typeface="ＭＳ Ｐゴシック"/>
                <a:cs typeface="ＭＳ Ｐゴシック"/>
              </a:rPr>
              <a:t>Could be used for social skills such as playing nicely, using good manners</a:t>
            </a:r>
          </a:p>
          <a:p>
            <a:endParaRPr lang="en-US" smtClean="0">
              <a:latin typeface="Arial" charset="0"/>
              <a:ea typeface="ＭＳ Ｐゴシック"/>
              <a:cs typeface="ＭＳ Ｐゴシック"/>
            </a:endParaRPr>
          </a:p>
          <a:p>
            <a:r>
              <a:rPr lang="en-US" smtClean="0">
                <a:latin typeface="Arial" charset="0"/>
                <a:ea typeface="ＭＳ Ｐゴシック"/>
                <a:cs typeface="ＭＳ Ｐゴシック"/>
              </a:rPr>
              <a:t>or for living skills such as brushing teeth, cleaning their room</a:t>
            </a:r>
          </a:p>
          <a:p>
            <a:endParaRPr lang="en-US" smtClean="0">
              <a:latin typeface="Arial" charset="0"/>
              <a:ea typeface="ＭＳ Ｐゴシック"/>
              <a:cs typeface="ＭＳ Ｐゴシック"/>
            </a:endParaRPr>
          </a:p>
          <a:p>
            <a:r>
              <a:rPr lang="en-US" smtClean="0">
                <a:latin typeface="Arial" charset="0"/>
                <a:ea typeface="ＭＳ Ｐゴシック"/>
                <a:cs typeface="ＭＳ Ｐゴシック"/>
              </a:rPr>
              <a:t>Or for academic skills such as completing homework or figuring out answers to questions</a:t>
            </a:r>
          </a:p>
        </p:txBody>
      </p:sp>
      <p:sp>
        <p:nvSpPr>
          <p:cNvPr id="119811" name="Slide Number Placeholder 3"/>
          <p:cNvSpPr>
            <a:spLocks noGrp="1"/>
          </p:cNvSpPr>
          <p:nvPr>
            <p:ph type="sldNum" sz="quarter" idx="5"/>
          </p:nvPr>
        </p:nvSpPr>
        <p:spPr>
          <a:noFill/>
        </p:spPr>
        <p:txBody>
          <a:bodyPr/>
          <a:lstStyle/>
          <a:p>
            <a:fld id="{F9D337F2-ACC1-4166-B128-BBCD715878A9}" type="slidenum">
              <a:rPr lang="en-US" smtClean="0">
                <a:ea typeface="ＭＳ Ｐゴシック"/>
                <a:cs typeface="ＭＳ Ｐゴシック"/>
              </a:rPr>
              <a:pPr/>
              <a:t>59</a:t>
            </a:fld>
            <a:endParaRPr lang="en-US" smtClean="0">
              <a:ea typeface="ＭＳ Ｐゴシック"/>
              <a:cs typeface="ＭＳ Ｐゴシック"/>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p:cNvSpPr>
          <p:nvPr>
            <p:ph type="sldImg"/>
          </p:nvPr>
        </p:nvSpPr>
        <p:spPr>
          <a:ln/>
        </p:spPr>
      </p:sp>
      <p:sp>
        <p:nvSpPr>
          <p:cNvPr id="124930" name="Notes Placeholder 2"/>
          <p:cNvSpPr>
            <a:spLocks noGrp="1"/>
          </p:cNvSpPr>
          <p:nvPr>
            <p:ph type="body" idx="1"/>
          </p:nvPr>
        </p:nvSpPr>
        <p:spPr>
          <a:noFill/>
          <a:ln/>
        </p:spPr>
        <p:txBody>
          <a:bodyPr/>
          <a:lstStyle/>
          <a:p>
            <a:endParaRPr lang="en-US" smtClean="0">
              <a:latin typeface="Arial" charset="0"/>
              <a:ea typeface="ＭＳ Ｐゴシック"/>
              <a:cs typeface="ＭＳ Ｐゴシック"/>
            </a:endParaRPr>
          </a:p>
        </p:txBody>
      </p:sp>
      <p:sp>
        <p:nvSpPr>
          <p:cNvPr id="124931" name="Slide Number Placeholder 3"/>
          <p:cNvSpPr>
            <a:spLocks noGrp="1"/>
          </p:cNvSpPr>
          <p:nvPr>
            <p:ph type="sldNum" sz="quarter" idx="5"/>
          </p:nvPr>
        </p:nvSpPr>
        <p:spPr>
          <a:noFill/>
        </p:spPr>
        <p:txBody>
          <a:bodyPr/>
          <a:lstStyle/>
          <a:p>
            <a:fld id="{8E8A815B-7E99-42C1-A17C-76BD6AE1BC56}" type="slidenum">
              <a:rPr lang="en-US" smtClean="0">
                <a:ea typeface="ＭＳ Ｐゴシック"/>
                <a:cs typeface="ＭＳ Ｐゴシック"/>
              </a:rPr>
              <a:pPr/>
              <a:t>63</a:t>
            </a:fld>
            <a:endParaRPr lang="en-US" smtClean="0">
              <a:ea typeface="ＭＳ Ｐゴシック"/>
              <a:cs typeface="ＭＳ Ｐゴシック"/>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p:cNvSpPr>
          <p:nvPr>
            <p:ph type="sldImg"/>
          </p:nvPr>
        </p:nvSpPr>
        <p:spPr>
          <a:ln/>
        </p:spPr>
      </p:sp>
      <p:sp>
        <p:nvSpPr>
          <p:cNvPr id="131074" name="Notes Placeholder 2"/>
          <p:cNvSpPr>
            <a:spLocks noGrp="1"/>
          </p:cNvSpPr>
          <p:nvPr>
            <p:ph type="body" idx="1"/>
          </p:nvPr>
        </p:nvSpPr>
        <p:spPr>
          <a:noFill/>
          <a:ln/>
        </p:spPr>
        <p:txBody>
          <a:bodyPr/>
          <a:lstStyle/>
          <a:p>
            <a:r>
              <a:rPr lang="en-US" smtClean="0">
                <a:latin typeface="Arial" charset="0"/>
                <a:ea typeface="ＭＳ Ｐゴシック"/>
                <a:cs typeface="ＭＳ Ｐゴシック"/>
              </a:rPr>
              <a:t>RP</a:t>
            </a:r>
          </a:p>
          <a:p>
            <a:endParaRPr lang="en-US" smtClean="0">
              <a:latin typeface="Arial" charset="0"/>
              <a:ea typeface="ＭＳ Ｐゴシック"/>
              <a:cs typeface="ＭＳ Ｐゴシック"/>
            </a:endParaRPr>
          </a:p>
        </p:txBody>
      </p:sp>
      <p:sp>
        <p:nvSpPr>
          <p:cNvPr id="131075" name="Slide Number Placeholder 3"/>
          <p:cNvSpPr>
            <a:spLocks noGrp="1"/>
          </p:cNvSpPr>
          <p:nvPr>
            <p:ph type="sldNum" sz="quarter" idx="5"/>
          </p:nvPr>
        </p:nvSpPr>
        <p:spPr>
          <a:noFill/>
        </p:spPr>
        <p:txBody>
          <a:bodyPr/>
          <a:lstStyle/>
          <a:p>
            <a:fld id="{860DB576-EE43-4D9D-82D9-ACD6771988E9}" type="slidenum">
              <a:rPr lang="en-US" smtClean="0">
                <a:ea typeface="ＭＳ Ｐゴシック"/>
                <a:cs typeface="ＭＳ Ｐゴシック"/>
              </a:rPr>
              <a:pPr/>
              <a:t>68</a:t>
            </a:fld>
            <a:endParaRPr lang="en-US" smtClean="0">
              <a:ea typeface="ＭＳ Ｐゴシック"/>
              <a:cs typeface="ＭＳ Ｐゴシック"/>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p:cNvSpPr>
          <p:nvPr>
            <p:ph type="sldImg"/>
          </p:nvPr>
        </p:nvSpPr>
        <p:spPr>
          <a:ln/>
        </p:spPr>
      </p:sp>
      <p:sp>
        <p:nvSpPr>
          <p:cNvPr id="133122" name="Notes Placeholder 2"/>
          <p:cNvSpPr>
            <a:spLocks noGrp="1"/>
          </p:cNvSpPr>
          <p:nvPr>
            <p:ph type="body" idx="1"/>
          </p:nvPr>
        </p:nvSpPr>
        <p:spPr>
          <a:noFill/>
          <a:ln/>
        </p:spPr>
        <p:txBody>
          <a:bodyPr/>
          <a:lstStyle/>
          <a:p>
            <a:r>
              <a:rPr lang="en-US" smtClean="0">
                <a:latin typeface="Arial" charset="0"/>
                <a:ea typeface="ＭＳ Ｐゴシック"/>
                <a:cs typeface="ＭＳ Ｐゴシック"/>
              </a:rPr>
              <a:t>RP</a:t>
            </a:r>
          </a:p>
          <a:p>
            <a:endParaRPr lang="en-US" smtClean="0">
              <a:latin typeface="Arial" charset="0"/>
              <a:ea typeface="ＭＳ Ｐゴシック"/>
              <a:cs typeface="ＭＳ Ｐゴシック"/>
            </a:endParaRPr>
          </a:p>
        </p:txBody>
      </p:sp>
      <p:sp>
        <p:nvSpPr>
          <p:cNvPr id="133123" name="Slide Number Placeholder 3"/>
          <p:cNvSpPr>
            <a:spLocks noGrp="1"/>
          </p:cNvSpPr>
          <p:nvPr>
            <p:ph type="sldNum" sz="quarter" idx="5"/>
          </p:nvPr>
        </p:nvSpPr>
        <p:spPr>
          <a:noFill/>
        </p:spPr>
        <p:txBody>
          <a:bodyPr/>
          <a:lstStyle/>
          <a:p>
            <a:fld id="{1EDF407C-13FE-4495-B2E1-059E24ED0674}" type="slidenum">
              <a:rPr lang="en-US" smtClean="0">
                <a:ea typeface="ＭＳ Ｐゴシック"/>
                <a:cs typeface="ＭＳ Ｐゴシック"/>
              </a:rPr>
              <a:pPr/>
              <a:t>69</a:t>
            </a:fld>
            <a:endParaRPr lang="en-US" smtClean="0">
              <a:ea typeface="ＭＳ Ｐゴシック"/>
              <a:cs typeface="ＭＳ Ｐゴシック"/>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Image Placeholder 1"/>
          <p:cNvSpPr>
            <a:spLocks noGrp="1" noRot="1" noChangeAspect="1"/>
          </p:cNvSpPr>
          <p:nvPr>
            <p:ph type="sldImg"/>
          </p:nvPr>
        </p:nvSpPr>
        <p:spPr>
          <a:ln/>
        </p:spPr>
      </p:sp>
      <p:sp>
        <p:nvSpPr>
          <p:cNvPr id="135170" name="Notes Placeholder 2"/>
          <p:cNvSpPr>
            <a:spLocks noGrp="1"/>
          </p:cNvSpPr>
          <p:nvPr>
            <p:ph type="body" idx="1"/>
          </p:nvPr>
        </p:nvSpPr>
        <p:spPr>
          <a:noFill/>
          <a:ln/>
        </p:spPr>
        <p:txBody>
          <a:bodyPr/>
          <a:lstStyle/>
          <a:p>
            <a:r>
              <a:rPr lang="en-US" smtClean="0">
                <a:latin typeface="Arial" charset="0"/>
                <a:ea typeface="ＭＳ Ｐゴシック"/>
                <a:cs typeface="ＭＳ Ｐゴシック"/>
              </a:rPr>
              <a:t>RP</a:t>
            </a:r>
          </a:p>
          <a:p>
            <a:endParaRPr lang="en-US" smtClean="0">
              <a:latin typeface="Arial" charset="0"/>
              <a:ea typeface="ＭＳ Ｐゴシック"/>
              <a:cs typeface="ＭＳ Ｐゴシック"/>
            </a:endParaRPr>
          </a:p>
        </p:txBody>
      </p:sp>
      <p:sp>
        <p:nvSpPr>
          <p:cNvPr id="135171" name="Slide Number Placeholder 3"/>
          <p:cNvSpPr>
            <a:spLocks noGrp="1"/>
          </p:cNvSpPr>
          <p:nvPr>
            <p:ph type="sldNum" sz="quarter" idx="5"/>
          </p:nvPr>
        </p:nvSpPr>
        <p:spPr>
          <a:noFill/>
        </p:spPr>
        <p:txBody>
          <a:bodyPr/>
          <a:lstStyle/>
          <a:p>
            <a:fld id="{7A42E2A3-10E4-4BD7-995D-53CFC68D607B}" type="slidenum">
              <a:rPr lang="en-US" smtClean="0">
                <a:ea typeface="ＭＳ Ｐゴシック"/>
                <a:cs typeface="ＭＳ Ｐゴシック"/>
              </a:rPr>
              <a:pPr/>
              <a:t>70</a:t>
            </a:fld>
            <a:endParaRPr lang="en-US" smtClean="0">
              <a:ea typeface="ＭＳ Ｐゴシック"/>
              <a:cs typeface="ＭＳ Ｐゴシック"/>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p:cNvSpPr>
            <a:spLocks noGrp="1" noRot="1" noChangeAspect="1"/>
          </p:cNvSpPr>
          <p:nvPr>
            <p:ph type="sldImg"/>
          </p:nvPr>
        </p:nvSpPr>
        <p:spPr>
          <a:ln/>
        </p:spPr>
      </p:sp>
      <p:sp>
        <p:nvSpPr>
          <p:cNvPr id="137218" name="Notes Placeholder 2"/>
          <p:cNvSpPr>
            <a:spLocks noGrp="1"/>
          </p:cNvSpPr>
          <p:nvPr>
            <p:ph type="body" idx="1"/>
          </p:nvPr>
        </p:nvSpPr>
        <p:spPr>
          <a:noFill/>
          <a:ln/>
        </p:spPr>
        <p:txBody>
          <a:bodyPr/>
          <a:lstStyle/>
          <a:p>
            <a:r>
              <a:rPr lang="en-US" smtClean="0">
                <a:latin typeface="Arial" charset="0"/>
                <a:ea typeface="ＭＳ Ｐゴシック"/>
                <a:cs typeface="ＭＳ Ｐゴシック"/>
              </a:rPr>
              <a:t>RP</a:t>
            </a:r>
          </a:p>
          <a:p>
            <a:endParaRPr lang="en-US" smtClean="0">
              <a:latin typeface="Arial" charset="0"/>
              <a:ea typeface="ＭＳ Ｐゴシック"/>
              <a:cs typeface="ＭＳ Ｐゴシック"/>
            </a:endParaRPr>
          </a:p>
        </p:txBody>
      </p:sp>
      <p:sp>
        <p:nvSpPr>
          <p:cNvPr id="137219" name="Slide Number Placeholder 3"/>
          <p:cNvSpPr>
            <a:spLocks noGrp="1"/>
          </p:cNvSpPr>
          <p:nvPr>
            <p:ph type="sldNum" sz="quarter" idx="5"/>
          </p:nvPr>
        </p:nvSpPr>
        <p:spPr>
          <a:noFill/>
        </p:spPr>
        <p:txBody>
          <a:bodyPr/>
          <a:lstStyle/>
          <a:p>
            <a:fld id="{0E0AAEF1-775F-480F-ABC6-C9F762DCD615}" type="slidenum">
              <a:rPr lang="en-US" smtClean="0">
                <a:ea typeface="ＭＳ Ｐゴシック"/>
                <a:cs typeface="ＭＳ Ｐゴシック"/>
              </a:rPr>
              <a:pPr/>
              <a:t>71</a:t>
            </a:fld>
            <a:endParaRPr lang="en-US" smtClean="0">
              <a:ea typeface="ＭＳ Ｐゴシック"/>
              <a:cs typeface="ＭＳ Ｐゴシック"/>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0722" name="Notes Placeholder 2"/>
          <p:cNvSpPr>
            <a:spLocks noGrp="1"/>
          </p:cNvSpPr>
          <p:nvPr>
            <p:ph type="body" idx="1"/>
          </p:nvPr>
        </p:nvSpPr>
        <p:spPr>
          <a:noFill/>
          <a:ln/>
        </p:spPr>
        <p:txBody>
          <a:bodyPr/>
          <a:lstStyle/>
          <a:p>
            <a:r>
              <a:rPr lang="en-US" smtClean="0">
                <a:latin typeface="Arial" charset="0"/>
                <a:ea typeface="ＭＳ Ｐゴシック"/>
                <a:cs typeface="ＭＳ Ｐゴシック"/>
              </a:rPr>
              <a:t>RP</a:t>
            </a:r>
          </a:p>
          <a:p>
            <a:endParaRPr lang="en-US" smtClean="0">
              <a:latin typeface="Arial" charset="0"/>
              <a:ea typeface="ＭＳ Ｐゴシック"/>
              <a:cs typeface="ＭＳ Ｐゴシック"/>
            </a:endParaRPr>
          </a:p>
        </p:txBody>
      </p:sp>
      <p:sp>
        <p:nvSpPr>
          <p:cNvPr id="30723" name="Slide Number Placeholder 3"/>
          <p:cNvSpPr>
            <a:spLocks noGrp="1"/>
          </p:cNvSpPr>
          <p:nvPr>
            <p:ph type="sldNum" sz="quarter" idx="5"/>
          </p:nvPr>
        </p:nvSpPr>
        <p:spPr>
          <a:noFill/>
        </p:spPr>
        <p:txBody>
          <a:bodyPr/>
          <a:lstStyle/>
          <a:p>
            <a:fld id="{434769D2-734A-4AB0-8E0A-58C23C708745}" type="slidenum">
              <a:rPr lang="en-US" smtClean="0">
                <a:ea typeface="ＭＳ Ｐゴシック"/>
                <a:cs typeface="ＭＳ Ｐゴシック"/>
              </a:rPr>
              <a:pPr/>
              <a:t>8</a:t>
            </a:fld>
            <a:endParaRPr lang="en-US" smtClean="0">
              <a:ea typeface="ＭＳ Ｐゴシック"/>
              <a:cs typeface="ＭＳ Ｐゴシック"/>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a:ln/>
        </p:spPr>
      </p:sp>
      <p:sp>
        <p:nvSpPr>
          <p:cNvPr id="32770" name="Notes Placeholder 2"/>
          <p:cNvSpPr>
            <a:spLocks noGrp="1"/>
          </p:cNvSpPr>
          <p:nvPr>
            <p:ph type="body" idx="1"/>
          </p:nvPr>
        </p:nvSpPr>
        <p:spPr>
          <a:noFill/>
          <a:ln/>
        </p:spPr>
        <p:txBody>
          <a:bodyPr/>
          <a:lstStyle/>
          <a:p>
            <a:r>
              <a:rPr lang="en-US" smtClean="0">
                <a:latin typeface="Arial" charset="0"/>
                <a:ea typeface="ＭＳ Ｐゴシック"/>
                <a:cs typeface="ＭＳ Ｐゴシック"/>
              </a:rPr>
              <a:t>Key point – minimally sufficient means that the families needs are met with the lowest level of program intensity. Not only is this the most cost effective delivery model, but it makes the most clinical sense. It avoids creating dependence and encourages independence from professional involvement. </a:t>
            </a:r>
          </a:p>
        </p:txBody>
      </p:sp>
      <p:sp>
        <p:nvSpPr>
          <p:cNvPr id="32771" name="Slide Number Placeholder 3"/>
          <p:cNvSpPr>
            <a:spLocks noGrp="1"/>
          </p:cNvSpPr>
          <p:nvPr>
            <p:ph type="sldNum" sz="quarter" idx="5"/>
          </p:nvPr>
        </p:nvSpPr>
        <p:spPr>
          <a:noFill/>
        </p:spPr>
        <p:txBody>
          <a:bodyPr/>
          <a:lstStyle/>
          <a:p>
            <a:fld id="{7045DDF9-04E5-4F36-B62D-98716EB23A9C}" type="slidenum">
              <a:rPr lang="en-US" smtClean="0">
                <a:ea typeface="ＭＳ Ｐゴシック"/>
                <a:cs typeface="ＭＳ Ｐゴシック"/>
              </a:rPr>
              <a:pPr/>
              <a:t>9</a:t>
            </a:fld>
            <a:endParaRPr lang="en-US" smtClean="0">
              <a:ea typeface="ＭＳ Ｐゴシック"/>
              <a:cs typeface="ＭＳ Ｐゴシック"/>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EF1A224B-CC99-48CA-BC54-068DA8C84B49}" type="slidenum">
              <a:rPr lang="en-US" smtClean="0">
                <a:ea typeface="ＭＳ Ｐゴシック"/>
                <a:cs typeface="ＭＳ Ｐゴシック"/>
              </a:rPr>
              <a:pPr/>
              <a:t>10</a:t>
            </a:fld>
            <a:endParaRPr lang="en-US" smtClean="0">
              <a:ea typeface="ＭＳ Ｐゴシック"/>
              <a:cs typeface="ＭＳ Ｐゴシック"/>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endParaRPr lang="en-AU" smtClean="0">
              <a:latin typeface="Arial" charset="0"/>
              <a:ea typeface="ＭＳ Ｐゴシック"/>
              <a:cs typeface="ＭＳ Ｐゴシック"/>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3E36AFCE-5FD6-4578-9337-DF1A50E4E208}" type="slidenum">
              <a:rPr lang="en-US" smtClean="0">
                <a:ea typeface="ＭＳ Ｐゴシック"/>
                <a:cs typeface="ＭＳ Ｐゴシック"/>
              </a:rPr>
              <a:pPr/>
              <a:t>11</a:t>
            </a:fld>
            <a:endParaRPr lang="en-US" smtClean="0">
              <a:ea typeface="ＭＳ Ｐゴシック"/>
              <a:cs typeface="ＭＳ Ｐゴシック"/>
            </a:endParaRPr>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endParaRPr lang="en-AU" smtClean="0">
              <a:latin typeface="Arial" charset="0"/>
              <a:ea typeface="ＭＳ Ｐゴシック"/>
              <a:cs typeface="ＭＳ Ｐゴシック"/>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F89898DB-9471-425D-9A9D-5AE72D3B6253}" type="slidenum">
              <a:rPr lang="en-US" smtClean="0">
                <a:ea typeface="ＭＳ Ｐゴシック"/>
                <a:cs typeface="ＭＳ Ｐゴシック"/>
              </a:rPr>
              <a:pPr/>
              <a:t>12</a:t>
            </a:fld>
            <a:endParaRPr lang="en-US" smtClean="0">
              <a:ea typeface="ＭＳ Ｐゴシック"/>
              <a:cs typeface="ＭＳ Ｐゴシック"/>
            </a:endParaRP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eaLnBrk="1" hangingPunct="1"/>
            <a:endParaRPr lang="en-AU" smtClean="0">
              <a:latin typeface="Arial" charset="0"/>
              <a:ea typeface="ＭＳ Ｐゴシック"/>
              <a:cs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24DE449-311E-4F20-B16B-59E025116B7B}" type="datetimeFigureOut">
              <a:rPr lang="en-US"/>
              <a:pPr>
                <a:defRPr/>
              </a:pPr>
              <a:t>1/27/2011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FC4971-B896-4BD3-9DC2-D5AF3475414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Summer 2009</a:t>
            </a:r>
          </a:p>
        </p:txBody>
      </p:sp>
      <p:sp>
        <p:nvSpPr>
          <p:cNvPr id="5" name="Footer Placeholder 4"/>
          <p:cNvSpPr>
            <a:spLocks noGrp="1"/>
          </p:cNvSpPr>
          <p:nvPr>
            <p:ph type="ftr" sz="quarter" idx="11"/>
          </p:nvPr>
        </p:nvSpPr>
        <p:spPr/>
        <p:txBody>
          <a:bodyPr/>
          <a:lstStyle>
            <a:lvl1pPr>
              <a:defRPr/>
            </a:lvl1pPr>
          </a:lstStyle>
          <a:p>
            <a:pPr>
              <a:defRPr/>
            </a:pPr>
            <a:r>
              <a:rPr lang="en-US"/>
              <a:t>Triple P Implementation Plan</a:t>
            </a:r>
          </a:p>
        </p:txBody>
      </p:sp>
      <p:sp>
        <p:nvSpPr>
          <p:cNvPr id="6" name="Slide Number Placeholder 5"/>
          <p:cNvSpPr>
            <a:spLocks noGrp="1"/>
          </p:cNvSpPr>
          <p:nvPr>
            <p:ph type="sldNum" sz="quarter" idx="12"/>
          </p:nvPr>
        </p:nvSpPr>
        <p:spPr/>
        <p:txBody>
          <a:bodyPr/>
          <a:lstStyle>
            <a:lvl1pPr>
              <a:defRPr/>
            </a:lvl1pPr>
          </a:lstStyle>
          <a:p>
            <a:pPr>
              <a:defRPr/>
            </a:pPr>
            <a:fld id="{87E7AE58-11D6-474D-86AC-6668DA8E936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Summer 2009</a:t>
            </a:r>
          </a:p>
        </p:txBody>
      </p:sp>
      <p:sp>
        <p:nvSpPr>
          <p:cNvPr id="5" name="Footer Placeholder 4"/>
          <p:cNvSpPr>
            <a:spLocks noGrp="1"/>
          </p:cNvSpPr>
          <p:nvPr>
            <p:ph type="ftr" sz="quarter" idx="11"/>
          </p:nvPr>
        </p:nvSpPr>
        <p:spPr/>
        <p:txBody>
          <a:bodyPr/>
          <a:lstStyle>
            <a:lvl1pPr>
              <a:defRPr/>
            </a:lvl1pPr>
          </a:lstStyle>
          <a:p>
            <a:pPr>
              <a:defRPr/>
            </a:pPr>
            <a:r>
              <a:rPr lang="en-US"/>
              <a:t>Triple P Implementation Plan</a:t>
            </a:r>
          </a:p>
        </p:txBody>
      </p:sp>
      <p:sp>
        <p:nvSpPr>
          <p:cNvPr id="6" name="Slide Number Placeholder 5"/>
          <p:cNvSpPr>
            <a:spLocks noGrp="1"/>
          </p:cNvSpPr>
          <p:nvPr>
            <p:ph type="sldNum" sz="quarter" idx="12"/>
          </p:nvPr>
        </p:nvSpPr>
        <p:spPr/>
        <p:txBody>
          <a:bodyPr/>
          <a:lstStyle>
            <a:lvl1pPr>
              <a:defRPr/>
            </a:lvl1pPr>
          </a:lstStyle>
          <a:p>
            <a:pPr>
              <a:defRPr/>
            </a:pPr>
            <a:fld id="{E5BF73F1-479E-418A-A09E-57440642BD1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rtlCol="0">
            <a:normAutofit/>
          </a:bodyPr>
          <a:lstStyle/>
          <a:p>
            <a:pPr lvl="0"/>
            <a:endParaRPr lang="en-US" noProof="0"/>
          </a:p>
        </p:txBody>
      </p:sp>
      <p:sp>
        <p:nvSpPr>
          <p:cNvPr id="4" name="Date Placeholder 3"/>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pPr>
              <a:defRPr/>
            </a:pPr>
            <a:fld id="{A4FB9EA8-1512-48B8-AC63-1E73F4069D2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rtlCol="0">
            <a:normAutofit/>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28D240D-7EA5-4B08-B8C8-5B5AAB0AC938}" type="slidenum">
              <a:rPr lang="en-US"/>
              <a:pPr>
                <a:defRPr/>
              </a:pPr>
              <a:t>‹#›</a:t>
            </a:fld>
            <a:endParaRPr lang="en-US"/>
          </a:p>
        </p:txBody>
      </p:sp>
    </p:spTree>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rtlCol="0">
            <a:normAutofit/>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5ED2C7AB-BE33-425D-808F-1585584CEC5D}" type="slidenum">
              <a:rPr lang="en-US"/>
              <a:pPr>
                <a:defRPr/>
              </a:pPr>
              <a:t>‹#›</a:t>
            </a:fld>
            <a:endParaRPr 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Summer 2009</a:t>
            </a:r>
          </a:p>
        </p:txBody>
      </p:sp>
      <p:sp>
        <p:nvSpPr>
          <p:cNvPr id="5" name="Footer Placeholder 4"/>
          <p:cNvSpPr>
            <a:spLocks noGrp="1"/>
          </p:cNvSpPr>
          <p:nvPr>
            <p:ph type="ftr" sz="quarter" idx="11"/>
          </p:nvPr>
        </p:nvSpPr>
        <p:spPr/>
        <p:txBody>
          <a:bodyPr/>
          <a:lstStyle>
            <a:lvl1pPr>
              <a:defRPr/>
            </a:lvl1pPr>
          </a:lstStyle>
          <a:p>
            <a:pPr>
              <a:defRPr/>
            </a:pPr>
            <a:r>
              <a:rPr lang="en-US"/>
              <a:t>Triple P Implementation Plan</a:t>
            </a:r>
          </a:p>
        </p:txBody>
      </p:sp>
      <p:sp>
        <p:nvSpPr>
          <p:cNvPr id="6" name="Slide Number Placeholder 5"/>
          <p:cNvSpPr>
            <a:spLocks noGrp="1"/>
          </p:cNvSpPr>
          <p:nvPr>
            <p:ph type="sldNum" sz="quarter" idx="12"/>
          </p:nvPr>
        </p:nvSpPr>
        <p:spPr/>
        <p:txBody>
          <a:bodyPr/>
          <a:lstStyle>
            <a:lvl1pPr>
              <a:defRPr/>
            </a:lvl1pPr>
          </a:lstStyle>
          <a:p>
            <a:pPr>
              <a:defRPr/>
            </a:pPr>
            <a:fld id="{AC2AF6D5-B28D-49E8-87B7-68B0A83218D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Summer 2009</a:t>
            </a:r>
          </a:p>
        </p:txBody>
      </p:sp>
      <p:sp>
        <p:nvSpPr>
          <p:cNvPr id="5" name="Footer Placeholder 4"/>
          <p:cNvSpPr>
            <a:spLocks noGrp="1"/>
          </p:cNvSpPr>
          <p:nvPr>
            <p:ph type="ftr" sz="quarter" idx="11"/>
          </p:nvPr>
        </p:nvSpPr>
        <p:spPr/>
        <p:txBody>
          <a:bodyPr/>
          <a:lstStyle>
            <a:lvl1pPr>
              <a:defRPr/>
            </a:lvl1pPr>
          </a:lstStyle>
          <a:p>
            <a:pPr>
              <a:defRPr/>
            </a:pPr>
            <a:r>
              <a:rPr lang="en-US"/>
              <a:t>Triple P Implementation Plan</a:t>
            </a:r>
          </a:p>
        </p:txBody>
      </p:sp>
      <p:sp>
        <p:nvSpPr>
          <p:cNvPr id="6" name="Slide Number Placeholder 5"/>
          <p:cNvSpPr>
            <a:spLocks noGrp="1"/>
          </p:cNvSpPr>
          <p:nvPr>
            <p:ph type="sldNum" sz="quarter" idx="12"/>
          </p:nvPr>
        </p:nvSpPr>
        <p:spPr/>
        <p:txBody>
          <a:bodyPr/>
          <a:lstStyle>
            <a:lvl1pPr>
              <a:defRPr/>
            </a:lvl1pPr>
          </a:lstStyle>
          <a:p>
            <a:pPr>
              <a:defRPr/>
            </a:pPr>
            <a:fld id="{75CA58B6-AA63-45A1-9AC6-A7867020B02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a:t>Summer 2009</a:t>
            </a:r>
          </a:p>
        </p:txBody>
      </p:sp>
      <p:sp>
        <p:nvSpPr>
          <p:cNvPr id="6" name="Footer Placeholder 4"/>
          <p:cNvSpPr>
            <a:spLocks noGrp="1"/>
          </p:cNvSpPr>
          <p:nvPr>
            <p:ph type="ftr" sz="quarter" idx="11"/>
          </p:nvPr>
        </p:nvSpPr>
        <p:spPr/>
        <p:txBody>
          <a:bodyPr/>
          <a:lstStyle>
            <a:lvl1pPr>
              <a:defRPr/>
            </a:lvl1pPr>
          </a:lstStyle>
          <a:p>
            <a:pPr>
              <a:defRPr/>
            </a:pPr>
            <a:r>
              <a:rPr lang="en-US"/>
              <a:t>Triple P Implementation Plan</a:t>
            </a:r>
          </a:p>
        </p:txBody>
      </p:sp>
      <p:sp>
        <p:nvSpPr>
          <p:cNvPr id="7" name="Slide Number Placeholder 5"/>
          <p:cNvSpPr>
            <a:spLocks noGrp="1"/>
          </p:cNvSpPr>
          <p:nvPr>
            <p:ph type="sldNum" sz="quarter" idx="12"/>
          </p:nvPr>
        </p:nvSpPr>
        <p:spPr/>
        <p:txBody>
          <a:bodyPr/>
          <a:lstStyle>
            <a:lvl1pPr>
              <a:defRPr/>
            </a:lvl1pPr>
          </a:lstStyle>
          <a:p>
            <a:pPr>
              <a:defRPr/>
            </a:pPr>
            <a:fld id="{F55DE36A-B12E-4098-A677-63F9FB075A2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a:t>Summer 2009</a:t>
            </a:r>
          </a:p>
        </p:txBody>
      </p:sp>
      <p:sp>
        <p:nvSpPr>
          <p:cNvPr id="8" name="Footer Placeholder 4"/>
          <p:cNvSpPr>
            <a:spLocks noGrp="1"/>
          </p:cNvSpPr>
          <p:nvPr>
            <p:ph type="ftr" sz="quarter" idx="11"/>
          </p:nvPr>
        </p:nvSpPr>
        <p:spPr/>
        <p:txBody>
          <a:bodyPr/>
          <a:lstStyle>
            <a:lvl1pPr>
              <a:defRPr/>
            </a:lvl1pPr>
          </a:lstStyle>
          <a:p>
            <a:pPr>
              <a:defRPr/>
            </a:pPr>
            <a:r>
              <a:rPr lang="en-US"/>
              <a:t>Triple P Implementation Plan</a:t>
            </a:r>
          </a:p>
        </p:txBody>
      </p:sp>
      <p:sp>
        <p:nvSpPr>
          <p:cNvPr id="9" name="Slide Number Placeholder 5"/>
          <p:cNvSpPr>
            <a:spLocks noGrp="1"/>
          </p:cNvSpPr>
          <p:nvPr>
            <p:ph type="sldNum" sz="quarter" idx="12"/>
          </p:nvPr>
        </p:nvSpPr>
        <p:spPr/>
        <p:txBody>
          <a:bodyPr/>
          <a:lstStyle>
            <a:lvl1pPr>
              <a:defRPr/>
            </a:lvl1pPr>
          </a:lstStyle>
          <a:p>
            <a:pPr>
              <a:defRPr/>
            </a:pPr>
            <a:fld id="{48D3AD75-CA0D-4196-8B5D-94A262F3D0F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a:t>Summer 2009</a:t>
            </a:r>
          </a:p>
        </p:txBody>
      </p:sp>
      <p:sp>
        <p:nvSpPr>
          <p:cNvPr id="4" name="Footer Placeholder 4"/>
          <p:cNvSpPr>
            <a:spLocks noGrp="1"/>
          </p:cNvSpPr>
          <p:nvPr>
            <p:ph type="ftr" sz="quarter" idx="11"/>
          </p:nvPr>
        </p:nvSpPr>
        <p:spPr/>
        <p:txBody>
          <a:bodyPr/>
          <a:lstStyle>
            <a:lvl1pPr>
              <a:defRPr/>
            </a:lvl1pPr>
          </a:lstStyle>
          <a:p>
            <a:pPr>
              <a:defRPr/>
            </a:pPr>
            <a:r>
              <a:rPr lang="en-US"/>
              <a:t>Triple P Implementation Plan</a:t>
            </a:r>
          </a:p>
        </p:txBody>
      </p:sp>
      <p:sp>
        <p:nvSpPr>
          <p:cNvPr id="5" name="Slide Number Placeholder 5"/>
          <p:cNvSpPr>
            <a:spLocks noGrp="1"/>
          </p:cNvSpPr>
          <p:nvPr>
            <p:ph type="sldNum" sz="quarter" idx="12"/>
          </p:nvPr>
        </p:nvSpPr>
        <p:spPr/>
        <p:txBody>
          <a:bodyPr/>
          <a:lstStyle>
            <a:lvl1pPr>
              <a:defRPr/>
            </a:lvl1pPr>
          </a:lstStyle>
          <a:p>
            <a:pPr>
              <a:defRPr/>
            </a:pPr>
            <a:fld id="{889E1E5C-1E9D-4101-86F0-A8760406B30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Summer 2009</a:t>
            </a:r>
          </a:p>
        </p:txBody>
      </p:sp>
      <p:sp>
        <p:nvSpPr>
          <p:cNvPr id="3" name="Footer Placeholder 4"/>
          <p:cNvSpPr>
            <a:spLocks noGrp="1"/>
          </p:cNvSpPr>
          <p:nvPr>
            <p:ph type="ftr" sz="quarter" idx="11"/>
          </p:nvPr>
        </p:nvSpPr>
        <p:spPr/>
        <p:txBody>
          <a:bodyPr/>
          <a:lstStyle>
            <a:lvl1pPr>
              <a:defRPr/>
            </a:lvl1pPr>
          </a:lstStyle>
          <a:p>
            <a:pPr>
              <a:defRPr/>
            </a:pPr>
            <a:r>
              <a:rPr lang="en-US"/>
              <a:t>Triple P Implementation Plan</a:t>
            </a:r>
          </a:p>
        </p:txBody>
      </p:sp>
      <p:sp>
        <p:nvSpPr>
          <p:cNvPr id="4" name="Slide Number Placeholder 5"/>
          <p:cNvSpPr>
            <a:spLocks noGrp="1"/>
          </p:cNvSpPr>
          <p:nvPr>
            <p:ph type="sldNum" sz="quarter" idx="12"/>
          </p:nvPr>
        </p:nvSpPr>
        <p:spPr/>
        <p:txBody>
          <a:bodyPr/>
          <a:lstStyle>
            <a:lvl1pPr>
              <a:defRPr/>
            </a:lvl1pPr>
          </a:lstStyle>
          <a:p>
            <a:pPr>
              <a:defRPr/>
            </a:pPr>
            <a:fld id="{23CCC12E-F184-498A-AFA5-B1E200F15EE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Summer 2009</a:t>
            </a:r>
          </a:p>
        </p:txBody>
      </p:sp>
      <p:sp>
        <p:nvSpPr>
          <p:cNvPr id="6" name="Footer Placeholder 4"/>
          <p:cNvSpPr>
            <a:spLocks noGrp="1"/>
          </p:cNvSpPr>
          <p:nvPr>
            <p:ph type="ftr" sz="quarter" idx="11"/>
          </p:nvPr>
        </p:nvSpPr>
        <p:spPr/>
        <p:txBody>
          <a:bodyPr/>
          <a:lstStyle>
            <a:lvl1pPr>
              <a:defRPr/>
            </a:lvl1pPr>
          </a:lstStyle>
          <a:p>
            <a:pPr>
              <a:defRPr/>
            </a:pPr>
            <a:r>
              <a:rPr lang="en-US"/>
              <a:t>Triple P Implementation Plan</a:t>
            </a:r>
          </a:p>
        </p:txBody>
      </p:sp>
      <p:sp>
        <p:nvSpPr>
          <p:cNvPr id="7" name="Slide Number Placeholder 5"/>
          <p:cNvSpPr>
            <a:spLocks noGrp="1"/>
          </p:cNvSpPr>
          <p:nvPr>
            <p:ph type="sldNum" sz="quarter" idx="12"/>
          </p:nvPr>
        </p:nvSpPr>
        <p:spPr/>
        <p:txBody>
          <a:bodyPr/>
          <a:lstStyle>
            <a:lvl1pPr>
              <a:defRPr/>
            </a:lvl1pPr>
          </a:lstStyle>
          <a:p>
            <a:pPr>
              <a:defRPr/>
            </a:pPr>
            <a:fld id="{0975C671-B1C5-4D43-9B8A-938374DF614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Summer 2009</a:t>
            </a:r>
          </a:p>
        </p:txBody>
      </p:sp>
      <p:sp>
        <p:nvSpPr>
          <p:cNvPr id="6" name="Footer Placeholder 4"/>
          <p:cNvSpPr>
            <a:spLocks noGrp="1"/>
          </p:cNvSpPr>
          <p:nvPr>
            <p:ph type="ftr" sz="quarter" idx="11"/>
          </p:nvPr>
        </p:nvSpPr>
        <p:spPr/>
        <p:txBody>
          <a:bodyPr/>
          <a:lstStyle>
            <a:lvl1pPr>
              <a:defRPr/>
            </a:lvl1pPr>
          </a:lstStyle>
          <a:p>
            <a:pPr>
              <a:defRPr/>
            </a:pPr>
            <a:r>
              <a:rPr lang="en-US"/>
              <a:t>Triple P Implementation Plan</a:t>
            </a:r>
          </a:p>
        </p:txBody>
      </p:sp>
      <p:sp>
        <p:nvSpPr>
          <p:cNvPr id="7" name="Slide Number Placeholder 5"/>
          <p:cNvSpPr>
            <a:spLocks noGrp="1"/>
          </p:cNvSpPr>
          <p:nvPr>
            <p:ph type="sldNum" sz="quarter" idx="12"/>
          </p:nvPr>
        </p:nvSpPr>
        <p:spPr/>
        <p:txBody>
          <a:bodyPr/>
          <a:lstStyle>
            <a:lvl1pPr>
              <a:defRPr/>
            </a:lvl1pPr>
          </a:lstStyle>
          <a:p>
            <a:pPr>
              <a:defRPr/>
            </a:pPr>
            <a:fld id="{68F2FD18-C449-4820-B93D-3CC385089DA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933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933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ea typeface="ＭＳ Ｐゴシック" pitchFamily="-111" charset="-128"/>
                <a:cs typeface="+mn-cs"/>
              </a:defRPr>
            </a:lvl1pPr>
          </a:lstStyle>
          <a:p>
            <a:pPr>
              <a:defRPr/>
            </a:pPr>
            <a:r>
              <a:rPr lang="en-US"/>
              <a:t>Summer 2009</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ea typeface="ＭＳ Ｐゴシック" pitchFamily="-111" charset="-128"/>
                <a:cs typeface="+mn-cs"/>
              </a:defRPr>
            </a:lvl1pPr>
          </a:lstStyle>
          <a:p>
            <a:pPr>
              <a:defRPr/>
            </a:pPr>
            <a:r>
              <a:rPr lang="en-US"/>
              <a:t>Triple P Implementation Plan</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ea typeface="ＭＳ Ｐゴシック" pitchFamily="-111" charset="-128"/>
                <a:cs typeface="+mn-cs"/>
              </a:defRPr>
            </a:lvl1pPr>
          </a:lstStyle>
          <a:p>
            <a:pPr>
              <a:defRPr/>
            </a:pPr>
            <a:fld id="{B90BC803-B31C-41E4-ABFC-12E1900A0A5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6" r:id="rId1"/>
    <p:sldLayoutId id="2147483795" r:id="rId2"/>
    <p:sldLayoutId id="2147483794" r:id="rId3"/>
    <p:sldLayoutId id="2147483793" r:id="rId4"/>
    <p:sldLayoutId id="2147483792" r:id="rId5"/>
    <p:sldLayoutId id="2147483791" r:id="rId6"/>
    <p:sldLayoutId id="2147483790" r:id="rId7"/>
    <p:sldLayoutId id="2147483789" r:id="rId8"/>
    <p:sldLayoutId id="2147483788" r:id="rId9"/>
    <p:sldLayoutId id="2147483787" r:id="rId10"/>
    <p:sldLayoutId id="2147483786" r:id="rId11"/>
    <p:sldLayoutId id="2147483797" r:id="rId12"/>
    <p:sldLayoutId id="2147483798" r:id="rId13"/>
    <p:sldLayoutId id="2147483799" r:id="rId14"/>
  </p:sldLayoutIdLst>
  <p:hf sldNum="0" hdr="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gif"/><Relationship Id="rId1" Type="http://schemas.openxmlformats.org/officeDocument/2006/relationships/slideLayout" Target="../slideLayouts/slideLayout2.xml"/><Relationship Id="rId5" Type="http://schemas.openxmlformats.org/officeDocument/2006/relationships/image" Target="../media/image32.wmf"/><Relationship Id="rId4" Type="http://schemas.openxmlformats.org/officeDocument/2006/relationships/image" Target="../media/image31.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4.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4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triplep.ne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5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wmf"/><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image" Target="../media/image56.jpeg"/><Relationship Id="rId7" Type="http://schemas.openxmlformats.org/officeDocument/2006/relationships/image" Target="../media/image60.gif"/><Relationship Id="rId2" Type="http://schemas.openxmlformats.org/officeDocument/2006/relationships/image" Target="../media/image55.jpe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wmf"/><Relationship Id="rId4" Type="http://schemas.openxmlformats.org/officeDocument/2006/relationships/image" Target="../media/image57.png"/></Relationships>
</file>

<file path=ppt/slides/_rels/slide7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hyperlink" Target="mailto:sekerns@uw.edu" TargetMode="Externa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381000" y="2895600"/>
            <a:ext cx="8382000" cy="1828800"/>
          </a:xfrm>
          <a:prstGeom prst="rect">
            <a:avLst/>
          </a:prstGeom>
          <a:noFill/>
          <a:ln w="9525">
            <a:noFill/>
            <a:miter lim="800000"/>
            <a:headEnd/>
            <a:tailEnd/>
          </a:ln>
        </p:spPr>
        <p:txBody>
          <a:bodyPr anchor="ctr"/>
          <a:lstStyle/>
          <a:p>
            <a:pPr algn="ctr">
              <a:defRPr/>
            </a:pPr>
            <a:r>
              <a:rPr lang="en-US" sz="4800" dirty="0">
                <a:solidFill>
                  <a:srgbClr val="065590"/>
                </a:solidFill>
                <a:effectLst>
                  <a:outerShdw blurRad="38100" dist="38100" dir="2700000" algn="tl">
                    <a:srgbClr val="000000">
                      <a:alpha val="43137"/>
                    </a:srgbClr>
                  </a:outerShdw>
                </a:effectLst>
                <a:ea typeface="ＭＳ Ｐゴシック" pitchFamily="-111" charset="-128"/>
                <a:cs typeface="+mn-cs"/>
              </a:rPr>
              <a:t>Triple P – Positive </a:t>
            </a:r>
          </a:p>
          <a:p>
            <a:pPr algn="ctr">
              <a:defRPr/>
            </a:pPr>
            <a:r>
              <a:rPr lang="en-US" sz="4800" dirty="0">
                <a:solidFill>
                  <a:srgbClr val="065590"/>
                </a:solidFill>
                <a:effectLst>
                  <a:outerShdw blurRad="38100" dist="38100" dir="2700000" algn="tl">
                    <a:srgbClr val="000000">
                      <a:alpha val="43137"/>
                    </a:srgbClr>
                  </a:outerShdw>
                </a:effectLst>
                <a:ea typeface="ＭＳ Ｐゴシック" pitchFamily="-111" charset="-128"/>
                <a:cs typeface="+mn-cs"/>
              </a:rPr>
              <a:t>Parenting </a:t>
            </a:r>
            <a:r>
              <a:rPr lang="en-US" sz="4800" dirty="0">
                <a:solidFill>
                  <a:srgbClr val="065590"/>
                </a:solidFill>
                <a:effectLst>
                  <a:outerShdw blurRad="38100" dist="38100" dir="2700000" algn="tl">
                    <a:srgbClr val="000000">
                      <a:alpha val="43137"/>
                    </a:srgbClr>
                  </a:outerShdw>
                </a:effectLst>
                <a:ea typeface="ＭＳ Ｐゴシック" pitchFamily="-111" charset="-128"/>
                <a:cs typeface="+mn-cs"/>
              </a:rPr>
              <a:t>Program</a:t>
            </a:r>
            <a:endParaRPr lang="en-US" sz="4800" dirty="0">
              <a:solidFill>
                <a:srgbClr val="065590"/>
              </a:solidFill>
              <a:effectLst>
                <a:outerShdw blurRad="38100" dist="38100" dir="2700000" algn="tl">
                  <a:srgbClr val="000000">
                    <a:alpha val="43137"/>
                  </a:srgbClr>
                </a:outerShdw>
              </a:effectLst>
              <a:ea typeface="ＭＳ Ｐゴシック" pitchFamily="-111" charset="-128"/>
              <a:cs typeface="+mn-cs"/>
            </a:endParaRPr>
          </a:p>
        </p:txBody>
      </p:sp>
      <p:sp>
        <p:nvSpPr>
          <p:cNvPr id="16387" name="Rectangle 3"/>
          <p:cNvSpPr>
            <a:spLocks noGrp="1" noChangeArrowheads="1"/>
          </p:cNvSpPr>
          <p:nvPr>
            <p:ph type="subTitle" idx="1"/>
          </p:nvPr>
        </p:nvSpPr>
        <p:spPr>
          <a:xfrm>
            <a:off x="990600" y="4876800"/>
            <a:ext cx="7239000" cy="1295400"/>
          </a:xfrm>
        </p:spPr>
        <p:txBody>
          <a:bodyPr rtlCol="0">
            <a:normAutofit fontScale="92500" lnSpcReduction="20000"/>
          </a:bodyPr>
          <a:lstStyle/>
          <a:p>
            <a:pPr fontAlgn="auto">
              <a:lnSpc>
                <a:spcPct val="90000"/>
              </a:lnSpc>
              <a:spcAft>
                <a:spcPts val="0"/>
              </a:spcAft>
              <a:buFont typeface="Arial" pitchFamily="34" charset="0"/>
              <a:buNone/>
              <a:defRPr/>
            </a:pPr>
            <a:r>
              <a:rPr lang="en-US" sz="2400" dirty="0" smtClean="0"/>
              <a:t>Suzanne Kerns, Ph.D.</a:t>
            </a:r>
          </a:p>
          <a:p>
            <a:pPr fontAlgn="auto">
              <a:lnSpc>
                <a:spcPct val="90000"/>
              </a:lnSpc>
              <a:spcAft>
                <a:spcPts val="0"/>
              </a:spcAft>
              <a:buFont typeface="Arial" pitchFamily="34" charset="0"/>
              <a:buNone/>
              <a:defRPr/>
            </a:pPr>
            <a:r>
              <a:rPr lang="en-US" sz="2400" dirty="0" smtClean="0"/>
              <a:t>Assistant Professor</a:t>
            </a:r>
          </a:p>
          <a:p>
            <a:pPr fontAlgn="auto">
              <a:lnSpc>
                <a:spcPct val="90000"/>
              </a:lnSpc>
              <a:spcAft>
                <a:spcPts val="0"/>
              </a:spcAft>
              <a:buFont typeface="Arial" pitchFamily="34" charset="0"/>
              <a:buNone/>
              <a:defRPr/>
            </a:pPr>
            <a:r>
              <a:rPr lang="en-US" sz="2400" dirty="0" smtClean="0"/>
              <a:t>Division of Public Behavioral Health and Justice Policy </a:t>
            </a:r>
          </a:p>
          <a:p>
            <a:pPr fontAlgn="auto">
              <a:lnSpc>
                <a:spcPct val="90000"/>
              </a:lnSpc>
              <a:spcAft>
                <a:spcPts val="0"/>
              </a:spcAft>
              <a:buFont typeface="Arial" pitchFamily="34" charset="0"/>
              <a:buNone/>
              <a:defRPr/>
            </a:pPr>
            <a:r>
              <a:rPr lang="en-US" sz="2400" dirty="0" smtClean="0"/>
              <a:t>University of Washington</a:t>
            </a:r>
          </a:p>
        </p:txBody>
      </p:sp>
      <p:pic>
        <p:nvPicPr>
          <p:cNvPr id="18435" name="Picture 3" descr="Triple P Colour Logo .bmp"/>
          <p:cNvPicPr>
            <a:picLocks noChangeAspect="1"/>
          </p:cNvPicPr>
          <p:nvPr/>
        </p:nvPicPr>
        <p:blipFill>
          <a:blip r:embed="rId2"/>
          <a:srcRect/>
          <a:stretch>
            <a:fillRect/>
          </a:stretch>
        </p:blipFill>
        <p:spPr bwMode="auto">
          <a:xfrm>
            <a:off x="0" y="4724400"/>
            <a:ext cx="2762250" cy="2133600"/>
          </a:xfrm>
          <a:prstGeom prst="rect">
            <a:avLst/>
          </a:prstGeom>
          <a:noFill/>
          <a:ln w="9525">
            <a:noFill/>
            <a:miter lim="800000"/>
            <a:headEnd/>
            <a:tailEnd/>
          </a:ln>
        </p:spPr>
      </p:pic>
      <p:pic>
        <p:nvPicPr>
          <p:cNvPr id="18436" name="Picture 2" descr="C:\Users\Suzanne\AppData\Local\Microsoft\Windows\Temporary Internet Files\Content.IE5\O2OU6YF4\MP900442320[1].jpg"/>
          <p:cNvPicPr>
            <a:picLocks noChangeAspect="1" noChangeArrowheads="1"/>
          </p:cNvPicPr>
          <p:nvPr/>
        </p:nvPicPr>
        <p:blipFill>
          <a:blip r:embed="rId3"/>
          <a:srcRect/>
          <a:stretch>
            <a:fillRect/>
          </a:stretch>
        </p:blipFill>
        <p:spPr bwMode="auto">
          <a:xfrm>
            <a:off x="0" y="0"/>
            <a:ext cx="1905000" cy="2895600"/>
          </a:xfrm>
          <a:prstGeom prst="rect">
            <a:avLst/>
          </a:prstGeom>
          <a:noFill/>
          <a:ln w="9525">
            <a:noFill/>
            <a:miter lim="800000"/>
            <a:headEnd/>
            <a:tailEnd/>
          </a:ln>
        </p:spPr>
      </p:pic>
      <p:pic>
        <p:nvPicPr>
          <p:cNvPr id="18437" name="Picture 3" descr="C:\Users\Suzanne\AppData\Local\Microsoft\Windows\Temporary Internet Files\Content.IE5\K5NN8LK3\MP900442199[1].jpg"/>
          <p:cNvPicPr>
            <a:picLocks noChangeAspect="1" noChangeArrowheads="1"/>
          </p:cNvPicPr>
          <p:nvPr/>
        </p:nvPicPr>
        <p:blipFill>
          <a:blip r:embed="rId4"/>
          <a:srcRect/>
          <a:stretch>
            <a:fillRect/>
          </a:stretch>
        </p:blipFill>
        <p:spPr bwMode="auto">
          <a:xfrm>
            <a:off x="1905000" y="0"/>
            <a:ext cx="2751138" cy="1828800"/>
          </a:xfrm>
          <a:prstGeom prst="rect">
            <a:avLst/>
          </a:prstGeom>
          <a:noFill/>
          <a:ln w="9525">
            <a:noFill/>
            <a:miter lim="800000"/>
            <a:headEnd/>
            <a:tailEnd/>
          </a:ln>
        </p:spPr>
      </p:pic>
      <p:pic>
        <p:nvPicPr>
          <p:cNvPr id="18438" name="Picture 4" descr="C:\Users\Suzanne\AppData\Local\Microsoft\Windows\Temporary Internet Files\Content.IE5\OMA27XC6\MP900439398[1].jpg"/>
          <p:cNvPicPr>
            <a:picLocks noChangeAspect="1" noChangeArrowheads="1"/>
          </p:cNvPicPr>
          <p:nvPr/>
        </p:nvPicPr>
        <p:blipFill>
          <a:blip r:embed="rId5"/>
          <a:srcRect/>
          <a:stretch>
            <a:fillRect/>
          </a:stretch>
        </p:blipFill>
        <p:spPr bwMode="auto">
          <a:xfrm>
            <a:off x="4648200" y="0"/>
            <a:ext cx="1462088" cy="1143000"/>
          </a:xfrm>
          <a:prstGeom prst="rect">
            <a:avLst/>
          </a:prstGeom>
          <a:noFill/>
          <a:ln w="9525">
            <a:noFill/>
            <a:miter lim="800000"/>
            <a:headEnd/>
            <a:tailEnd/>
          </a:ln>
        </p:spPr>
      </p:pic>
      <p:pic>
        <p:nvPicPr>
          <p:cNvPr id="18439" name="Picture 5" descr="C:\Users\Suzanne\AppData\Local\Microsoft\Windows\Temporary Internet Files\Content.IE5\OMA27XC6\MP900227707[1].jpg"/>
          <p:cNvPicPr>
            <a:picLocks noChangeAspect="1" noChangeArrowheads="1"/>
          </p:cNvPicPr>
          <p:nvPr/>
        </p:nvPicPr>
        <p:blipFill>
          <a:blip r:embed="rId6"/>
          <a:srcRect/>
          <a:stretch>
            <a:fillRect/>
          </a:stretch>
        </p:blipFill>
        <p:spPr bwMode="auto">
          <a:xfrm>
            <a:off x="4648200" y="1143000"/>
            <a:ext cx="2667000" cy="1768475"/>
          </a:xfrm>
          <a:prstGeom prst="rect">
            <a:avLst/>
          </a:prstGeom>
          <a:noFill/>
          <a:ln w="9525">
            <a:noFill/>
            <a:miter lim="800000"/>
            <a:headEnd/>
            <a:tailEnd/>
          </a:ln>
        </p:spPr>
      </p:pic>
      <p:pic>
        <p:nvPicPr>
          <p:cNvPr id="18440" name="Picture 6" descr="C:\Users\Suzanne\AppData\Local\Microsoft\Windows\Temporary Internet Files\Content.IE5\BH8REB9E\MP900411707[1].jpg"/>
          <p:cNvPicPr>
            <a:picLocks noChangeAspect="1" noChangeArrowheads="1"/>
          </p:cNvPicPr>
          <p:nvPr/>
        </p:nvPicPr>
        <p:blipFill>
          <a:blip r:embed="rId7"/>
          <a:srcRect/>
          <a:stretch>
            <a:fillRect/>
          </a:stretch>
        </p:blipFill>
        <p:spPr bwMode="auto">
          <a:xfrm>
            <a:off x="7315200" y="0"/>
            <a:ext cx="1828800" cy="2286000"/>
          </a:xfrm>
          <a:prstGeom prst="rect">
            <a:avLst/>
          </a:prstGeom>
          <a:noFill/>
          <a:ln w="9525">
            <a:noFill/>
            <a:miter lim="800000"/>
            <a:headEnd/>
            <a:tailEnd/>
          </a:ln>
        </p:spPr>
      </p:pic>
      <p:pic>
        <p:nvPicPr>
          <p:cNvPr id="18441" name="Picture 7" descr="C:\Users\Suzanne\AppData\Local\Microsoft\Windows\Temporary Internet Files\Content.IE5\O2OU6YF4\MP900438573[1].jpg"/>
          <p:cNvPicPr>
            <a:picLocks noChangeAspect="1" noChangeArrowheads="1"/>
          </p:cNvPicPr>
          <p:nvPr/>
        </p:nvPicPr>
        <p:blipFill>
          <a:blip r:embed="rId8"/>
          <a:srcRect/>
          <a:stretch>
            <a:fillRect/>
          </a:stretch>
        </p:blipFill>
        <p:spPr bwMode="auto">
          <a:xfrm>
            <a:off x="6096000" y="0"/>
            <a:ext cx="1219200" cy="1143000"/>
          </a:xfrm>
          <a:prstGeom prst="rect">
            <a:avLst/>
          </a:prstGeom>
          <a:noFill/>
          <a:ln w="9525">
            <a:noFill/>
            <a:miter lim="800000"/>
            <a:headEnd/>
            <a:tailEnd/>
          </a:ln>
        </p:spPr>
      </p:pic>
      <p:pic>
        <p:nvPicPr>
          <p:cNvPr id="18442" name="Picture 8" descr="C:\Users\Suzanne\AppData\Local\Microsoft\Windows\Temporary Internet Files\Content.IE5\BH8REB9E\MP900401195[1].jpg"/>
          <p:cNvPicPr>
            <a:picLocks noChangeAspect="1" noChangeArrowheads="1"/>
          </p:cNvPicPr>
          <p:nvPr/>
        </p:nvPicPr>
        <p:blipFill>
          <a:blip r:embed="rId9"/>
          <a:srcRect/>
          <a:stretch>
            <a:fillRect/>
          </a:stretch>
        </p:blipFill>
        <p:spPr bwMode="auto">
          <a:xfrm>
            <a:off x="1905000" y="1828800"/>
            <a:ext cx="2743200" cy="1066800"/>
          </a:xfrm>
          <a:prstGeom prst="rect">
            <a:avLst/>
          </a:prstGeom>
          <a:noFill/>
          <a:ln w="9525">
            <a:noFill/>
            <a:miter lim="800000"/>
            <a:headEnd/>
            <a:tailEnd/>
          </a:ln>
        </p:spPr>
      </p:pic>
      <p:pic>
        <p:nvPicPr>
          <p:cNvPr id="18443" name="Picture 9" descr="C:\Users\Suzanne\AppData\Local\Microsoft\Windows\Temporary Internet Files\Content.IE5\OMA27XC6\MP900405496[1].jpg"/>
          <p:cNvPicPr>
            <a:picLocks noChangeAspect="1" noChangeArrowheads="1"/>
          </p:cNvPicPr>
          <p:nvPr/>
        </p:nvPicPr>
        <p:blipFill>
          <a:blip r:embed="rId10"/>
          <a:srcRect/>
          <a:stretch>
            <a:fillRect/>
          </a:stretch>
        </p:blipFill>
        <p:spPr bwMode="auto">
          <a:xfrm>
            <a:off x="7315200" y="2286000"/>
            <a:ext cx="1828800" cy="685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6988"/>
            <a:ext cx="8229600" cy="1143001"/>
          </a:xfrm>
        </p:spPr>
        <p:txBody>
          <a:bodyPr rtlCol="0">
            <a:normAutofit/>
          </a:bodyPr>
          <a:lstStyle/>
          <a:p>
            <a:pPr fontAlgn="auto">
              <a:spcAft>
                <a:spcPts val="0"/>
              </a:spcAft>
              <a:defRPr/>
            </a:pPr>
            <a:r>
              <a:rPr lang="en-US" sz="3400" dirty="0" smtClean="0">
                <a:effectLst>
                  <a:outerShdw blurRad="38100" dist="38100" dir="2700000" algn="tl">
                    <a:srgbClr val="C0C0C0"/>
                  </a:outerShdw>
                </a:effectLst>
              </a:rPr>
              <a:t>Intervention Impact on Family Functioning</a:t>
            </a:r>
            <a:endParaRPr lang="en-AU" sz="3400" dirty="0" smtClean="0">
              <a:effectLst>
                <a:outerShdw blurRad="38100" dist="38100" dir="2700000" algn="tl">
                  <a:srgbClr val="C0C0C0"/>
                </a:outerShdw>
              </a:effectLst>
            </a:endParaRPr>
          </a:p>
        </p:txBody>
      </p:sp>
      <p:sp>
        <p:nvSpPr>
          <p:cNvPr id="33794" name="Rectangle 3"/>
          <p:cNvSpPr>
            <a:spLocks noGrp="1" noChangeArrowheads="1"/>
          </p:cNvSpPr>
          <p:nvPr>
            <p:ph idx="1"/>
          </p:nvPr>
        </p:nvSpPr>
        <p:spPr>
          <a:xfrm>
            <a:off x="228600" y="1600200"/>
            <a:ext cx="8915400" cy="4425950"/>
          </a:xfrm>
        </p:spPr>
        <p:txBody>
          <a:bodyPr/>
          <a:lstStyle/>
          <a:p>
            <a:pPr>
              <a:lnSpc>
                <a:spcPct val="80000"/>
              </a:lnSpc>
              <a:buFontTx/>
              <a:buNone/>
            </a:pPr>
            <a:r>
              <a:rPr lang="en-US" b="1" smtClean="0"/>
              <a:t>Parents/caregivers get on better with their children  </a:t>
            </a:r>
          </a:p>
          <a:p>
            <a:pPr>
              <a:lnSpc>
                <a:spcPct val="80000"/>
              </a:lnSpc>
            </a:pPr>
            <a:r>
              <a:rPr lang="en-US" sz="3000" smtClean="0"/>
              <a:t>More positive interactions with their children</a:t>
            </a:r>
          </a:p>
          <a:p>
            <a:pPr>
              <a:lnSpc>
                <a:spcPct val="80000"/>
              </a:lnSpc>
            </a:pPr>
            <a:r>
              <a:rPr lang="en-US" sz="3000" smtClean="0"/>
              <a:t>More confident in their parenting role</a:t>
            </a:r>
          </a:p>
          <a:p>
            <a:pPr>
              <a:lnSpc>
                <a:spcPct val="80000"/>
              </a:lnSpc>
            </a:pPr>
            <a:r>
              <a:rPr lang="en-US" sz="3000" smtClean="0"/>
              <a:t>More realistic expectations of children</a:t>
            </a:r>
          </a:p>
          <a:p>
            <a:pPr>
              <a:lnSpc>
                <a:spcPct val="80000"/>
              </a:lnSpc>
            </a:pPr>
            <a:r>
              <a:rPr lang="en-US" sz="3000" smtClean="0"/>
              <a:t>More consistent with discipline</a:t>
            </a:r>
          </a:p>
          <a:p>
            <a:pPr>
              <a:lnSpc>
                <a:spcPct val="80000"/>
              </a:lnSpc>
            </a:pPr>
            <a:r>
              <a:rPr lang="en-US" sz="3000" smtClean="0"/>
              <a:t>Less likely to blame child </a:t>
            </a:r>
          </a:p>
          <a:p>
            <a:pPr>
              <a:lnSpc>
                <a:spcPct val="80000"/>
              </a:lnSpc>
            </a:pPr>
            <a:r>
              <a:rPr lang="en-US" sz="3000" smtClean="0"/>
              <a:t>Less negative </a:t>
            </a:r>
          </a:p>
          <a:p>
            <a:pPr>
              <a:lnSpc>
                <a:spcPct val="80000"/>
              </a:lnSpc>
            </a:pPr>
            <a:r>
              <a:rPr lang="en-US" sz="3000" smtClean="0"/>
              <a:t>Less verbally and physically abusive </a:t>
            </a:r>
          </a:p>
        </p:txBody>
      </p:sp>
      <p:pic>
        <p:nvPicPr>
          <p:cNvPr id="33795" name="Picture 3" descr="C:\Users\Suzanne\AppData\Local\Microsoft\Windows\Temporary Internet Files\Content.IE5\LDRF0613\MCj04361630000[1].wmf"/>
          <p:cNvPicPr>
            <a:picLocks noChangeAspect="1" noChangeArrowheads="1"/>
          </p:cNvPicPr>
          <p:nvPr/>
        </p:nvPicPr>
        <p:blipFill>
          <a:blip r:embed="rId3"/>
          <a:srcRect/>
          <a:stretch>
            <a:fillRect/>
          </a:stretch>
        </p:blipFill>
        <p:spPr bwMode="auto">
          <a:xfrm>
            <a:off x="6858000" y="2971800"/>
            <a:ext cx="1981200" cy="1735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title"/>
          </p:nvPr>
        </p:nvSpPr>
        <p:spPr>
          <a:xfrm>
            <a:off x="0" y="381000"/>
            <a:ext cx="9144000" cy="884238"/>
          </a:xfrm>
        </p:spPr>
        <p:txBody>
          <a:bodyPr rtlCol="0">
            <a:noAutofit/>
          </a:bodyPr>
          <a:lstStyle/>
          <a:p>
            <a:pPr fontAlgn="auto">
              <a:spcAft>
                <a:spcPts val="0"/>
              </a:spcAft>
              <a:defRPr/>
            </a:pPr>
            <a:r>
              <a:rPr lang="en-US" sz="3400" b="1" dirty="0" smtClean="0">
                <a:effectLst>
                  <a:outerShdw blurRad="38100" dist="38100" dir="2700000" algn="tl">
                    <a:srgbClr val="C0C0C0"/>
                  </a:outerShdw>
                </a:effectLst>
              </a:rPr>
              <a:t>Parents/Caregivers Function Better</a:t>
            </a:r>
          </a:p>
        </p:txBody>
      </p:sp>
      <p:sp>
        <p:nvSpPr>
          <p:cNvPr id="35842" name="Rectangle 3"/>
          <p:cNvSpPr>
            <a:spLocks noGrp="1" noChangeArrowheads="1"/>
          </p:cNvSpPr>
          <p:nvPr>
            <p:ph idx="1"/>
          </p:nvPr>
        </p:nvSpPr>
        <p:spPr>
          <a:xfrm>
            <a:off x="457200" y="1600200"/>
            <a:ext cx="8229600" cy="4114800"/>
          </a:xfrm>
        </p:spPr>
        <p:txBody>
          <a:bodyPr/>
          <a:lstStyle/>
          <a:p>
            <a:r>
              <a:rPr lang="en-US" smtClean="0"/>
              <a:t>Better communication over parenting</a:t>
            </a:r>
          </a:p>
          <a:p>
            <a:r>
              <a:rPr lang="en-US" smtClean="0"/>
              <a:t>More resilient in coping with adversity</a:t>
            </a:r>
          </a:p>
          <a:p>
            <a:r>
              <a:rPr lang="en-US" smtClean="0"/>
              <a:t>Better quality of life</a:t>
            </a:r>
          </a:p>
          <a:p>
            <a:r>
              <a:rPr lang="en-US" smtClean="0"/>
              <a:t>Function better at work</a:t>
            </a:r>
          </a:p>
          <a:p>
            <a:r>
              <a:rPr lang="en-US" smtClean="0"/>
              <a:t>Less conflict with partners </a:t>
            </a:r>
          </a:p>
          <a:p>
            <a:r>
              <a:rPr lang="en-US" smtClean="0"/>
              <a:t>Less stressed, depressed, angry</a:t>
            </a:r>
          </a:p>
          <a:p>
            <a:endParaRPr lang="en-AU" smtClean="0"/>
          </a:p>
          <a:p>
            <a:endParaRPr lang="en-AU" smtClean="0"/>
          </a:p>
        </p:txBody>
      </p:sp>
      <p:pic>
        <p:nvPicPr>
          <p:cNvPr id="35843" name="Picture 3" descr="C:\Users\Suzanne\AppData\Local\Microsoft\Windows\Temporary Internet Files\Content.IE5\LDRF0613\MPj04389390000[1].jpg"/>
          <p:cNvPicPr>
            <a:picLocks noChangeAspect="1" noChangeArrowheads="1"/>
          </p:cNvPicPr>
          <p:nvPr/>
        </p:nvPicPr>
        <p:blipFill>
          <a:blip r:embed="rId3"/>
          <a:srcRect/>
          <a:stretch>
            <a:fillRect/>
          </a:stretch>
        </p:blipFill>
        <p:spPr bwMode="auto">
          <a:xfrm>
            <a:off x="6248400" y="3200400"/>
            <a:ext cx="2590800" cy="1730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4" descr="C:\Users\Suzanne\AppData\Local\Microsoft\Windows\Temporary Internet Files\Content.IE5\OLUMXR9A\MPj04394820000[1].jpg"/>
          <p:cNvPicPr>
            <a:picLocks noChangeAspect="1" noChangeArrowheads="1"/>
          </p:cNvPicPr>
          <p:nvPr/>
        </p:nvPicPr>
        <p:blipFill>
          <a:blip r:embed="rId3"/>
          <a:srcRect/>
          <a:stretch>
            <a:fillRect/>
          </a:stretch>
        </p:blipFill>
        <p:spPr bwMode="auto">
          <a:xfrm>
            <a:off x="5410200" y="914400"/>
            <a:ext cx="3162300" cy="4737100"/>
          </a:xfrm>
          <a:prstGeom prst="rect">
            <a:avLst/>
          </a:prstGeom>
          <a:noFill/>
          <a:ln w="9525">
            <a:noFill/>
            <a:miter lim="800000"/>
            <a:headEnd/>
            <a:tailEnd/>
          </a:ln>
        </p:spPr>
      </p:pic>
      <p:sp>
        <p:nvSpPr>
          <p:cNvPr id="1646594" name="Rectangle 2"/>
          <p:cNvSpPr>
            <a:spLocks noGrp="1" noChangeArrowheads="1"/>
          </p:cNvSpPr>
          <p:nvPr>
            <p:ph type="title"/>
          </p:nvPr>
        </p:nvSpPr>
        <p:spPr>
          <a:xfrm>
            <a:off x="457200" y="-26988"/>
            <a:ext cx="8229600" cy="1143001"/>
          </a:xfrm>
        </p:spPr>
        <p:txBody>
          <a:bodyPr rtlCol="0">
            <a:normAutofit/>
          </a:bodyPr>
          <a:lstStyle/>
          <a:p>
            <a:pPr fontAlgn="auto">
              <a:spcAft>
                <a:spcPts val="0"/>
              </a:spcAft>
              <a:defRPr/>
            </a:pPr>
            <a:r>
              <a:rPr lang="en-US" sz="3400" dirty="0" smtClean="0">
                <a:effectLst>
                  <a:outerShdw blurRad="38100" dist="38100" dir="2700000" algn="tl">
                    <a:srgbClr val="C0C0C0"/>
                  </a:outerShdw>
                </a:effectLst>
              </a:rPr>
              <a:t>Children benefit greatly from growing up in a more positive, harmonious family  </a:t>
            </a:r>
            <a:endParaRPr lang="en-AU" sz="3400" dirty="0" smtClean="0">
              <a:effectLst>
                <a:outerShdw blurRad="38100" dist="38100" dir="2700000" algn="tl">
                  <a:srgbClr val="C0C0C0"/>
                </a:outerShdw>
              </a:effectLst>
            </a:endParaRPr>
          </a:p>
        </p:txBody>
      </p:sp>
      <p:sp>
        <p:nvSpPr>
          <p:cNvPr id="37891" name="Rectangle 3"/>
          <p:cNvSpPr>
            <a:spLocks noGrp="1" noChangeArrowheads="1"/>
          </p:cNvSpPr>
          <p:nvPr>
            <p:ph idx="1"/>
          </p:nvPr>
        </p:nvSpPr>
        <p:spPr>
          <a:xfrm>
            <a:off x="304800" y="1219200"/>
            <a:ext cx="4953000" cy="4495800"/>
          </a:xfrm>
        </p:spPr>
        <p:txBody>
          <a:bodyPr/>
          <a:lstStyle/>
          <a:p>
            <a:r>
              <a:rPr lang="en-US" sz="2400" smtClean="0"/>
              <a:t>Higher quality of family life</a:t>
            </a:r>
          </a:p>
          <a:p>
            <a:r>
              <a:rPr lang="en-US" sz="2400" smtClean="0"/>
              <a:t>Improved self esteem</a:t>
            </a:r>
          </a:p>
          <a:p>
            <a:r>
              <a:rPr lang="en-US" sz="2400" smtClean="0"/>
              <a:t>More sociable with peers and siblings</a:t>
            </a:r>
          </a:p>
          <a:p>
            <a:r>
              <a:rPr lang="en-US" sz="2400" smtClean="0"/>
              <a:t>More cooperative   </a:t>
            </a:r>
          </a:p>
          <a:p>
            <a:r>
              <a:rPr lang="en-US" sz="2400" smtClean="0"/>
              <a:t>Fewer internalizing symptoms (worry, anxiety)</a:t>
            </a:r>
          </a:p>
          <a:p>
            <a:r>
              <a:rPr lang="en-US" sz="2400" smtClean="0"/>
              <a:t>Fewer conduct problems </a:t>
            </a:r>
          </a:p>
          <a:p>
            <a:r>
              <a:rPr lang="en-US" sz="2400" smtClean="0"/>
              <a:t>Fewer ADHD symptoms</a:t>
            </a:r>
          </a:p>
          <a:p>
            <a:r>
              <a:rPr lang="en-US" sz="2400" smtClean="0"/>
              <a:t>Less at risk for substance abuse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81" name="Rectangle 2"/>
          <p:cNvSpPr>
            <a:spLocks noGrp="1" noChangeArrowheads="1"/>
          </p:cNvSpPr>
          <p:nvPr>
            <p:ph type="title" idx="4294967295"/>
          </p:nvPr>
        </p:nvSpPr>
        <p:spPr>
          <a:xfrm>
            <a:off x="0" y="0"/>
            <a:ext cx="9144000" cy="914400"/>
          </a:xfrm>
        </p:spPr>
        <p:txBody>
          <a:bodyPr rtlCol="0">
            <a:normAutofit/>
          </a:bodyPr>
          <a:lstStyle/>
          <a:p>
            <a:pPr fontAlgn="auto">
              <a:spcAft>
                <a:spcPts val="0"/>
              </a:spcAft>
              <a:defRPr/>
            </a:pPr>
            <a:r>
              <a:rPr lang="en-US" sz="4000" dirty="0" smtClean="0">
                <a:effectLst>
                  <a:outerShdw blurRad="38100" dist="38100" dir="2700000" algn="tl">
                    <a:srgbClr val="000000">
                      <a:alpha val="43137"/>
                    </a:srgbClr>
                  </a:outerShdw>
                </a:effectLst>
              </a:rPr>
              <a:t>Triple P – Positive Parenting Program</a:t>
            </a:r>
          </a:p>
        </p:txBody>
      </p:sp>
      <p:sp>
        <p:nvSpPr>
          <p:cNvPr id="39938" name="Rectangle 3"/>
          <p:cNvSpPr>
            <a:spLocks noGrp="1" noChangeArrowheads="1"/>
          </p:cNvSpPr>
          <p:nvPr>
            <p:ph type="body" idx="4294967295"/>
          </p:nvPr>
        </p:nvSpPr>
        <p:spPr>
          <a:xfrm>
            <a:off x="609600" y="990600"/>
            <a:ext cx="8534400" cy="4724400"/>
          </a:xfrm>
        </p:spPr>
        <p:txBody>
          <a:bodyPr/>
          <a:lstStyle/>
          <a:p>
            <a:pPr>
              <a:lnSpc>
                <a:spcPct val="90000"/>
              </a:lnSpc>
            </a:pPr>
            <a:r>
              <a:rPr lang="en-US" smtClean="0"/>
              <a:t>Promote social competence and emotional regulation in children</a:t>
            </a:r>
          </a:p>
          <a:p>
            <a:pPr>
              <a:lnSpc>
                <a:spcPct val="90000"/>
              </a:lnSpc>
            </a:pPr>
            <a:r>
              <a:rPr lang="en-US" smtClean="0"/>
              <a:t>Core principles</a:t>
            </a:r>
          </a:p>
          <a:p>
            <a:pPr marL="1206500" lvl="1" indent="-584200">
              <a:lnSpc>
                <a:spcPct val="90000"/>
              </a:lnSpc>
              <a:buFont typeface="Wingdings" pitchFamily="2" charset="2"/>
              <a:buChar char="Ø"/>
            </a:pPr>
            <a:r>
              <a:rPr lang="en-US" sz="3000" smtClean="0"/>
              <a:t>Ensuring a safe, engaging environment</a:t>
            </a:r>
          </a:p>
          <a:p>
            <a:pPr marL="1206500" lvl="1" indent="-584200">
              <a:lnSpc>
                <a:spcPct val="90000"/>
              </a:lnSpc>
              <a:buFont typeface="Wingdings" pitchFamily="2" charset="2"/>
              <a:buChar char="Ø"/>
            </a:pPr>
            <a:r>
              <a:rPr lang="en-US" sz="3000" smtClean="0"/>
              <a:t>Promoting a responsive learning environment</a:t>
            </a:r>
          </a:p>
          <a:p>
            <a:pPr marL="1206500" lvl="1" indent="-584200">
              <a:lnSpc>
                <a:spcPct val="90000"/>
              </a:lnSpc>
              <a:buFont typeface="Wingdings" pitchFamily="2" charset="2"/>
              <a:buChar char="Ø"/>
            </a:pPr>
            <a:r>
              <a:rPr lang="en-US" sz="3000" smtClean="0"/>
              <a:t>Using assertive discipline</a:t>
            </a:r>
          </a:p>
          <a:p>
            <a:pPr marL="1206500" lvl="1" indent="-584200">
              <a:lnSpc>
                <a:spcPct val="90000"/>
              </a:lnSpc>
              <a:buFont typeface="Wingdings" pitchFamily="2" charset="2"/>
              <a:buChar char="Ø"/>
            </a:pPr>
            <a:r>
              <a:rPr lang="en-US" sz="3000" smtClean="0"/>
              <a:t>Maintaining reasonable expectations</a:t>
            </a:r>
          </a:p>
          <a:p>
            <a:pPr marL="1206500" lvl="1" indent="-584200">
              <a:lnSpc>
                <a:spcPct val="90000"/>
              </a:lnSpc>
              <a:buFont typeface="Wingdings" pitchFamily="2" charset="2"/>
              <a:buChar char="Ø"/>
            </a:pPr>
            <a:r>
              <a:rPr lang="en-US" sz="3000" smtClean="0"/>
              <a:t>Taking care of oneself as a parent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447800" y="304800"/>
            <a:ext cx="6553200" cy="701675"/>
          </a:xfrm>
        </p:spPr>
        <p:txBody>
          <a:bodyPr rtlCol="0">
            <a:normAutofit/>
          </a:bodyPr>
          <a:lstStyle/>
          <a:p>
            <a:pPr fontAlgn="auto">
              <a:spcAft>
                <a:spcPts val="0"/>
              </a:spcAft>
              <a:defRPr/>
            </a:pPr>
            <a:r>
              <a:rPr lang="en-US" sz="3400" smtClean="0">
                <a:effectLst>
                  <a:outerShdw blurRad="38100" dist="38100" dir="2700000" algn="tl">
                    <a:srgbClr val="C0C0C0"/>
                  </a:outerShdw>
                </a:effectLst>
              </a:rPr>
              <a:t>17 Specific Parenting Skills</a:t>
            </a:r>
            <a:endParaRPr lang="en-US" smtClean="0">
              <a:effectLst>
                <a:outerShdw blurRad="38100" dist="38100" dir="2700000" algn="tl">
                  <a:srgbClr val="C0C0C0"/>
                </a:outerShdw>
              </a:effectLst>
            </a:endParaRPr>
          </a:p>
        </p:txBody>
      </p:sp>
      <p:sp>
        <p:nvSpPr>
          <p:cNvPr id="41986" name="Rectangle 3"/>
          <p:cNvSpPr>
            <a:spLocks noChangeArrowheads="1"/>
          </p:cNvSpPr>
          <p:nvPr/>
        </p:nvSpPr>
        <p:spPr bwMode="auto">
          <a:xfrm>
            <a:off x="381000" y="1066800"/>
            <a:ext cx="2971800" cy="2438400"/>
          </a:xfrm>
          <a:prstGeom prst="rect">
            <a:avLst/>
          </a:prstGeom>
          <a:solidFill>
            <a:srgbClr val="FFFF99"/>
          </a:solidFill>
          <a:ln w="28575">
            <a:solidFill>
              <a:schemeClr val="tx1"/>
            </a:solidFill>
            <a:miter lim="800000"/>
            <a:headEnd type="none" w="sm" len="sm"/>
            <a:tailEnd type="none" w="sm" len="sm"/>
          </a:ln>
        </p:spPr>
        <p:txBody>
          <a:bodyPr wrap="none" anchor="ctr"/>
          <a:lstStyle/>
          <a:p>
            <a:pPr algn="ctr" eaLnBrk="0" hangingPunct="0"/>
            <a:r>
              <a:rPr lang="en-US" sz="2000" b="1">
                <a:solidFill>
                  <a:srgbClr val="003399"/>
                </a:solidFill>
              </a:rPr>
              <a:t>Promoting a</a:t>
            </a:r>
          </a:p>
          <a:p>
            <a:pPr algn="ctr" eaLnBrk="0" hangingPunct="0"/>
            <a:r>
              <a:rPr lang="en-US" sz="2000" b="1">
                <a:solidFill>
                  <a:srgbClr val="003399"/>
                </a:solidFill>
              </a:rPr>
              <a:t>positive </a:t>
            </a:r>
          </a:p>
          <a:p>
            <a:pPr algn="ctr" eaLnBrk="0" hangingPunct="0"/>
            <a:r>
              <a:rPr lang="en-US" sz="2000" b="1">
                <a:solidFill>
                  <a:srgbClr val="003399"/>
                </a:solidFill>
              </a:rPr>
              <a:t>relationship</a:t>
            </a:r>
            <a:endParaRPr lang="en-US" sz="2000">
              <a:solidFill>
                <a:srgbClr val="003399"/>
              </a:solidFill>
            </a:endParaRPr>
          </a:p>
          <a:p>
            <a:pPr algn="ctr" eaLnBrk="0" hangingPunct="0">
              <a:buFontTx/>
              <a:buChar char="•"/>
            </a:pPr>
            <a:r>
              <a:rPr lang="en-US">
                <a:solidFill>
                  <a:srgbClr val="003399"/>
                </a:solidFill>
              </a:rPr>
              <a:t>Brief quality time</a:t>
            </a:r>
          </a:p>
          <a:p>
            <a:pPr algn="ctr" eaLnBrk="0" hangingPunct="0">
              <a:buFontTx/>
              <a:buChar char="•"/>
            </a:pPr>
            <a:r>
              <a:rPr lang="en-US">
                <a:solidFill>
                  <a:srgbClr val="003399"/>
                </a:solidFill>
              </a:rPr>
              <a:t>Talking to children</a:t>
            </a:r>
          </a:p>
          <a:p>
            <a:pPr algn="ctr" eaLnBrk="0" hangingPunct="0">
              <a:buFontTx/>
              <a:buChar char="•"/>
            </a:pPr>
            <a:r>
              <a:rPr lang="en-US">
                <a:solidFill>
                  <a:srgbClr val="003399"/>
                </a:solidFill>
              </a:rPr>
              <a:t>Affection</a:t>
            </a:r>
          </a:p>
        </p:txBody>
      </p:sp>
      <p:sp>
        <p:nvSpPr>
          <p:cNvPr id="41987" name="Rectangle 4"/>
          <p:cNvSpPr>
            <a:spLocks noChangeArrowheads="1"/>
          </p:cNvSpPr>
          <p:nvPr/>
        </p:nvSpPr>
        <p:spPr bwMode="auto">
          <a:xfrm>
            <a:off x="5715000" y="1066800"/>
            <a:ext cx="3124200" cy="2362200"/>
          </a:xfrm>
          <a:prstGeom prst="rect">
            <a:avLst/>
          </a:prstGeom>
          <a:solidFill>
            <a:srgbClr val="FFFF99"/>
          </a:solidFill>
          <a:ln w="28575">
            <a:solidFill>
              <a:schemeClr val="tx1"/>
            </a:solidFill>
            <a:miter lim="800000"/>
            <a:headEnd type="none" w="sm" len="sm"/>
            <a:tailEnd type="none" w="sm" len="sm"/>
          </a:ln>
        </p:spPr>
        <p:txBody>
          <a:bodyPr wrap="none" anchor="ctr"/>
          <a:lstStyle/>
          <a:p>
            <a:pPr algn="ctr"/>
            <a:endParaRPr lang="en-AU" sz="2000" b="1">
              <a:solidFill>
                <a:srgbClr val="003399"/>
              </a:solidFill>
            </a:endParaRPr>
          </a:p>
          <a:p>
            <a:pPr algn="ctr"/>
            <a:r>
              <a:rPr lang="en-AU" sz="2000" b="1">
                <a:solidFill>
                  <a:srgbClr val="003399"/>
                </a:solidFill>
              </a:rPr>
              <a:t>Teaching new skills </a:t>
            </a:r>
          </a:p>
          <a:p>
            <a:pPr algn="ctr"/>
            <a:r>
              <a:rPr lang="en-AU" sz="2000" b="1">
                <a:solidFill>
                  <a:srgbClr val="003399"/>
                </a:solidFill>
              </a:rPr>
              <a:t>and behaviors</a:t>
            </a:r>
          </a:p>
          <a:p>
            <a:pPr algn="ctr">
              <a:buFontTx/>
              <a:buChar char="•"/>
            </a:pPr>
            <a:r>
              <a:rPr lang="en-AU">
                <a:solidFill>
                  <a:srgbClr val="003399"/>
                </a:solidFill>
              </a:rPr>
              <a:t>Modeling</a:t>
            </a:r>
          </a:p>
          <a:p>
            <a:pPr algn="ctr">
              <a:buFontTx/>
              <a:buChar char="•"/>
            </a:pPr>
            <a:r>
              <a:rPr lang="en-AU">
                <a:solidFill>
                  <a:srgbClr val="003399"/>
                </a:solidFill>
              </a:rPr>
              <a:t>Incidental teaching</a:t>
            </a:r>
          </a:p>
          <a:p>
            <a:pPr algn="ctr">
              <a:buFontTx/>
              <a:buChar char="•"/>
            </a:pPr>
            <a:r>
              <a:rPr lang="en-AU">
                <a:solidFill>
                  <a:srgbClr val="003399"/>
                </a:solidFill>
              </a:rPr>
              <a:t>ASK, SAY, DO</a:t>
            </a:r>
          </a:p>
          <a:p>
            <a:pPr algn="ctr">
              <a:buFontTx/>
              <a:buChar char="•"/>
            </a:pPr>
            <a:r>
              <a:rPr lang="en-AU">
                <a:solidFill>
                  <a:srgbClr val="003399"/>
                </a:solidFill>
              </a:rPr>
              <a:t>Behavior charts</a:t>
            </a:r>
          </a:p>
          <a:p>
            <a:pPr algn="ctr" eaLnBrk="0" hangingPunct="0"/>
            <a:endParaRPr lang="en-US" sz="2000">
              <a:solidFill>
                <a:srgbClr val="003399"/>
              </a:solidFill>
              <a:latin typeface="Times"/>
            </a:endParaRPr>
          </a:p>
        </p:txBody>
      </p:sp>
      <p:sp>
        <p:nvSpPr>
          <p:cNvPr id="41988" name="Rectangle 5"/>
          <p:cNvSpPr>
            <a:spLocks noChangeArrowheads="1"/>
          </p:cNvSpPr>
          <p:nvPr/>
        </p:nvSpPr>
        <p:spPr bwMode="auto">
          <a:xfrm>
            <a:off x="381000" y="3962400"/>
            <a:ext cx="2971800" cy="2438400"/>
          </a:xfrm>
          <a:prstGeom prst="rect">
            <a:avLst/>
          </a:prstGeom>
          <a:solidFill>
            <a:srgbClr val="FFFF99"/>
          </a:solidFill>
          <a:ln w="28575">
            <a:solidFill>
              <a:schemeClr val="tx1"/>
            </a:solidFill>
            <a:miter lim="800000"/>
            <a:headEnd type="none" w="sm" len="sm"/>
            <a:tailEnd type="none" w="sm" len="sm"/>
          </a:ln>
        </p:spPr>
        <p:txBody>
          <a:bodyPr wrap="none" anchor="ctr"/>
          <a:lstStyle/>
          <a:p>
            <a:pPr algn="ctr"/>
            <a:r>
              <a:rPr lang="en-AU" sz="2000" b="1">
                <a:solidFill>
                  <a:srgbClr val="003399"/>
                </a:solidFill>
              </a:rPr>
              <a:t>Encouraging </a:t>
            </a:r>
          </a:p>
          <a:p>
            <a:pPr algn="ctr"/>
            <a:r>
              <a:rPr lang="en-AU" sz="2000" b="1">
                <a:solidFill>
                  <a:srgbClr val="003399"/>
                </a:solidFill>
              </a:rPr>
              <a:t>desirable </a:t>
            </a:r>
          </a:p>
          <a:p>
            <a:pPr algn="ctr"/>
            <a:r>
              <a:rPr lang="en-AU" sz="2000" b="1">
                <a:solidFill>
                  <a:srgbClr val="003399"/>
                </a:solidFill>
              </a:rPr>
              <a:t>behavior</a:t>
            </a:r>
          </a:p>
          <a:p>
            <a:pPr algn="ctr">
              <a:buFontTx/>
              <a:buChar char="•"/>
            </a:pPr>
            <a:r>
              <a:rPr lang="en-AU">
                <a:solidFill>
                  <a:srgbClr val="003399"/>
                </a:solidFill>
              </a:rPr>
              <a:t>Praise</a:t>
            </a:r>
          </a:p>
          <a:p>
            <a:pPr algn="ctr">
              <a:buFontTx/>
              <a:buChar char="•"/>
            </a:pPr>
            <a:r>
              <a:rPr lang="en-AU">
                <a:solidFill>
                  <a:srgbClr val="003399"/>
                </a:solidFill>
              </a:rPr>
              <a:t>Positive attention</a:t>
            </a:r>
          </a:p>
          <a:p>
            <a:pPr algn="ctr">
              <a:buFontTx/>
              <a:buChar char="•"/>
            </a:pPr>
            <a:r>
              <a:rPr lang="en-AU">
                <a:solidFill>
                  <a:srgbClr val="003399"/>
                </a:solidFill>
              </a:rPr>
              <a:t>Engaging activities</a:t>
            </a:r>
            <a:endParaRPr lang="en-AU" sz="1400">
              <a:solidFill>
                <a:srgbClr val="003399"/>
              </a:solidFill>
            </a:endParaRPr>
          </a:p>
          <a:p>
            <a:pPr algn="ctr" eaLnBrk="0" hangingPunct="0">
              <a:buFontTx/>
              <a:buChar char="•"/>
            </a:pPr>
            <a:endParaRPr lang="en-US" sz="2000">
              <a:solidFill>
                <a:srgbClr val="003399"/>
              </a:solidFill>
              <a:latin typeface="Times"/>
            </a:endParaRPr>
          </a:p>
        </p:txBody>
      </p:sp>
      <p:sp>
        <p:nvSpPr>
          <p:cNvPr id="41989" name="Rectangle 6"/>
          <p:cNvSpPr>
            <a:spLocks noChangeArrowheads="1"/>
          </p:cNvSpPr>
          <p:nvPr/>
        </p:nvSpPr>
        <p:spPr bwMode="auto">
          <a:xfrm>
            <a:off x="5715000" y="3657600"/>
            <a:ext cx="3124200" cy="2743200"/>
          </a:xfrm>
          <a:prstGeom prst="rect">
            <a:avLst/>
          </a:prstGeom>
          <a:solidFill>
            <a:srgbClr val="FFFF99"/>
          </a:solidFill>
          <a:ln w="28575">
            <a:solidFill>
              <a:schemeClr val="tx1"/>
            </a:solidFill>
            <a:miter lim="800000"/>
            <a:headEnd type="none" w="sm" len="sm"/>
            <a:tailEnd type="none" w="sm" len="sm"/>
          </a:ln>
        </p:spPr>
        <p:txBody>
          <a:bodyPr wrap="none" anchor="ctr"/>
          <a:lstStyle/>
          <a:p>
            <a:pPr algn="ctr"/>
            <a:r>
              <a:rPr lang="en-AU" sz="2000" b="1">
                <a:solidFill>
                  <a:srgbClr val="003399"/>
                </a:solidFill>
              </a:rPr>
              <a:t>Managing misbehavior</a:t>
            </a:r>
            <a:endParaRPr lang="en-AU" sz="2000" b="1"/>
          </a:p>
          <a:p>
            <a:pPr algn="ctr">
              <a:buFontTx/>
              <a:buChar char="•"/>
            </a:pPr>
            <a:r>
              <a:rPr lang="en-AU">
                <a:solidFill>
                  <a:srgbClr val="003399"/>
                </a:solidFill>
              </a:rPr>
              <a:t>Ground rules</a:t>
            </a:r>
          </a:p>
          <a:p>
            <a:pPr algn="ctr">
              <a:buFontTx/>
              <a:buChar char="•"/>
            </a:pPr>
            <a:r>
              <a:rPr lang="en-AU">
                <a:solidFill>
                  <a:srgbClr val="003399"/>
                </a:solidFill>
              </a:rPr>
              <a:t>Directed discussion</a:t>
            </a:r>
          </a:p>
          <a:p>
            <a:pPr algn="ctr">
              <a:buFontTx/>
              <a:buChar char="•"/>
            </a:pPr>
            <a:r>
              <a:rPr lang="en-AU">
                <a:solidFill>
                  <a:srgbClr val="003399"/>
                </a:solidFill>
              </a:rPr>
              <a:t>Planned ignoring</a:t>
            </a:r>
          </a:p>
          <a:p>
            <a:pPr algn="ctr">
              <a:buFontTx/>
              <a:buChar char="•"/>
            </a:pPr>
            <a:r>
              <a:rPr lang="en-AU">
                <a:solidFill>
                  <a:srgbClr val="003399"/>
                </a:solidFill>
              </a:rPr>
              <a:t>Clear, calm instructions</a:t>
            </a:r>
          </a:p>
          <a:p>
            <a:pPr algn="ctr">
              <a:buFontTx/>
              <a:buChar char="•"/>
            </a:pPr>
            <a:r>
              <a:rPr lang="en-AU">
                <a:solidFill>
                  <a:srgbClr val="003399"/>
                </a:solidFill>
              </a:rPr>
              <a:t>Logical consequences</a:t>
            </a:r>
          </a:p>
          <a:p>
            <a:pPr algn="ctr">
              <a:buFontTx/>
              <a:buChar char="•"/>
            </a:pPr>
            <a:r>
              <a:rPr lang="en-AU">
                <a:solidFill>
                  <a:srgbClr val="003399"/>
                </a:solidFill>
              </a:rPr>
              <a:t>Quiet time</a:t>
            </a:r>
          </a:p>
          <a:p>
            <a:pPr algn="ctr">
              <a:buFontTx/>
              <a:buChar char="•"/>
            </a:pPr>
            <a:r>
              <a:rPr lang="en-AU">
                <a:solidFill>
                  <a:srgbClr val="003399"/>
                </a:solidFill>
              </a:rPr>
              <a:t>Time out</a:t>
            </a:r>
          </a:p>
          <a:p>
            <a:pPr algn="ctr" eaLnBrk="0" hangingPunct="0">
              <a:buFontTx/>
              <a:buChar char="•"/>
            </a:pPr>
            <a:endParaRPr lang="en-US" sz="2000">
              <a:latin typeface="Times"/>
            </a:endParaRPr>
          </a:p>
        </p:txBody>
      </p:sp>
      <p:sp>
        <p:nvSpPr>
          <p:cNvPr id="41990" name="Oval 7"/>
          <p:cNvSpPr>
            <a:spLocks noChangeArrowheads="1"/>
          </p:cNvSpPr>
          <p:nvPr/>
        </p:nvSpPr>
        <p:spPr bwMode="auto">
          <a:xfrm>
            <a:off x="3886200" y="3048000"/>
            <a:ext cx="1524000" cy="1447800"/>
          </a:xfrm>
          <a:prstGeom prst="ellipse">
            <a:avLst/>
          </a:prstGeom>
          <a:solidFill>
            <a:srgbClr val="CCFFFF"/>
          </a:solidFill>
          <a:ln w="28575">
            <a:solidFill>
              <a:schemeClr val="tx1"/>
            </a:solidFill>
            <a:round/>
            <a:headEnd type="none" w="sm" len="sm"/>
            <a:tailEnd type="none" w="sm" len="sm"/>
          </a:ln>
        </p:spPr>
        <p:txBody>
          <a:bodyPr wrap="none" anchor="ctr"/>
          <a:lstStyle/>
          <a:p>
            <a:pPr algn="ctr" eaLnBrk="0" hangingPunct="0"/>
            <a:r>
              <a:rPr lang="en-US" sz="2400" b="1">
                <a:solidFill>
                  <a:srgbClr val="003399"/>
                </a:solidFill>
              </a:rPr>
              <a:t>Specific </a:t>
            </a:r>
          </a:p>
          <a:p>
            <a:pPr algn="ctr" eaLnBrk="0" hangingPunct="0"/>
            <a:r>
              <a:rPr lang="en-US" sz="2400" b="1">
                <a:solidFill>
                  <a:srgbClr val="003399"/>
                </a:solidFill>
              </a:rPr>
              <a:t>skills</a:t>
            </a:r>
          </a:p>
        </p:txBody>
      </p:sp>
      <p:sp>
        <p:nvSpPr>
          <p:cNvPr id="41991" name="Line 8"/>
          <p:cNvSpPr>
            <a:spLocks noChangeShapeType="1"/>
          </p:cNvSpPr>
          <p:nvPr/>
        </p:nvSpPr>
        <p:spPr bwMode="auto">
          <a:xfrm flipH="1" flipV="1">
            <a:off x="3352800" y="2133600"/>
            <a:ext cx="914400" cy="990600"/>
          </a:xfrm>
          <a:prstGeom prst="line">
            <a:avLst/>
          </a:prstGeom>
          <a:noFill/>
          <a:ln w="28575">
            <a:solidFill>
              <a:schemeClr val="tx1"/>
            </a:solidFill>
            <a:round/>
            <a:headEnd type="triangle" w="sm" len="sm"/>
            <a:tailEnd type="triangle" w="sm" len="sm"/>
          </a:ln>
        </p:spPr>
        <p:txBody>
          <a:bodyPr wrap="none" anchor="ctr"/>
          <a:lstStyle/>
          <a:p>
            <a:endParaRPr lang="en-US"/>
          </a:p>
        </p:txBody>
      </p:sp>
      <p:sp>
        <p:nvSpPr>
          <p:cNvPr id="41992" name="Line 9"/>
          <p:cNvSpPr>
            <a:spLocks noChangeShapeType="1"/>
          </p:cNvSpPr>
          <p:nvPr/>
        </p:nvSpPr>
        <p:spPr bwMode="auto">
          <a:xfrm flipV="1">
            <a:off x="5029200" y="2133600"/>
            <a:ext cx="685800" cy="990600"/>
          </a:xfrm>
          <a:prstGeom prst="line">
            <a:avLst/>
          </a:prstGeom>
          <a:noFill/>
          <a:ln w="28575">
            <a:solidFill>
              <a:schemeClr val="tx1"/>
            </a:solidFill>
            <a:round/>
            <a:headEnd type="triangle" w="sm" len="sm"/>
            <a:tailEnd type="triangle" w="sm" len="sm"/>
          </a:ln>
        </p:spPr>
        <p:txBody>
          <a:bodyPr wrap="none" anchor="ctr"/>
          <a:lstStyle/>
          <a:p>
            <a:endParaRPr lang="en-US"/>
          </a:p>
        </p:txBody>
      </p:sp>
      <p:sp>
        <p:nvSpPr>
          <p:cNvPr id="41993" name="Line 10"/>
          <p:cNvSpPr>
            <a:spLocks noChangeShapeType="1"/>
          </p:cNvSpPr>
          <p:nvPr/>
        </p:nvSpPr>
        <p:spPr bwMode="auto">
          <a:xfrm flipH="1">
            <a:off x="3352800" y="4419600"/>
            <a:ext cx="990600" cy="838200"/>
          </a:xfrm>
          <a:prstGeom prst="line">
            <a:avLst/>
          </a:prstGeom>
          <a:noFill/>
          <a:ln w="28575">
            <a:solidFill>
              <a:schemeClr val="tx1"/>
            </a:solidFill>
            <a:round/>
            <a:headEnd type="triangle" w="sm" len="sm"/>
            <a:tailEnd type="triangle" w="sm" len="sm"/>
          </a:ln>
        </p:spPr>
        <p:txBody>
          <a:bodyPr wrap="none" anchor="ctr"/>
          <a:lstStyle/>
          <a:p>
            <a:endParaRPr lang="en-US"/>
          </a:p>
        </p:txBody>
      </p:sp>
      <p:sp>
        <p:nvSpPr>
          <p:cNvPr id="41994" name="Line 11"/>
          <p:cNvSpPr>
            <a:spLocks noChangeShapeType="1"/>
          </p:cNvSpPr>
          <p:nvPr/>
        </p:nvSpPr>
        <p:spPr bwMode="auto">
          <a:xfrm>
            <a:off x="4953000" y="4419600"/>
            <a:ext cx="762000" cy="838200"/>
          </a:xfrm>
          <a:prstGeom prst="line">
            <a:avLst/>
          </a:prstGeom>
          <a:noFill/>
          <a:ln w="28575">
            <a:solidFill>
              <a:schemeClr val="tx1"/>
            </a:solidFill>
            <a:round/>
            <a:headEnd type="triangle" w="sm" len="sm"/>
            <a:tailEnd type="triangle" w="sm" len="sm"/>
          </a:ln>
        </p:spPr>
        <p:txBody>
          <a:bodyPr wrap="none" anchor="ct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r>
              <a:rPr lang="en-US" b="1" smtClean="0">
                <a:solidFill>
                  <a:srgbClr val="9EBD0D"/>
                </a:solidFill>
              </a:rPr>
              <a:t>Other Variants of Triple P</a:t>
            </a:r>
          </a:p>
        </p:txBody>
      </p:sp>
      <p:sp>
        <p:nvSpPr>
          <p:cNvPr id="19459" name="Rectangle 3"/>
          <p:cNvSpPr>
            <a:spLocks noGrp="1" noChangeArrowheads="1"/>
          </p:cNvSpPr>
          <p:nvPr>
            <p:ph idx="1"/>
          </p:nvPr>
        </p:nvSpPr>
        <p:spPr>
          <a:xfrm>
            <a:off x="304800" y="1447800"/>
            <a:ext cx="8458200" cy="4924425"/>
          </a:xfrm>
        </p:spPr>
        <p:txBody>
          <a:bodyPr rtlCol="0">
            <a:normAutofit/>
          </a:bodyPr>
          <a:lstStyle/>
          <a:p>
            <a:pPr fontAlgn="auto">
              <a:lnSpc>
                <a:spcPct val="90000"/>
              </a:lnSpc>
              <a:spcAft>
                <a:spcPts val="0"/>
              </a:spcAft>
              <a:buFont typeface="Arial" pitchFamily="34" charset="0"/>
              <a:buChar char="•"/>
              <a:defRPr/>
            </a:pPr>
            <a:r>
              <a:rPr lang="en-US" dirty="0" smtClean="0">
                <a:solidFill>
                  <a:srgbClr val="065590"/>
                </a:solidFill>
              </a:rPr>
              <a:t>Program for parents of young children with developmental disabilities </a:t>
            </a:r>
          </a:p>
          <a:p>
            <a:pPr lvl="1" fontAlgn="auto">
              <a:lnSpc>
                <a:spcPct val="90000"/>
              </a:lnSpc>
              <a:spcAft>
                <a:spcPts val="0"/>
              </a:spcAft>
              <a:buFont typeface="Arial" pitchFamily="34" charset="0"/>
              <a:buChar char="–"/>
              <a:defRPr/>
            </a:pPr>
            <a:r>
              <a:rPr lang="en-US" dirty="0" smtClean="0">
                <a:solidFill>
                  <a:srgbClr val="9EBD0D"/>
                </a:solidFill>
              </a:rPr>
              <a:t>Stepping Stones</a:t>
            </a:r>
          </a:p>
          <a:p>
            <a:pPr fontAlgn="auto">
              <a:lnSpc>
                <a:spcPct val="90000"/>
              </a:lnSpc>
              <a:spcAft>
                <a:spcPts val="0"/>
              </a:spcAft>
              <a:buFont typeface="Arial" pitchFamily="34" charset="0"/>
              <a:buChar char="•"/>
              <a:defRPr/>
            </a:pPr>
            <a:r>
              <a:rPr lang="en-US" dirty="0" smtClean="0">
                <a:solidFill>
                  <a:srgbClr val="065590"/>
                </a:solidFill>
              </a:rPr>
              <a:t>Enhancement program for parents who have abused or at elevated risk to abuse </a:t>
            </a:r>
          </a:p>
          <a:p>
            <a:pPr lvl="1" fontAlgn="auto">
              <a:lnSpc>
                <a:spcPct val="90000"/>
              </a:lnSpc>
              <a:spcAft>
                <a:spcPts val="0"/>
              </a:spcAft>
              <a:buFont typeface="Arial" pitchFamily="34" charset="0"/>
              <a:buChar char="–"/>
              <a:defRPr/>
            </a:pPr>
            <a:r>
              <a:rPr lang="en-US" dirty="0" smtClean="0">
                <a:solidFill>
                  <a:srgbClr val="9EBD0D"/>
                </a:solidFill>
              </a:rPr>
              <a:t>Pathways</a:t>
            </a:r>
          </a:p>
          <a:p>
            <a:pPr fontAlgn="auto">
              <a:lnSpc>
                <a:spcPct val="90000"/>
              </a:lnSpc>
              <a:spcAft>
                <a:spcPts val="0"/>
              </a:spcAft>
              <a:buFont typeface="Arial" pitchFamily="34" charset="0"/>
              <a:buChar char="•"/>
              <a:defRPr/>
            </a:pPr>
            <a:r>
              <a:rPr lang="en-US" dirty="0" smtClean="0">
                <a:solidFill>
                  <a:srgbClr val="065590"/>
                </a:solidFill>
              </a:rPr>
              <a:t>Programs for parents of teenagers</a:t>
            </a:r>
            <a:r>
              <a:rPr lang="en-US" dirty="0" smtClean="0">
                <a:solidFill>
                  <a:srgbClr val="065590"/>
                </a:solidFill>
                <a:effectLst>
                  <a:outerShdw blurRad="38100" dist="38100" dir="2700000" algn="tl">
                    <a:srgbClr val="C0C0C0"/>
                  </a:outerShdw>
                </a:effectLst>
              </a:rPr>
              <a:t> </a:t>
            </a:r>
            <a:endParaRPr lang="en-US" dirty="0" smtClean="0">
              <a:effectLst>
                <a:outerShdw blurRad="38100" dist="38100" dir="2700000" algn="tl">
                  <a:srgbClr val="C0C0C0"/>
                </a:outerShdw>
              </a:effectLst>
            </a:endParaRPr>
          </a:p>
          <a:p>
            <a:pPr lvl="1" fontAlgn="auto">
              <a:lnSpc>
                <a:spcPct val="90000"/>
              </a:lnSpc>
              <a:spcAft>
                <a:spcPts val="0"/>
              </a:spcAft>
              <a:buFont typeface="Arial" pitchFamily="34" charset="0"/>
              <a:buChar char="–"/>
              <a:defRPr/>
            </a:pPr>
            <a:r>
              <a:rPr lang="en-US" dirty="0" smtClean="0">
                <a:solidFill>
                  <a:srgbClr val="9EBD0D"/>
                </a:solidFill>
              </a:rPr>
              <a:t>Selected Teen, Primary Care Teen, Standard Teen, &amp; Group Teen</a:t>
            </a:r>
          </a:p>
          <a:p>
            <a:pPr fontAlgn="auto">
              <a:lnSpc>
                <a:spcPct val="90000"/>
              </a:lnSpc>
              <a:spcAft>
                <a:spcPts val="0"/>
              </a:spcAft>
              <a:buFont typeface="Arial" pitchFamily="34" charset="0"/>
              <a:buChar char="•"/>
              <a:defRPr/>
            </a:pPr>
            <a:endParaRPr lang="en-US" dirty="0" smtClean="0">
              <a:effectLst>
                <a:outerShdw blurRad="38100" dist="38100" dir="2700000" algn="tl">
                  <a:srgbClr val="C0C0C0"/>
                </a:outerShdw>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63563"/>
          </a:xfrm>
        </p:spPr>
        <p:txBody>
          <a:bodyPr rtlCol="0">
            <a:normAutofit fontScale="90000"/>
          </a:bodyPr>
          <a:lstStyle/>
          <a:p>
            <a:pPr fontAlgn="auto">
              <a:spcAft>
                <a:spcPts val="0"/>
              </a:spcAft>
              <a:defRPr/>
            </a:pPr>
            <a:r>
              <a:rPr lang="en-US" dirty="0" smtClean="0"/>
              <a:t>Other Parenting Skills</a:t>
            </a:r>
            <a:endParaRPr lang="en-US" dirty="0"/>
          </a:p>
        </p:txBody>
      </p:sp>
      <p:sp>
        <p:nvSpPr>
          <p:cNvPr id="5" name="Content Placeholder 4"/>
          <p:cNvSpPr>
            <a:spLocks noGrp="1"/>
          </p:cNvSpPr>
          <p:nvPr>
            <p:ph idx="1"/>
          </p:nvPr>
        </p:nvSpPr>
        <p:spPr>
          <a:xfrm>
            <a:off x="228600" y="685800"/>
            <a:ext cx="8610600" cy="6172200"/>
          </a:xfrm>
        </p:spPr>
        <p:txBody>
          <a:bodyPr rtlCol="0">
            <a:normAutofit fontScale="85000" lnSpcReduction="10000"/>
          </a:bodyPr>
          <a:lstStyle/>
          <a:p>
            <a:pPr fontAlgn="auto">
              <a:spcAft>
                <a:spcPts val="0"/>
              </a:spcAft>
              <a:buFont typeface="Arial" pitchFamily="34" charset="0"/>
              <a:buChar char="•"/>
              <a:defRPr/>
            </a:pPr>
            <a:r>
              <a:rPr lang="en-US" dirty="0" smtClean="0"/>
              <a:t>Stepping Stones (for children with developmental delays)</a:t>
            </a:r>
          </a:p>
          <a:p>
            <a:pPr lvl="1" fontAlgn="auto">
              <a:spcAft>
                <a:spcPts val="0"/>
              </a:spcAft>
              <a:buFont typeface="Arial" pitchFamily="34" charset="0"/>
              <a:buChar char="–"/>
              <a:defRPr/>
            </a:pPr>
            <a:r>
              <a:rPr lang="en-US" dirty="0" smtClean="0"/>
              <a:t>Providing other rewards</a:t>
            </a:r>
          </a:p>
          <a:p>
            <a:pPr lvl="1" fontAlgn="auto">
              <a:spcAft>
                <a:spcPts val="0"/>
              </a:spcAft>
              <a:buFont typeface="Arial" pitchFamily="34" charset="0"/>
              <a:buChar char="–"/>
              <a:defRPr/>
            </a:pPr>
            <a:r>
              <a:rPr lang="en-US" dirty="0" smtClean="0"/>
              <a:t>Setting up activity schedules</a:t>
            </a:r>
          </a:p>
          <a:p>
            <a:pPr lvl="1" fontAlgn="auto">
              <a:spcAft>
                <a:spcPts val="0"/>
              </a:spcAft>
              <a:buFont typeface="Arial" pitchFamily="34" charset="0"/>
              <a:buChar char="–"/>
              <a:defRPr/>
            </a:pPr>
            <a:r>
              <a:rPr lang="en-US" dirty="0" smtClean="0"/>
              <a:t>Using physical guidance</a:t>
            </a:r>
          </a:p>
          <a:p>
            <a:pPr lvl="1" fontAlgn="auto">
              <a:spcAft>
                <a:spcPts val="0"/>
              </a:spcAft>
              <a:buFont typeface="Arial" pitchFamily="34" charset="0"/>
              <a:buChar char="–"/>
              <a:defRPr/>
            </a:pPr>
            <a:r>
              <a:rPr lang="en-US" dirty="0" smtClean="0"/>
              <a:t>Teaching backwards</a:t>
            </a:r>
          </a:p>
          <a:p>
            <a:pPr lvl="1" fontAlgn="auto">
              <a:spcAft>
                <a:spcPts val="0"/>
              </a:spcAft>
              <a:buFont typeface="Arial" pitchFamily="34" charset="0"/>
              <a:buChar char="–"/>
              <a:defRPr/>
            </a:pPr>
            <a:r>
              <a:rPr lang="en-US" dirty="0" smtClean="0"/>
              <a:t>Using diversion to another activity</a:t>
            </a:r>
          </a:p>
          <a:p>
            <a:pPr lvl="1" fontAlgn="auto">
              <a:spcAft>
                <a:spcPts val="0"/>
              </a:spcAft>
              <a:buFont typeface="Arial" pitchFamily="34" charset="0"/>
              <a:buChar char="–"/>
              <a:defRPr/>
            </a:pPr>
            <a:r>
              <a:rPr lang="en-US" dirty="0" smtClean="0"/>
              <a:t>Teaching children to communicate what they want</a:t>
            </a:r>
          </a:p>
          <a:p>
            <a:pPr lvl="1" fontAlgn="auto">
              <a:spcAft>
                <a:spcPts val="0"/>
              </a:spcAft>
              <a:buFont typeface="Arial" pitchFamily="34" charset="0"/>
              <a:buChar char="–"/>
              <a:defRPr/>
            </a:pPr>
            <a:r>
              <a:rPr lang="en-US" dirty="0" smtClean="0"/>
              <a:t>Blocking</a:t>
            </a:r>
          </a:p>
          <a:p>
            <a:pPr lvl="1" fontAlgn="auto">
              <a:spcAft>
                <a:spcPts val="0"/>
              </a:spcAft>
              <a:buFont typeface="Arial" pitchFamily="34" charset="0"/>
              <a:buChar char="–"/>
              <a:defRPr/>
            </a:pPr>
            <a:r>
              <a:rPr lang="en-US" dirty="0" smtClean="0"/>
              <a:t>Using brief interruption</a:t>
            </a:r>
          </a:p>
          <a:p>
            <a:pPr fontAlgn="auto">
              <a:spcAft>
                <a:spcPts val="0"/>
              </a:spcAft>
              <a:buFont typeface="Arial" pitchFamily="34" charset="0"/>
              <a:buChar char="•"/>
              <a:defRPr/>
            </a:pPr>
            <a:r>
              <a:rPr lang="en-US" dirty="0" smtClean="0"/>
              <a:t>Pathways (for parents at risk for child abuse and neglect)</a:t>
            </a:r>
          </a:p>
          <a:p>
            <a:pPr lvl="1" fontAlgn="auto">
              <a:spcAft>
                <a:spcPts val="0"/>
              </a:spcAft>
              <a:buFont typeface="Arial" pitchFamily="34" charset="0"/>
              <a:buChar char="–"/>
              <a:defRPr/>
            </a:pPr>
            <a:r>
              <a:rPr lang="en-US" dirty="0" smtClean="0"/>
              <a:t>Identifying and understanding parent traps</a:t>
            </a:r>
          </a:p>
          <a:p>
            <a:pPr lvl="1" fontAlgn="auto">
              <a:spcAft>
                <a:spcPts val="0"/>
              </a:spcAft>
              <a:buFont typeface="Arial" pitchFamily="34" charset="0"/>
              <a:buChar char="–"/>
              <a:defRPr/>
            </a:pPr>
            <a:r>
              <a:rPr lang="en-US" dirty="0" smtClean="0"/>
              <a:t>How to get out of a parent trap</a:t>
            </a:r>
          </a:p>
          <a:p>
            <a:pPr lvl="1" fontAlgn="auto">
              <a:spcAft>
                <a:spcPts val="0"/>
              </a:spcAft>
              <a:buFont typeface="Arial" pitchFamily="34" charset="0"/>
              <a:buChar char="–"/>
              <a:defRPr/>
            </a:pPr>
            <a:r>
              <a:rPr lang="en-US" dirty="0" smtClean="0"/>
              <a:t>Understanding anger</a:t>
            </a:r>
          </a:p>
          <a:p>
            <a:pPr lvl="1" fontAlgn="auto">
              <a:spcAft>
                <a:spcPts val="0"/>
              </a:spcAft>
              <a:buFont typeface="Arial" pitchFamily="34" charset="0"/>
              <a:buChar char="–"/>
              <a:defRPr/>
            </a:pPr>
            <a:r>
              <a:rPr lang="en-US" dirty="0" smtClean="0"/>
              <a:t>Coping with anger</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nvGraphicFramePr>
        <p:xfrm>
          <a:off x="0" y="0"/>
          <a:ext cx="9144000" cy="6858000"/>
        </p:xfrm>
        <a:graphic>
          <a:graphicData uri="http://schemas.openxmlformats.org/drawingml/2006/table">
            <a:tbl>
              <a:tblPr firstRow="1" bandRow="1">
                <a:tableStyleId>{93296810-A885-4BE3-A3E7-6D5BEEA58F35}</a:tableStyleId>
              </a:tblPr>
              <a:tblGrid>
                <a:gridCol w="3850106"/>
                <a:gridCol w="2646948"/>
                <a:gridCol w="2646947"/>
              </a:tblGrid>
              <a:tr h="574315">
                <a:tc gridSpan="3">
                  <a:txBody>
                    <a:bodyPr/>
                    <a:lstStyle/>
                    <a:p>
                      <a:pPr algn="ctr"/>
                      <a:r>
                        <a:rPr lang="en-US" sz="2800" dirty="0" smtClean="0"/>
                        <a:t>Specific Parenting Skills for Teens</a:t>
                      </a:r>
                      <a:endParaRPr lang="en-US" sz="2800" dirty="0"/>
                    </a:p>
                  </a:txBody>
                  <a:tcPr/>
                </a:tc>
                <a:tc hMerge="1">
                  <a:txBody>
                    <a:bodyPr/>
                    <a:lstStyle/>
                    <a:p>
                      <a:endParaRPr lang="en-US"/>
                    </a:p>
                  </a:txBody>
                  <a:tcPr/>
                </a:tc>
                <a:tc hMerge="1">
                  <a:txBody>
                    <a:bodyPr/>
                    <a:lstStyle/>
                    <a:p>
                      <a:pPr>
                        <a:buFont typeface="Arial" pitchFamily="34" charset="0"/>
                        <a:buChar char="•"/>
                      </a:pPr>
                      <a:endParaRPr lang="en-US" dirty="0"/>
                    </a:p>
                  </a:txBody>
                  <a:tcPr/>
                </a:tc>
              </a:tr>
              <a:tr h="709448">
                <a:tc>
                  <a:txBody>
                    <a:bodyPr/>
                    <a:lstStyle/>
                    <a:p>
                      <a:pPr>
                        <a:buFont typeface="Arial" pitchFamily="34" charset="0"/>
                        <a:buNone/>
                      </a:pPr>
                      <a:r>
                        <a:rPr lang="en-US" dirty="0" smtClean="0"/>
                        <a:t>Increasing desirable behavior</a:t>
                      </a:r>
                      <a:endParaRPr lang="en-US" dirty="0"/>
                    </a:p>
                  </a:txBody>
                  <a:tcPr/>
                </a:tc>
                <a:tc>
                  <a:txBody>
                    <a:bodyPr/>
                    <a:lstStyle/>
                    <a:p>
                      <a:pPr>
                        <a:buFont typeface="Arial" pitchFamily="34" charset="0"/>
                        <a:buChar char="•"/>
                      </a:pPr>
                      <a:r>
                        <a:rPr lang="en-US" dirty="0" smtClean="0"/>
                        <a:t>Descriptive praise</a:t>
                      </a:r>
                    </a:p>
                    <a:p>
                      <a:pPr>
                        <a:buFont typeface="Arial" pitchFamily="34" charset="0"/>
                        <a:buChar char="•"/>
                      </a:pPr>
                      <a:r>
                        <a:rPr lang="en-US" dirty="0" smtClean="0"/>
                        <a:t>Positive attention</a:t>
                      </a: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dirty="0" smtClean="0"/>
                        <a:t>Engaging activities</a:t>
                      </a:r>
                    </a:p>
                    <a:p>
                      <a:pPr>
                        <a:buFont typeface="Arial" pitchFamily="34" charset="0"/>
                        <a:buChar char="•"/>
                      </a:pPr>
                      <a:endParaRPr lang="en-US" dirty="0"/>
                    </a:p>
                  </a:txBody>
                  <a:tcPr/>
                </a:tc>
              </a:tr>
              <a:tr h="70944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Developing a positive relationship</a:t>
                      </a:r>
                    </a:p>
                  </a:txBody>
                  <a:tcPr/>
                </a:tc>
                <a:tc>
                  <a:txBody>
                    <a:bodyPr/>
                    <a:lstStyle/>
                    <a:p>
                      <a:pPr>
                        <a:buFont typeface="Arial" pitchFamily="34" charset="0"/>
                        <a:buChar char="•"/>
                      </a:pPr>
                      <a:r>
                        <a:rPr lang="en-US" dirty="0" smtClean="0"/>
                        <a:t>Spending quality time</a:t>
                      </a:r>
                    </a:p>
                    <a:p>
                      <a:pPr>
                        <a:buFont typeface="Arial" pitchFamily="34" charset="0"/>
                        <a:buChar char="•"/>
                      </a:pPr>
                      <a:r>
                        <a:rPr lang="en-US" dirty="0" smtClean="0"/>
                        <a:t>Talking together</a:t>
                      </a: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dirty="0" smtClean="0"/>
                        <a:t>Showing appropriate</a:t>
                      </a:r>
                      <a:r>
                        <a:rPr lang="en-US" baseline="0" dirty="0" smtClean="0"/>
                        <a:t> affection</a:t>
                      </a:r>
                      <a:endParaRPr lang="en-US" dirty="0" smtClean="0"/>
                    </a:p>
                  </a:txBody>
                  <a:tcPr/>
                </a:tc>
              </a:tr>
              <a:tr h="1317547">
                <a:tc>
                  <a:txBody>
                    <a:bodyPr/>
                    <a:lstStyle/>
                    <a:p>
                      <a:r>
                        <a:rPr lang="en-US" dirty="0" smtClean="0"/>
                        <a:t>Teaching new skills and behaviors</a:t>
                      </a:r>
                      <a:endParaRPr lang="en-US" dirty="0"/>
                    </a:p>
                  </a:txBody>
                  <a:tcPr/>
                </a:tc>
                <a:tc>
                  <a:txBody>
                    <a:bodyPr/>
                    <a:lstStyle/>
                    <a:p>
                      <a:pPr>
                        <a:buFont typeface="Arial" pitchFamily="34" charset="0"/>
                        <a:buChar char="•"/>
                      </a:pPr>
                      <a:r>
                        <a:rPr lang="en-US" dirty="0" smtClean="0"/>
                        <a:t>Setting</a:t>
                      </a:r>
                      <a:r>
                        <a:rPr lang="en-US" baseline="0" dirty="0" smtClean="0"/>
                        <a:t> a good example</a:t>
                      </a:r>
                    </a:p>
                    <a:p>
                      <a:pPr>
                        <a:buFont typeface="Arial" pitchFamily="34" charset="0"/>
                        <a:buChar char="•"/>
                      </a:pPr>
                      <a:r>
                        <a:rPr lang="en-US" baseline="0" dirty="0" smtClean="0"/>
                        <a:t>Coaching problem solving</a:t>
                      </a:r>
                    </a:p>
                  </a:txBody>
                  <a:tcPr/>
                </a:tc>
                <a:tc>
                  <a:txBody>
                    <a:bodyPr/>
                    <a:lstStyle/>
                    <a:p>
                      <a:pPr>
                        <a:buFont typeface="Arial" pitchFamily="34" charset="0"/>
                        <a:buChar char="•"/>
                      </a:pPr>
                      <a:r>
                        <a:rPr lang="en-US" baseline="0" dirty="0" smtClean="0"/>
                        <a:t>Behavior contracts</a:t>
                      </a:r>
                    </a:p>
                    <a:p>
                      <a:pPr>
                        <a:buFont typeface="Arial" pitchFamily="34" charset="0"/>
                        <a:buChar char="•"/>
                      </a:pPr>
                      <a:r>
                        <a:rPr lang="en-US" baseline="0" dirty="0" smtClean="0"/>
                        <a:t>Family meetings</a:t>
                      </a:r>
                      <a:endParaRPr lang="en-US" dirty="0" smtClean="0"/>
                    </a:p>
                  </a:txBody>
                  <a:tcPr/>
                </a:tc>
              </a:tr>
              <a:tr h="1621595">
                <a:tc>
                  <a:txBody>
                    <a:bodyPr/>
                    <a:lstStyle/>
                    <a:p>
                      <a:r>
                        <a:rPr lang="en-US" dirty="0" smtClean="0"/>
                        <a:t>Managing problem behavior</a:t>
                      </a:r>
                      <a:endParaRPr lang="en-US" dirty="0"/>
                    </a:p>
                  </a:txBody>
                  <a:tcPr/>
                </a:tc>
                <a:tc>
                  <a:txBody>
                    <a:bodyPr/>
                    <a:lstStyle/>
                    <a:p>
                      <a:pPr>
                        <a:buFont typeface="Arial" pitchFamily="34" charset="0"/>
                        <a:buChar char="•"/>
                      </a:pPr>
                      <a:r>
                        <a:rPr lang="en-US" dirty="0" smtClean="0"/>
                        <a:t>Family rules</a:t>
                      </a:r>
                    </a:p>
                    <a:p>
                      <a:pPr>
                        <a:buFont typeface="Arial" pitchFamily="34" charset="0"/>
                        <a:buChar char="•"/>
                      </a:pPr>
                      <a:r>
                        <a:rPr lang="en-US" dirty="0" smtClean="0"/>
                        <a:t>Directed discussion</a:t>
                      </a:r>
                    </a:p>
                    <a:p>
                      <a:pPr>
                        <a:buFont typeface="Arial" pitchFamily="34" charset="0"/>
                        <a:buChar char="•"/>
                      </a:pPr>
                      <a:r>
                        <a:rPr lang="en-US" dirty="0" smtClean="0"/>
                        <a:t>Clear, calm requests</a:t>
                      </a:r>
                    </a:p>
                  </a:txBody>
                  <a:tcPr/>
                </a:tc>
                <a:tc>
                  <a:txBody>
                    <a:bodyPr/>
                    <a:lstStyle/>
                    <a:p>
                      <a:pPr>
                        <a:buFont typeface="Arial" pitchFamily="34" charset="0"/>
                        <a:buChar char="•"/>
                      </a:pPr>
                      <a:r>
                        <a:rPr lang="en-US" dirty="0" smtClean="0"/>
                        <a:t>Logical consequences</a:t>
                      </a:r>
                    </a:p>
                    <a:p>
                      <a:pPr>
                        <a:buFont typeface="Arial" pitchFamily="34" charset="0"/>
                        <a:buChar char="•"/>
                      </a:pPr>
                      <a:r>
                        <a:rPr lang="en-US" dirty="0" smtClean="0"/>
                        <a:t>Acknowledging emotional</a:t>
                      </a:r>
                      <a:r>
                        <a:rPr lang="en-US" baseline="0" dirty="0" smtClean="0"/>
                        <a:t> behavior</a:t>
                      </a:r>
                    </a:p>
                    <a:p>
                      <a:pPr>
                        <a:buFont typeface="Arial" pitchFamily="34" charset="0"/>
                        <a:buChar char="•"/>
                      </a:pPr>
                      <a:r>
                        <a:rPr lang="en-US" baseline="0" dirty="0" smtClean="0"/>
                        <a:t>Behavior contracts</a:t>
                      </a:r>
                      <a:endParaRPr lang="en-US" dirty="0" smtClean="0"/>
                    </a:p>
                  </a:txBody>
                  <a:tcPr/>
                </a:tc>
              </a:tr>
              <a:tr h="1925645">
                <a:tc>
                  <a:txBody>
                    <a:bodyPr/>
                    <a:lstStyle/>
                    <a:p>
                      <a:r>
                        <a:rPr lang="en-US" dirty="0" smtClean="0"/>
                        <a:t>Dealing</a:t>
                      </a:r>
                      <a:r>
                        <a:rPr lang="en-US" baseline="0" dirty="0" smtClean="0"/>
                        <a:t> with risky behavior</a:t>
                      </a:r>
                      <a:endParaRPr lang="en-US" dirty="0"/>
                    </a:p>
                  </a:txBody>
                  <a:tcPr/>
                </a:tc>
                <a:tc>
                  <a:txBody>
                    <a:bodyPr/>
                    <a:lstStyle/>
                    <a:p>
                      <a:pPr>
                        <a:buFont typeface="Arial" pitchFamily="34" charset="0"/>
                        <a:buChar char="•"/>
                      </a:pPr>
                      <a:r>
                        <a:rPr lang="en-US" dirty="0" smtClean="0"/>
                        <a:t>Identifying</a:t>
                      </a:r>
                      <a:r>
                        <a:rPr lang="en-US" baseline="0" dirty="0" smtClean="0"/>
                        <a:t> risky situations</a:t>
                      </a:r>
                    </a:p>
                    <a:p>
                      <a:pPr>
                        <a:buFont typeface="Arial" pitchFamily="34" charset="0"/>
                        <a:buChar char="•"/>
                      </a:pPr>
                      <a:r>
                        <a:rPr lang="en-US" baseline="0" dirty="0" smtClean="0"/>
                        <a:t>Obtaining useful information</a:t>
                      </a:r>
                    </a:p>
                    <a:p>
                      <a:pPr>
                        <a:buFont typeface="Arial" pitchFamily="34" charset="0"/>
                        <a:buChar char="•"/>
                      </a:pPr>
                      <a:r>
                        <a:rPr lang="en-US" baseline="0" dirty="0" smtClean="0"/>
                        <a:t>Explaining concerns and risks</a:t>
                      </a:r>
                    </a:p>
                  </a:txBody>
                  <a:tcPr/>
                </a:tc>
                <a:tc>
                  <a:txBody>
                    <a:bodyPr/>
                    <a:lstStyle/>
                    <a:p>
                      <a:pPr>
                        <a:buFont typeface="Arial" pitchFamily="34" charset="0"/>
                        <a:buChar char="•"/>
                      </a:pPr>
                      <a:r>
                        <a:rPr lang="en-US" baseline="0" dirty="0" smtClean="0"/>
                        <a:t>Risk reduction strategies</a:t>
                      </a:r>
                    </a:p>
                    <a:p>
                      <a:pPr>
                        <a:buFont typeface="Arial" pitchFamily="34" charset="0"/>
                        <a:buChar char="•"/>
                      </a:pPr>
                      <a:r>
                        <a:rPr lang="en-US" baseline="0" dirty="0" smtClean="0"/>
                        <a:t>Holding a review session</a:t>
                      </a:r>
                    </a:p>
                    <a:p>
                      <a:pPr>
                        <a:buFont typeface="Arial" pitchFamily="34" charset="0"/>
                        <a:buChar char="•"/>
                      </a:pPr>
                      <a:r>
                        <a:rPr lang="en-US" baseline="0" dirty="0" smtClean="0"/>
                        <a:t>Monitoring teenagers</a:t>
                      </a:r>
                      <a:endParaRPr lang="en-US" dirty="0" smtClean="0"/>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0" y="0"/>
            <a:ext cx="9144000" cy="838200"/>
          </a:xfrm>
        </p:spPr>
        <p:txBody>
          <a:bodyPr/>
          <a:lstStyle/>
          <a:p>
            <a:r>
              <a:rPr lang="en-US" sz="3400" smtClean="0"/>
              <a:t>Key flexibilities within Triple P model</a:t>
            </a:r>
          </a:p>
        </p:txBody>
      </p:sp>
      <p:sp>
        <p:nvSpPr>
          <p:cNvPr id="50178" name="Rectangle 3"/>
          <p:cNvSpPr>
            <a:spLocks noGrp="1" noChangeArrowheads="1"/>
          </p:cNvSpPr>
          <p:nvPr>
            <p:ph idx="1"/>
          </p:nvPr>
        </p:nvSpPr>
        <p:spPr>
          <a:xfrm>
            <a:off x="0" y="1295400"/>
            <a:ext cx="6172200" cy="5029200"/>
          </a:xfrm>
        </p:spPr>
        <p:txBody>
          <a:bodyPr/>
          <a:lstStyle/>
          <a:p>
            <a:pPr>
              <a:lnSpc>
                <a:spcPct val="90000"/>
              </a:lnSpc>
            </a:pPr>
            <a:r>
              <a:rPr lang="en-US" sz="2600" smtClean="0"/>
              <a:t>Parent determines the specific goals for child and family</a:t>
            </a:r>
          </a:p>
          <a:p>
            <a:pPr>
              <a:lnSpc>
                <a:spcPct val="90000"/>
              </a:lnSpc>
            </a:pPr>
            <a:r>
              <a:rPr lang="en-US" sz="2600" smtClean="0"/>
              <a:t>Provider uses examples that are consistent with the family’s circumstance and preferences</a:t>
            </a:r>
          </a:p>
          <a:p>
            <a:pPr>
              <a:lnSpc>
                <a:spcPct val="90000"/>
              </a:lnSpc>
            </a:pPr>
            <a:r>
              <a:rPr lang="en-US" sz="2600" smtClean="0"/>
              <a:t>Triple P offers a menu of parenting strategies and facilitates the parent making informed choices</a:t>
            </a:r>
          </a:p>
          <a:p>
            <a:pPr lvl="1">
              <a:lnSpc>
                <a:spcPct val="90000"/>
              </a:lnSpc>
            </a:pPr>
            <a:endParaRPr lang="en-US" sz="2200" smtClean="0"/>
          </a:p>
          <a:p>
            <a:pPr lvl="1">
              <a:lnSpc>
                <a:spcPct val="90000"/>
              </a:lnSpc>
            </a:pPr>
            <a:r>
              <a:rPr lang="en-US" sz="2200" smtClean="0"/>
              <a:t>Triple P has been successfully implemented across many cultural and ethnic groups, SES levels, countries, and languages</a:t>
            </a:r>
          </a:p>
        </p:txBody>
      </p:sp>
      <p:pic>
        <p:nvPicPr>
          <p:cNvPr id="50179" name="Picture 2" descr="C:\Users\Suzanne\AppData\Local\Microsoft\Windows\Temporary Internet Files\Content.IE5\FR7AM5B1\MPj04309050000[1].jpg"/>
          <p:cNvPicPr>
            <a:picLocks noChangeAspect="1" noChangeArrowheads="1"/>
          </p:cNvPicPr>
          <p:nvPr/>
        </p:nvPicPr>
        <p:blipFill>
          <a:blip r:embed="rId3"/>
          <a:srcRect/>
          <a:stretch>
            <a:fillRect/>
          </a:stretch>
        </p:blipFill>
        <p:spPr bwMode="auto">
          <a:xfrm>
            <a:off x="5943600" y="1828800"/>
            <a:ext cx="2940050"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rtlCol="0">
            <a:normAutofit fontScale="90000"/>
          </a:bodyPr>
          <a:lstStyle/>
          <a:p>
            <a:pPr fontAlgn="auto">
              <a:spcAft>
                <a:spcPts val="0"/>
              </a:spcAft>
              <a:defRPr/>
            </a:pPr>
            <a:r>
              <a:rPr lang="en-US" dirty="0" smtClean="0"/>
              <a:t>Multiple Delivery Formats </a:t>
            </a:r>
            <a:br>
              <a:rPr lang="en-US" dirty="0" smtClean="0"/>
            </a:br>
            <a:r>
              <a:rPr lang="en-US" dirty="0" smtClean="0"/>
              <a:t>of Triple P</a:t>
            </a:r>
          </a:p>
        </p:txBody>
      </p:sp>
      <p:sp>
        <p:nvSpPr>
          <p:cNvPr id="52226" name="Rectangle 3"/>
          <p:cNvSpPr>
            <a:spLocks noGrp="1" noChangeArrowheads="1"/>
          </p:cNvSpPr>
          <p:nvPr>
            <p:ph idx="1"/>
          </p:nvPr>
        </p:nvSpPr>
        <p:spPr>
          <a:xfrm>
            <a:off x="381000" y="1676400"/>
            <a:ext cx="8610600" cy="4724400"/>
          </a:xfrm>
        </p:spPr>
        <p:txBody>
          <a:bodyPr/>
          <a:lstStyle/>
          <a:p>
            <a:r>
              <a:rPr lang="en-US" smtClean="0"/>
              <a:t>Mass media communication</a:t>
            </a:r>
          </a:p>
          <a:p>
            <a:r>
              <a:rPr lang="en-US" smtClean="0"/>
              <a:t>One-time parenting seminar (large group)</a:t>
            </a:r>
          </a:p>
          <a:p>
            <a:r>
              <a:rPr lang="en-US" smtClean="0"/>
              <a:t>Brief and flexible consultation with individual parents</a:t>
            </a:r>
          </a:p>
          <a:p>
            <a:r>
              <a:rPr lang="en-US" smtClean="0"/>
              <a:t>Program with small group of families</a:t>
            </a:r>
          </a:p>
          <a:p>
            <a:r>
              <a:rPr lang="en-US" smtClean="0"/>
              <a:t>Self-directed program</a:t>
            </a:r>
          </a:p>
          <a:p>
            <a:r>
              <a:rPr lang="en-US" smtClean="0"/>
              <a:t>Extended intervention with individual family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u="sng" smtClean="0"/>
              <a:t>Goals for Today</a:t>
            </a:r>
          </a:p>
        </p:txBody>
      </p:sp>
      <p:sp>
        <p:nvSpPr>
          <p:cNvPr id="19458" name="Content Placeholder 2"/>
          <p:cNvSpPr>
            <a:spLocks noGrp="1"/>
          </p:cNvSpPr>
          <p:nvPr>
            <p:ph idx="1"/>
          </p:nvPr>
        </p:nvSpPr>
        <p:spPr>
          <a:xfrm>
            <a:off x="457200" y="1295400"/>
            <a:ext cx="8229600" cy="5257800"/>
          </a:xfrm>
        </p:spPr>
        <p:txBody>
          <a:bodyPr/>
          <a:lstStyle/>
          <a:p>
            <a:r>
              <a:rPr lang="en-US" b="1" i="1" smtClean="0"/>
              <a:t>What is Triple P? </a:t>
            </a:r>
          </a:p>
          <a:p>
            <a:pPr lvl="1"/>
            <a:r>
              <a:rPr lang="en-US" smtClean="0"/>
              <a:t>Overview of the Triple P Positive Parenting Program</a:t>
            </a:r>
          </a:p>
          <a:p>
            <a:pPr lvl="1"/>
            <a:r>
              <a:rPr lang="en-US" smtClean="0"/>
              <a:t>Brief overview of research base</a:t>
            </a:r>
          </a:p>
          <a:p>
            <a:r>
              <a:rPr lang="en-US" b="1" i="1" smtClean="0"/>
              <a:t>Moving beyond managing misbehavior</a:t>
            </a:r>
            <a:r>
              <a:rPr lang="en-US" b="1" smtClean="0"/>
              <a:t>: </a:t>
            </a:r>
            <a:r>
              <a:rPr lang="en-US" smtClean="0"/>
              <a:t>Program components that may be particularly helpful for youth in foster care </a:t>
            </a:r>
          </a:p>
          <a:p>
            <a:r>
              <a:rPr lang="en-US" b="1" i="1" smtClean="0"/>
              <a:t>Common elements: </a:t>
            </a:r>
            <a:r>
              <a:rPr lang="en-US" smtClean="0"/>
              <a:t>Common elements across evidence-based parenting interventions</a:t>
            </a:r>
          </a:p>
          <a:p>
            <a:r>
              <a:rPr lang="en-US" i="1" smtClean="0"/>
              <a:t>Q&amp;A</a:t>
            </a:r>
          </a:p>
          <a:p>
            <a:endParaRPr lang="en-US"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r>
              <a:rPr lang="en-US" smtClean="0"/>
              <a:t>Level 1: Universal Triple P</a:t>
            </a:r>
          </a:p>
        </p:txBody>
      </p:sp>
      <p:sp>
        <p:nvSpPr>
          <p:cNvPr id="54274" name="Rectangle 3"/>
          <p:cNvSpPr>
            <a:spLocks noGrp="1" noChangeArrowheads="1"/>
          </p:cNvSpPr>
          <p:nvPr>
            <p:ph idx="1"/>
          </p:nvPr>
        </p:nvSpPr>
        <p:spPr>
          <a:xfrm>
            <a:off x="2286000" y="1447800"/>
            <a:ext cx="6610350" cy="1371600"/>
          </a:xfrm>
        </p:spPr>
        <p:txBody>
          <a:bodyPr/>
          <a:lstStyle/>
          <a:p>
            <a:pPr>
              <a:lnSpc>
                <a:spcPct val="90000"/>
              </a:lnSpc>
            </a:pPr>
            <a:r>
              <a:rPr lang="en-US" smtClean="0"/>
              <a:t>Print</a:t>
            </a:r>
          </a:p>
          <a:p>
            <a:pPr lvl="1">
              <a:lnSpc>
                <a:spcPct val="90000"/>
              </a:lnSpc>
            </a:pPr>
            <a:r>
              <a:rPr lang="en-US" sz="2400" smtClean="0"/>
              <a:t>Newspaper editorials/features, positive parenting column, posters, brochures</a:t>
            </a:r>
          </a:p>
        </p:txBody>
      </p:sp>
      <p:pic>
        <p:nvPicPr>
          <p:cNvPr id="54275" name="Picture 4" descr="radio crop"/>
          <p:cNvPicPr>
            <a:picLocks noChangeAspect="1" noChangeArrowheads="1"/>
          </p:cNvPicPr>
          <p:nvPr/>
        </p:nvPicPr>
        <p:blipFill>
          <a:blip r:embed="rId3"/>
          <a:srcRect/>
          <a:stretch>
            <a:fillRect/>
          </a:stretch>
        </p:blipFill>
        <p:spPr bwMode="auto">
          <a:xfrm>
            <a:off x="228600" y="1219200"/>
            <a:ext cx="2027238" cy="1522413"/>
          </a:xfrm>
          <a:prstGeom prst="rect">
            <a:avLst/>
          </a:prstGeom>
          <a:noFill/>
          <a:ln w="9525">
            <a:noFill/>
            <a:miter lim="800000"/>
            <a:headEnd/>
            <a:tailEnd/>
          </a:ln>
        </p:spPr>
      </p:pic>
      <p:sp>
        <p:nvSpPr>
          <p:cNvPr id="2049029" name="Rectangle 5"/>
          <p:cNvSpPr>
            <a:spLocks noChangeArrowheads="1"/>
          </p:cNvSpPr>
          <p:nvPr/>
        </p:nvSpPr>
        <p:spPr bwMode="auto">
          <a:xfrm>
            <a:off x="0" y="2819400"/>
            <a:ext cx="9144000" cy="28956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a:t> Television</a:t>
            </a:r>
          </a:p>
          <a:p>
            <a:pPr marL="742950" lvl="1" indent="-285750">
              <a:lnSpc>
                <a:spcPct val="90000"/>
              </a:lnSpc>
              <a:spcBef>
                <a:spcPct val="20000"/>
              </a:spcBef>
              <a:buFontTx/>
              <a:buChar char="–"/>
            </a:pPr>
            <a:r>
              <a:rPr lang="en-US" sz="2400"/>
              <a:t>Current affairs stories, 15-30 sec positive parenting CSAs, television news coverage</a:t>
            </a:r>
          </a:p>
          <a:p>
            <a:pPr marL="342900" indent="-342900">
              <a:lnSpc>
                <a:spcPct val="90000"/>
              </a:lnSpc>
              <a:spcBef>
                <a:spcPct val="40000"/>
              </a:spcBef>
              <a:buFontTx/>
              <a:buChar char="•"/>
            </a:pPr>
            <a:r>
              <a:rPr lang="en-US" sz="2800"/>
              <a:t>Radio</a:t>
            </a:r>
          </a:p>
          <a:p>
            <a:pPr marL="742950" lvl="1" indent="-285750">
              <a:lnSpc>
                <a:spcPct val="90000"/>
              </a:lnSpc>
              <a:spcBef>
                <a:spcPct val="20000"/>
              </a:spcBef>
              <a:buFontTx/>
              <a:buChar char="–"/>
            </a:pPr>
            <a:r>
              <a:rPr lang="en-US" sz="2400"/>
              <a:t>Interviews, 1-2 minute CSAs, weekly call-in shows</a:t>
            </a:r>
          </a:p>
          <a:p>
            <a:pPr marL="342900" indent="-342900">
              <a:lnSpc>
                <a:spcPct val="90000"/>
              </a:lnSpc>
              <a:spcBef>
                <a:spcPct val="40000"/>
              </a:spcBef>
              <a:buFontTx/>
              <a:buChar char="•"/>
            </a:pPr>
            <a:r>
              <a:rPr lang="en-US" sz="2800"/>
              <a:t>Internet </a:t>
            </a:r>
          </a:p>
          <a:p>
            <a:pPr marL="742950" lvl="1" indent="-285750">
              <a:lnSpc>
                <a:spcPct val="90000"/>
              </a:lnSpc>
              <a:spcBef>
                <a:spcPct val="20000"/>
              </a:spcBef>
              <a:buFontTx/>
              <a:buChar char="–"/>
            </a:pPr>
            <a:r>
              <a:rPr lang="en-US" sz="2400"/>
              <a:t>Parent direct web sites, e-journals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902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049029">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499"/>
                                          </p:stCondLst>
                                        </p:cTn>
                                        <p:tgtEl>
                                          <p:spTgt spid="204902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049029">
                                            <p:txEl>
                                              <p:pRg st="1" end="1"/>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204902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049029">
                                            <p:txEl>
                                              <p:pRg st="2" end="2"/>
                                            </p:txEl>
                                          </p:spTgt>
                                        </p:tgtEl>
                                        <p:attrNameLst>
                                          <p:attrName>ppt_c</p:attrName>
                                        </p:attrNameLst>
                                      </p:cBhvr>
                                      <p:to>
                                        <a:schemeClr val="bg2"/>
                                      </p:to>
                                    </p:animClr>
                                  </p:subTnLst>
                                </p:cTn>
                              </p:par>
                              <p:par>
                                <p:cTn id="13" presetID="1" presetClass="entr" presetSubtype="0" fill="hold" grpId="0" nodeType="withEffect">
                                  <p:stCondLst>
                                    <p:cond delay="0"/>
                                  </p:stCondLst>
                                  <p:childTnLst>
                                    <p:set>
                                      <p:cBhvr>
                                        <p:cTn id="14" dur="1" fill="hold">
                                          <p:stCondLst>
                                            <p:cond delay="499"/>
                                          </p:stCondLst>
                                        </p:cTn>
                                        <p:tgtEl>
                                          <p:spTgt spid="2049029">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049029">
                                            <p:txEl>
                                              <p:pRg st="3" end="3"/>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49029">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049029">
                                            <p:txEl>
                                              <p:pRg st="4" end="4"/>
                                            </p:txEl>
                                          </p:spTgt>
                                        </p:tgtEl>
                                        <p:attrNameLst>
                                          <p:attrName>ppt_c</p:attrName>
                                        </p:attrNameLst>
                                      </p:cBhvr>
                                      <p:to>
                                        <a:schemeClr val="bg2"/>
                                      </p:to>
                                    </p:animClr>
                                  </p:subTnLst>
                                </p:cTn>
                              </p:par>
                              <p:par>
                                <p:cTn id="19" presetID="1" presetClass="entr" presetSubtype="0" fill="hold" grpId="0" nodeType="withEffect">
                                  <p:stCondLst>
                                    <p:cond delay="0"/>
                                  </p:stCondLst>
                                  <p:childTnLst>
                                    <p:set>
                                      <p:cBhvr>
                                        <p:cTn id="20" dur="1" fill="hold">
                                          <p:stCondLst>
                                            <p:cond delay="499"/>
                                          </p:stCondLst>
                                        </p:cTn>
                                        <p:tgtEl>
                                          <p:spTgt spid="2049029">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2049029">
                                            <p:txEl>
                                              <p:pRg st="5" end="5"/>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029"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ChangeArrowheads="1"/>
          </p:cNvSpPr>
          <p:nvPr/>
        </p:nvSpPr>
        <p:spPr bwMode="auto">
          <a:xfrm>
            <a:off x="0" y="3643313"/>
            <a:ext cx="3203575" cy="3213100"/>
          </a:xfrm>
          <a:prstGeom prst="rect">
            <a:avLst/>
          </a:prstGeom>
          <a:solidFill>
            <a:srgbClr val="96BFD4"/>
          </a:solidFill>
          <a:ln w="9525">
            <a:noFill/>
            <a:miter lim="800000"/>
            <a:headEnd/>
            <a:tailEnd/>
          </a:ln>
        </p:spPr>
        <p:txBody>
          <a:bodyPr wrap="none" anchor="ctr"/>
          <a:lstStyle/>
          <a:p>
            <a:endParaRPr lang="en-US"/>
          </a:p>
        </p:txBody>
      </p:sp>
      <p:sp>
        <p:nvSpPr>
          <p:cNvPr id="56322" name="Rectangle 3"/>
          <p:cNvSpPr>
            <a:spLocks noGrp="1" noChangeArrowheads="1"/>
          </p:cNvSpPr>
          <p:nvPr>
            <p:ph type="ctrTitle"/>
          </p:nvPr>
        </p:nvSpPr>
        <p:spPr>
          <a:xfrm>
            <a:off x="685800" y="1066800"/>
            <a:ext cx="7772400" cy="1143000"/>
          </a:xfrm>
        </p:spPr>
        <p:txBody>
          <a:bodyPr/>
          <a:lstStyle/>
          <a:p>
            <a:endParaRPr lang="en-US" smtClean="0"/>
          </a:p>
        </p:txBody>
      </p:sp>
      <p:sp>
        <p:nvSpPr>
          <p:cNvPr id="40963" name="Rectangle 4"/>
          <p:cNvSpPr>
            <a:spLocks noGrp="1" noChangeArrowheads="1"/>
          </p:cNvSpPr>
          <p:nvPr>
            <p:ph type="subTitle" idx="1"/>
          </p:nvPr>
        </p:nvSpPr>
        <p:spPr>
          <a:xfrm>
            <a:off x="1219200" y="1524000"/>
            <a:ext cx="6400800" cy="1752600"/>
          </a:xfrm>
        </p:spPr>
        <p:txBody>
          <a:bodyPr rtlCol="0">
            <a:normAutofit/>
          </a:bodyPr>
          <a:lstStyle/>
          <a:p>
            <a:pPr fontAlgn="auto">
              <a:spcAft>
                <a:spcPts val="0"/>
              </a:spcAft>
              <a:buFont typeface="Arial" pitchFamily="34" charset="0"/>
              <a:buNone/>
              <a:defRPr/>
            </a:pPr>
            <a:endParaRPr lang="en-US" smtClean="0"/>
          </a:p>
        </p:txBody>
      </p:sp>
      <p:sp>
        <p:nvSpPr>
          <p:cNvPr id="56324" name="Rectangle 5"/>
          <p:cNvSpPr>
            <a:spLocks noChangeArrowheads="1"/>
          </p:cNvSpPr>
          <p:nvPr/>
        </p:nvSpPr>
        <p:spPr bwMode="auto">
          <a:xfrm>
            <a:off x="0" y="0"/>
            <a:ext cx="9144000" cy="3657600"/>
          </a:xfrm>
          <a:prstGeom prst="rect">
            <a:avLst/>
          </a:prstGeom>
          <a:solidFill>
            <a:srgbClr val="1E6B92"/>
          </a:solidFill>
          <a:ln w="9525">
            <a:noFill/>
            <a:miter lim="800000"/>
            <a:headEnd/>
            <a:tailEnd/>
          </a:ln>
        </p:spPr>
        <p:txBody>
          <a:bodyPr wrap="none" anchor="ctr"/>
          <a:lstStyle/>
          <a:p>
            <a:endParaRPr lang="en-US"/>
          </a:p>
        </p:txBody>
      </p:sp>
      <p:sp>
        <p:nvSpPr>
          <p:cNvPr id="56325" name="Rectangle 6"/>
          <p:cNvSpPr>
            <a:spLocks noChangeArrowheads="1"/>
          </p:cNvSpPr>
          <p:nvPr/>
        </p:nvSpPr>
        <p:spPr bwMode="auto">
          <a:xfrm>
            <a:off x="609600" y="1295400"/>
            <a:ext cx="8077200" cy="2087563"/>
          </a:xfrm>
          <a:prstGeom prst="rect">
            <a:avLst/>
          </a:prstGeom>
          <a:noFill/>
          <a:ln w="9525">
            <a:noFill/>
            <a:miter lim="800000"/>
            <a:headEnd/>
            <a:tailEnd/>
          </a:ln>
        </p:spPr>
        <p:txBody>
          <a:bodyPr/>
          <a:lstStyle/>
          <a:p>
            <a:pPr>
              <a:spcBef>
                <a:spcPct val="20000"/>
              </a:spcBef>
            </a:pPr>
            <a:r>
              <a:rPr lang="en-US" sz="4000" b="1">
                <a:solidFill>
                  <a:srgbClr val="96BFD4"/>
                </a:solidFill>
              </a:rPr>
              <a:t>Level 2</a:t>
            </a:r>
            <a:br>
              <a:rPr lang="en-US" sz="4000" b="1">
                <a:solidFill>
                  <a:srgbClr val="96BFD4"/>
                </a:solidFill>
              </a:rPr>
            </a:br>
            <a:r>
              <a:rPr lang="en-US" sz="4000" b="1">
                <a:solidFill>
                  <a:schemeClr val="bg1"/>
                </a:solidFill>
              </a:rPr>
              <a:t>brief, selective intervention</a:t>
            </a:r>
            <a:endParaRPr lang="en-US" sz="3200" b="1"/>
          </a:p>
        </p:txBody>
      </p:sp>
      <p:sp>
        <p:nvSpPr>
          <p:cNvPr id="7" name="TextBox 6"/>
          <p:cNvSpPr txBox="1"/>
          <p:nvPr/>
        </p:nvSpPr>
        <p:spPr>
          <a:xfrm>
            <a:off x="3505200" y="3657600"/>
            <a:ext cx="5638800" cy="3200400"/>
          </a:xfrm>
          <a:prstGeom prst="rect">
            <a:avLst/>
          </a:prstGeom>
          <a:noFill/>
        </p:spPr>
        <p:txBody>
          <a:bodyPr>
            <a:spAutoFit/>
          </a:bodyPr>
          <a:lstStyle/>
          <a:p>
            <a:pPr>
              <a:defRPr/>
            </a:pPr>
            <a:r>
              <a:rPr lang="en-US" sz="2800" b="1" u="sng" dirty="0">
                <a:solidFill>
                  <a:srgbClr val="065590"/>
                </a:solidFill>
                <a:ea typeface="ＭＳ Ｐゴシック" pitchFamily="-111" charset="-128"/>
                <a:cs typeface="+mn-cs"/>
              </a:rPr>
              <a:t>Level 2 Options</a:t>
            </a:r>
          </a:p>
          <a:p>
            <a:pPr>
              <a:defRPr/>
            </a:pPr>
            <a:r>
              <a:rPr lang="en-US" sz="2800" b="1" dirty="0">
                <a:solidFill>
                  <a:srgbClr val="065590"/>
                </a:solidFill>
                <a:ea typeface="ＭＳ Ｐゴシック" pitchFamily="-111" charset="-128"/>
                <a:cs typeface="+mn-cs"/>
              </a:rPr>
              <a:t>Seminar Series</a:t>
            </a:r>
          </a:p>
          <a:p>
            <a:pPr marL="688975">
              <a:buFont typeface="Arial" pitchFamily="34" charset="0"/>
              <a:buChar char="•"/>
              <a:defRPr/>
            </a:pPr>
            <a:r>
              <a:rPr lang="en-US" sz="2800" dirty="0">
                <a:solidFill>
                  <a:srgbClr val="065590"/>
                </a:solidFill>
                <a:ea typeface="ＭＳ Ｐゴシック" pitchFamily="-111" charset="-128"/>
                <a:cs typeface="+mn-cs"/>
              </a:rPr>
              <a:t>	Birth-12</a:t>
            </a:r>
          </a:p>
          <a:p>
            <a:pPr marL="688975">
              <a:buFont typeface="Arial" pitchFamily="34" charset="0"/>
              <a:buChar char="•"/>
              <a:defRPr/>
            </a:pPr>
            <a:r>
              <a:rPr lang="en-US" sz="2800" dirty="0">
                <a:solidFill>
                  <a:srgbClr val="065590"/>
                </a:solidFill>
                <a:ea typeface="ＭＳ Ｐゴシック" pitchFamily="-111" charset="-128"/>
                <a:cs typeface="+mn-cs"/>
              </a:rPr>
              <a:t>	Teen</a:t>
            </a:r>
          </a:p>
          <a:p>
            <a:pPr>
              <a:defRPr/>
            </a:pPr>
            <a:r>
              <a:rPr lang="en-US" sz="2800" b="1" dirty="0">
                <a:solidFill>
                  <a:srgbClr val="065590"/>
                </a:solidFill>
                <a:ea typeface="ＭＳ Ｐゴシック" pitchFamily="-111" charset="-128"/>
                <a:cs typeface="+mn-cs"/>
              </a:rPr>
              <a:t>Individual Support</a:t>
            </a:r>
          </a:p>
          <a:p>
            <a:pPr marL="688975">
              <a:buFont typeface="Arial" pitchFamily="34" charset="0"/>
              <a:buChar char="•"/>
              <a:defRPr/>
            </a:pPr>
            <a:r>
              <a:rPr lang="en-US" sz="2800" dirty="0">
                <a:solidFill>
                  <a:srgbClr val="065590"/>
                </a:solidFill>
                <a:ea typeface="ＭＳ Ｐゴシック" pitchFamily="-111" charset="-128"/>
                <a:cs typeface="+mn-cs"/>
              </a:rPr>
              <a:t>	Birth-12</a:t>
            </a:r>
          </a:p>
          <a:p>
            <a:pPr marL="688975">
              <a:buFont typeface="Arial" pitchFamily="34" charset="0"/>
              <a:buChar char="•"/>
              <a:defRPr/>
            </a:pPr>
            <a:r>
              <a:rPr lang="en-US" sz="2800" dirty="0">
                <a:solidFill>
                  <a:srgbClr val="065590"/>
                </a:solidFill>
                <a:ea typeface="ＭＳ Ｐゴシック" pitchFamily="-111" charset="-128"/>
                <a:cs typeface="+mn-cs"/>
              </a:rPr>
              <a:t>	Teen</a:t>
            </a:r>
            <a:endParaRPr lang="en-US" sz="2800" dirty="0">
              <a:solidFill>
                <a:srgbClr val="065590"/>
              </a:solidFill>
              <a:ea typeface="ＭＳ Ｐゴシック" pitchFamily="-111" charset="-128"/>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rtlCol="0">
            <a:normAutofit fontScale="90000"/>
          </a:bodyPr>
          <a:lstStyle/>
          <a:p>
            <a:pPr fontAlgn="auto">
              <a:spcAft>
                <a:spcPts val="0"/>
              </a:spcAft>
              <a:defRPr/>
            </a:pPr>
            <a:r>
              <a:rPr lang="en-US" dirty="0" smtClean="0"/>
              <a:t>Level 2: Selected Triple P </a:t>
            </a:r>
            <a:br>
              <a:rPr lang="en-US" dirty="0" smtClean="0"/>
            </a:br>
            <a:r>
              <a:rPr lang="en-US" dirty="0" smtClean="0"/>
              <a:t>(Individual Support)</a:t>
            </a:r>
          </a:p>
        </p:txBody>
      </p:sp>
      <p:sp>
        <p:nvSpPr>
          <p:cNvPr id="58370" name="Rectangle 3"/>
          <p:cNvSpPr>
            <a:spLocks noGrp="1" noChangeArrowheads="1"/>
          </p:cNvSpPr>
          <p:nvPr>
            <p:ph idx="1"/>
          </p:nvPr>
        </p:nvSpPr>
        <p:spPr>
          <a:xfrm>
            <a:off x="228600" y="1828800"/>
            <a:ext cx="8686800" cy="4572000"/>
          </a:xfrm>
        </p:spPr>
        <p:txBody>
          <a:bodyPr/>
          <a:lstStyle/>
          <a:p>
            <a:pPr>
              <a:lnSpc>
                <a:spcPct val="90000"/>
              </a:lnSpc>
            </a:pPr>
            <a:r>
              <a:rPr lang="en-US" smtClean="0"/>
              <a:t>Brief parenting consultation through many settings</a:t>
            </a:r>
            <a:endParaRPr lang="en-US" sz="2800" smtClean="0"/>
          </a:p>
          <a:p>
            <a:pPr>
              <a:lnSpc>
                <a:spcPct val="90000"/>
              </a:lnSpc>
            </a:pPr>
            <a:r>
              <a:rPr lang="en-US" smtClean="0"/>
              <a:t>Anticipatory developmental guidance</a:t>
            </a:r>
          </a:p>
          <a:p>
            <a:pPr>
              <a:lnSpc>
                <a:spcPct val="90000"/>
              </a:lnSpc>
            </a:pPr>
            <a:r>
              <a:rPr lang="en-US" smtClean="0"/>
              <a:t>Brief consultation format (e.g., 10 mins)</a:t>
            </a:r>
          </a:p>
          <a:p>
            <a:pPr lvl="1">
              <a:lnSpc>
                <a:spcPct val="90000"/>
              </a:lnSpc>
            </a:pPr>
            <a:r>
              <a:rPr lang="en-US" smtClean="0"/>
              <a:t>clarify problem / explain resources / tailor information to family</a:t>
            </a:r>
          </a:p>
          <a:p>
            <a:pPr lvl="1">
              <a:lnSpc>
                <a:spcPct val="90000"/>
              </a:lnSpc>
            </a:pPr>
            <a:r>
              <a:rPr lang="en-US" smtClean="0"/>
              <a:t>possible brief follow-up</a:t>
            </a:r>
          </a:p>
          <a:p>
            <a:pPr>
              <a:lnSpc>
                <a:spcPct val="90000"/>
              </a:lnSpc>
            </a:pPr>
            <a:r>
              <a:rPr lang="en-US" smtClean="0"/>
              <a:t>Invitation to return if more intensive services are indicated</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2" descr="Tip Sheets Preschoolers"/>
          <p:cNvPicPr>
            <a:picLocks noChangeAspect="1" noChangeArrowheads="1"/>
          </p:cNvPicPr>
          <p:nvPr/>
        </p:nvPicPr>
        <p:blipFill>
          <a:blip r:embed="rId3"/>
          <a:srcRect/>
          <a:stretch>
            <a:fillRect/>
          </a:stretch>
        </p:blipFill>
        <p:spPr bwMode="auto">
          <a:xfrm>
            <a:off x="2895600" y="2590800"/>
            <a:ext cx="3098800" cy="4267200"/>
          </a:xfrm>
          <a:prstGeom prst="rect">
            <a:avLst/>
          </a:prstGeom>
          <a:noFill/>
          <a:ln w="9525">
            <a:noFill/>
            <a:miter lim="800000"/>
            <a:headEnd/>
            <a:tailEnd/>
          </a:ln>
        </p:spPr>
      </p:pic>
      <p:sp>
        <p:nvSpPr>
          <p:cNvPr id="60418" name="Rectangle 3"/>
          <p:cNvSpPr>
            <a:spLocks noGrp="1" noChangeArrowheads="1"/>
          </p:cNvSpPr>
          <p:nvPr>
            <p:ph type="title"/>
          </p:nvPr>
        </p:nvSpPr>
        <p:spPr/>
        <p:txBody>
          <a:bodyPr/>
          <a:lstStyle/>
          <a:p>
            <a:endParaRPr lang="en-US" smtClean="0"/>
          </a:p>
        </p:txBody>
      </p:sp>
      <p:pic>
        <p:nvPicPr>
          <p:cNvPr id="60419" name="Picture 4" descr="Tip Sheets Parenting"/>
          <p:cNvPicPr>
            <a:picLocks noGrp="1" noChangeAspect="1" noChangeArrowheads="1"/>
          </p:cNvPicPr>
          <p:nvPr>
            <p:ph type="dgm" idx="1"/>
          </p:nvPr>
        </p:nvPicPr>
        <p:blipFill>
          <a:blip r:embed="rId4"/>
          <a:srcRect/>
          <a:stretch>
            <a:fillRect/>
          </a:stretch>
        </p:blipFill>
        <p:spPr>
          <a:xfrm>
            <a:off x="0" y="0"/>
            <a:ext cx="2914650" cy="3886200"/>
          </a:xfrm>
        </p:spPr>
      </p:pic>
      <p:pic>
        <p:nvPicPr>
          <p:cNvPr id="60420" name="Picture 5" descr="Tip Sheets Infants"/>
          <p:cNvPicPr>
            <a:picLocks noChangeAspect="1" noChangeArrowheads="1"/>
          </p:cNvPicPr>
          <p:nvPr/>
        </p:nvPicPr>
        <p:blipFill>
          <a:blip r:embed="rId5"/>
          <a:srcRect/>
          <a:stretch>
            <a:fillRect/>
          </a:stretch>
        </p:blipFill>
        <p:spPr bwMode="auto">
          <a:xfrm>
            <a:off x="6159500" y="0"/>
            <a:ext cx="2984500" cy="4114800"/>
          </a:xfrm>
          <a:prstGeom prst="rect">
            <a:avLst/>
          </a:prstGeom>
          <a:noFill/>
          <a:ln w="9525">
            <a:noFill/>
            <a:miter lim="800000"/>
            <a:headEnd/>
            <a:tailEnd/>
          </a:ln>
        </p:spPr>
      </p:pic>
      <p:pic>
        <p:nvPicPr>
          <p:cNvPr id="60421" name="Picture 6" descr="Tip Sheets Toddlers"/>
          <p:cNvPicPr>
            <a:picLocks noChangeAspect="1" noChangeArrowheads="1"/>
          </p:cNvPicPr>
          <p:nvPr/>
        </p:nvPicPr>
        <p:blipFill>
          <a:blip r:embed="rId6"/>
          <a:srcRect/>
          <a:stretch>
            <a:fillRect/>
          </a:stretch>
        </p:blipFill>
        <p:spPr bwMode="auto">
          <a:xfrm>
            <a:off x="0" y="2895600"/>
            <a:ext cx="2871788" cy="3962400"/>
          </a:xfrm>
          <a:prstGeom prst="rect">
            <a:avLst/>
          </a:prstGeom>
          <a:noFill/>
          <a:ln w="9525">
            <a:noFill/>
            <a:miter lim="800000"/>
            <a:headEnd/>
            <a:tailEnd/>
          </a:ln>
        </p:spPr>
      </p:pic>
      <p:pic>
        <p:nvPicPr>
          <p:cNvPr id="60422" name="Picture 7" descr="Positive Parenting"/>
          <p:cNvPicPr>
            <a:picLocks noChangeAspect="1" noChangeArrowheads="1"/>
          </p:cNvPicPr>
          <p:nvPr/>
        </p:nvPicPr>
        <p:blipFill>
          <a:blip r:embed="rId7"/>
          <a:srcRect/>
          <a:stretch>
            <a:fillRect/>
          </a:stretch>
        </p:blipFill>
        <p:spPr bwMode="auto">
          <a:xfrm>
            <a:off x="2903538" y="0"/>
            <a:ext cx="3257550" cy="4495800"/>
          </a:xfrm>
          <a:prstGeom prst="rect">
            <a:avLst/>
          </a:prstGeom>
          <a:noFill/>
          <a:ln w="9525">
            <a:noFill/>
            <a:miter lim="800000"/>
            <a:headEnd/>
            <a:tailEnd/>
          </a:ln>
        </p:spPr>
      </p:pic>
      <p:pic>
        <p:nvPicPr>
          <p:cNvPr id="60423" name="Picture 8" descr="Tip Sheets Primary Schoolers"/>
          <p:cNvPicPr>
            <a:picLocks noChangeAspect="1" noChangeArrowheads="1"/>
          </p:cNvPicPr>
          <p:nvPr/>
        </p:nvPicPr>
        <p:blipFill>
          <a:blip r:embed="rId8"/>
          <a:srcRect/>
          <a:stretch>
            <a:fillRect/>
          </a:stretch>
        </p:blipFill>
        <p:spPr bwMode="auto">
          <a:xfrm>
            <a:off x="5994400" y="2590800"/>
            <a:ext cx="314960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458" name="Rectangle 2"/>
          <p:cNvSpPr>
            <a:spLocks noGrp="1" noChangeArrowheads="1"/>
          </p:cNvSpPr>
          <p:nvPr>
            <p:ph type="title"/>
          </p:nvPr>
        </p:nvSpPr>
        <p:spPr>
          <a:xfrm>
            <a:off x="457200" y="-26988"/>
            <a:ext cx="8229600" cy="1143001"/>
          </a:xfrm>
        </p:spPr>
        <p:txBody>
          <a:bodyPr rtlCol="0">
            <a:normAutofit/>
          </a:bodyPr>
          <a:lstStyle/>
          <a:p>
            <a:pPr fontAlgn="auto">
              <a:spcAft>
                <a:spcPts val="0"/>
              </a:spcAft>
              <a:defRPr/>
            </a:pPr>
            <a:r>
              <a:rPr lang="en-AU" sz="3400" dirty="0" smtClean="0">
                <a:effectLst>
                  <a:outerShdw blurRad="38100" dist="38100" dir="2700000" algn="tl">
                    <a:srgbClr val="C0C0C0"/>
                  </a:outerShdw>
                </a:effectLst>
              </a:rPr>
              <a:t>Level 2: Selected Triple P </a:t>
            </a:r>
            <a:br>
              <a:rPr lang="en-AU" sz="3400" dirty="0" smtClean="0">
                <a:effectLst>
                  <a:outerShdw blurRad="38100" dist="38100" dir="2700000" algn="tl">
                    <a:srgbClr val="C0C0C0"/>
                  </a:outerShdw>
                </a:effectLst>
              </a:rPr>
            </a:br>
            <a:r>
              <a:rPr lang="en-AU" sz="3400" dirty="0" smtClean="0">
                <a:effectLst>
                  <a:outerShdw blurRad="38100" dist="38100" dir="2700000" algn="tl">
                    <a:srgbClr val="C0C0C0"/>
                  </a:outerShdw>
                </a:effectLst>
              </a:rPr>
              <a:t>(Seminar Series)</a:t>
            </a:r>
            <a:endParaRPr lang="en-US" sz="3400" dirty="0" smtClean="0">
              <a:effectLst>
                <a:outerShdw blurRad="38100" dist="38100" dir="2700000" algn="tl">
                  <a:srgbClr val="C0C0C0"/>
                </a:outerShdw>
              </a:effectLst>
            </a:endParaRPr>
          </a:p>
        </p:txBody>
      </p:sp>
      <p:pic>
        <p:nvPicPr>
          <p:cNvPr id="62466" name="Picture 3" descr="Media Launch 17 Oct 03 Disc 1 of 2 020"/>
          <p:cNvPicPr>
            <a:picLocks noGrp="1" noChangeAspect="1" noChangeArrowheads="1"/>
          </p:cNvPicPr>
          <p:nvPr>
            <p:ph sz="half" idx="1"/>
          </p:nvPr>
        </p:nvPicPr>
        <p:blipFill>
          <a:blip r:embed="rId3"/>
          <a:srcRect/>
          <a:stretch>
            <a:fillRect/>
          </a:stretch>
        </p:blipFill>
        <p:spPr>
          <a:xfrm>
            <a:off x="6477000" y="1295400"/>
            <a:ext cx="2295525" cy="1531938"/>
          </a:xfrm>
        </p:spPr>
      </p:pic>
      <p:sp>
        <p:nvSpPr>
          <p:cNvPr id="62467" name="Rectangle 4"/>
          <p:cNvSpPr>
            <a:spLocks noChangeArrowheads="1"/>
          </p:cNvSpPr>
          <p:nvPr/>
        </p:nvSpPr>
        <p:spPr bwMode="auto">
          <a:xfrm>
            <a:off x="762000" y="1524000"/>
            <a:ext cx="2159000" cy="2016125"/>
          </a:xfrm>
          <a:prstGeom prst="rect">
            <a:avLst/>
          </a:prstGeom>
          <a:solidFill>
            <a:srgbClr val="FF0000"/>
          </a:solidFill>
          <a:ln w="9525">
            <a:solidFill>
              <a:schemeClr val="tx1"/>
            </a:solidFill>
            <a:miter lim="800000"/>
            <a:headEnd/>
            <a:tailEnd/>
          </a:ln>
        </p:spPr>
        <p:txBody>
          <a:bodyPr wrap="none" anchor="ctr"/>
          <a:lstStyle/>
          <a:p>
            <a:pPr algn="ctr"/>
            <a:r>
              <a:rPr lang="en-AU" sz="2400" b="1"/>
              <a:t>Seminar 1</a:t>
            </a:r>
          </a:p>
          <a:p>
            <a:pPr algn="ctr"/>
            <a:endParaRPr lang="en-AU" sz="2400" b="1"/>
          </a:p>
          <a:p>
            <a:pPr algn="ctr"/>
            <a:r>
              <a:rPr lang="en-AU" sz="2400" b="1"/>
              <a:t>The Power of </a:t>
            </a:r>
          </a:p>
          <a:p>
            <a:pPr algn="ctr"/>
            <a:r>
              <a:rPr lang="en-AU" sz="2400" b="1"/>
              <a:t>Positive </a:t>
            </a:r>
          </a:p>
          <a:p>
            <a:pPr algn="ctr"/>
            <a:r>
              <a:rPr lang="en-AU" sz="2400" b="1"/>
              <a:t>Parenting</a:t>
            </a:r>
            <a:endParaRPr lang="en-US" sz="2400" b="1"/>
          </a:p>
        </p:txBody>
      </p:sp>
      <p:sp>
        <p:nvSpPr>
          <p:cNvPr id="62468" name="Rectangle 5"/>
          <p:cNvSpPr>
            <a:spLocks noChangeArrowheads="1"/>
          </p:cNvSpPr>
          <p:nvPr/>
        </p:nvSpPr>
        <p:spPr bwMode="auto">
          <a:xfrm>
            <a:off x="3200400" y="2667000"/>
            <a:ext cx="2305050" cy="2232025"/>
          </a:xfrm>
          <a:prstGeom prst="rect">
            <a:avLst/>
          </a:prstGeom>
          <a:solidFill>
            <a:srgbClr val="00FFFF"/>
          </a:solidFill>
          <a:ln w="9525">
            <a:solidFill>
              <a:schemeClr val="tx1"/>
            </a:solidFill>
            <a:miter lim="800000"/>
            <a:headEnd/>
            <a:tailEnd/>
          </a:ln>
        </p:spPr>
        <p:txBody>
          <a:bodyPr wrap="none" anchor="ctr"/>
          <a:lstStyle/>
          <a:p>
            <a:pPr algn="ctr"/>
            <a:r>
              <a:rPr lang="en-AU" sz="2400" b="1"/>
              <a:t>Seminar 2</a:t>
            </a:r>
          </a:p>
          <a:p>
            <a:pPr algn="ctr"/>
            <a:endParaRPr lang="en-AU" sz="2400" b="1"/>
          </a:p>
          <a:p>
            <a:pPr algn="ctr"/>
            <a:r>
              <a:rPr lang="en-AU" sz="2400" b="1"/>
              <a:t>Raising</a:t>
            </a:r>
          </a:p>
          <a:p>
            <a:pPr algn="ctr"/>
            <a:r>
              <a:rPr lang="en-AU" sz="2400" b="1"/>
              <a:t>Confident, </a:t>
            </a:r>
          </a:p>
          <a:p>
            <a:pPr algn="ctr"/>
            <a:r>
              <a:rPr lang="en-AU" sz="2400" b="1"/>
              <a:t>Competent</a:t>
            </a:r>
          </a:p>
          <a:p>
            <a:pPr algn="ctr"/>
            <a:r>
              <a:rPr lang="en-AU" sz="2400" b="1"/>
              <a:t> Children</a:t>
            </a:r>
            <a:endParaRPr lang="en-US" sz="2400" b="1"/>
          </a:p>
        </p:txBody>
      </p:sp>
      <p:sp>
        <p:nvSpPr>
          <p:cNvPr id="62469" name="Rectangle 6"/>
          <p:cNvSpPr>
            <a:spLocks noChangeArrowheads="1"/>
          </p:cNvSpPr>
          <p:nvPr/>
        </p:nvSpPr>
        <p:spPr bwMode="auto">
          <a:xfrm>
            <a:off x="5715000" y="4114800"/>
            <a:ext cx="2233613" cy="2089150"/>
          </a:xfrm>
          <a:prstGeom prst="rect">
            <a:avLst/>
          </a:prstGeom>
          <a:solidFill>
            <a:srgbClr val="FFFF00"/>
          </a:solidFill>
          <a:ln w="9525">
            <a:solidFill>
              <a:schemeClr val="tx1"/>
            </a:solidFill>
            <a:miter lim="800000"/>
            <a:headEnd/>
            <a:tailEnd/>
          </a:ln>
        </p:spPr>
        <p:txBody>
          <a:bodyPr wrap="none" anchor="ctr"/>
          <a:lstStyle/>
          <a:p>
            <a:pPr algn="ctr"/>
            <a:r>
              <a:rPr lang="en-AU" sz="2400" b="1"/>
              <a:t>Seminar 3</a:t>
            </a:r>
          </a:p>
          <a:p>
            <a:pPr algn="ctr"/>
            <a:endParaRPr lang="en-AU" sz="2400" b="1"/>
          </a:p>
          <a:p>
            <a:pPr algn="ctr"/>
            <a:r>
              <a:rPr lang="en-AU" sz="2400" b="1"/>
              <a:t>Raising </a:t>
            </a:r>
          </a:p>
          <a:p>
            <a:pPr algn="ctr"/>
            <a:r>
              <a:rPr lang="en-AU" sz="2400" b="1"/>
              <a:t>Resilient </a:t>
            </a:r>
          </a:p>
          <a:p>
            <a:pPr algn="ctr"/>
            <a:r>
              <a:rPr lang="en-AU" sz="2400" b="1"/>
              <a:t>Children</a:t>
            </a:r>
            <a:endParaRPr lang="en-US" sz="2400" b="1"/>
          </a:p>
        </p:txBody>
      </p:sp>
      <p:cxnSp>
        <p:nvCxnSpPr>
          <p:cNvPr id="62470" name="AutoShape 7"/>
          <p:cNvCxnSpPr>
            <a:cxnSpLocks noChangeShapeType="1"/>
            <a:stCxn id="62467" idx="0"/>
            <a:endCxn id="62468" idx="0"/>
          </p:cNvCxnSpPr>
          <p:nvPr/>
        </p:nvCxnSpPr>
        <p:spPr bwMode="auto">
          <a:xfrm rot="16200000" flipH="1">
            <a:off x="2525713" y="839787"/>
            <a:ext cx="1143000" cy="2511425"/>
          </a:xfrm>
          <a:prstGeom prst="curvedConnector3">
            <a:avLst>
              <a:gd name="adj1" fmla="val -20000"/>
            </a:avLst>
          </a:prstGeom>
          <a:noFill/>
          <a:ln w="38100">
            <a:solidFill>
              <a:schemeClr val="tx1"/>
            </a:solidFill>
            <a:round/>
            <a:headEnd/>
            <a:tailEnd type="triangle" w="med" len="med"/>
          </a:ln>
        </p:spPr>
      </p:cxnSp>
      <p:cxnSp>
        <p:nvCxnSpPr>
          <p:cNvPr id="62471" name="AutoShape 8"/>
          <p:cNvCxnSpPr>
            <a:cxnSpLocks noChangeShapeType="1"/>
            <a:stCxn id="62468" idx="0"/>
            <a:endCxn id="62469" idx="0"/>
          </p:cNvCxnSpPr>
          <p:nvPr/>
        </p:nvCxnSpPr>
        <p:spPr bwMode="auto">
          <a:xfrm rot="16200000" flipH="1">
            <a:off x="4868863" y="2151062"/>
            <a:ext cx="1447800" cy="2479675"/>
          </a:xfrm>
          <a:prstGeom prst="curvedConnector3">
            <a:avLst>
              <a:gd name="adj1" fmla="val -15787"/>
            </a:avLst>
          </a:prstGeom>
          <a:noFill/>
          <a:ln w="38100">
            <a:solidFill>
              <a:schemeClr val="tx1"/>
            </a:solidFill>
            <a:round/>
            <a:headEnd/>
            <a:tailEnd type="triangle" w="med" len="med"/>
          </a:ln>
        </p:spPr>
      </p:cxnSp>
      <p:sp>
        <p:nvSpPr>
          <p:cNvPr id="62472" name="Rectangle 9"/>
          <p:cNvSpPr>
            <a:spLocks noChangeArrowheads="1"/>
          </p:cNvSpPr>
          <p:nvPr/>
        </p:nvSpPr>
        <p:spPr bwMode="auto">
          <a:xfrm>
            <a:off x="0" y="4038600"/>
            <a:ext cx="4572000" cy="1187450"/>
          </a:xfrm>
          <a:prstGeom prst="rect">
            <a:avLst/>
          </a:prstGeom>
          <a:noFill/>
          <a:ln w="9525">
            <a:noFill/>
            <a:miter lim="800000"/>
            <a:headEnd/>
            <a:tailEnd/>
          </a:ln>
        </p:spPr>
        <p:txBody>
          <a:bodyPr>
            <a:spAutoFit/>
          </a:bodyPr>
          <a:lstStyle/>
          <a:p>
            <a:r>
              <a:rPr lang="en-AU" sz="2400">
                <a:latin typeface="Tahoma" pitchFamily="34" charset="0"/>
              </a:rPr>
              <a:t>90 minute large group</a:t>
            </a:r>
          </a:p>
          <a:p>
            <a:r>
              <a:rPr lang="en-AU" sz="2400">
                <a:latin typeface="Tahoma" pitchFamily="34" charset="0"/>
              </a:rPr>
              <a:t>parenting seminars</a:t>
            </a:r>
            <a:endParaRPr lang="en-US" sz="2400">
              <a:latin typeface="Tahoma" pitchFamily="34" charset="0"/>
            </a:endParaRPr>
          </a:p>
          <a:p>
            <a:r>
              <a:rPr lang="en-US" sz="2400">
                <a:latin typeface="Tahoma" pitchFamily="34" charset="0"/>
              </a:rPr>
              <a:t>Invitation to return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5638800"/>
            <a:ext cx="9144000" cy="12192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64514" name="Picture 3" descr="C:\Documents and Settings\sekerns\Local Settings\Temporary Internet Files\Content.IE5\UXAT7WDL\MPj04431970000[1].jpg"/>
          <p:cNvPicPr>
            <a:picLocks noChangeAspect="1" noChangeArrowheads="1"/>
          </p:cNvPicPr>
          <p:nvPr/>
        </p:nvPicPr>
        <p:blipFill>
          <a:blip r:embed="rId3"/>
          <a:srcRect/>
          <a:stretch>
            <a:fillRect/>
          </a:stretch>
        </p:blipFill>
        <p:spPr bwMode="auto">
          <a:xfrm>
            <a:off x="7467600" y="4194175"/>
            <a:ext cx="1676400" cy="2511425"/>
          </a:xfrm>
          <a:prstGeom prst="rect">
            <a:avLst/>
          </a:prstGeom>
          <a:noFill/>
          <a:ln w="9525">
            <a:noFill/>
            <a:miter lim="800000"/>
            <a:headEnd/>
            <a:tailEnd/>
          </a:ln>
        </p:spPr>
      </p:pic>
      <p:pic>
        <p:nvPicPr>
          <p:cNvPr id="64515" name="Picture 2" descr="C:\Documents and Settings\sekerns\Local Settings\Temporary Internet Files\Content.IE5\0JXHWJWN\MPj04464680000[1].jpg"/>
          <p:cNvPicPr>
            <a:picLocks noChangeAspect="1" noChangeArrowheads="1"/>
          </p:cNvPicPr>
          <p:nvPr/>
        </p:nvPicPr>
        <p:blipFill>
          <a:blip r:embed="rId4"/>
          <a:srcRect/>
          <a:stretch>
            <a:fillRect/>
          </a:stretch>
        </p:blipFill>
        <p:spPr bwMode="auto">
          <a:xfrm>
            <a:off x="0" y="3962400"/>
            <a:ext cx="2895600" cy="2895600"/>
          </a:xfrm>
          <a:prstGeom prst="rect">
            <a:avLst/>
          </a:prstGeom>
          <a:noFill/>
          <a:ln w="9525">
            <a:noFill/>
            <a:miter lim="800000"/>
            <a:headEnd/>
            <a:tailEnd/>
          </a:ln>
        </p:spPr>
      </p:pic>
      <p:sp>
        <p:nvSpPr>
          <p:cNvPr id="2067458" name="Rectangle 2"/>
          <p:cNvSpPr>
            <a:spLocks noGrp="1" noChangeArrowheads="1"/>
          </p:cNvSpPr>
          <p:nvPr>
            <p:ph type="title"/>
          </p:nvPr>
        </p:nvSpPr>
        <p:spPr>
          <a:xfrm>
            <a:off x="457200" y="-26988"/>
            <a:ext cx="8229600" cy="1143001"/>
          </a:xfrm>
        </p:spPr>
        <p:txBody>
          <a:bodyPr rtlCol="0">
            <a:normAutofit/>
          </a:bodyPr>
          <a:lstStyle/>
          <a:p>
            <a:pPr fontAlgn="auto">
              <a:spcAft>
                <a:spcPts val="0"/>
              </a:spcAft>
              <a:defRPr/>
            </a:pPr>
            <a:r>
              <a:rPr lang="en-AU" sz="3400" dirty="0" smtClean="0">
                <a:effectLst>
                  <a:outerShdw blurRad="38100" dist="38100" dir="2700000" algn="tl">
                    <a:srgbClr val="C0C0C0"/>
                  </a:outerShdw>
                </a:effectLst>
              </a:rPr>
              <a:t>Level 2: Selected Triple P  Teen</a:t>
            </a:r>
            <a:br>
              <a:rPr lang="en-AU" sz="3400" dirty="0" smtClean="0">
                <a:effectLst>
                  <a:outerShdw blurRad="38100" dist="38100" dir="2700000" algn="tl">
                    <a:srgbClr val="C0C0C0"/>
                  </a:outerShdw>
                </a:effectLst>
              </a:rPr>
            </a:br>
            <a:r>
              <a:rPr lang="en-AU" sz="3400" dirty="0" smtClean="0">
                <a:effectLst>
                  <a:outerShdw blurRad="38100" dist="38100" dir="2700000" algn="tl">
                    <a:srgbClr val="C0C0C0"/>
                  </a:outerShdw>
                </a:effectLst>
              </a:rPr>
              <a:t>(Seminar Series)</a:t>
            </a:r>
            <a:endParaRPr lang="en-US" sz="3400" dirty="0" smtClean="0">
              <a:effectLst>
                <a:outerShdw blurRad="38100" dist="38100" dir="2700000" algn="tl">
                  <a:srgbClr val="C0C0C0"/>
                </a:outerShdw>
              </a:effectLst>
            </a:endParaRPr>
          </a:p>
        </p:txBody>
      </p:sp>
      <p:sp>
        <p:nvSpPr>
          <p:cNvPr id="64517" name="Rectangle 4"/>
          <p:cNvSpPr>
            <a:spLocks noChangeArrowheads="1"/>
          </p:cNvSpPr>
          <p:nvPr/>
        </p:nvSpPr>
        <p:spPr bwMode="auto">
          <a:xfrm>
            <a:off x="304800" y="1295400"/>
            <a:ext cx="2159000" cy="2016125"/>
          </a:xfrm>
          <a:prstGeom prst="rect">
            <a:avLst/>
          </a:prstGeom>
          <a:solidFill>
            <a:srgbClr val="FF0000"/>
          </a:solidFill>
          <a:ln w="9525">
            <a:solidFill>
              <a:schemeClr val="tx1"/>
            </a:solidFill>
            <a:miter lim="800000"/>
            <a:headEnd/>
            <a:tailEnd/>
          </a:ln>
        </p:spPr>
        <p:txBody>
          <a:bodyPr wrap="none" anchor="ctr"/>
          <a:lstStyle/>
          <a:p>
            <a:pPr algn="ctr"/>
            <a:r>
              <a:rPr lang="en-AU" sz="2400" b="1"/>
              <a:t>Seminar 1</a:t>
            </a:r>
          </a:p>
          <a:p>
            <a:pPr algn="ctr"/>
            <a:endParaRPr lang="en-AU" sz="2400" b="1"/>
          </a:p>
          <a:p>
            <a:pPr algn="ctr"/>
            <a:r>
              <a:rPr lang="en-AU" sz="2400" b="1"/>
              <a:t>Raising </a:t>
            </a:r>
          </a:p>
          <a:p>
            <a:pPr algn="ctr"/>
            <a:r>
              <a:rPr lang="en-AU" sz="2400" b="1"/>
              <a:t>Responsible </a:t>
            </a:r>
          </a:p>
          <a:p>
            <a:pPr algn="ctr"/>
            <a:r>
              <a:rPr lang="en-AU" sz="2400" b="1"/>
              <a:t>Teenagers</a:t>
            </a:r>
            <a:endParaRPr lang="en-US" sz="2400" b="1"/>
          </a:p>
        </p:txBody>
      </p:sp>
      <p:sp>
        <p:nvSpPr>
          <p:cNvPr id="64518" name="Rectangle 5"/>
          <p:cNvSpPr>
            <a:spLocks noChangeArrowheads="1"/>
          </p:cNvSpPr>
          <p:nvPr/>
        </p:nvSpPr>
        <p:spPr bwMode="auto">
          <a:xfrm>
            <a:off x="2743200" y="2438400"/>
            <a:ext cx="2305050" cy="2232025"/>
          </a:xfrm>
          <a:prstGeom prst="rect">
            <a:avLst/>
          </a:prstGeom>
          <a:solidFill>
            <a:srgbClr val="00FFFF"/>
          </a:solidFill>
          <a:ln w="9525">
            <a:solidFill>
              <a:schemeClr val="tx1"/>
            </a:solidFill>
            <a:miter lim="800000"/>
            <a:headEnd/>
            <a:tailEnd/>
          </a:ln>
        </p:spPr>
        <p:txBody>
          <a:bodyPr wrap="none" anchor="ctr"/>
          <a:lstStyle/>
          <a:p>
            <a:pPr algn="ctr"/>
            <a:r>
              <a:rPr lang="en-AU" sz="2400" b="1"/>
              <a:t>Seminar 2</a:t>
            </a:r>
          </a:p>
          <a:p>
            <a:pPr algn="ctr"/>
            <a:endParaRPr lang="en-AU" sz="2400" b="1"/>
          </a:p>
          <a:p>
            <a:pPr algn="ctr"/>
            <a:r>
              <a:rPr lang="en-AU" sz="2400" b="1"/>
              <a:t>Raising</a:t>
            </a:r>
          </a:p>
          <a:p>
            <a:pPr algn="ctr"/>
            <a:r>
              <a:rPr lang="en-AU" sz="2400" b="1"/>
              <a:t>Competent</a:t>
            </a:r>
          </a:p>
          <a:p>
            <a:pPr algn="ctr"/>
            <a:r>
              <a:rPr lang="en-AU" sz="2400" b="1"/>
              <a:t>Teenagers</a:t>
            </a:r>
            <a:endParaRPr lang="en-US" sz="2400" b="1"/>
          </a:p>
        </p:txBody>
      </p:sp>
      <p:sp>
        <p:nvSpPr>
          <p:cNvPr id="64519" name="Rectangle 6"/>
          <p:cNvSpPr>
            <a:spLocks noChangeArrowheads="1"/>
          </p:cNvSpPr>
          <p:nvPr/>
        </p:nvSpPr>
        <p:spPr bwMode="auto">
          <a:xfrm>
            <a:off x="5257800" y="3886200"/>
            <a:ext cx="2233613" cy="2089150"/>
          </a:xfrm>
          <a:prstGeom prst="rect">
            <a:avLst/>
          </a:prstGeom>
          <a:solidFill>
            <a:srgbClr val="FFFF00"/>
          </a:solidFill>
          <a:ln w="9525">
            <a:solidFill>
              <a:schemeClr val="tx1"/>
            </a:solidFill>
            <a:miter lim="800000"/>
            <a:headEnd/>
            <a:tailEnd/>
          </a:ln>
        </p:spPr>
        <p:txBody>
          <a:bodyPr wrap="none" anchor="ctr"/>
          <a:lstStyle/>
          <a:p>
            <a:pPr algn="ctr"/>
            <a:r>
              <a:rPr lang="en-AU" sz="2400" b="1"/>
              <a:t>Seminar 3</a:t>
            </a:r>
          </a:p>
          <a:p>
            <a:pPr algn="ctr"/>
            <a:endParaRPr lang="en-AU" sz="2400" b="1"/>
          </a:p>
          <a:p>
            <a:pPr algn="ctr"/>
            <a:r>
              <a:rPr lang="en-AU" sz="2400" b="1"/>
              <a:t>Getting</a:t>
            </a:r>
          </a:p>
          <a:p>
            <a:pPr algn="ctr"/>
            <a:r>
              <a:rPr lang="en-AU" sz="2400" b="1"/>
              <a:t>Teenagers</a:t>
            </a:r>
          </a:p>
          <a:p>
            <a:pPr algn="ctr"/>
            <a:r>
              <a:rPr lang="en-AU" sz="2400" b="1"/>
              <a:t>Connected</a:t>
            </a:r>
            <a:endParaRPr lang="en-US" sz="2400" b="1"/>
          </a:p>
        </p:txBody>
      </p:sp>
      <p:cxnSp>
        <p:nvCxnSpPr>
          <p:cNvPr id="64520" name="AutoShape 7"/>
          <p:cNvCxnSpPr>
            <a:cxnSpLocks noChangeShapeType="1"/>
            <a:stCxn id="64517" idx="0"/>
            <a:endCxn id="64518" idx="0"/>
          </p:cNvCxnSpPr>
          <p:nvPr/>
        </p:nvCxnSpPr>
        <p:spPr bwMode="auto">
          <a:xfrm rot="16200000" flipH="1">
            <a:off x="2068513" y="611187"/>
            <a:ext cx="1143000" cy="2511425"/>
          </a:xfrm>
          <a:prstGeom prst="curvedConnector3">
            <a:avLst>
              <a:gd name="adj1" fmla="val -20000"/>
            </a:avLst>
          </a:prstGeom>
          <a:noFill/>
          <a:ln w="38100">
            <a:solidFill>
              <a:schemeClr val="tx1"/>
            </a:solidFill>
            <a:round/>
            <a:headEnd/>
            <a:tailEnd type="triangle" w="med" len="med"/>
          </a:ln>
        </p:spPr>
      </p:cxnSp>
      <p:cxnSp>
        <p:nvCxnSpPr>
          <p:cNvPr id="64521" name="AutoShape 8"/>
          <p:cNvCxnSpPr>
            <a:cxnSpLocks noChangeShapeType="1"/>
            <a:stCxn id="64518" idx="0"/>
            <a:endCxn id="64519" idx="0"/>
          </p:cNvCxnSpPr>
          <p:nvPr/>
        </p:nvCxnSpPr>
        <p:spPr bwMode="auto">
          <a:xfrm rot="16200000" flipH="1">
            <a:off x="4411663" y="1922462"/>
            <a:ext cx="1447800" cy="2479675"/>
          </a:xfrm>
          <a:prstGeom prst="curvedConnector3">
            <a:avLst>
              <a:gd name="adj1" fmla="val -15787"/>
            </a:avLst>
          </a:prstGeom>
          <a:noFill/>
          <a:ln w="38100">
            <a:solidFill>
              <a:schemeClr val="tx1"/>
            </a:solidFill>
            <a:round/>
            <a:headEnd/>
            <a:tailEnd type="triangle" w="med" len="med"/>
          </a:ln>
        </p:spPr>
      </p:cxnSp>
      <p:pic>
        <p:nvPicPr>
          <p:cNvPr id="64522" name="Picture 2" descr="C:\Documents and Settings\sekerns\Local Settings\Temporary Internet Files\Content.IE5\AOQVG35C\MPj04435190000[1].jpg"/>
          <p:cNvPicPr>
            <a:picLocks noChangeAspect="1" noChangeArrowheads="1"/>
          </p:cNvPicPr>
          <p:nvPr/>
        </p:nvPicPr>
        <p:blipFill>
          <a:blip r:embed="rId5"/>
          <a:srcRect/>
          <a:stretch>
            <a:fillRect/>
          </a:stretch>
        </p:blipFill>
        <p:spPr bwMode="auto">
          <a:xfrm>
            <a:off x="6781800" y="1066800"/>
            <a:ext cx="1554163"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9506" name="Rectangle 2"/>
          <p:cNvSpPr>
            <a:spLocks noGrp="1" noChangeArrowheads="1"/>
          </p:cNvSpPr>
          <p:nvPr>
            <p:ph type="title"/>
          </p:nvPr>
        </p:nvSpPr>
        <p:spPr>
          <a:xfrm>
            <a:off x="0" y="152400"/>
            <a:ext cx="9144000" cy="960438"/>
          </a:xfrm>
        </p:spPr>
        <p:txBody>
          <a:bodyPr rtlCol="0">
            <a:normAutofit fontScale="90000"/>
          </a:bodyPr>
          <a:lstStyle/>
          <a:p>
            <a:pPr fontAlgn="auto">
              <a:spcAft>
                <a:spcPts val="0"/>
              </a:spcAft>
              <a:defRPr/>
            </a:pPr>
            <a:r>
              <a:rPr lang="en-US" dirty="0"/>
              <a:t>Benefits of brief-consultation interventions</a:t>
            </a:r>
          </a:p>
        </p:txBody>
      </p:sp>
      <p:sp>
        <p:nvSpPr>
          <p:cNvPr id="66562" name="Rectangle 3"/>
          <p:cNvSpPr>
            <a:spLocks noGrp="1" noChangeArrowheads="1"/>
          </p:cNvSpPr>
          <p:nvPr>
            <p:ph idx="1"/>
          </p:nvPr>
        </p:nvSpPr>
        <p:spPr>
          <a:xfrm>
            <a:off x="228600" y="1676400"/>
            <a:ext cx="8629650" cy="4705350"/>
          </a:xfrm>
        </p:spPr>
        <p:txBody>
          <a:bodyPr/>
          <a:lstStyle/>
          <a:p>
            <a:pPr>
              <a:lnSpc>
                <a:spcPct val="90000"/>
              </a:lnSpc>
              <a:spcAft>
                <a:spcPct val="48000"/>
              </a:spcAft>
            </a:pPr>
            <a:r>
              <a:rPr lang="en-US" sz="2800" smtClean="0"/>
              <a:t>Early detection</a:t>
            </a:r>
          </a:p>
          <a:p>
            <a:pPr>
              <a:lnSpc>
                <a:spcPct val="90000"/>
              </a:lnSpc>
              <a:spcAft>
                <a:spcPct val="48000"/>
              </a:spcAft>
            </a:pPr>
            <a:r>
              <a:rPr lang="en-US" sz="2800" smtClean="0"/>
              <a:t>Consultation about developmental issues</a:t>
            </a:r>
          </a:p>
          <a:p>
            <a:pPr>
              <a:lnSpc>
                <a:spcPct val="90000"/>
              </a:lnSpc>
              <a:spcAft>
                <a:spcPct val="48000"/>
              </a:spcAft>
            </a:pPr>
            <a:r>
              <a:rPr lang="en-US" sz="2800" smtClean="0"/>
              <a:t>Prevent parenting difficulties based on what the parent identifies as child issues</a:t>
            </a:r>
          </a:p>
          <a:p>
            <a:pPr>
              <a:lnSpc>
                <a:spcPct val="90000"/>
              </a:lnSpc>
              <a:spcAft>
                <a:spcPct val="48000"/>
              </a:spcAft>
            </a:pPr>
            <a:r>
              <a:rPr lang="en-US" sz="2800" smtClean="0"/>
              <a:t>Brief behavioral counseling for child behavioral/emotional problems</a:t>
            </a:r>
          </a:p>
          <a:p>
            <a:pPr>
              <a:lnSpc>
                <a:spcPct val="90000"/>
              </a:lnSpc>
              <a:spcAft>
                <a:spcPct val="48000"/>
              </a:spcAft>
            </a:pPr>
            <a:r>
              <a:rPr lang="en-US" sz="2800" smtClean="0"/>
              <a:t>Referral to specialized services if needed</a:t>
            </a:r>
          </a:p>
        </p:txBody>
      </p:sp>
      <p:pic>
        <p:nvPicPr>
          <p:cNvPr id="66563" name="Picture 2" descr="C:\Users\Suzanne\AppData\Local\Microsoft\Windows\Temporary Internet Files\Content.IE5\LDRF0613\MCj03980890000[1].wmf"/>
          <p:cNvPicPr>
            <a:picLocks noChangeAspect="1" noChangeArrowheads="1"/>
          </p:cNvPicPr>
          <p:nvPr/>
        </p:nvPicPr>
        <p:blipFill>
          <a:blip r:embed="rId3"/>
          <a:srcRect/>
          <a:stretch>
            <a:fillRect/>
          </a:stretch>
        </p:blipFill>
        <p:spPr bwMode="auto">
          <a:xfrm>
            <a:off x="7620000" y="1524000"/>
            <a:ext cx="1262063" cy="1314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ChangeArrowheads="1"/>
          </p:cNvSpPr>
          <p:nvPr/>
        </p:nvSpPr>
        <p:spPr bwMode="auto">
          <a:xfrm>
            <a:off x="0" y="3643313"/>
            <a:ext cx="3203575" cy="3213100"/>
          </a:xfrm>
          <a:prstGeom prst="rect">
            <a:avLst/>
          </a:prstGeom>
          <a:solidFill>
            <a:srgbClr val="96BFD4"/>
          </a:solidFill>
          <a:ln w="9525">
            <a:noFill/>
            <a:miter lim="800000"/>
            <a:headEnd/>
            <a:tailEnd/>
          </a:ln>
        </p:spPr>
        <p:txBody>
          <a:bodyPr wrap="none" anchor="ctr"/>
          <a:lstStyle/>
          <a:p>
            <a:endParaRPr lang="en-US"/>
          </a:p>
        </p:txBody>
      </p:sp>
      <p:sp>
        <p:nvSpPr>
          <p:cNvPr id="68610" name="Rectangle 3"/>
          <p:cNvSpPr>
            <a:spLocks noGrp="1" noChangeArrowheads="1"/>
          </p:cNvSpPr>
          <p:nvPr>
            <p:ph type="ctrTitle"/>
          </p:nvPr>
        </p:nvSpPr>
        <p:spPr>
          <a:xfrm>
            <a:off x="685800" y="1066800"/>
            <a:ext cx="7772400" cy="1143000"/>
          </a:xfrm>
        </p:spPr>
        <p:txBody>
          <a:bodyPr/>
          <a:lstStyle/>
          <a:p>
            <a:endParaRPr lang="en-US" smtClean="0"/>
          </a:p>
        </p:txBody>
      </p:sp>
      <p:sp>
        <p:nvSpPr>
          <p:cNvPr id="46083" name="Rectangle 4"/>
          <p:cNvSpPr>
            <a:spLocks noGrp="1" noChangeArrowheads="1"/>
          </p:cNvSpPr>
          <p:nvPr>
            <p:ph type="subTitle" idx="1"/>
          </p:nvPr>
        </p:nvSpPr>
        <p:spPr>
          <a:xfrm>
            <a:off x="1219200" y="1524000"/>
            <a:ext cx="6400800" cy="1752600"/>
          </a:xfrm>
        </p:spPr>
        <p:txBody>
          <a:bodyPr rtlCol="0">
            <a:normAutofit/>
          </a:bodyPr>
          <a:lstStyle/>
          <a:p>
            <a:pPr fontAlgn="auto">
              <a:spcAft>
                <a:spcPts val="0"/>
              </a:spcAft>
              <a:buFont typeface="Arial" pitchFamily="34" charset="0"/>
              <a:buNone/>
              <a:defRPr/>
            </a:pPr>
            <a:endParaRPr lang="en-US" smtClean="0"/>
          </a:p>
        </p:txBody>
      </p:sp>
      <p:sp>
        <p:nvSpPr>
          <p:cNvPr id="68612" name="Rectangle 5"/>
          <p:cNvSpPr>
            <a:spLocks noChangeArrowheads="1"/>
          </p:cNvSpPr>
          <p:nvPr/>
        </p:nvSpPr>
        <p:spPr bwMode="auto">
          <a:xfrm>
            <a:off x="0" y="0"/>
            <a:ext cx="9144000" cy="3657600"/>
          </a:xfrm>
          <a:prstGeom prst="rect">
            <a:avLst/>
          </a:prstGeom>
          <a:solidFill>
            <a:srgbClr val="1E6B92"/>
          </a:solidFill>
          <a:ln w="9525">
            <a:noFill/>
            <a:miter lim="800000"/>
            <a:headEnd/>
            <a:tailEnd/>
          </a:ln>
        </p:spPr>
        <p:txBody>
          <a:bodyPr wrap="none" anchor="ctr"/>
          <a:lstStyle/>
          <a:p>
            <a:endParaRPr lang="en-US"/>
          </a:p>
        </p:txBody>
      </p:sp>
      <p:sp>
        <p:nvSpPr>
          <p:cNvPr id="68613" name="Rectangle 6"/>
          <p:cNvSpPr>
            <a:spLocks noChangeArrowheads="1"/>
          </p:cNvSpPr>
          <p:nvPr/>
        </p:nvSpPr>
        <p:spPr bwMode="auto">
          <a:xfrm>
            <a:off x="609600" y="1295400"/>
            <a:ext cx="8077200" cy="2087563"/>
          </a:xfrm>
          <a:prstGeom prst="rect">
            <a:avLst/>
          </a:prstGeom>
          <a:noFill/>
          <a:ln w="9525">
            <a:noFill/>
            <a:miter lim="800000"/>
            <a:headEnd/>
            <a:tailEnd/>
          </a:ln>
        </p:spPr>
        <p:txBody>
          <a:bodyPr/>
          <a:lstStyle/>
          <a:p>
            <a:pPr>
              <a:spcBef>
                <a:spcPct val="20000"/>
              </a:spcBef>
            </a:pPr>
            <a:r>
              <a:rPr lang="en-US" sz="4000" b="1">
                <a:solidFill>
                  <a:srgbClr val="96BFD4"/>
                </a:solidFill>
              </a:rPr>
              <a:t>Level 3</a:t>
            </a:r>
            <a:br>
              <a:rPr lang="en-US" sz="4000" b="1">
                <a:solidFill>
                  <a:srgbClr val="96BFD4"/>
                </a:solidFill>
              </a:rPr>
            </a:br>
            <a:r>
              <a:rPr lang="en-US" sz="4000" b="1">
                <a:solidFill>
                  <a:schemeClr val="bg1"/>
                </a:solidFill>
              </a:rPr>
              <a:t>narrow focus parent consultation and training</a:t>
            </a:r>
            <a:endParaRPr lang="en-US" sz="3200" b="1"/>
          </a:p>
        </p:txBody>
      </p:sp>
      <p:sp>
        <p:nvSpPr>
          <p:cNvPr id="7" name="TextBox 6"/>
          <p:cNvSpPr txBox="1"/>
          <p:nvPr/>
        </p:nvSpPr>
        <p:spPr>
          <a:xfrm>
            <a:off x="3505200" y="3886200"/>
            <a:ext cx="5638800" cy="2246313"/>
          </a:xfrm>
          <a:prstGeom prst="rect">
            <a:avLst/>
          </a:prstGeom>
          <a:noFill/>
        </p:spPr>
        <p:txBody>
          <a:bodyPr>
            <a:spAutoFit/>
          </a:bodyPr>
          <a:lstStyle/>
          <a:p>
            <a:pPr>
              <a:defRPr/>
            </a:pPr>
            <a:r>
              <a:rPr lang="en-US" sz="2800" b="1" u="sng" dirty="0">
                <a:solidFill>
                  <a:srgbClr val="065590"/>
                </a:solidFill>
                <a:ea typeface="ＭＳ Ｐゴシック" pitchFamily="-111" charset="-128"/>
                <a:cs typeface="+mn-cs"/>
              </a:rPr>
              <a:t>Level 3 Options</a:t>
            </a:r>
          </a:p>
          <a:p>
            <a:pPr>
              <a:defRPr/>
            </a:pPr>
            <a:r>
              <a:rPr lang="en-US" sz="2800" b="1" dirty="0">
                <a:solidFill>
                  <a:srgbClr val="065590"/>
                </a:solidFill>
                <a:ea typeface="ＭＳ Ｐゴシック" pitchFamily="-111" charset="-128"/>
                <a:cs typeface="+mn-cs"/>
              </a:rPr>
              <a:t>Primary Care</a:t>
            </a:r>
          </a:p>
          <a:p>
            <a:pPr marL="688975">
              <a:buFont typeface="Arial" pitchFamily="34" charset="0"/>
              <a:buChar char="•"/>
              <a:defRPr/>
            </a:pPr>
            <a:r>
              <a:rPr lang="en-US" sz="2800" dirty="0">
                <a:solidFill>
                  <a:srgbClr val="065590"/>
                </a:solidFill>
                <a:ea typeface="ＭＳ Ｐゴシック" pitchFamily="-111" charset="-128"/>
                <a:cs typeface="+mn-cs"/>
              </a:rPr>
              <a:t>	Birth-12</a:t>
            </a:r>
          </a:p>
          <a:p>
            <a:pPr marL="688975">
              <a:buFont typeface="Arial" pitchFamily="34" charset="0"/>
              <a:buChar char="•"/>
              <a:defRPr/>
            </a:pPr>
            <a:r>
              <a:rPr lang="en-US" sz="2800" dirty="0">
                <a:solidFill>
                  <a:srgbClr val="065590"/>
                </a:solidFill>
                <a:ea typeface="ＭＳ Ｐゴシック" pitchFamily="-111" charset="-128"/>
                <a:cs typeface="+mn-cs"/>
              </a:rPr>
              <a:t>	Teen</a:t>
            </a:r>
          </a:p>
          <a:p>
            <a:pPr>
              <a:defRPr/>
            </a:pPr>
            <a:r>
              <a:rPr lang="en-US" sz="2800" b="1" dirty="0">
                <a:solidFill>
                  <a:srgbClr val="065590"/>
                </a:solidFill>
                <a:ea typeface="ＭＳ Ｐゴシック" pitchFamily="-111" charset="-128"/>
                <a:cs typeface="+mn-cs"/>
              </a:rPr>
              <a:t>Primary Care Stepping Stones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p:txBody>
          <a:bodyPr/>
          <a:lstStyle/>
          <a:p>
            <a:r>
              <a:rPr lang="en-US" smtClean="0"/>
              <a:t>Level 3: Primary Care Triple P</a:t>
            </a:r>
          </a:p>
        </p:txBody>
      </p:sp>
      <p:sp>
        <p:nvSpPr>
          <p:cNvPr id="47107" name="Rectangle 3"/>
          <p:cNvSpPr>
            <a:spLocks noGrp="1" noChangeArrowheads="1"/>
          </p:cNvSpPr>
          <p:nvPr>
            <p:ph idx="1"/>
          </p:nvPr>
        </p:nvSpPr>
        <p:spPr>
          <a:xfrm>
            <a:off x="457200" y="1600200"/>
            <a:ext cx="8229600" cy="4724400"/>
          </a:xfrm>
        </p:spPr>
        <p:txBody>
          <a:bodyPr rtlCol="0">
            <a:normAutofit/>
          </a:bodyPr>
          <a:lstStyle/>
          <a:p>
            <a:pPr fontAlgn="auto">
              <a:lnSpc>
                <a:spcPct val="90000"/>
              </a:lnSpc>
              <a:spcAft>
                <a:spcPts val="0"/>
              </a:spcAft>
              <a:buFont typeface="Arial" pitchFamily="34" charset="0"/>
              <a:buChar char="•"/>
              <a:defRPr/>
            </a:pPr>
            <a:r>
              <a:rPr lang="en-US" sz="3000" dirty="0" smtClean="0"/>
              <a:t>Practical consultation for discrete behavioral or developmental issues</a:t>
            </a:r>
          </a:p>
          <a:p>
            <a:pPr fontAlgn="auto">
              <a:lnSpc>
                <a:spcPct val="90000"/>
              </a:lnSpc>
              <a:spcAft>
                <a:spcPts val="0"/>
              </a:spcAft>
              <a:buFont typeface="Arial" pitchFamily="34" charset="0"/>
              <a:buChar char="•"/>
              <a:defRPr/>
            </a:pPr>
            <a:r>
              <a:rPr lang="en-US" sz="3000" dirty="0" smtClean="0"/>
              <a:t>May involve active skills training procedures</a:t>
            </a:r>
          </a:p>
          <a:p>
            <a:pPr fontAlgn="auto">
              <a:lnSpc>
                <a:spcPct val="90000"/>
              </a:lnSpc>
              <a:spcAft>
                <a:spcPts val="0"/>
              </a:spcAft>
              <a:buFont typeface="Arial" pitchFamily="34" charset="0"/>
              <a:buChar char="•"/>
              <a:defRPr/>
            </a:pPr>
            <a:r>
              <a:rPr lang="en-US" sz="3000" dirty="0" smtClean="0"/>
              <a:t>Four 15-30 minute consultations </a:t>
            </a:r>
          </a:p>
          <a:p>
            <a:pPr lvl="1" fontAlgn="auto">
              <a:lnSpc>
                <a:spcPct val="90000"/>
              </a:lnSpc>
              <a:spcAft>
                <a:spcPts val="0"/>
              </a:spcAft>
              <a:buFont typeface="Arial" pitchFamily="34" charset="0"/>
              <a:buChar char="–"/>
              <a:defRPr/>
            </a:pPr>
            <a:r>
              <a:rPr lang="en-US" sz="2400" dirty="0" smtClean="0"/>
              <a:t>Nature and history of problem / monitoring</a:t>
            </a:r>
          </a:p>
          <a:p>
            <a:pPr lvl="1" fontAlgn="auto">
              <a:lnSpc>
                <a:spcPct val="90000"/>
              </a:lnSpc>
              <a:spcAft>
                <a:spcPts val="0"/>
              </a:spcAft>
              <a:buFont typeface="Arial" pitchFamily="34" charset="0"/>
              <a:buChar char="–"/>
              <a:defRPr/>
            </a:pPr>
            <a:r>
              <a:rPr lang="en-US" sz="2400" dirty="0" smtClean="0"/>
              <a:t>Formulation / parenting plan / obstacles</a:t>
            </a:r>
          </a:p>
          <a:p>
            <a:pPr lvl="1" fontAlgn="auto">
              <a:lnSpc>
                <a:spcPct val="90000"/>
              </a:lnSpc>
              <a:spcAft>
                <a:spcPts val="0"/>
              </a:spcAft>
              <a:buFont typeface="Arial" pitchFamily="34" charset="0"/>
              <a:buChar char="–"/>
              <a:defRPr/>
            </a:pPr>
            <a:r>
              <a:rPr lang="en-US" sz="2400" dirty="0" smtClean="0"/>
              <a:t>Review / rehearsal / new parenting plan </a:t>
            </a:r>
          </a:p>
          <a:p>
            <a:pPr lvl="1" fontAlgn="auto">
              <a:lnSpc>
                <a:spcPct val="90000"/>
              </a:lnSpc>
              <a:spcAft>
                <a:spcPts val="0"/>
              </a:spcAft>
              <a:buFont typeface="Arial" pitchFamily="34" charset="0"/>
              <a:buChar char="–"/>
              <a:defRPr/>
            </a:pPr>
            <a:r>
              <a:rPr lang="en-US" sz="2400" dirty="0" smtClean="0"/>
              <a:t>Follow-up / trouble shooting</a:t>
            </a:r>
          </a:p>
          <a:p>
            <a:pPr fontAlgn="auto">
              <a:lnSpc>
                <a:spcPct val="90000"/>
              </a:lnSpc>
              <a:spcAft>
                <a:spcPts val="0"/>
              </a:spcAft>
              <a:buFont typeface="Arial" pitchFamily="34" charset="0"/>
              <a:buChar char="•"/>
              <a:defRPr/>
            </a:pPr>
            <a:r>
              <a:rPr lang="en-US" sz="3000" dirty="0" smtClean="0"/>
              <a:t>Referral to (or provision of) more intensive intervention if appropriate</a:t>
            </a:r>
          </a:p>
          <a:p>
            <a:pPr fontAlgn="auto">
              <a:lnSpc>
                <a:spcPct val="90000"/>
              </a:lnSpc>
              <a:spcAft>
                <a:spcPts val="0"/>
              </a:spcAft>
              <a:buFont typeface="Arial" pitchFamily="34" charset="0"/>
              <a:buChar char="•"/>
              <a:defRPr/>
            </a:pPr>
            <a:endParaRPr lang="en-US" sz="3000" dirty="0" smtClean="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ChangeArrowheads="1"/>
          </p:cNvSpPr>
          <p:nvPr/>
        </p:nvSpPr>
        <p:spPr bwMode="auto">
          <a:xfrm>
            <a:off x="0" y="3643313"/>
            <a:ext cx="3203575" cy="3213100"/>
          </a:xfrm>
          <a:prstGeom prst="rect">
            <a:avLst/>
          </a:prstGeom>
          <a:solidFill>
            <a:srgbClr val="96BFD4"/>
          </a:solidFill>
          <a:ln w="9525">
            <a:noFill/>
            <a:miter lim="800000"/>
            <a:headEnd/>
            <a:tailEnd/>
          </a:ln>
        </p:spPr>
        <p:txBody>
          <a:bodyPr wrap="none" anchor="ctr"/>
          <a:lstStyle/>
          <a:p>
            <a:endParaRPr lang="en-US"/>
          </a:p>
        </p:txBody>
      </p:sp>
      <p:sp>
        <p:nvSpPr>
          <p:cNvPr id="72706" name="Rectangle 3"/>
          <p:cNvSpPr>
            <a:spLocks noGrp="1" noChangeArrowheads="1"/>
          </p:cNvSpPr>
          <p:nvPr>
            <p:ph type="ctrTitle"/>
          </p:nvPr>
        </p:nvSpPr>
        <p:spPr>
          <a:xfrm>
            <a:off x="685800" y="1066800"/>
            <a:ext cx="7772400" cy="1143000"/>
          </a:xfrm>
        </p:spPr>
        <p:txBody>
          <a:bodyPr/>
          <a:lstStyle/>
          <a:p>
            <a:endParaRPr lang="en-US" smtClean="0"/>
          </a:p>
        </p:txBody>
      </p:sp>
      <p:sp>
        <p:nvSpPr>
          <p:cNvPr id="48131" name="Rectangle 4"/>
          <p:cNvSpPr>
            <a:spLocks noGrp="1" noChangeArrowheads="1"/>
          </p:cNvSpPr>
          <p:nvPr>
            <p:ph type="subTitle" idx="1"/>
          </p:nvPr>
        </p:nvSpPr>
        <p:spPr>
          <a:xfrm>
            <a:off x="1219200" y="1524000"/>
            <a:ext cx="6400800" cy="1752600"/>
          </a:xfrm>
        </p:spPr>
        <p:txBody>
          <a:bodyPr rtlCol="0">
            <a:normAutofit/>
          </a:bodyPr>
          <a:lstStyle/>
          <a:p>
            <a:pPr fontAlgn="auto">
              <a:spcAft>
                <a:spcPts val="0"/>
              </a:spcAft>
              <a:buFont typeface="Arial" pitchFamily="34" charset="0"/>
              <a:buNone/>
              <a:defRPr/>
            </a:pPr>
            <a:endParaRPr lang="en-US" smtClean="0"/>
          </a:p>
        </p:txBody>
      </p:sp>
      <p:sp>
        <p:nvSpPr>
          <p:cNvPr id="72708" name="Rectangle 5"/>
          <p:cNvSpPr>
            <a:spLocks noChangeArrowheads="1"/>
          </p:cNvSpPr>
          <p:nvPr/>
        </p:nvSpPr>
        <p:spPr bwMode="auto">
          <a:xfrm>
            <a:off x="0" y="0"/>
            <a:ext cx="9144000" cy="3657600"/>
          </a:xfrm>
          <a:prstGeom prst="rect">
            <a:avLst/>
          </a:prstGeom>
          <a:solidFill>
            <a:srgbClr val="1E6B92"/>
          </a:solidFill>
          <a:ln w="9525">
            <a:noFill/>
            <a:miter lim="800000"/>
            <a:headEnd/>
            <a:tailEnd/>
          </a:ln>
        </p:spPr>
        <p:txBody>
          <a:bodyPr wrap="none" anchor="ctr"/>
          <a:lstStyle/>
          <a:p>
            <a:endParaRPr lang="en-US"/>
          </a:p>
        </p:txBody>
      </p:sp>
      <p:sp>
        <p:nvSpPr>
          <p:cNvPr id="72709" name="Rectangle 6"/>
          <p:cNvSpPr>
            <a:spLocks noChangeArrowheads="1"/>
          </p:cNvSpPr>
          <p:nvPr/>
        </p:nvSpPr>
        <p:spPr bwMode="auto">
          <a:xfrm>
            <a:off x="609600" y="1295400"/>
            <a:ext cx="8077200" cy="2087563"/>
          </a:xfrm>
          <a:prstGeom prst="rect">
            <a:avLst/>
          </a:prstGeom>
          <a:noFill/>
          <a:ln w="9525">
            <a:noFill/>
            <a:miter lim="800000"/>
            <a:headEnd/>
            <a:tailEnd/>
          </a:ln>
        </p:spPr>
        <p:txBody>
          <a:bodyPr/>
          <a:lstStyle/>
          <a:p>
            <a:pPr>
              <a:spcBef>
                <a:spcPct val="20000"/>
              </a:spcBef>
            </a:pPr>
            <a:r>
              <a:rPr lang="en-US" sz="4000" b="1">
                <a:solidFill>
                  <a:srgbClr val="96BFD4"/>
                </a:solidFill>
              </a:rPr>
              <a:t>Level 4</a:t>
            </a:r>
            <a:br>
              <a:rPr lang="en-US" sz="4000" b="1">
                <a:solidFill>
                  <a:srgbClr val="96BFD4"/>
                </a:solidFill>
              </a:rPr>
            </a:br>
            <a:r>
              <a:rPr lang="en-US" sz="4000" b="1">
                <a:solidFill>
                  <a:schemeClr val="bg1"/>
                </a:solidFill>
              </a:rPr>
              <a:t>broad focus parent training</a:t>
            </a:r>
            <a:endParaRPr lang="en-US" sz="3200" b="1"/>
          </a:p>
        </p:txBody>
      </p:sp>
      <p:sp>
        <p:nvSpPr>
          <p:cNvPr id="7" name="TextBox 6"/>
          <p:cNvSpPr txBox="1"/>
          <p:nvPr/>
        </p:nvSpPr>
        <p:spPr>
          <a:xfrm>
            <a:off x="3200400" y="4114800"/>
            <a:ext cx="3048000" cy="2246313"/>
          </a:xfrm>
          <a:prstGeom prst="rect">
            <a:avLst/>
          </a:prstGeom>
          <a:noFill/>
        </p:spPr>
        <p:txBody>
          <a:bodyPr>
            <a:spAutoFit/>
          </a:bodyPr>
          <a:lstStyle/>
          <a:p>
            <a:pPr>
              <a:defRPr/>
            </a:pPr>
            <a:r>
              <a:rPr lang="en-US" sz="2800" b="1" dirty="0">
                <a:solidFill>
                  <a:srgbClr val="065590"/>
                </a:solidFill>
                <a:ea typeface="ＭＳ Ｐゴシック" pitchFamily="-111" charset="-128"/>
                <a:cs typeface="+mn-cs"/>
              </a:rPr>
              <a:t>Group Triple P</a:t>
            </a:r>
          </a:p>
          <a:p>
            <a:pPr marL="569913" indent="-344488">
              <a:buFont typeface="Arial" pitchFamily="34" charset="0"/>
              <a:buChar char="•"/>
              <a:defRPr/>
            </a:pPr>
            <a:r>
              <a:rPr lang="en-US" sz="2800" dirty="0">
                <a:solidFill>
                  <a:srgbClr val="065590"/>
                </a:solidFill>
                <a:ea typeface="ＭＳ Ｐゴシック" pitchFamily="-111" charset="-128"/>
                <a:cs typeface="+mn-cs"/>
              </a:rPr>
              <a:t>Birth-12</a:t>
            </a:r>
          </a:p>
          <a:p>
            <a:pPr marL="569913" indent="-344488">
              <a:buFont typeface="Arial" pitchFamily="34" charset="0"/>
              <a:buChar char="•"/>
              <a:defRPr/>
            </a:pPr>
            <a:r>
              <a:rPr lang="en-US" sz="2800" dirty="0">
                <a:solidFill>
                  <a:srgbClr val="065590"/>
                </a:solidFill>
                <a:ea typeface="ＭＳ Ｐゴシック" pitchFamily="-111" charset="-128"/>
                <a:cs typeface="+mn-cs"/>
              </a:rPr>
              <a:t>Teen</a:t>
            </a:r>
          </a:p>
          <a:p>
            <a:pPr marL="569913" indent="-344488">
              <a:buFont typeface="Arial" pitchFamily="34" charset="0"/>
              <a:buChar char="•"/>
              <a:defRPr/>
            </a:pPr>
            <a:r>
              <a:rPr lang="en-US" sz="2800" dirty="0">
                <a:solidFill>
                  <a:srgbClr val="065590"/>
                </a:solidFill>
                <a:ea typeface="ＭＳ Ｐゴシック" pitchFamily="-111" charset="-128"/>
                <a:cs typeface="+mn-cs"/>
              </a:rPr>
              <a:t>Stepping Stones</a:t>
            </a:r>
          </a:p>
        </p:txBody>
      </p:sp>
      <p:sp>
        <p:nvSpPr>
          <p:cNvPr id="8" name="TextBox 7"/>
          <p:cNvSpPr txBox="1"/>
          <p:nvPr/>
        </p:nvSpPr>
        <p:spPr>
          <a:xfrm>
            <a:off x="6019800" y="4114800"/>
            <a:ext cx="3124200" cy="2322513"/>
          </a:xfrm>
          <a:prstGeom prst="rect">
            <a:avLst/>
          </a:prstGeom>
          <a:noFill/>
        </p:spPr>
        <p:txBody>
          <a:bodyPr>
            <a:spAutoFit/>
          </a:bodyPr>
          <a:lstStyle/>
          <a:p>
            <a:pPr>
              <a:defRPr/>
            </a:pPr>
            <a:r>
              <a:rPr lang="en-US" sz="2800" b="1" dirty="0">
                <a:solidFill>
                  <a:srgbClr val="065590"/>
                </a:solidFill>
                <a:ea typeface="ＭＳ Ｐゴシック" pitchFamily="-111" charset="-128"/>
                <a:cs typeface="+mn-cs"/>
              </a:rPr>
              <a:t>Standard Triple P</a:t>
            </a:r>
          </a:p>
          <a:p>
            <a:pPr marL="344488" indent="-344488">
              <a:buFont typeface="Arial" pitchFamily="34" charset="0"/>
              <a:buChar char="•"/>
              <a:defRPr/>
            </a:pPr>
            <a:r>
              <a:rPr lang="en-US" sz="2800" dirty="0">
                <a:solidFill>
                  <a:srgbClr val="065590"/>
                </a:solidFill>
                <a:ea typeface="ＭＳ Ｐゴシック" pitchFamily="-111" charset="-128"/>
                <a:cs typeface="+mn-cs"/>
              </a:rPr>
              <a:t>Birth-12</a:t>
            </a:r>
          </a:p>
          <a:p>
            <a:pPr marL="344488" indent="-344488">
              <a:buFont typeface="Arial" pitchFamily="34" charset="0"/>
              <a:buChar char="•"/>
              <a:defRPr/>
            </a:pPr>
            <a:r>
              <a:rPr lang="en-US" sz="2800" dirty="0">
                <a:solidFill>
                  <a:srgbClr val="065590"/>
                </a:solidFill>
                <a:ea typeface="ＭＳ Ｐゴシック" pitchFamily="-111" charset="-128"/>
                <a:cs typeface="+mn-cs"/>
              </a:rPr>
              <a:t>Teen</a:t>
            </a:r>
          </a:p>
          <a:p>
            <a:pPr marL="344488" indent="-344488">
              <a:buFont typeface="Arial" pitchFamily="34" charset="0"/>
              <a:buChar char="•"/>
              <a:defRPr/>
            </a:pPr>
            <a:r>
              <a:rPr lang="en-US" sz="2800" dirty="0">
                <a:solidFill>
                  <a:srgbClr val="065590"/>
                </a:solidFill>
                <a:ea typeface="ＭＳ Ｐゴシック" pitchFamily="-111" charset="-128"/>
                <a:cs typeface="+mn-cs"/>
              </a:rPr>
              <a:t>Stepping Stones</a:t>
            </a:r>
            <a:endParaRPr lang="en-US" sz="2800" dirty="0">
              <a:solidFill>
                <a:srgbClr val="065590"/>
              </a:solidFill>
              <a:ea typeface="ＭＳ Ｐゴシック" pitchFamily="-111" charset="-128"/>
              <a:cs typeface="+mn-cs"/>
            </a:endParaRPr>
          </a:p>
        </p:txBody>
      </p:sp>
      <p:sp>
        <p:nvSpPr>
          <p:cNvPr id="72712" name="TextBox 8"/>
          <p:cNvSpPr txBox="1">
            <a:spLocks noChangeArrowheads="1"/>
          </p:cNvSpPr>
          <p:nvPr/>
        </p:nvSpPr>
        <p:spPr bwMode="auto">
          <a:xfrm>
            <a:off x="3276600" y="3581400"/>
            <a:ext cx="5867400" cy="584200"/>
          </a:xfrm>
          <a:prstGeom prst="rect">
            <a:avLst/>
          </a:prstGeom>
          <a:noFill/>
          <a:ln w="9525">
            <a:noFill/>
            <a:miter lim="800000"/>
            <a:headEnd/>
            <a:tailEnd/>
          </a:ln>
        </p:spPr>
        <p:txBody>
          <a:bodyPr>
            <a:spAutoFit/>
          </a:bodyPr>
          <a:lstStyle/>
          <a:p>
            <a:pPr algn="ctr"/>
            <a:r>
              <a:rPr lang="en-US" sz="3200" b="1" u="sng">
                <a:solidFill>
                  <a:srgbClr val="065590"/>
                </a:solidFill>
              </a:rPr>
              <a:t>Level 4 Options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b="1" i="1" smtClean="0"/>
              <a:t>What is Triple P? </a:t>
            </a:r>
            <a:endParaRPr lang="en-US" smtClean="0"/>
          </a:p>
        </p:txBody>
      </p:sp>
      <p:sp>
        <p:nvSpPr>
          <p:cNvPr id="20482" name="Content Placeholder 2"/>
          <p:cNvSpPr>
            <a:spLocks noGrp="1"/>
          </p:cNvSpPr>
          <p:nvPr>
            <p:ph idx="1"/>
          </p:nvPr>
        </p:nvSpPr>
        <p:spPr/>
        <p:txBody>
          <a:bodyPr/>
          <a:lstStyle/>
          <a:p>
            <a:r>
              <a:rPr lang="en-US" smtClean="0"/>
              <a:t>Overview of the Triple P Positive Parenting Program</a:t>
            </a:r>
          </a:p>
          <a:p>
            <a:r>
              <a:rPr lang="en-US" smtClean="0"/>
              <a:t>Brief overview of research base</a:t>
            </a:r>
          </a:p>
          <a:p>
            <a:endParaRPr lang="en-US"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lstStyle/>
          <a:p>
            <a:r>
              <a:rPr lang="en-US" smtClean="0"/>
              <a:t>Level 4: Standard Triple P</a:t>
            </a:r>
          </a:p>
        </p:txBody>
      </p:sp>
      <p:sp>
        <p:nvSpPr>
          <p:cNvPr id="74754" name="Rectangle 3"/>
          <p:cNvSpPr>
            <a:spLocks noGrp="1" noChangeArrowheads="1"/>
          </p:cNvSpPr>
          <p:nvPr>
            <p:ph idx="1"/>
          </p:nvPr>
        </p:nvSpPr>
        <p:spPr>
          <a:xfrm>
            <a:off x="304800" y="1447800"/>
            <a:ext cx="8839200" cy="4997450"/>
          </a:xfrm>
        </p:spPr>
        <p:txBody>
          <a:bodyPr/>
          <a:lstStyle/>
          <a:p>
            <a:pPr>
              <a:lnSpc>
                <a:spcPct val="80000"/>
              </a:lnSpc>
            </a:pPr>
            <a:r>
              <a:rPr lang="en-US" sz="3000" smtClean="0"/>
              <a:t>Broad focus parent skills training (office or home)</a:t>
            </a:r>
          </a:p>
          <a:p>
            <a:pPr>
              <a:lnSpc>
                <a:spcPct val="80000"/>
              </a:lnSpc>
            </a:pPr>
            <a:r>
              <a:rPr lang="en-US" sz="3000" smtClean="0"/>
              <a:t>Active skills training</a:t>
            </a:r>
          </a:p>
          <a:p>
            <a:pPr>
              <a:lnSpc>
                <a:spcPct val="80000"/>
              </a:lnSpc>
            </a:pPr>
            <a:r>
              <a:rPr lang="en-US" sz="3000" smtClean="0"/>
              <a:t>Generalization enhancement strategies</a:t>
            </a:r>
          </a:p>
          <a:p>
            <a:pPr>
              <a:lnSpc>
                <a:spcPct val="80000"/>
              </a:lnSpc>
            </a:pPr>
            <a:r>
              <a:rPr lang="en-US" sz="3000" smtClean="0"/>
              <a:t>10 sessions</a:t>
            </a:r>
          </a:p>
          <a:p>
            <a:pPr lvl="1">
              <a:lnSpc>
                <a:spcPct val="80000"/>
              </a:lnSpc>
            </a:pPr>
            <a:r>
              <a:rPr lang="en-US" sz="2400" smtClean="0"/>
              <a:t>Assessment and feedback</a:t>
            </a:r>
          </a:p>
          <a:p>
            <a:pPr lvl="1">
              <a:lnSpc>
                <a:spcPct val="80000"/>
              </a:lnSpc>
            </a:pPr>
            <a:r>
              <a:rPr lang="en-US" sz="2400" smtClean="0"/>
              <a:t>Causes of children’s behavior problems</a:t>
            </a:r>
          </a:p>
          <a:p>
            <a:pPr lvl="1">
              <a:lnSpc>
                <a:spcPct val="80000"/>
              </a:lnSpc>
            </a:pPr>
            <a:r>
              <a:rPr lang="en-US" sz="2400" smtClean="0"/>
              <a:t>Positive parenting strategies</a:t>
            </a:r>
          </a:p>
          <a:p>
            <a:pPr lvl="1">
              <a:lnSpc>
                <a:spcPct val="80000"/>
              </a:lnSpc>
            </a:pPr>
            <a:r>
              <a:rPr lang="en-US" sz="2400" smtClean="0"/>
              <a:t>Practice</a:t>
            </a:r>
          </a:p>
          <a:p>
            <a:pPr lvl="1">
              <a:lnSpc>
                <a:spcPct val="80000"/>
              </a:lnSpc>
            </a:pPr>
            <a:r>
              <a:rPr lang="en-US" sz="2400" smtClean="0"/>
              <a:t>Planned activities for high-risk settings</a:t>
            </a:r>
          </a:p>
          <a:p>
            <a:pPr lvl="1">
              <a:lnSpc>
                <a:spcPct val="80000"/>
              </a:lnSpc>
            </a:pPr>
            <a:r>
              <a:rPr lang="en-US" sz="2400" smtClean="0"/>
              <a:t>Maintenance</a:t>
            </a:r>
          </a:p>
        </p:txBody>
      </p:sp>
      <p:pic>
        <p:nvPicPr>
          <p:cNvPr id="74755" name="Picture 2" descr="C:\Users\Suzanne\AppData\Local\Microsoft\Windows\Temporary Internet Files\Content.IE5\LDRF0613\MCj00890440000[1].wmf"/>
          <p:cNvPicPr>
            <a:picLocks noChangeAspect="1" noChangeArrowheads="1"/>
          </p:cNvPicPr>
          <p:nvPr/>
        </p:nvPicPr>
        <p:blipFill>
          <a:blip r:embed="rId3"/>
          <a:srcRect/>
          <a:stretch>
            <a:fillRect/>
          </a:stretch>
        </p:blipFill>
        <p:spPr bwMode="auto">
          <a:xfrm>
            <a:off x="6991350" y="3352800"/>
            <a:ext cx="2152650" cy="1909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p:txBody>
          <a:bodyPr/>
          <a:lstStyle/>
          <a:p>
            <a:r>
              <a:rPr lang="en-US" smtClean="0"/>
              <a:t>Level 4: Group Triple P</a:t>
            </a:r>
          </a:p>
        </p:txBody>
      </p:sp>
      <p:sp>
        <p:nvSpPr>
          <p:cNvPr id="50179" name="Rectangle 3"/>
          <p:cNvSpPr>
            <a:spLocks noGrp="1" noChangeArrowheads="1"/>
          </p:cNvSpPr>
          <p:nvPr>
            <p:ph idx="1"/>
          </p:nvPr>
        </p:nvSpPr>
        <p:spPr>
          <a:xfrm>
            <a:off x="3386138" y="1981200"/>
            <a:ext cx="5757862" cy="1368425"/>
          </a:xfrm>
        </p:spPr>
        <p:txBody>
          <a:bodyPr rtlCol="0">
            <a:normAutofit fontScale="92500" lnSpcReduction="20000"/>
          </a:bodyPr>
          <a:lstStyle/>
          <a:p>
            <a:pPr fontAlgn="auto">
              <a:spcAft>
                <a:spcPts val="0"/>
              </a:spcAft>
              <a:buFont typeface="Arial" pitchFamily="34" charset="0"/>
              <a:buChar char="•"/>
              <a:defRPr/>
            </a:pPr>
            <a:r>
              <a:rPr lang="en-US" dirty="0" smtClean="0"/>
              <a:t>Groups of ~10-12 parents </a:t>
            </a:r>
          </a:p>
          <a:p>
            <a:pPr fontAlgn="auto">
              <a:spcAft>
                <a:spcPts val="0"/>
              </a:spcAft>
              <a:buFont typeface="Arial" pitchFamily="34" charset="0"/>
              <a:buChar char="•"/>
              <a:defRPr/>
            </a:pPr>
            <a:r>
              <a:rPr lang="en-US" dirty="0" smtClean="0"/>
              <a:t>Active skills training in small groups</a:t>
            </a:r>
          </a:p>
        </p:txBody>
      </p:sp>
      <p:pic>
        <p:nvPicPr>
          <p:cNvPr id="76803" name="Picture 4" descr="parent group"/>
          <p:cNvPicPr>
            <a:picLocks noChangeAspect="1" noChangeArrowheads="1"/>
          </p:cNvPicPr>
          <p:nvPr/>
        </p:nvPicPr>
        <p:blipFill>
          <a:blip r:embed="rId3"/>
          <a:srcRect/>
          <a:stretch>
            <a:fillRect/>
          </a:stretch>
        </p:blipFill>
        <p:spPr bwMode="auto">
          <a:xfrm>
            <a:off x="228600" y="1219200"/>
            <a:ext cx="2843213" cy="1878013"/>
          </a:xfrm>
          <a:prstGeom prst="rect">
            <a:avLst/>
          </a:prstGeom>
          <a:noFill/>
          <a:ln w="9525">
            <a:noFill/>
            <a:miter lim="800000"/>
            <a:headEnd/>
            <a:tailEnd/>
          </a:ln>
        </p:spPr>
      </p:pic>
      <p:sp>
        <p:nvSpPr>
          <p:cNvPr id="2079749" name="Rectangle 5"/>
          <p:cNvSpPr>
            <a:spLocks noChangeArrowheads="1"/>
          </p:cNvSpPr>
          <p:nvPr/>
        </p:nvSpPr>
        <p:spPr bwMode="auto">
          <a:xfrm>
            <a:off x="1371600" y="3276600"/>
            <a:ext cx="7239000" cy="2743200"/>
          </a:xfrm>
          <a:prstGeom prst="rect">
            <a:avLst/>
          </a:prstGeom>
          <a:noFill/>
          <a:ln w="9525">
            <a:noFill/>
            <a:miter lim="800000"/>
            <a:headEnd/>
            <a:tailEnd/>
          </a:ln>
        </p:spPr>
        <p:txBody>
          <a:bodyPr/>
          <a:lstStyle/>
          <a:p>
            <a:pPr marL="342900" indent="-342900">
              <a:spcBef>
                <a:spcPct val="20000"/>
              </a:spcBef>
              <a:buFontTx/>
              <a:buChar char="•"/>
            </a:pPr>
            <a:r>
              <a:rPr lang="en-US" sz="2800"/>
              <a:t>8 session group program</a:t>
            </a:r>
          </a:p>
          <a:p>
            <a:pPr marL="742950" lvl="1" indent="-285750">
              <a:spcBef>
                <a:spcPct val="20000"/>
              </a:spcBef>
              <a:buFontTx/>
              <a:buChar char="–"/>
            </a:pPr>
            <a:r>
              <a:rPr lang="en-US" sz="2400"/>
              <a:t>4 x 2 hour group sessions</a:t>
            </a:r>
          </a:p>
          <a:p>
            <a:pPr marL="742950" lvl="1" indent="-285750">
              <a:spcBef>
                <a:spcPct val="20000"/>
              </a:spcBef>
              <a:buFontTx/>
              <a:buChar char="–"/>
            </a:pPr>
            <a:r>
              <a:rPr lang="en-US" sz="2400"/>
              <a:t>3 x 15-30 minute telephone sessions</a:t>
            </a:r>
          </a:p>
          <a:p>
            <a:pPr marL="742950" lvl="1" indent="-285750">
              <a:spcBef>
                <a:spcPct val="20000"/>
              </a:spcBef>
              <a:buFontTx/>
              <a:buChar char="–"/>
            </a:pPr>
            <a:r>
              <a:rPr lang="en-US" sz="2400"/>
              <a:t>Final group / telephone session options</a:t>
            </a:r>
          </a:p>
          <a:p>
            <a:pPr marL="342900" indent="-342900">
              <a:spcBef>
                <a:spcPct val="20000"/>
              </a:spcBef>
              <a:buFontTx/>
              <a:buChar char="•"/>
            </a:pPr>
            <a:r>
              <a:rPr lang="en-US" sz="2800"/>
              <a:t>Supportive environment</a:t>
            </a:r>
          </a:p>
          <a:p>
            <a:pPr marL="342900" indent="-342900">
              <a:spcBef>
                <a:spcPct val="20000"/>
              </a:spcBef>
              <a:buFontTx/>
              <a:buChar char="•"/>
            </a:pPr>
            <a:r>
              <a:rPr lang="en-US" sz="2800"/>
              <a:t>Normalize parenting experiences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7974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079749">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499"/>
                                          </p:stCondLst>
                                        </p:cTn>
                                        <p:tgtEl>
                                          <p:spTgt spid="207974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079749">
                                            <p:txEl>
                                              <p:pRg st="1" end="1"/>
                                            </p:txEl>
                                          </p:spTgt>
                                        </p:tgtEl>
                                        <p:attrNameLst>
                                          <p:attrName>ppt_c</p:attrName>
                                        </p:attrNameLst>
                                      </p:cBhvr>
                                      <p:to>
                                        <a:schemeClr val="bg2"/>
                                      </p:to>
                                    </p:animClr>
                                  </p:subTnLst>
                                </p:cTn>
                              </p:par>
                              <p:par>
                                <p:cTn id="9" presetID="1" presetClass="entr" presetSubtype="0" fill="hold" grpId="0" nodeType="withEffect">
                                  <p:stCondLst>
                                    <p:cond delay="0"/>
                                  </p:stCondLst>
                                  <p:childTnLst>
                                    <p:set>
                                      <p:cBhvr>
                                        <p:cTn id="10" dur="1" fill="hold">
                                          <p:stCondLst>
                                            <p:cond delay="499"/>
                                          </p:stCondLst>
                                        </p:cTn>
                                        <p:tgtEl>
                                          <p:spTgt spid="207974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079749">
                                            <p:txEl>
                                              <p:pRg st="2" end="2"/>
                                            </p:txEl>
                                          </p:spTgt>
                                        </p:tgtEl>
                                        <p:attrNameLst>
                                          <p:attrName>ppt_c</p:attrName>
                                        </p:attrNameLst>
                                      </p:cBhvr>
                                      <p:to>
                                        <a:schemeClr val="bg2"/>
                                      </p:to>
                                    </p:animClr>
                                  </p:subTnLst>
                                </p:cTn>
                              </p:par>
                              <p:par>
                                <p:cTn id="11" presetID="1" presetClass="entr" presetSubtype="0" fill="hold" grpId="0" nodeType="withEffect">
                                  <p:stCondLst>
                                    <p:cond delay="0"/>
                                  </p:stCondLst>
                                  <p:childTnLst>
                                    <p:set>
                                      <p:cBhvr>
                                        <p:cTn id="12" dur="1" fill="hold">
                                          <p:stCondLst>
                                            <p:cond delay="499"/>
                                          </p:stCondLst>
                                        </p:cTn>
                                        <p:tgtEl>
                                          <p:spTgt spid="2079749">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079749">
                                            <p:txEl>
                                              <p:pRg st="3" end="3"/>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079749">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079749">
                                            <p:txEl>
                                              <p:pRg st="4" end="4"/>
                                            </p:txEl>
                                          </p:spTgt>
                                        </p:tgtEl>
                                        <p:attrNameLst>
                                          <p:attrName>ppt_c</p:attrName>
                                        </p:attrNameLst>
                                      </p:cBhvr>
                                      <p:to>
                                        <a:schemeClr val="bg2"/>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079749">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2079749">
                                            <p:txEl>
                                              <p:pRg st="5" end="5"/>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49"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ChangeArrowheads="1"/>
          </p:cNvSpPr>
          <p:nvPr/>
        </p:nvSpPr>
        <p:spPr bwMode="auto">
          <a:xfrm>
            <a:off x="0" y="3643313"/>
            <a:ext cx="3203575" cy="3213100"/>
          </a:xfrm>
          <a:prstGeom prst="rect">
            <a:avLst/>
          </a:prstGeom>
          <a:solidFill>
            <a:srgbClr val="96BFD4"/>
          </a:solidFill>
          <a:ln w="9525">
            <a:noFill/>
            <a:miter lim="800000"/>
            <a:headEnd/>
            <a:tailEnd/>
          </a:ln>
        </p:spPr>
        <p:txBody>
          <a:bodyPr wrap="none" anchor="ctr"/>
          <a:lstStyle/>
          <a:p>
            <a:endParaRPr lang="en-US"/>
          </a:p>
        </p:txBody>
      </p:sp>
      <p:sp>
        <p:nvSpPr>
          <p:cNvPr id="78850" name="Rectangle 3"/>
          <p:cNvSpPr>
            <a:spLocks noGrp="1" noChangeArrowheads="1"/>
          </p:cNvSpPr>
          <p:nvPr>
            <p:ph type="ctrTitle"/>
          </p:nvPr>
        </p:nvSpPr>
        <p:spPr>
          <a:xfrm>
            <a:off x="685800" y="1066800"/>
            <a:ext cx="7772400" cy="1143000"/>
          </a:xfrm>
        </p:spPr>
        <p:txBody>
          <a:bodyPr/>
          <a:lstStyle/>
          <a:p>
            <a:endParaRPr lang="en-US" smtClean="0"/>
          </a:p>
        </p:txBody>
      </p:sp>
      <p:sp>
        <p:nvSpPr>
          <p:cNvPr id="52227" name="Rectangle 4"/>
          <p:cNvSpPr>
            <a:spLocks noGrp="1" noChangeArrowheads="1"/>
          </p:cNvSpPr>
          <p:nvPr>
            <p:ph type="subTitle" idx="1"/>
          </p:nvPr>
        </p:nvSpPr>
        <p:spPr>
          <a:xfrm>
            <a:off x="1219200" y="1524000"/>
            <a:ext cx="6400800" cy="1752600"/>
          </a:xfrm>
        </p:spPr>
        <p:txBody>
          <a:bodyPr rtlCol="0">
            <a:normAutofit/>
          </a:bodyPr>
          <a:lstStyle/>
          <a:p>
            <a:pPr fontAlgn="auto">
              <a:spcAft>
                <a:spcPts val="0"/>
              </a:spcAft>
              <a:buFont typeface="Arial" pitchFamily="34" charset="0"/>
              <a:buNone/>
              <a:defRPr/>
            </a:pPr>
            <a:endParaRPr lang="en-US" smtClean="0"/>
          </a:p>
        </p:txBody>
      </p:sp>
      <p:sp>
        <p:nvSpPr>
          <p:cNvPr id="78852" name="Rectangle 5"/>
          <p:cNvSpPr>
            <a:spLocks noChangeArrowheads="1"/>
          </p:cNvSpPr>
          <p:nvPr/>
        </p:nvSpPr>
        <p:spPr bwMode="auto">
          <a:xfrm>
            <a:off x="0" y="0"/>
            <a:ext cx="9144000" cy="3657600"/>
          </a:xfrm>
          <a:prstGeom prst="rect">
            <a:avLst/>
          </a:prstGeom>
          <a:solidFill>
            <a:srgbClr val="1E6B92"/>
          </a:solidFill>
          <a:ln w="9525">
            <a:noFill/>
            <a:miter lim="800000"/>
            <a:headEnd/>
            <a:tailEnd/>
          </a:ln>
        </p:spPr>
        <p:txBody>
          <a:bodyPr wrap="none" anchor="ctr"/>
          <a:lstStyle/>
          <a:p>
            <a:endParaRPr lang="en-US"/>
          </a:p>
        </p:txBody>
      </p:sp>
      <p:sp>
        <p:nvSpPr>
          <p:cNvPr id="78853" name="Rectangle 6"/>
          <p:cNvSpPr>
            <a:spLocks noChangeArrowheads="1"/>
          </p:cNvSpPr>
          <p:nvPr/>
        </p:nvSpPr>
        <p:spPr bwMode="auto">
          <a:xfrm>
            <a:off x="609600" y="1295400"/>
            <a:ext cx="8077200" cy="2087563"/>
          </a:xfrm>
          <a:prstGeom prst="rect">
            <a:avLst/>
          </a:prstGeom>
          <a:noFill/>
          <a:ln w="9525">
            <a:noFill/>
            <a:miter lim="800000"/>
            <a:headEnd/>
            <a:tailEnd/>
          </a:ln>
        </p:spPr>
        <p:txBody>
          <a:bodyPr/>
          <a:lstStyle/>
          <a:p>
            <a:pPr>
              <a:spcBef>
                <a:spcPct val="20000"/>
              </a:spcBef>
            </a:pPr>
            <a:r>
              <a:rPr lang="en-US" sz="4000" b="1">
                <a:solidFill>
                  <a:srgbClr val="96BFD4"/>
                </a:solidFill>
              </a:rPr>
              <a:t>Level 5</a:t>
            </a:r>
            <a:br>
              <a:rPr lang="en-US" sz="4000" b="1">
                <a:solidFill>
                  <a:srgbClr val="96BFD4"/>
                </a:solidFill>
              </a:rPr>
            </a:br>
            <a:r>
              <a:rPr lang="en-US" sz="4000" b="1">
                <a:solidFill>
                  <a:schemeClr val="bg1"/>
                </a:solidFill>
              </a:rPr>
              <a:t>intensive family intervention</a:t>
            </a:r>
            <a:endParaRPr lang="en-US" sz="3200" b="1"/>
          </a:p>
        </p:txBody>
      </p:sp>
      <p:sp>
        <p:nvSpPr>
          <p:cNvPr id="7" name="TextBox 6"/>
          <p:cNvSpPr txBox="1"/>
          <p:nvPr/>
        </p:nvSpPr>
        <p:spPr>
          <a:xfrm>
            <a:off x="3505200" y="3886200"/>
            <a:ext cx="5638800" cy="1384300"/>
          </a:xfrm>
          <a:prstGeom prst="rect">
            <a:avLst/>
          </a:prstGeom>
          <a:noFill/>
        </p:spPr>
        <p:txBody>
          <a:bodyPr>
            <a:spAutoFit/>
          </a:bodyPr>
          <a:lstStyle/>
          <a:p>
            <a:pPr>
              <a:defRPr/>
            </a:pPr>
            <a:r>
              <a:rPr lang="en-US" sz="2800" b="1" u="sng" dirty="0">
                <a:solidFill>
                  <a:srgbClr val="065590"/>
                </a:solidFill>
                <a:ea typeface="ＭＳ Ｐゴシック" pitchFamily="-111" charset="-128"/>
                <a:cs typeface="+mn-cs"/>
              </a:rPr>
              <a:t>Level 5 Options</a:t>
            </a:r>
          </a:p>
          <a:p>
            <a:pPr indent="344488">
              <a:buFont typeface="Arial" pitchFamily="34" charset="0"/>
              <a:buChar char="•"/>
              <a:defRPr/>
            </a:pPr>
            <a:r>
              <a:rPr lang="en-US" sz="2800" dirty="0">
                <a:solidFill>
                  <a:srgbClr val="065590"/>
                </a:solidFill>
                <a:ea typeface="ＭＳ Ｐゴシック" pitchFamily="-111" charset="-128"/>
                <a:cs typeface="+mn-cs"/>
              </a:rPr>
              <a:t>Enhanced Triple P</a:t>
            </a:r>
          </a:p>
          <a:p>
            <a:pPr indent="344488">
              <a:buFont typeface="Arial" pitchFamily="34" charset="0"/>
              <a:buChar char="•"/>
              <a:defRPr/>
            </a:pPr>
            <a:r>
              <a:rPr lang="en-US" sz="2800" dirty="0">
                <a:solidFill>
                  <a:srgbClr val="065590"/>
                </a:solidFill>
                <a:ea typeface="ＭＳ Ｐゴシック" pitchFamily="-111" charset="-128"/>
                <a:cs typeface="+mn-cs"/>
              </a:rPr>
              <a:t>Pathways Triple P</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p:txBody>
          <a:bodyPr/>
          <a:lstStyle/>
          <a:p>
            <a:r>
              <a:rPr lang="en-US" smtClean="0"/>
              <a:t>Level 5: Enhanced Triple P</a:t>
            </a:r>
          </a:p>
        </p:txBody>
      </p:sp>
      <p:sp>
        <p:nvSpPr>
          <p:cNvPr id="80898" name="Rectangle 3"/>
          <p:cNvSpPr>
            <a:spLocks noGrp="1" noChangeArrowheads="1"/>
          </p:cNvSpPr>
          <p:nvPr>
            <p:ph idx="1"/>
          </p:nvPr>
        </p:nvSpPr>
        <p:spPr>
          <a:xfrm>
            <a:off x="228600" y="1600200"/>
            <a:ext cx="8229600" cy="4114800"/>
          </a:xfrm>
        </p:spPr>
        <p:txBody>
          <a:bodyPr/>
          <a:lstStyle/>
          <a:p>
            <a:pPr>
              <a:lnSpc>
                <a:spcPct val="90000"/>
              </a:lnSpc>
            </a:pPr>
            <a:r>
              <a:rPr lang="en-US" sz="3000" smtClean="0"/>
              <a:t>Adjunct to Level 4 Triple P</a:t>
            </a:r>
          </a:p>
          <a:p>
            <a:pPr>
              <a:lnSpc>
                <a:spcPct val="90000"/>
              </a:lnSpc>
            </a:pPr>
            <a:r>
              <a:rPr lang="en-US" sz="3000" smtClean="0"/>
              <a:t>Review and feedback</a:t>
            </a:r>
          </a:p>
          <a:p>
            <a:pPr>
              <a:lnSpc>
                <a:spcPct val="90000"/>
              </a:lnSpc>
            </a:pPr>
            <a:r>
              <a:rPr lang="en-US" sz="3000" smtClean="0"/>
              <a:t>Negotiation of additional modules tailored to family’s needs</a:t>
            </a:r>
          </a:p>
          <a:p>
            <a:pPr lvl="1">
              <a:lnSpc>
                <a:spcPct val="90000"/>
              </a:lnSpc>
            </a:pPr>
            <a:r>
              <a:rPr lang="en-US" sz="2400" smtClean="0"/>
              <a:t>Additional Practice Module</a:t>
            </a:r>
          </a:p>
          <a:p>
            <a:pPr lvl="1">
              <a:lnSpc>
                <a:spcPct val="90000"/>
              </a:lnSpc>
            </a:pPr>
            <a:r>
              <a:rPr lang="en-US" sz="2400" smtClean="0"/>
              <a:t>Coping Skills Module</a:t>
            </a:r>
          </a:p>
          <a:p>
            <a:pPr lvl="1">
              <a:lnSpc>
                <a:spcPct val="90000"/>
              </a:lnSpc>
            </a:pPr>
            <a:r>
              <a:rPr lang="en-US" sz="2400" smtClean="0"/>
              <a:t>Partner Support Module</a:t>
            </a:r>
          </a:p>
          <a:p>
            <a:pPr>
              <a:lnSpc>
                <a:spcPct val="90000"/>
              </a:lnSpc>
            </a:pPr>
            <a:r>
              <a:rPr lang="en-US" sz="3000" smtClean="0"/>
              <a:t>Maintenance and closure</a:t>
            </a:r>
          </a:p>
        </p:txBody>
      </p:sp>
      <p:pic>
        <p:nvPicPr>
          <p:cNvPr id="80899" name="Picture 2" descr="C:\Users\Suzanne\AppData\Local\Microsoft\Windows\Temporary Internet Files\Content.IE5\FR7AM5B1\MPj01788110000[1].jpg"/>
          <p:cNvPicPr>
            <a:picLocks noChangeAspect="1" noChangeArrowheads="1"/>
          </p:cNvPicPr>
          <p:nvPr/>
        </p:nvPicPr>
        <p:blipFill>
          <a:blip r:embed="rId3"/>
          <a:srcRect/>
          <a:stretch>
            <a:fillRect/>
          </a:stretch>
        </p:blipFill>
        <p:spPr bwMode="auto">
          <a:xfrm>
            <a:off x="6781800" y="3429000"/>
            <a:ext cx="2125663" cy="3157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r>
              <a:rPr lang="en-US" smtClean="0"/>
              <a:t>Brief Overview of Research</a:t>
            </a:r>
          </a:p>
        </p:txBody>
      </p:sp>
      <p:pic>
        <p:nvPicPr>
          <p:cNvPr id="82946" name="Picture 2" descr="C:\Program Files\Microsoft Office\MEDIA\CAGCAT10\j0300520.gif"/>
          <p:cNvPicPr>
            <a:picLocks noChangeAspect="1" noChangeArrowheads="1" noCrop="1"/>
          </p:cNvPicPr>
          <p:nvPr/>
        </p:nvPicPr>
        <p:blipFill>
          <a:blip r:embed="rId2"/>
          <a:srcRect/>
          <a:stretch>
            <a:fillRect/>
          </a:stretch>
        </p:blipFill>
        <p:spPr bwMode="auto">
          <a:xfrm>
            <a:off x="3290888" y="1752600"/>
            <a:ext cx="1395412" cy="1200150"/>
          </a:xfrm>
          <a:prstGeom prst="rect">
            <a:avLst/>
          </a:prstGeom>
          <a:noFill/>
          <a:ln w="9525">
            <a:noFill/>
            <a:miter lim="800000"/>
            <a:headEnd/>
            <a:tailEnd/>
          </a:ln>
        </p:spPr>
      </p:pic>
      <p:pic>
        <p:nvPicPr>
          <p:cNvPr id="82947" name="Picture 3" descr="C:\Documents and Settings\sekerns\Local Settings\Temporary Internet Files\Content.IE5\UXAT7WDL\MP900309271[1].jpg"/>
          <p:cNvPicPr>
            <a:picLocks noChangeAspect="1" noChangeArrowheads="1"/>
          </p:cNvPicPr>
          <p:nvPr/>
        </p:nvPicPr>
        <p:blipFill>
          <a:blip r:embed="rId3"/>
          <a:srcRect/>
          <a:stretch>
            <a:fillRect/>
          </a:stretch>
        </p:blipFill>
        <p:spPr bwMode="auto">
          <a:xfrm>
            <a:off x="5334000" y="3124200"/>
            <a:ext cx="1920875" cy="2895600"/>
          </a:xfrm>
          <a:prstGeom prst="rect">
            <a:avLst/>
          </a:prstGeom>
          <a:noFill/>
          <a:ln w="9525">
            <a:noFill/>
            <a:miter lim="800000"/>
            <a:headEnd/>
            <a:tailEnd/>
          </a:ln>
        </p:spPr>
      </p:pic>
      <p:pic>
        <p:nvPicPr>
          <p:cNvPr id="82948" name="Picture 4" descr="C:\Documents and Settings\sekerns\Local Settings\Temporary Internet Files\Content.IE5\0JXHWJWN\MC900312664[1].wmf"/>
          <p:cNvPicPr>
            <a:picLocks noChangeAspect="1" noChangeArrowheads="1"/>
          </p:cNvPicPr>
          <p:nvPr/>
        </p:nvPicPr>
        <p:blipFill>
          <a:blip r:embed="rId4"/>
          <a:srcRect/>
          <a:stretch>
            <a:fillRect/>
          </a:stretch>
        </p:blipFill>
        <p:spPr bwMode="auto">
          <a:xfrm>
            <a:off x="7010400" y="1143000"/>
            <a:ext cx="1817688" cy="1651000"/>
          </a:xfrm>
          <a:prstGeom prst="rect">
            <a:avLst/>
          </a:prstGeom>
          <a:noFill/>
          <a:ln w="9525">
            <a:noFill/>
            <a:miter lim="800000"/>
            <a:headEnd/>
            <a:tailEnd/>
          </a:ln>
        </p:spPr>
      </p:pic>
      <p:pic>
        <p:nvPicPr>
          <p:cNvPr id="82949" name="Picture 5" descr="C:\Documents and Settings\sekerns\Local Settings\Temporary Internet Files\Content.IE5\UXAT7WDL\MC900322772[1].wmf"/>
          <p:cNvPicPr>
            <a:picLocks noChangeAspect="1" noChangeArrowheads="1"/>
          </p:cNvPicPr>
          <p:nvPr/>
        </p:nvPicPr>
        <p:blipFill>
          <a:blip r:embed="rId5"/>
          <a:srcRect/>
          <a:stretch>
            <a:fillRect/>
          </a:stretch>
        </p:blipFill>
        <p:spPr bwMode="auto">
          <a:xfrm>
            <a:off x="381000" y="2667000"/>
            <a:ext cx="2170113" cy="2568575"/>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67"/>
          <p:cNvSpPr>
            <a:spLocks noGrp="1" noChangeArrowheads="1"/>
          </p:cNvSpPr>
          <p:nvPr>
            <p:ph type="title"/>
          </p:nvPr>
        </p:nvSpPr>
        <p:spPr>
          <a:xfrm>
            <a:off x="457200" y="0"/>
            <a:ext cx="8229600" cy="1143000"/>
          </a:xfrm>
        </p:spPr>
        <p:txBody>
          <a:bodyPr/>
          <a:lstStyle/>
          <a:p>
            <a:r>
              <a:rPr lang="en-US" smtClean="0"/>
              <a:t>Building an evidence base  </a:t>
            </a:r>
            <a:endParaRPr lang="en-AU" smtClean="0"/>
          </a:p>
        </p:txBody>
      </p:sp>
      <p:graphicFrame>
        <p:nvGraphicFramePr>
          <p:cNvPr id="387149" name="Group 77"/>
          <p:cNvGraphicFramePr>
            <a:graphicFrameLocks noGrp="1"/>
          </p:cNvGraphicFramePr>
          <p:nvPr>
            <p:ph idx="1"/>
          </p:nvPr>
        </p:nvGraphicFramePr>
        <p:xfrm>
          <a:off x="457200" y="1600200"/>
          <a:ext cx="8229600" cy="4797425"/>
        </p:xfrm>
        <a:graphic>
          <a:graphicData uri="http://schemas.openxmlformats.org/drawingml/2006/table">
            <a:tbl>
              <a:tblPr/>
              <a:tblGrid>
                <a:gridCol w="5537200"/>
                <a:gridCol w="2692400"/>
              </a:tblGrid>
              <a:tr h="8651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A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Criteria for gauging strength of evidence</a:t>
                      </a:r>
                      <a:endParaRPr kumimoji="0" lang="en-A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AU"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Supporting evidence</a:t>
                      </a:r>
                      <a:endParaRPr kumimoji="0" lang="en-AU" sz="20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429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Efficacy trials have been conducted using </a:t>
                      </a:r>
                      <a:endParaRPr kumimoji="0" lang="en-AU" sz="20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AU"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i</a:t>
                      </a:r>
                      <a:r>
                        <a:rPr kumimoji="0" lang="en-A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randomized controlled trial (RCT) methodology</a:t>
                      </a:r>
                      <a:endParaRPr kumimoji="0" lang="en-AU" sz="20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ii) a series of single case experiments </a:t>
                      </a:r>
                    </a:p>
                  </a:txBody>
                  <a:tcPr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en-AU" sz="20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29 peer-reviewed publications</a:t>
                      </a:r>
                      <a:endParaRPr kumimoji="0" lang="en-AU" sz="2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AU" sz="2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11 peer-reviewed publications</a:t>
                      </a:r>
                    </a:p>
                  </a:txBody>
                  <a:tcPr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9445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Effectiveness trials have been conducted under conditions of usual service delivery that demonstrate positive outcomes for children and parents</a:t>
                      </a:r>
                    </a:p>
                  </a:txBody>
                  <a:tcPr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9 peer-reviewed publications</a:t>
                      </a:r>
                    </a:p>
                  </a:txBody>
                  <a:tcPr horzOverflow="overflow">
                    <a:lnL>
                      <a:noFill/>
                    </a:lnL>
                    <a:lnR cap="flat">
                      <a:noFill/>
                    </a:lnR>
                    <a:lnT>
                      <a:noFill/>
                    </a:lnT>
                    <a:lnB>
                      <a:noFill/>
                    </a:lnB>
                    <a:lnTlToBr>
                      <a:noFill/>
                    </a:lnTlToBr>
                    <a:lnBlToTr>
                      <a:noFill/>
                    </a:lnBlToTr>
                    <a:noFill/>
                  </a:tcPr>
                </a:tc>
              </a:tr>
              <a:tr h="6826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Dissemination trials have been conducted demonstrating successful transfer of skills to service providers</a:t>
                      </a:r>
                    </a:p>
                  </a:txBody>
                  <a:tcPr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6 peer-reviewed publications</a:t>
                      </a:r>
                    </a:p>
                  </a:txBody>
                  <a:tcPr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ChangeArrowheads="1"/>
          </p:cNvSpPr>
          <p:nvPr>
            <p:ph type="title"/>
          </p:nvPr>
        </p:nvSpPr>
        <p:spPr>
          <a:xfrm>
            <a:off x="0" y="0"/>
            <a:ext cx="9144000" cy="876300"/>
          </a:xfrm>
        </p:spPr>
        <p:txBody>
          <a:bodyPr rtlCol="0">
            <a:normAutofit/>
          </a:bodyPr>
          <a:lstStyle/>
          <a:p>
            <a:pPr fontAlgn="auto">
              <a:spcAft>
                <a:spcPts val="0"/>
              </a:spcAft>
              <a:defRPr/>
            </a:pPr>
            <a:r>
              <a:rPr lang="en-US" sz="4000" smtClean="0"/>
              <a:t>Triple P – Positive Parenting Program</a:t>
            </a:r>
            <a:endParaRPr lang="en-US" sz="4000" smtClean="0">
              <a:solidFill>
                <a:srgbClr val="996633"/>
              </a:solidFill>
              <a:effectLst>
                <a:outerShdw blurRad="38100" dist="38100" dir="2700000" algn="tl">
                  <a:srgbClr val="C0C0C0"/>
                </a:outerShdw>
              </a:effectLst>
            </a:endParaRPr>
          </a:p>
        </p:txBody>
      </p:sp>
      <p:sp>
        <p:nvSpPr>
          <p:cNvPr id="84994" name="Rectangle 3"/>
          <p:cNvSpPr>
            <a:spLocks noGrp="1" noChangeArrowheads="1"/>
          </p:cNvSpPr>
          <p:nvPr>
            <p:ph idx="1"/>
          </p:nvPr>
        </p:nvSpPr>
        <p:spPr>
          <a:xfrm>
            <a:off x="381000" y="914400"/>
            <a:ext cx="8077200" cy="4724400"/>
          </a:xfrm>
        </p:spPr>
        <p:txBody>
          <a:bodyPr/>
          <a:lstStyle/>
          <a:p>
            <a:r>
              <a:rPr lang="en-US" smtClean="0"/>
              <a:t>Numerous randomized clinical trials </a:t>
            </a:r>
          </a:p>
          <a:p>
            <a:endParaRPr lang="en-US" sz="2000" smtClean="0"/>
          </a:p>
          <a:p>
            <a:pPr>
              <a:lnSpc>
                <a:spcPct val="90000"/>
              </a:lnSpc>
            </a:pPr>
            <a:r>
              <a:rPr lang="en-AU" smtClean="0"/>
              <a:t>Studies conducted on each intervention level and delivery format with consistent results</a:t>
            </a:r>
          </a:p>
          <a:p>
            <a:pPr>
              <a:lnSpc>
                <a:spcPct val="90000"/>
              </a:lnSpc>
            </a:pPr>
            <a:endParaRPr lang="en-AU" sz="2000" smtClean="0"/>
          </a:p>
          <a:p>
            <a:pPr>
              <a:lnSpc>
                <a:spcPct val="90000"/>
              </a:lnSpc>
            </a:pPr>
            <a:r>
              <a:rPr lang="en-AU" smtClean="0"/>
              <a:t>Average effect sizes large</a:t>
            </a:r>
          </a:p>
          <a:p>
            <a:pPr lvl="1">
              <a:lnSpc>
                <a:spcPct val="90000"/>
              </a:lnSpc>
              <a:buFont typeface="Wingdings" pitchFamily="2" charset="2"/>
              <a:buChar char="§"/>
            </a:pPr>
            <a:r>
              <a:rPr lang="en-AU" smtClean="0"/>
              <a:t>.92 for improved child behavior</a:t>
            </a:r>
          </a:p>
          <a:p>
            <a:pPr lvl="1">
              <a:lnSpc>
                <a:spcPct val="90000"/>
              </a:lnSpc>
              <a:buFont typeface="Wingdings" pitchFamily="2" charset="2"/>
              <a:buChar char="§"/>
            </a:pPr>
            <a:r>
              <a:rPr lang="en-AU" smtClean="0"/>
              <a:t>.77 for improved parenting style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13" y="274638"/>
            <a:ext cx="8929687" cy="1143000"/>
          </a:xfrm>
        </p:spPr>
        <p:txBody>
          <a:bodyPr rtlCol="0">
            <a:normAutofit fontScale="90000"/>
          </a:bodyPr>
          <a:lstStyle/>
          <a:p>
            <a:pPr fontAlgn="auto">
              <a:spcAft>
                <a:spcPts val="0"/>
              </a:spcAft>
              <a:defRPr/>
            </a:pPr>
            <a:r>
              <a:rPr lang="en-US" dirty="0" smtClean="0"/>
              <a:t>Prevention of child maltreatment: </a:t>
            </a:r>
            <a:br>
              <a:rPr lang="en-US" dirty="0" smtClean="0"/>
            </a:br>
            <a:r>
              <a:rPr lang="en-US" dirty="0" smtClean="0"/>
              <a:t>U.S. Triple P System Population Trial</a:t>
            </a:r>
            <a:endParaRPr lang="en-US" dirty="0"/>
          </a:p>
        </p:txBody>
      </p:sp>
      <p:sp>
        <p:nvSpPr>
          <p:cNvPr id="3" name="Content Placeholder 2"/>
          <p:cNvSpPr>
            <a:spLocks noGrp="1"/>
          </p:cNvSpPr>
          <p:nvPr>
            <p:ph idx="1"/>
          </p:nvPr>
        </p:nvSpPr>
        <p:spPr>
          <a:xfrm>
            <a:off x="428625" y="2071688"/>
            <a:ext cx="8229600" cy="4405312"/>
          </a:xfrm>
        </p:spPr>
        <p:txBody>
          <a:bodyPr rtlCol="0">
            <a:normAutofit fontScale="92500" lnSpcReduction="20000"/>
          </a:bodyPr>
          <a:lstStyle/>
          <a:p>
            <a:pPr fontAlgn="auto">
              <a:spcAft>
                <a:spcPts val="0"/>
              </a:spcAft>
              <a:buFont typeface="Arial" pitchFamily="34" charset="0"/>
              <a:buChar char="•"/>
              <a:defRPr/>
            </a:pPr>
            <a:r>
              <a:rPr lang="en-US" dirty="0" smtClean="0"/>
              <a:t>Funded by the CDC</a:t>
            </a:r>
          </a:p>
          <a:p>
            <a:pPr lvl="1" fontAlgn="auto">
              <a:spcAft>
                <a:spcPts val="0"/>
              </a:spcAft>
              <a:buFont typeface="Arial" pitchFamily="34" charset="0"/>
              <a:buChar char="–"/>
              <a:defRPr/>
            </a:pPr>
            <a:r>
              <a:rPr lang="en-US" dirty="0" smtClean="0"/>
              <a:t>Ron Prinz and Matt Sanders, Principal Investigators</a:t>
            </a:r>
          </a:p>
          <a:p>
            <a:pPr fontAlgn="auto">
              <a:spcAft>
                <a:spcPts val="0"/>
              </a:spcAft>
              <a:buFont typeface="Arial" pitchFamily="34" charset="0"/>
              <a:buChar char="•"/>
              <a:defRPr/>
            </a:pPr>
            <a:r>
              <a:rPr lang="en-US" dirty="0" smtClean="0"/>
              <a:t>Primary outcomes: Indicators of prevention of child maltreatment</a:t>
            </a:r>
          </a:p>
          <a:p>
            <a:pPr lvl="1" fontAlgn="auto">
              <a:spcAft>
                <a:spcPts val="0"/>
              </a:spcAft>
              <a:buFont typeface="Arial" pitchFamily="34" charset="0"/>
              <a:buChar char="–"/>
              <a:defRPr/>
            </a:pPr>
            <a:r>
              <a:rPr lang="en-US" dirty="0" smtClean="0"/>
              <a:t>Substantiated child maltreatment cases</a:t>
            </a:r>
          </a:p>
          <a:p>
            <a:pPr lvl="1" fontAlgn="auto">
              <a:spcAft>
                <a:spcPts val="0"/>
              </a:spcAft>
              <a:buFont typeface="Arial" pitchFamily="34" charset="0"/>
              <a:buChar char="–"/>
              <a:defRPr/>
            </a:pPr>
            <a:r>
              <a:rPr lang="en-US" dirty="0" smtClean="0"/>
              <a:t>Out of home placements</a:t>
            </a:r>
          </a:p>
          <a:p>
            <a:pPr lvl="1" fontAlgn="auto">
              <a:spcAft>
                <a:spcPts val="0"/>
              </a:spcAft>
              <a:buFont typeface="Arial" pitchFamily="34" charset="0"/>
              <a:buChar char="–"/>
              <a:defRPr/>
            </a:pPr>
            <a:r>
              <a:rPr lang="en-US" dirty="0" smtClean="0"/>
              <a:t>Hospitalization for intentional injury</a:t>
            </a:r>
          </a:p>
          <a:p>
            <a:pPr fontAlgn="auto">
              <a:spcAft>
                <a:spcPts val="0"/>
              </a:spcAft>
              <a:buFont typeface="Arial" pitchFamily="34" charset="0"/>
              <a:buChar char="•"/>
              <a:defRPr/>
            </a:pPr>
            <a:r>
              <a:rPr lang="en-US" dirty="0" smtClean="0"/>
              <a:t>Conducted independently from the child welfare system, but had an impact on subsequent involvement</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r>
              <a:rPr lang="en-US" smtClean="0"/>
              <a:t>Population-level Trial</a:t>
            </a:r>
          </a:p>
        </p:txBody>
      </p:sp>
      <p:sp>
        <p:nvSpPr>
          <p:cNvPr id="3" name="Content Placeholder 2"/>
          <p:cNvSpPr>
            <a:spLocks noGrp="1"/>
          </p:cNvSpPr>
          <p:nvPr>
            <p:ph idx="1"/>
          </p:nvPr>
        </p:nvSpPr>
        <p:spPr>
          <a:xfrm>
            <a:off x="457200" y="1600200"/>
            <a:ext cx="8229600" cy="4900613"/>
          </a:xfrm>
        </p:spPr>
        <p:txBody>
          <a:bodyPr rtlCol="0">
            <a:normAutofit fontScale="92500"/>
          </a:bodyPr>
          <a:lstStyle/>
          <a:p>
            <a:pPr fontAlgn="auto">
              <a:spcAft>
                <a:spcPts val="0"/>
              </a:spcAft>
              <a:buFont typeface="Arial" pitchFamily="34" charset="0"/>
              <a:buChar char="•"/>
              <a:defRPr/>
            </a:pPr>
            <a:r>
              <a:rPr lang="en-US" sz="2800" dirty="0" smtClean="0"/>
              <a:t>18 participating counties randomized to: </a:t>
            </a:r>
          </a:p>
          <a:p>
            <a:pPr lvl="1" fontAlgn="auto">
              <a:spcAft>
                <a:spcPts val="0"/>
              </a:spcAft>
              <a:buFont typeface="Arial" pitchFamily="34" charset="0"/>
              <a:buChar char="–"/>
              <a:defRPr/>
            </a:pPr>
            <a:r>
              <a:rPr lang="en-US" dirty="0" smtClean="0"/>
              <a:t>9 received the Triple P system</a:t>
            </a:r>
          </a:p>
          <a:p>
            <a:pPr lvl="1" fontAlgn="auto">
              <a:spcAft>
                <a:spcPts val="0"/>
              </a:spcAft>
              <a:buFont typeface="Arial" pitchFamily="34" charset="0"/>
              <a:buChar char="–"/>
              <a:defRPr/>
            </a:pPr>
            <a:r>
              <a:rPr lang="en-US" dirty="0" smtClean="0"/>
              <a:t>9 continued with usual services</a:t>
            </a:r>
          </a:p>
          <a:p>
            <a:pPr fontAlgn="auto">
              <a:spcAft>
                <a:spcPts val="0"/>
              </a:spcAft>
              <a:buFont typeface="Arial" pitchFamily="34" charset="0"/>
              <a:buChar char="•"/>
              <a:defRPr/>
            </a:pPr>
            <a:r>
              <a:rPr lang="en-US" sz="2800" dirty="0" smtClean="0"/>
              <a:t>Trained 697 service providers across multiple settings</a:t>
            </a:r>
          </a:p>
          <a:p>
            <a:pPr lvl="1" fontAlgn="auto">
              <a:spcAft>
                <a:spcPts val="0"/>
              </a:spcAft>
              <a:buFont typeface="Arial" pitchFamily="34" charset="0"/>
              <a:buChar char="–"/>
              <a:defRPr/>
            </a:pPr>
            <a:r>
              <a:rPr lang="en-US" sz="2400" dirty="0" smtClean="0"/>
              <a:t>daycare and preschools; mental health system; social services system; elementary schools; churches; NGOs (e.g., First Steps, Prevent Child Abuse); healthcare system</a:t>
            </a:r>
          </a:p>
          <a:p>
            <a:pPr fontAlgn="auto">
              <a:spcAft>
                <a:spcPts val="0"/>
              </a:spcAft>
              <a:buFont typeface="Arial" pitchFamily="34" charset="0"/>
              <a:buChar char="•"/>
              <a:defRPr/>
            </a:pPr>
            <a:r>
              <a:rPr lang="en-US" sz="2800" dirty="0" smtClean="0"/>
              <a:t>Made Triple P readily accessible to parents throughout the communities through a range of different strategies</a:t>
            </a:r>
          </a:p>
          <a:p>
            <a:pPr fontAlgn="auto">
              <a:spcAft>
                <a:spcPts val="0"/>
              </a:spcAft>
              <a:buFont typeface="Arial" pitchFamily="34" charset="0"/>
              <a:buChar char="•"/>
              <a:defRPr/>
            </a:pPr>
            <a:r>
              <a:rPr lang="en-US" sz="2800" dirty="0" smtClean="0"/>
              <a:t>Coordinated media strategies with concurrent program delivery</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5"/>
          <p:cNvSpPr>
            <a:spLocks noGrp="1"/>
          </p:cNvSpPr>
          <p:nvPr>
            <p:ph type="title"/>
          </p:nvPr>
        </p:nvSpPr>
        <p:spPr/>
        <p:txBody>
          <a:bodyPr/>
          <a:lstStyle/>
          <a:p>
            <a:r>
              <a:rPr lang="en-US" smtClean="0"/>
              <a:t>Results from US Population Trial</a:t>
            </a:r>
          </a:p>
        </p:txBody>
      </p:sp>
      <p:sp>
        <p:nvSpPr>
          <p:cNvPr id="91138" name="Content Placeholder 2"/>
          <p:cNvSpPr>
            <a:spLocks noGrp="1"/>
          </p:cNvSpPr>
          <p:nvPr>
            <p:ph idx="1"/>
          </p:nvPr>
        </p:nvSpPr>
        <p:spPr/>
        <p:txBody>
          <a:bodyPr/>
          <a:lstStyle/>
          <a:p>
            <a:r>
              <a:rPr lang="en-US" smtClean="0"/>
              <a:t>Prevent child maltreatment under periods of stress</a:t>
            </a:r>
          </a:p>
          <a:p>
            <a:endParaRPr lang="en-US" smtClean="0"/>
          </a:p>
        </p:txBody>
      </p:sp>
      <p:graphicFrame>
        <p:nvGraphicFramePr>
          <p:cNvPr id="23" name="Chart 22"/>
          <p:cNvGraphicFramePr/>
          <p:nvPr/>
        </p:nvGraphicFramePr>
        <p:xfrm>
          <a:off x="1752600" y="2438400"/>
          <a:ext cx="64770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91140" name="TextBox 23"/>
          <p:cNvSpPr txBox="1">
            <a:spLocks noChangeArrowheads="1"/>
          </p:cNvSpPr>
          <p:nvPr/>
        </p:nvSpPr>
        <p:spPr bwMode="auto">
          <a:xfrm>
            <a:off x="0" y="6488113"/>
            <a:ext cx="1746250" cy="369887"/>
          </a:xfrm>
          <a:prstGeom prst="rect">
            <a:avLst/>
          </a:prstGeom>
          <a:noFill/>
          <a:ln w="9525">
            <a:noFill/>
            <a:miter lim="800000"/>
            <a:headEnd/>
            <a:tailEnd/>
          </a:ln>
        </p:spPr>
        <p:txBody>
          <a:bodyPr wrap="none">
            <a:spAutoFit/>
          </a:bodyPr>
          <a:lstStyle/>
          <a:p>
            <a:r>
              <a:rPr lang="en-US"/>
              <a:t>Prinz et al., 2009</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a:xfrm>
            <a:off x="-152400" y="0"/>
            <a:ext cx="9144000" cy="1219200"/>
          </a:xfrm>
        </p:spPr>
        <p:txBody>
          <a:bodyPr rtlCol="0">
            <a:normAutofit/>
          </a:bodyPr>
          <a:lstStyle/>
          <a:p>
            <a:pPr fontAlgn="auto">
              <a:spcAft>
                <a:spcPts val="0"/>
              </a:spcAft>
              <a:defRPr/>
            </a:pPr>
            <a:r>
              <a:rPr lang="en-US" sz="4000" dirty="0" smtClean="0">
                <a:effectLst>
                  <a:outerShdw blurRad="38100" dist="38100" dir="2700000" algn="tl">
                    <a:srgbClr val="000000">
                      <a:alpha val="43137"/>
                    </a:srgbClr>
                  </a:outerShdw>
                </a:effectLst>
              </a:rPr>
              <a:t>Triple P – Positive Parenting Program</a:t>
            </a:r>
            <a:endParaRPr lang="en-US" sz="4000" dirty="0" smtClean="0">
              <a:solidFill>
                <a:srgbClr val="996633"/>
              </a:solidFill>
              <a:effectLst>
                <a:outerShdw blurRad="38100" dist="38100" dir="2700000" algn="tl">
                  <a:srgbClr val="000000">
                    <a:alpha val="43137"/>
                  </a:srgbClr>
                </a:outerShdw>
              </a:effectLst>
            </a:endParaRPr>
          </a:p>
        </p:txBody>
      </p:sp>
      <p:sp>
        <p:nvSpPr>
          <p:cNvPr id="21506" name="Rectangle 3"/>
          <p:cNvSpPr>
            <a:spLocks noGrp="1" noChangeArrowheads="1"/>
          </p:cNvSpPr>
          <p:nvPr>
            <p:ph idx="1"/>
          </p:nvPr>
        </p:nvSpPr>
        <p:spPr>
          <a:xfrm>
            <a:off x="228600" y="990600"/>
            <a:ext cx="8915400" cy="4724400"/>
          </a:xfrm>
        </p:spPr>
        <p:txBody>
          <a:bodyPr/>
          <a:lstStyle/>
          <a:p>
            <a:r>
              <a:rPr lang="en-US" sz="2800" smtClean="0"/>
              <a:t>Based on 30+ years of research and implementation</a:t>
            </a:r>
          </a:p>
          <a:p>
            <a:r>
              <a:rPr lang="en-US" sz="2800" smtClean="0"/>
              <a:t>Developed by Dr. Matt Sanders and colleagues </a:t>
            </a:r>
          </a:p>
          <a:p>
            <a:pPr lvl="1"/>
            <a:r>
              <a:rPr lang="en-US" sz="2400" smtClean="0"/>
              <a:t>U. of Queensland</a:t>
            </a:r>
          </a:p>
          <a:p>
            <a:r>
              <a:rPr lang="en-US" sz="2800" smtClean="0"/>
              <a:t>Addresses a wide range of parenting strategies </a:t>
            </a:r>
          </a:p>
          <a:p>
            <a:pPr lvl="1"/>
            <a:r>
              <a:rPr lang="en-US" sz="2400" smtClean="0"/>
              <a:t>Programs available for children birth-16</a:t>
            </a:r>
          </a:p>
          <a:p>
            <a:r>
              <a:rPr lang="en-US" sz="2800" smtClean="0"/>
              <a:t>California Evidence-Based Clearinghouse for Child Welfare: </a:t>
            </a:r>
          </a:p>
          <a:p>
            <a:pPr lvl="1"/>
            <a:r>
              <a:rPr lang="en-US" sz="2400" smtClean="0"/>
              <a:t>Triple P Scientific Rating= Level 1 Well-supported, effective practice (highest rating). </a:t>
            </a:r>
          </a:p>
          <a:p>
            <a:pPr lvl="1"/>
            <a:r>
              <a:rPr lang="en-US" sz="2400" smtClean="0"/>
              <a:t>Relevance to Child Welfare= Level 2 (likely applicable)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0" y="0"/>
          <a:ext cx="6400800" cy="4419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nvGraphicFramePr>
        <p:xfrm>
          <a:off x="4800600" y="2819400"/>
          <a:ext cx="4343400" cy="4038600"/>
        </p:xfrm>
        <a:graphic>
          <a:graphicData uri="http://schemas.openxmlformats.org/drawingml/2006/chart">
            <c:chart xmlns:c="http://schemas.openxmlformats.org/drawingml/2006/chart" xmlns:r="http://schemas.openxmlformats.org/officeDocument/2006/relationships" r:id="rId4"/>
          </a:graphicData>
        </a:graphic>
      </p:graphicFrame>
      <p:sp>
        <p:nvSpPr>
          <p:cNvPr id="93187" name="TextBox 5"/>
          <p:cNvSpPr txBox="1">
            <a:spLocks noChangeArrowheads="1"/>
          </p:cNvSpPr>
          <p:nvPr/>
        </p:nvSpPr>
        <p:spPr bwMode="auto">
          <a:xfrm>
            <a:off x="0" y="6488113"/>
            <a:ext cx="1746250" cy="369887"/>
          </a:xfrm>
          <a:prstGeom prst="rect">
            <a:avLst/>
          </a:prstGeom>
          <a:noFill/>
          <a:ln w="9525">
            <a:noFill/>
            <a:miter lim="800000"/>
            <a:headEnd/>
            <a:tailEnd/>
          </a:ln>
        </p:spPr>
        <p:txBody>
          <a:bodyPr wrap="none">
            <a:spAutoFit/>
          </a:bodyPr>
          <a:lstStyle/>
          <a:p>
            <a:r>
              <a:rPr lang="en-US"/>
              <a:t>Prinz et al., 2009</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p:txBody>
          <a:bodyPr/>
          <a:lstStyle/>
          <a:p>
            <a:r>
              <a:rPr lang="en-US" smtClean="0"/>
              <a:t>Research on Cultural Acceptability </a:t>
            </a:r>
          </a:p>
        </p:txBody>
      </p:sp>
      <p:sp>
        <p:nvSpPr>
          <p:cNvPr id="95234" name="Content Placeholder 2"/>
          <p:cNvSpPr>
            <a:spLocks noGrp="1"/>
          </p:cNvSpPr>
          <p:nvPr>
            <p:ph idx="1"/>
          </p:nvPr>
        </p:nvSpPr>
        <p:spPr/>
        <p:txBody>
          <a:bodyPr/>
          <a:lstStyle/>
          <a:p>
            <a:r>
              <a:rPr lang="en-US" smtClean="0"/>
              <a:t>Continually evolving area</a:t>
            </a:r>
          </a:p>
          <a:p>
            <a:r>
              <a:rPr lang="en-US" smtClean="0"/>
              <a:t>Research to date indicates high levels of acceptability and satisfaction across diverse families.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152400"/>
            <a:ext cx="8229600" cy="1828800"/>
          </a:xfrm>
        </p:spPr>
        <p:txBody>
          <a:bodyPr rtlCol="0">
            <a:normAutofit fontScale="90000"/>
          </a:bodyPr>
          <a:lstStyle/>
          <a:p>
            <a:pPr fontAlgn="auto">
              <a:spcAft>
                <a:spcPts val="0"/>
              </a:spcAft>
              <a:defRPr/>
            </a:pPr>
            <a:r>
              <a:rPr lang="en-AU" sz="4000" dirty="0" smtClean="0"/>
              <a:t>Connecting Communities Project</a:t>
            </a:r>
            <a:br>
              <a:rPr lang="en-AU" sz="4000" dirty="0" smtClean="0"/>
            </a:br>
            <a:r>
              <a:rPr lang="en-AU" sz="4000" dirty="0" smtClean="0"/>
              <a:t>Brisbane, Australia</a:t>
            </a:r>
            <a:br>
              <a:rPr lang="en-AU" sz="4000" dirty="0" smtClean="0"/>
            </a:br>
            <a:r>
              <a:rPr lang="en-AU" sz="3600" dirty="0" smtClean="0"/>
              <a:t>Cultural background of participating parents </a:t>
            </a:r>
            <a:endParaRPr lang="en-US" sz="3600" dirty="0" smtClean="0"/>
          </a:p>
        </p:txBody>
      </p:sp>
      <p:graphicFrame>
        <p:nvGraphicFramePr>
          <p:cNvPr id="1740839" name="Group 39"/>
          <p:cNvGraphicFramePr>
            <a:graphicFrameLocks noGrp="1"/>
          </p:cNvGraphicFramePr>
          <p:nvPr/>
        </p:nvGraphicFramePr>
        <p:xfrm>
          <a:off x="914400" y="2209800"/>
          <a:ext cx="7467600" cy="4367213"/>
        </p:xfrm>
        <a:graphic>
          <a:graphicData uri="http://schemas.openxmlformats.org/drawingml/2006/table">
            <a:tbl>
              <a:tblPr/>
              <a:tblGrid>
                <a:gridCol w="6096000"/>
                <a:gridCol w="1371600"/>
              </a:tblGrid>
              <a:tr h="5270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sz="2200" b="0" i="0" u="none" strike="noStrike" cap="none" normalizeH="0" baseline="0" smtClean="0">
                          <a:ln>
                            <a:noFill/>
                          </a:ln>
                          <a:solidFill>
                            <a:schemeClr val="tx1"/>
                          </a:solidFill>
                          <a:effectLst/>
                          <a:latin typeface="Calibri" pitchFamily="34" charset="0"/>
                          <a:ea typeface="ＭＳ Ｐゴシック"/>
                          <a:cs typeface="Times New Roman" pitchFamily="18" charset="0"/>
                        </a:rPr>
                        <a:t>Caucasian Australian</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AU" sz="2400" b="0" i="0" u="none" strike="noStrike" cap="none" normalizeH="0" baseline="0" smtClean="0">
                          <a:ln>
                            <a:noFill/>
                          </a:ln>
                          <a:solidFill>
                            <a:schemeClr val="tx1"/>
                          </a:solidFill>
                          <a:effectLst/>
                          <a:latin typeface="Calibri" pitchFamily="34" charset="0"/>
                          <a:ea typeface="ＭＳ Ｐゴシック"/>
                          <a:cs typeface="Times New Roman" pitchFamily="18" charset="0"/>
                        </a:rPr>
                        <a:t>27.9%</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5270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sz="2200" b="0" i="0" u="none" strike="noStrike" cap="none" normalizeH="0" baseline="0" smtClean="0">
                          <a:ln>
                            <a:noFill/>
                          </a:ln>
                          <a:solidFill>
                            <a:schemeClr val="tx1"/>
                          </a:solidFill>
                          <a:effectLst/>
                          <a:latin typeface="Calibri" pitchFamily="34" charset="0"/>
                          <a:ea typeface="ＭＳ Ｐゴシック"/>
                          <a:cs typeface="Times New Roman" pitchFamily="18" charset="0"/>
                        </a:rPr>
                        <a:t>South-East Asian</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AU" sz="2400" b="0" i="0" u="none" strike="noStrike" cap="none" normalizeH="0" baseline="0" smtClean="0">
                          <a:ln>
                            <a:noFill/>
                          </a:ln>
                          <a:solidFill>
                            <a:schemeClr val="tx1"/>
                          </a:solidFill>
                          <a:effectLst/>
                          <a:latin typeface="Calibri" pitchFamily="34" charset="0"/>
                          <a:ea typeface="ＭＳ Ｐゴシック"/>
                          <a:cs typeface="Times New Roman" pitchFamily="18" charset="0"/>
                        </a:rPr>
                        <a:t>24.3% </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5191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sz="2200" b="0" i="0" u="none" strike="noStrike" cap="none" normalizeH="0" baseline="0" smtClean="0">
                          <a:ln>
                            <a:noFill/>
                          </a:ln>
                          <a:solidFill>
                            <a:schemeClr val="tx1"/>
                          </a:solidFill>
                          <a:effectLst/>
                          <a:latin typeface="Calibri" pitchFamily="34" charset="0"/>
                          <a:ea typeface="ＭＳ Ｐゴシック"/>
                          <a:cs typeface="Times New Roman" pitchFamily="18" charset="0"/>
                        </a:rPr>
                        <a:t>European</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AU" sz="2400" b="0" i="0" u="none" strike="noStrike" cap="none" normalizeH="0" baseline="0" smtClean="0">
                          <a:ln>
                            <a:noFill/>
                          </a:ln>
                          <a:solidFill>
                            <a:schemeClr val="tx1"/>
                          </a:solidFill>
                          <a:effectLst/>
                          <a:latin typeface="Calibri" pitchFamily="34" charset="0"/>
                          <a:ea typeface="ＭＳ Ｐゴシック"/>
                          <a:cs typeface="Times New Roman" pitchFamily="18" charset="0"/>
                        </a:rPr>
                        <a:t> 12.5%</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sz="2200" b="0" i="0" u="none" strike="noStrike" cap="none" normalizeH="0" baseline="0" smtClean="0">
                          <a:ln>
                            <a:noFill/>
                          </a:ln>
                          <a:solidFill>
                            <a:schemeClr val="tx1"/>
                          </a:solidFill>
                          <a:effectLst/>
                          <a:latin typeface="Calibri" pitchFamily="34" charset="0"/>
                          <a:ea typeface="ＭＳ Ｐゴシック"/>
                          <a:cs typeface="Times New Roman" pitchFamily="18" charset="0"/>
                        </a:rPr>
                        <a:t>African</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AU" sz="2400" b="0" i="0" u="none" strike="noStrike" cap="none" normalizeH="0" baseline="0" smtClean="0">
                          <a:ln>
                            <a:noFill/>
                          </a:ln>
                          <a:solidFill>
                            <a:schemeClr val="tx1"/>
                          </a:solidFill>
                          <a:effectLst/>
                          <a:latin typeface="Calibri" pitchFamily="34" charset="0"/>
                          <a:ea typeface="ＭＳ Ｐゴシック"/>
                          <a:cs typeface="Times New Roman" pitchFamily="18" charset="0"/>
                        </a:rPr>
                        <a:t>10.3%</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4619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sz="2200" b="0" i="0" u="none" strike="noStrike" cap="none" normalizeH="0" baseline="0" smtClean="0">
                          <a:ln>
                            <a:noFill/>
                          </a:ln>
                          <a:solidFill>
                            <a:schemeClr val="tx1"/>
                          </a:solidFill>
                          <a:effectLst/>
                          <a:latin typeface="Calibri" pitchFamily="34" charset="0"/>
                          <a:ea typeface="ＭＳ Ｐゴシック"/>
                          <a:cs typeface="Times New Roman" pitchFamily="18" charset="0"/>
                        </a:rPr>
                        <a:t>Pacific Islander</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AU" sz="2400" b="0" i="0" u="none" strike="noStrike" cap="none" normalizeH="0" baseline="0" smtClean="0">
                          <a:ln>
                            <a:noFill/>
                          </a:ln>
                          <a:solidFill>
                            <a:schemeClr val="tx1"/>
                          </a:solidFill>
                          <a:effectLst/>
                          <a:latin typeface="Calibri" pitchFamily="34" charset="0"/>
                          <a:ea typeface="ＭＳ Ｐゴシック"/>
                          <a:cs typeface="Times New Roman" pitchFamily="18" charset="0"/>
                        </a:rPr>
                        <a:t>9.6%</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4635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sz="2200" b="0" i="0" u="none" strike="noStrike" cap="none" normalizeH="0" baseline="0" smtClean="0">
                          <a:ln>
                            <a:noFill/>
                          </a:ln>
                          <a:solidFill>
                            <a:schemeClr val="tx1"/>
                          </a:solidFill>
                          <a:effectLst/>
                          <a:latin typeface="Calibri" pitchFamily="34" charset="0"/>
                          <a:ea typeface="ＭＳ Ｐゴシック"/>
                          <a:cs typeface="Times New Roman" pitchFamily="18" charset="0"/>
                        </a:rPr>
                        <a:t>Southern/Central Asian</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AU" sz="2400" b="0" i="0" u="none" strike="noStrike" cap="none" normalizeH="0" baseline="0" smtClean="0">
                          <a:ln>
                            <a:noFill/>
                          </a:ln>
                          <a:solidFill>
                            <a:schemeClr val="tx1"/>
                          </a:solidFill>
                          <a:effectLst/>
                          <a:latin typeface="Calibri" pitchFamily="34" charset="0"/>
                          <a:ea typeface="ＭＳ Ｐゴシック"/>
                          <a:cs typeface="Times New Roman" pitchFamily="18" charset="0"/>
                        </a:rPr>
                        <a:t>7.4%</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4619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sz="2200" b="0" i="0" u="none" strike="noStrike" cap="none" normalizeH="0" baseline="0" smtClean="0">
                          <a:ln>
                            <a:noFill/>
                          </a:ln>
                          <a:solidFill>
                            <a:schemeClr val="tx1"/>
                          </a:solidFill>
                          <a:effectLst/>
                          <a:latin typeface="Calibri" pitchFamily="34" charset="0"/>
                          <a:ea typeface="ＭＳ Ｐゴシック"/>
                          <a:cs typeface="Times New Roman" pitchFamily="18" charset="0"/>
                        </a:rPr>
                        <a:t>South/Central American</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AU" sz="2400" b="0" i="0" u="none" strike="noStrike" cap="none" normalizeH="0" baseline="0" smtClean="0">
                          <a:ln>
                            <a:noFill/>
                          </a:ln>
                          <a:solidFill>
                            <a:schemeClr val="tx1"/>
                          </a:solidFill>
                          <a:effectLst/>
                          <a:latin typeface="Calibri" pitchFamily="34" charset="0"/>
                          <a:ea typeface="ＭＳ Ｐゴシック"/>
                          <a:cs typeface="Times New Roman" pitchFamily="18" charset="0"/>
                        </a:rPr>
                        <a:t> 3.7%</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4635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sz="2200" b="0" i="0" u="none" strike="noStrike" cap="none" normalizeH="0" baseline="0" smtClean="0">
                          <a:ln>
                            <a:noFill/>
                          </a:ln>
                          <a:solidFill>
                            <a:schemeClr val="tx1"/>
                          </a:solidFill>
                          <a:effectLst/>
                          <a:latin typeface="Calibri" pitchFamily="34" charset="0"/>
                          <a:ea typeface="ＭＳ Ｐゴシック"/>
                          <a:cs typeface="Times New Roman" pitchFamily="18" charset="0"/>
                        </a:rPr>
                        <a:t>Middle Eastern</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AU" sz="2400" b="0" i="0" u="none" strike="noStrike" cap="none" normalizeH="0" baseline="0" smtClean="0">
                          <a:ln>
                            <a:noFill/>
                          </a:ln>
                          <a:solidFill>
                            <a:schemeClr val="tx1"/>
                          </a:solidFill>
                          <a:effectLst/>
                          <a:latin typeface="Calibri" pitchFamily="34" charset="0"/>
                          <a:ea typeface="ＭＳ Ｐゴシック"/>
                          <a:cs typeface="Times New Roman" pitchFamily="18" charset="0"/>
                        </a:rPr>
                        <a:t>2.9%</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4619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sz="2200" b="0" i="0" u="none" strike="noStrike" cap="none" normalizeH="0" baseline="0" smtClean="0">
                          <a:ln>
                            <a:noFill/>
                          </a:ln>
                          <a:solidFill>
                            <a:schemeClr val="tx1"/>
                          </a:solidFill>
                          <a:effectLst/>
                          <a:latin typeface="Calibri" pitchFamily="34" charset="0"/>
                          <a:ea typeface="ＭＳ Ｐゴシック"/>
                          <a:cs typeface="Times New Roman" pitchFamily="18" charset="0"/>
                        </a:rPr>
                        <a:t>North-East Asian</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AU" sz="2400" b="0" i="0" u="none" strike="noStrike" cap="none" normalizeH="0" baseline="0" smtClean="0">
                          <a:ln>
                            <a:noFill/>
                          </a:ln>
                          <a:solidFill>
                            <a:schemeClr val="tx1"/>
                          </a:solidFill>
                          <a:effectLst/>
                          <a:latin typeface="Calibri" pitchFamily="34" charset="0"/>
                          <a:ea typeface="ＭＳ Ｐゴシック"/>
                          <a:cs typeface="Times New Roman" pitchFamily="18" charset="0"/>
                        </a:rPr>
                        <a:t>.7%</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idx="4294967295"/>
          </p:nvPr>
        </p:nvSpPr>
        <p:spPr>
          <a:xfrm>
            <a:off x="0" y="228600"/>
            <a:ext cx="8229600" cy="1143000"/>
          </a:xfrm>
        </p:spPr>
        <p:txBody>
          <a:bodyPr rtlCol="0">
            <a:normAutofit fontScale="90000"/>
          </a:bodyPr>
          <a:lstStyle/>
          <a:p>
            <a:pPr fontAlgn="auto">
              <a:spcAft>
                <a:spcPts val="0"/>
              </a:spcAft>
              <a:defRPr/>
            </a:pPr>
            <a:r>
              <a:rPr lang="en-AU" sz="4000" smtClean="0"/>
              <a:t>Acceptability of Triple P </a:t>
            </a:r>
            <a:br>
              <a:rPr lang="en-AU" sz="4000" smtClean="0"/>
            </a:br>
            <a:r>
              <a:rPr lang="en-AU" sz="4000" smtClean="0"/>
              <a:t>parenting strategies</a:t>
            </a:r>
            <a:endParaRPr lang="en-US" sz="4000" smtClean="0"/>
          </a:p>
        </p:txBody>
      </p:sp>
      <p:graphicFrame>
        <p:nvGraphicFramePr>
          <p:cNvPr id="1026" name="Object 2"/>
          <p:cNvGraphicFramePr>
            <a:graphicFrameLocks noGrp="1" noChangeAspect="1"/>
          </p:cNvGraphicFramePr>
          <p:nvPr>
            <p:ph idx="4294967295"/>
          </p:nvPr>
        </p:nvGraphicFramePr>
        <p:xfrm>
          <a:off x="36513" y="2116138"/>
          <a:ext cx="9010650" cy="4360862"/>
        </p:xfrm>
        <a:graphic>
          <a:graphicData uri="http://schemas.openxmlformats.org/presentationml/2006/ole">
            <p:oleObj spid="_x0000_s1026" name="Worksheet" r:id="rId4" imgW="9210751" imgH="4457700" progId="Excel.Sheet.8">
              <p:embed/>
            </p:oleObj>
          </a:graphicData>
        </a:graphic>
      </p:graphicFrame>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0" y="104775"/>
            <a:ext cx="9372600" cy="1419225"/>
          </a:xfrm>
        </p:spPr>
        <p:txBody>
          <a:bodyPr rtlCol="0">
            <a:normAutofit fontScale="90000"/>
          </a:bodyPr>
          <a:lstStyle/>
          <a:p>
            <a:pPr fontAlgn="auto">
              <a:spcAft>
                <a:spcPts val="0"/>
              </a:spcAft>
              <a:defRPr/>
            </a:pPr>
            <a:r>
              <a:rPr lang="en-AU" dirty="0" smtClean="0"/>
              <a:t>How acceptable are Triple P parenting strategies for practitioners?</a:t>
            </a:r>
          </a:p>
        </p:txBody>
      </p:sp>
      <p:graphicFrame>
        <p:nvGraphicFramePr>
          <p:cNvPr id="101378" name="Object 3"/>
          <p:cNvGraphicFramePr>
            <a:graphicFrameLocks noGrp="1" noChangeAspect="1"/>
          </p:cNvGraphicFramePr>
          <p:nvPr>
            <p:ph type="chart" idx="1"/>
          </p:nvPr>
        </p:nvGraphicFramePr>
        <p:xfrm>
          <a:off x="220663" y="2095500"/>
          <a:ext cx="8872537" cy="4711700"/>
        </p:xfrm>
        <a:graphic>
          <a:graphicData uri="http://schemas.openxmlformats.org/presentationml/2006/ole">
            <p:oleObj spid="_x0000_s101378" r:id="rId4" imgW="8876545" imgH="4712616" progId="Excel.Chart.8">
              <p:embed/>
            </p:oleObj>
          </a:graphicData>
        </a:graphic>
      </p:graphicFrame>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idx="4294967295"/>
          </p:nvPr>
        </p:nvSpPr>
        <p:spPr>
          <a:xfrm>
            <a:off x="381000" y="152400"/>
            <a:ext cx="8229600" cy="1143000"/>
          </a:xfrm>
        </p:spPr>
        <p:txBody>
          <a:bodyPr rtlCol="0">
            <a:normAutofit fontScale="90000"/>
          </a:bodyPr>
          <a:lstStyle/>
          <a:p>
            <a:pPr fontAlgn="auto">
              <a:spcAft>
                <a:spcPts val="0"/>
              </a:spcAft>
              <a:defRPr/>
            </a:pPr>
            <a:r>
              <a:rPr lang="en-AU" sz="4000" smtClean="0"/>
              <a:t>Parenting and important developmental outcomes</a:t>
            </a:r>
          </a:p>
        </p:txBody>
      </p:sp>
      <p:sp>
        <p:nvSpPr>
          <p:cNvPr id="5" name="Oval 4"/>
          <p:cNvSpPr/>
          <p:nvPr/>
        </p:nvSpPr>
        <p:spPr>
          <a:xfrm>
            <a:off x="3429000" y="1643063"/>
            <a:ext cx="2357438" cy="1571625"/>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AU" dirty="0"/>
              <a:t>Parental influence is pervasive</a:t>
            </a:r>
          </a:p>
        </p:txBody>
      </p:sp>
      <p:sp>
        <p:nvSpPr>
          <p:cNvPr id="6" name="Rounded Rectangle 5"/>
          <p:cNvSpPr/>
          <p:nvPr/>
        </p:nvSpPr>
        <p:spPr>
          <a:xfrm>
            <a:off x="71438" y="1928813"/>
            <a:ext cx="2143125" cy="1071562"/>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AU" dirty="0"/>
              <a:t>Language, communication</a:t>
            </a:r>
          </a:p>
        </p:txBody>
      </p:sp>
      <p:sp>
        <p:nvSpPr>
          <p:cNvPr id="7" name="Rounded Rectangle 6"/>
          <p:cNvSpPr/>
          <p:nvPr/>
        </p:nvSpPr>
        <p:spPr>
          <a:xfrm>
            <a:off x="3571875" y="4929188"/>
            <a:ext cx="2143125" cy="1071562"/>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AU" dirty="0"/>
              <a:t>School achievement </a:t>
            </a:r>
          </a:p>
        </p:txBody>
      </p:sp>
      <p:sp>
        <p:nvSpPr>
          <p:cNvPr id="8" name="Rounded Rectangle 7"/>
          <p:cNvSpPr/>
          <p:nvPr/>
        </p:nvSpPr>
        <p:spPr>
          <a:xfrm>
            <a:off x="6858000" y="1928813"/>
            <a:ext cx="2143125" cy="1071562"/>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AU" dirty="0"/>
              <a:t>Sustained attention and problem solving</a:t>
            </a:r>
          </a:p>
          <a:p>
            <a:pPr algn="ctr">
              <a:defRPr/>
            </a:pPr>
            <a:endParaRPr lang="en-AU" dirty="0"/>
          </a:p>
        </p:txBody>
      </p:sp>
      <p:sp>
        <p:nvSpPr>
          <p:cNvPr id="9" name="Rounded Rectangle 8"/>
          <p:cNvSpPr/>
          <p:nvPr/>
        </p:nvSpPr>
        <p:spPr>
          <a:xfrm>
            <a:off x="642938" y="3500438"/>
            <a:ext cx="2143125" cy="1071562"/>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AU" dirty="0"/>
              <a:t>Social skills and peer relationships</a:t>
            </a:r>
          </a:p>
        </p:txBody>
      </p:sp>
      <p:sp>
        <p:nvSpPr>
          <p:cNvPr id="10" name="Rounded Rectangle 9"/>
          <p:cNvSpPr/>
          <p:nvPr/>
        </p:nvSpPr>
        <p:spPr>
          <a:xfrm>
            <a:off x="5929313" y="4929188"/>
            <a:ext cx="2143125" cy="1071562"/>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AU" dirty="0"/>
              <a:t>Brain injury and adverse effects of exposure to violence</a:t>
            </a:r>
          </a:p>
        </p:txBody>
      </p:sp>
      <p:sp>
        <p:nvSpPr>
          <p:cNvPr id="11" name="Rounded Rectangle 10"/>
          <p:cNvSpPr/>
          <p:nvPr/>
        </p:nvSpPr>
        <p:spPr>
          <a:xfrm>
            <a:off x="1214438" y="4929188"/>
            <a:ext cx="2143125" cy="1071562"/>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AU" dirty="0">
                <a:solidFill>
                  <a:schemeClr val="tx1"/>
                </a:solidFill>
              </a:rPr>
              <a:t>Emotion regulation</a:t>
            </a:r>
          </a:p>
        </p:txBody>
      </p:sp>
      <p:sp>
        <p:nvSpPr>
          <p:cNvPr id="12" name="Rounded Rectangle 11"/>
          <p:cNvSpPr/>
          <p:nvPr/>
        </p:nvSpPr>
        <p:spPr>
          <a:xfrm>
            <a:off x="6357938" y="3500438"/>
            <a:ext cx="2143125" cy="1071562"/>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AU" dirty="0"/>
              <a:t>Physical health and well being</a:t>
            </a:r>
          </a:p>
        </p:txBody>
      </p:sp>
      <p:sp>
        <p:nvSpPr>
          <p:cNvPr id="13" name="Down Arrow 12"/>
          <p:cNvSpPr/>
          <p:nvPr/>
        </p:nvSpPr>
        <p:spPr>
          <a:xfrm rot="5400000">
            <a:off x="2571750" y="2000251"/>
            <a:ext cx="428625" cy="8572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4" name="Down Arrow 13"/>
          <p:cNvSpPr/>
          <p:nvPr/>
        </p:nvSpPr>
        <p:spPr>
          <a:xfrm rot="3345986">
            <a:off x="2882900" y="2724151"/>
            <a:ext cx="428625" cy="8572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5" name="Down Arrow 14"/>
          <p:cNvSpPr/>
          <p:nvPr/>
        </p:nvSpPr>
        <p:spPr>
          <a:xfrm rot="16200000">
            <a:off x="6143625" y="2000251"/>
            <a:ext cx="428625" cy="8572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6" name="Down Arrow 15"/>
          <p:cNvSpPr/>
          <p:nvPr/>
        </p:nvSpPr>
        <p:spPr>
          <a:xfrm rot="18079492">
            <a:off x="5978525" y="2736851"/>
            <a:ext cx="428625" cy="8572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7" name="Down Arrow 16"/>
          <p:cNvSpPr/>
          <p:nvPr/>
        </p:nvSpPr>
        <p:spPr>
          <a:xfrm>
            <a:off x="4429125" y="3357563"/>
            <a:ext cx="428625" cy="1428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8" name="Down Arrow 17"/>
          <p:cNvSpPr/>
          <p:nvPr/>
        </p:nvSpPr>
        <p:spPr>
          <a:xfrm rot="19891630">
            <a:off x="5545138" y="3141663"/>
            <a:ext cx="428625" cy="17176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9" name="Down Arrow 18"/>
          <p:cNvSpPr/>
          <p:nvPr/>
        </p:nvSpPr>
        <p:spPr>
          <a:xfrm rot="1623267">
            <a:off x="3295650" y="3146425"/>
            <a:ext cx="428625" cy="17176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20" name="Rectangle 19"/>
          <p:cNvSpPr/>
          <p:nvPr/>
        </p:nvSpPr>
        <p:spPr>
          <a:xfrm>
            <a:off x="1066800" y="6357938"/>
            <a:ext cx="7086600" cy="500062"/>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AU" b="1" dirty="0">
                <a:solidFill>
                  <a:schemeClr val="bg1"/>
                </a:solidFill>
              </a:rPr>
              <a:t>Reduced social, emotional, </a:t>
            </a:r>
            <a:r>
              <a:rPr lang="en-AU" b="1" dirty="0" err="1">
                <a:solidFill>
                  <a:schemeClr val="bg1"/>
                </a:solidFill>
              </a:rPr>
              <a:t>behavioral</a:t>
            </a:r>
            <a:r>
              <a:rPr lang="en-AU" b="1" dirty="0">
                <a:solidFill>
                  <a:schemeClr val="bg1"/>
                </a:solidFill>
              </a:rPr>
              <a:t> </a:t>
            </a:r>
            <a:r>
              <a:rPr lang="en-AU" b="1" dirty="0">
                <a:solidFill>
                  <a:schemeClr val="bg1"/>
                </a:solidFill>
              </a:rPr>
              <a:t>and health problems</a:t>
            </a:r>
          </a:p>
        </p:txBody>
      </p:sp>
      <p:sp>
        <p:nvSpPr>
          <p:cNvPr id="21" name="Down Arrow 20"/>
          <p:cNvSpPr/>
          <p:nvPr/>
        </p:nvSpPr>
        <p:spPr>
          <a:xfrm>
            <a:off x="2143125" y="6072188"/>
            <a:ext cx="285750" cy="2143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22" name="Down Arrow 21"/>
          <p:cNvSpPr/>
          <p:nvPr/>
        </p:nvSpPr>
        <p:spPr>
          <a:xfrm>
            <a:off x="6929438" y="6072188"/>
            <a:ext cx="285750" cy="2143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23" name="Down Arrow 22"/>
          <p:cNvSpPr/>
          <p:nvPr/>
        </p:nvSpPr>
        <p:spPr>
          <a:xfrm>
            <a:off x="4500563" y="6072188"/>
            <a:ext cx="285750" cy="2143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Moving beyond managing misbehavior</a:t>
            </a:r>
            <a:endParaRPr lang="en-US" dirty="0"/>
          </a:p>
        </p:txBody>
      </p:sp>
      <p:sp>
        <p:nvSpPr>
          <p:cNvPr id="105474" name="Content Placeholder 2"/>
          <p:cNvSpPr>
            <a:spLocks noGrp="1"/>
          </p:cNvSpPr>
          <p:nvPr>
            <p:ph idx="1"/>
          </p:nvPr>
        </p:nvSpPr>
        <p:spPr/>
        <p:txBody>
          <a:bodyPr/>
          <a:lstStyle/>
          <a:p>
            <a:r>
              <a:rPr lang="en-US" smtClean="0"/>
              <a:t>Importance of developing a positive relationship</a:t>
            </a:r>
          </a:p>
          <a:p>
            <a:r>
              <a:rPr lang="en-US" smtClean="0"/>
              <a:t>Power of positive reinforcement</a:t>
            </a:r>
          </a:p>
          <a:p>
            <a:r>
              <a:rPr lang="en-US" smtClean="0"/>
              <a:t>Strategic use of planned ignoring</a:t>
            </a:r>
          </a:p>
          <a:p>
            <a:r>
              <a:rPr lang="en-US" smtClean="0"/>
              <a:t>Teaching new skills</a:t>
            </a:r>
          </a:p>
          <a:p>
            <a:pPr>
              <a:buFont typeface="Arial" charset="0"/>
              <a:buNone/>
            </a:pPr>
            <a:endParaRPr lang="en-US" smtClean="0"/>
          </a:p>
          <a:p>
            <a:pPr>
              <a:buFont typeface="Arial" charset="0"/>
              <a:buNone/>
            </a:pPr>
            <a:r>
              <a:rPr lang="en-US" smtClean="0"/>
              <a:t>OVERVIEW OF SOME OF THESE SKILLS……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3"/>
          <p:cNvSpPr>
            <a:spLocks noGrp="1"/>
          </p:cNvSpPr>
          <p:nvPr>
            <p:ph type="title"/>
          </p:nvPr>
        </p:nvSpPr>
        <p:spPr/>
        <p:txBody>
          <a:bodyPr/>
          <a:lstStyle/>
          <a:p>
            <a:r>
              <a:rPr lang="en-US" smtClean="0"/>
              <a:t>Developing a Positive Relationship</a:t>
            </a:r>
          </a:p>
        </p:txBody>
      </p:sp>
      <p:pic>
        <p:nvPicPr>
          <p:cNvPr id="106498" name="Picture 2" descr="C:\Documents and Settings\sekerns\Local Settings\Temporary Internet Files\Content.IE5\0JXHWJWN\MP900448491[1].jpg"/>
          <p:cNvPicPr>
            <a:picLocks noChangeAspect="1" noChangeArrowheads="1"/>
          </p:cNvPicPr>
          <p:nvPr/>
        </p:nvPicPr>
        <p:blipFill>
          <a:blip r:embed="rId2"/>
          <a:srcRect/>
          <a:stretch>
            <a:fillRect/>
          </a:stretch>
        </p:blipFill>
        <p:spPr bwMode="auto">
          <a:xfrm>
            <a:off x="0" y="3200400"/>
            <a:ext cx="5486400" cy="3657600"/>
          </a:xfrm>
          <a:prstGeom prst="rect">
            <a:avLst/>
          </a:prstGeom>
          <a:noFill/>
          <a:ln w="9525">
            <a:noFill/>
            <a:miter lim="800000"/>
            <a:headEnd/>
            <a:tailEnd/>
          </a:ln>
        </p:spPr>
      </p:pic>
      <p:pic>
        <p:nvPicPr>
          <p:cNvPr id="106499" name="Picture 3" descr="C:\Documents and Settings\sekerns\Local Settings\Temporary Internet Files\Content.IE5\UXAT7WDL\MP900448407[1].jpg"/>
          <p:cNvPicPr>
            <a:picLocks noChangeAspect="1" noChangeArrowheads="1"/>
          </p:cNvPicPr>
          <p:nvPr/>
        </p:nvPicPr>
        <p:blipFill>
          <a:blip r:embed="rId3"/>
          <a:srcRect/>
          <a:stretch>
            <a:fillRect/>
          </a:stretch>
        </p:blipFill>
        <p:spPr bwMode="auto">
          <a:xfrm>
            <a:off x="3810000" y="1600200"/>
            <a:ext cx="3429000" cy="2286000"/>
          </a:xfrm>
          <a:prstGeom prst="rect">
            <a:avLst/>
          </a:prstGeom>
          <a:noFill/>
          <a:ln w="9525">
            <a:noFill/>
            <a:miter lim="800000"/>
            <a:headEnd/>
            <a:tailEnd/>
          </a:ln>
        </p:spPr>
      </p:pic>
      <p:pic>
        <p:nvPicPr>
          <p:cNvPr id="106500" name="Picture 4" descr="C:\Documents and Settings\sekerns\Local Settings\Temporary Internet Files\Content.IE5\KWYWSFAU\MP900442525[1].jpg"/>
          <p:cNvPicPr>
            <a:picLocks noChangeAspect="1" noChangeArrowheads="1"/>
          </p:cNvPicPr>
          <p:nvPr/>
        </p:nvPicPr>
        <p:blipFill>
          <a:blip r:embed="rId4"/>
          <a:srcRect/>
          <a:stretch>
            <a:fillRect/>
          </a:stretch>
        </p:blipFill>
        <p:spPr bwMode="auto">
          <a:xfrm>
            <a:off x="5867400" y="4267200"/>
            <a:ext cx="2971800" cy="19812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Tips for building a positive relationships</a:t>
            </a:r>
            <a:endParaRPr lang="en-US" dirty="0"/>
          </a:p>
        </p:txBody>
      </p:sp>
      <p:sp>
        <p:nvSpPr>
          <p:cNvPr id="107522" name="Content Placeholder 3"/>
          <p:cNvSpPr>
            <a:spLocks noGrp="1"/>
          </p:cNvSpPr>
          <p:nvPr>
            <p:ph sz="quarter" idx="1"/>
          </p:nvPr>
        </p:nvSpPr>
        <p:spPr/>
        <p:txBody>
          <a:bodyPr/>
          <a:lstStyle/>
          <a:p>
            <a:r>
              <a:rPr lang="en-US" smtClean="0"/>
              <a:t>Quality time</a:t>
            </a:r>
          </a:p>
          <a:p>
            <a:r>
              <a:rPr lang="en-US" smtClean="0"/>
              <a:t>Talking with your child</a:t>
            </a:r>
          </a:p>
          <a:p>
            <a:r>
              <a:rPr lang="en-US" smtClean="0"/>
              <a:t>Showing affection</a:t>
            </a:r>
          </a:p>
        </p:txBody>
      </p:sp>
      <p:pic>
        <p:nvPicPr>
          <p:cNvPr id="107523" name="Picture 1" descr="C:\Users\Suzanne\AppData\Local\Microsoft\Windows\Temporary Internet Files\Content.IE5\K5NN8LK3\MP910218738[1].jpg"/>
          <p:cNvPicPr>
            <a:picLocks noChangeAspect="1" noChangeArrowheads="1"/>
          </p:cNvPicPr>
          <p:nvPr/>
        </p:nvPicPr>
        <p:blipFill>
          <a:blip r:embed="rId2"/>
          <a:srcRect/>
          <a:stretch>
            <a:fillRect/>
          </a:stretch>
        </p:blipFill>
        <p:spPr bwMode="auto">
          <a:xfrm>
            <a:off x="6405563" y="1524000"/>
            <a:ext cx="2738437" cy="2057400"/>
          </a:xfrm>
          <a:prstGeom prst="rect">
            <a:avLst/>
          </a:prstGeom>
          <a:noFill/>
          <a:ln w="9525">
            <a:noFill/>
            <a:miter lim="800000"/>
            <a:headEnd/>
            <a:tailEnd/>
          </a:ln>
        </p:spPr>
      </p:pic>
      <p:pic>
        <p:nvPicPr>
          <p:cNvPr id="107524" name="Picture 3" descr="C:\Users\Suzanne\AppData\Local\Microsoft\Windows\Temporary Internet Files\Content.IE5\O2OU6YF4\MP900433144[1].jpg"/>
          <p:cNvPicPr>
            <a:picLocks noChangeAspect="1" noChangeArrowheads="1"/>
          </p:cNvPicPr>
          <p:nvPr/>
        </p:nvPicPr>
        <p:blipFill>
          <a:blip r:embed="rId3"/>
          <a:srcRect/>
          <a:stretch>
            <a:fillRect/>
          </a:stretch>
        </p:blipFill>
        <p:spPr bwMode="auto">
          <a:xfrm>
            <a:off x="0" y="3792538"/>
            <a:ext cx="2362200" cy="3065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p:txBody>
          <a:bodyPr/>
          <a:lstStyle/>
          <a:p>
            <a:r>
              <a:rPr lang="en-US" smtClean="0"/>
              <a:t>Quality Time</a:t>
            </a:r>
          </a:p>
        </p:txBody>
      </p:sp>
      <p:sp>
        <p:nvSpPr>
          <p:cNvPr id="108546" name="Content Placeholder 2"/>
          <p:cNvSpPr>
            <a:spLocks noGrp="1"/>
          </p:cNvSpPr>
          <p:nvPr>
            <p:ph sz="quarter" idx="1"/>
          </p:nvPr>
        </p:nvSpPr>
        <p:spPr>
          <a:xfrm>
            <a:off x="457200" y="1371600"/>
            <a:ext cx="8229600" cy="4754563"/>
          </a:xfrm>
        </p:spPr>
        <p:txBody>
          <a:bodyPr/>
          <a:lstStyle/>
          <a:p>
            <a:r>
              <a:rPr lang="en-US" smtClean="0"/>
              <a:t>Occurs in brief moments a few times during the day</a:t>
            </a:r>
          </a:p>
          <a:p>
            <a:r>
              <a:rPr lang="en-US" smtClean="0"/>
              <a:t>Parents stop what they are doing</a:t>
            </a:r>
          </a:p>
          <a:p>
            <a:r>
              <a:rPr lang="en-US" smtClean="0"/>
              <a:t>Parents focus on what their child is doing </a:t>
            </a:r>
          </a:p>
          <a:p>
            <a:r>
              <a:rPr lang="en-US" smtClean="0"/>
              <a:t>Let him/her take the lead</a:t>
            </a:r>
          </a:p>
          <a:p>
            <a:r>
              <a:rPr lang="en-US" smtClean="0"/>
              <a:t>Parents find something to compliment their child on</a:t>
            </a:r>
          </a:p>
          <a:p>
            <a:r>
              <a:rPr lang="en-US" smtClean="0"/>
              <a:t>Show enthusiasm</a:t>
            </a:r>
          </a:p>
        </p:txBody>
      </p:sp>
      <p:pic>
        <p:nvPicPr>
          <p:cNvPr id="108547" name="Picture 2" descr="C:\Users\Suzanne\AppData\Local\Microsoft\Windows\Temporary Internet Files\Content.IE5\K5NN8LK3\MP900401055[1].jpg"/>
          <p:cNvPicPr>
            <a:picLocks noChangeAspect="1" noChangeArrowheads="1"/>
          </p:cNvPicPr>
          <p:nvPr/>
        </p:nvPicPr>
        <p:blipFill>
          <a:blip r:embed="rId2"/>
          <a:srcRect/>
          <a:stretch>
            <a:fillRect/>
          </a:stretch>
        </p:blipFill>
        <p:spPr bwMode="auto">
          <a:xfrm>
            <a:off x="6324600" y="4978400"/>
            <a:ext cx="2819400" cy="187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6988"/>
            <a:ext cx="8229600" cy="1143001"/>
          </a:xfrm>
        </p:spPr>
        <p:txBody>
          <a:bodyPr rtlCol="0">
            <a:normAutofit/>
          </a:bodyPr>
          <a:lstStyle/>
          <a:p>
            <a:pPr fontAlgn="auto">
              <a:spcAft>
                <a:spcPts val="0"/>
              </a:spcAft>
              <a:defRPr/>
            </a:pPr>
            <a:r>
              <a:rPr lang="en-US" dirty="0" smtClean="0">
                <a:effectLst>
                  <a:outerShdw blurRad="38100" dist="38100" dir="2700000" algn="tl">
                    <a:srgbClr val="C0C0C0"/>
                  </a:outerShdw>
                </a:effectLst>
              </a:rPr>
              <a:t>What makes TRIPLE P unique?</a:t>
            </a:r>
            <a:endParaRPr lang="en-AU" dirty="0" smtClean="0">
              <a:effectLst>
                <a:outerShdw blurRad="38100" dist="38100" dir="2700000" algn="tl">
                  <a:srgbClr val="C0C0C0"/>
                </a:outerShdw>
              </a:effectLst>
            </a:endParaRPr>
          </a:p>
        </p:txBody>
      </p:sp>
      <p:sp>
        <p:nvSpPr>
          <p:cNvPr id="23554" name="Rectangle 3"/>
          <p:cNvSpPr>
            <a:spLocks noGrp="1" noChangeArrowheads="1"/>
          </p:cNvSpPr>
          <p:nvPr>
            <p:ph idx="1"/>
          </p:nvPr>
        </p:nvSpPr>
        <p:spPr>
          <a:xfrm>
            <a:off x="228600" y="1143000"/>
            <a:ext cx="8610600" cy="4572000"/>
          </a:xfrm>
        </p:spPr>
        <p:txBody>
          <a:bodyPr/>
          <a:lstStyle/>
          <a:p>
            <a:pPr>
              <a:lnSpc>
                <a:spcPct val="90000"/>
              </a:lnSpc>
            </a:pPr>
            <a:r>
              <a:rPr lang="en-US" sz="2800" u="sng" smtClean="0"/>
              <a:t>Public health</a:t>
            </a:r>
            <a:r>
              <a:rPr lang="en-US" sz="2800" smtClean="0"/>
              <a:t> model of a parenting intervention</a:t>
            </a:r>
          </a:p>
          <a:p>
            <a:pPr>
              <a:lnSpc>
                <a:spcPct val="90000"/>
              </a:lnSpc>
            </a:pPr>
            <a:endParaRPr lang="en-US" sz="2800" smtClean="0"/>
          </a:p>
          <a:p>
            <a:pPr>
              <a:lnSpc>
                <a:spcPct val="90000"/>
              </a:lnSpc>
            </a:pPr>
            <a:r>
              <a:rPr lang="en-US" sz="2800" u="sng" smtClean="0"/>
              <a:t>Suite</a:t>
            </a:r>
            <a:r>
              <a:rPr lang="en-US" sz="2800" smtClean="0"/>
              <a:t> or coordinated </a:t>
            </a:r>
            <a:r>
              <a:rPr lang="en-US" sz="2800" u="sng" smtClean="0"/>
              <a:t>system</a:t>
            </a:r>
            <a:r>
              <a:rPr lang="en-US" sz="2800" smtClean="0"/>
              <a:t>  of evidence based programs (not a single program):</a:t>
            </a:r>
          </a:p>
          <a:p>
            <a:pPr lvl="1">
              <a:lnSpc>
                <a:spcPct val="90000"/>
              </a:lnSpc>
            </a:pPr>
            <a:r>
              <a:rPr lang="en-US" sz="2400" smtClean="0"/>
              <a:t>Multi-level programs of increasing intensity</a:t>
            </a:r>
          </a:p>
          <a:p>
            <a:pPr lvl="1">
              <a:lnSpc>
                <a:spcPct val="90000"/>
              </a:lnSpc>
            </a:pPr>
            <a:r>
              <a:rPr lang="en-US" sz="2400" smtClean="0"/>
              <a:t>Parenting across developmental periods from infancy through adolescence</a:t>
            </a:r>
          </a:p>
          <a:p>
            <a:pPr lvl="1">
              <a:lnSpc>
                <a:spcPct val="90000"/>
              </a:lnSpc>
            </a:pPr>
            <a:r>
              <a:rPr lang="en-US" sz="2400" smtClean="0"/>
              <a:t>Based on core principles of positive parenting, which provides continuity</a:t>
            </a:r>
          </a:p>
          <a:p>
            <a:pPr lvl="1">
              <a:lnSpc>
                <a:spcPct val="90000"/>
              </a:lnSpc>
              <a:buFont typeface="Arial" charset="0"/>
              <a:buNone/>
            </a:pPr>
            <a:endParaRPr lang="en-US" sz="2400" smtClean="0"/>
          </a:p>
          <a:p>
            <a:pPr>
              <a:lnSpc>
                <a:spcPct val="90000"/>
              </a:lnSpc>
            </a:pPr>
            <a:r>
              <a:rPr lang="en-US" sz="2800" smtClean="0"/>
              <a:t>Information available at: </a:t>
            </a:r>
            <a:r>
              <a:rPr lang="en-US" sz="2800" smtClean="0">
                <a:hlinkClick r:id="rId3"/>
              </a:rPr>
              <a:t>www.triplep.net</a:t>
            </a:r>
            <a:r>
              <a:rPr lang="en-US" sz="2800" smtClean="0"/>
              <a:t>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7" descr="C:\Users\Suzanne\AppData\Local\Microsoft\Windows\Temporary Internet Files\Content.IE5\OMA27XC6\MP900185262[1].jpg"/>
          <p:cNvPicPr>
            <a:picLocks noChangeAspect="1" noChangeArrowheads="1"/>
          </p:cNvPicPr>
          <p:nvPr/>
        </p:nvPicPr>
        <p:blipFill>
          <a:blip r:embed="rId2"/>
          <a:srcRect/>
          <a:stretch>
            <a:fillRect/>
          </a:stretch>
        </p:blipFill>
        <p:spPr bwMode="auto">
          <a:xfrm>
            <a:off x="6705600" y="0"/>
            <a:ext cx="1479550" cy="969963"/>
          </a:xfrm>
          <a:prstGeom prst="rect">
            <a:avLst/>
          </a:prstGeom>
          <a:noFill/>
          <a:ln w="9525">
            <a:noFill/>
            <a:miter lim="800000"/>
            <a:headEnd/>
            <a:tailEnd/>
          </a:ln>
        </p:spPr>
      </p:pic>
      <p:sp>
        <p:nvSpPr>
          <p:cNvPr id="109570" name="Title 1"/>
          <p:cNvSpPr>
            <a:spLocks noGrp="1"/>
          </p:cNvSpPr>
          <p:nvPr>
            <p:ph type="title"/>
          </p:nvPr>
        </p:nvSpPr>
        <p:spPr>
          <a:xfrm>
            <a:off x="0" y="533400"/>
            <a:ext cx="8229600" cy="1143000"/>
          </a:xfrm>
        </p:spPr>
        <p:txBody>
          <a:bodyPr/>
          <a:lstStyle/>
          <a:p>
            <a:r>
              <a:rPr lang="en-US" smtClean="0"/>
              <a:t>Talking with your child</a:t>
            </a:r>
          </a:p>
        </p:txBody>
      </p:sp>
      <p:sp>
        <p:nvSpPr>
          <p:cNvPr id="3" name="Content Placeholder 2"/>
          <p:cNvSpPr>
            <a:spLocks noGrp="1"/>
          </p:cNvSpPr>
          <p:nvPr>
            <p:ph sz="quarter" idx="1"/>
          </p:nvPr>
        </p:nvSpPr>
        <p:spPr>
          <a:xfrm>
            <a:off x="228600" y="1676400"/>
            <a:ext cx="8915400" cy="5181600"/>
          </a:xfrm>
        </p:spPr>
        <p:txBody>
          <a:bodyPr rtlCol="0">
            <a:normAutofit fontScale="77500" lnSpcReduction="20000"/>
          </a:bodyPr>
          <a:lstStyle/>
          <a:p>
            <a:pPr fontAlgn="auto">
              <a:spcAft>
                <a:spcPts val="0"/>
              </a:spcAft>
              <a:buFont typeface="Arial" pitchFamily="34" charset="0"/>
              <a:buChar char="•"/>
              <a:defRPr/>
            </a:pPr>
            <a:r>
              <a:rPr lang="en-US" sz="3100" dirty="0" smtClean="0"/>
              <a:t>Ask questions about their day or something they are interested in</a:t>
            </a:r>
          </a:p>
          <a:p>
            <a:pPr fontAlgn="auto">
              <a:spcAft>
                <a:spcPts val="0"/>
              </a:spcAft>
              <a:buFont typeface="Arial" pitchFamily="34" charset="0"/>
              <a:buChar char="•"/>
              <a:defRPr/>
            </a:pPr>
            <a:r>
              <a:rPr lang="en-US" sz="3100" dirty="0" smtClean="0"/>
              <a:t>Tell your child about something important or interesting to you</a:t>
            </a:r>
          </a:p>
          <a:p>
            <a:pPr fontAlgn="auto">
              <a:spcAft>
                <a:spcPts val="0"/>
              </a:spcAft>
              <a:buFont typeface="Arial" pitchFamily="34" charset="0"/>
              <a:buChar char="•"/>
              <a:defRPr/>
            </a:pPr>
            <a:r>
              <a:rPr lang="en-US" sz="3100" dirty="0" smtClean="0"/>
              <a:t>“Running dialogue”</a:t>
            </a:r>
          </a:p>
          <a:p>
            <a:pPr fontAlgn="auto">
              <a:lnSpc>
                <a:spcPct val="90000"/>
              </a:lnSpc>
              <a:spcBef>
                <a:spcPct val="90000"/>
              </a:spcBef>
              <a:spcAft>
                <a:spcPts val="0"/>
              </a:spcAft>
              <a:buFont typeface="Arial" pitchFamily="34" charset="0"/>
              <a:buChar char="•"/>
              <a:defRPr/>
            </a:pPr>
            <a:r>
              <a:rPr lang="en-US" sz="3100" dirty="0" smtClean="0"/>
              <a:t>Research shows that children’s accomplishments at age 9 can be predicted by:</a:t>
            </a:r>
          </a:p>
          <a:p>
            <a:pPr lvl="1" fontAlgn="auto">
              <a:lnSpc>
                <a:spcPct val="90000"/>
              </a:lnSpc>
              <a:spcBef>
                <a:spcPct val="90000"/>
              </a:spcBef>
              <a:spcAft>
                <a:spcPts val="0"/>
              </a:spcAft>
              <a:buFont typeface="Arial" pitchFamily="34" charset="0"/>
              <a:buChar char="–"/>
              <a:defRPr/>
            </a:pPr>
            <a:r>
              <a:rPr lang="en-US" dirty="0" smtClean="0"/>
              <a:t>Children’s language accomplishments at age 3 (rate of vocabulary growth, vocabulary use and IQ)</a:t>
            </a:r>
          </a:p>
          <a:p>
            <a:pPr lvl="1" fontAlgn="auto">
              <a:lnSpc>
                <a:spcPct val="90000"/>
              </a:lnSpc>
              <a:spcBef>
                <a:spcPct val="90000"/>
              </a:spcBef>
              <a:spcAft>
                <a:spcPts val="0"/>
              </a:spcAft>
              <a:buFont typeface="Arial" pitchFamily="34" charset="0"/>
              <a:buChar char="–"/>
              <a:defRPr/>
            </a:pPr>
            <a:r>
              <a:rPr lang="en-US" dirty="0" smtClean="0"/>
              <a:t>Early family experience (feedback tone, symbolic emphasis, and guidance style) were even better predictors than child’s early accomplishments</a:t>
            </a:r>
          </a:p>
          <a:p>
            <a:pPr lvl="1" fontAlgn="auto">
              <a:lnSpc>
                <a:spcPct val="90000"/>
              </a:lnSpc>
              <a:spcBef>
                <a:spcPct val="90000"/>
              </a:spcBef>
              <a:spcAft>
                <a:spcPts val="0"/>
              </a:spcAft>
              <a:buFont typeface="Arial" pitchFamily="34" charset="0"/>
              <a:buChar char="–"/>
              <a:defRPr/>
            </a:pPr>
            <a:r>
              <a:rPr lang="en-US" dirty="0" smtClean="0"/>
              <a:t>These factors were more important than how much money the family made or other socioeconomic factors</a:t>
            </a:r>
          </a:p>
          <a:p>
            <a:pPr fontAlgn="auto">
              <a:spcAft>
                <a:spcPts val="0"/>
              </a:spcAft>
              <a:buFont typeface="Arial" pitchFamily="34" charset="0"/>
              <a:buNone/>
              <a:defRPr/>
            </a:pPr>
            <a:r>
              <a:rPr lang="en-US" sz="2300" dirty="0" smtClean="0"/>
              <a:t>								Hart &amp; </a:t>
            </a:r>
            <a:r>
              <a:rPr lang="en-US" sz="2300" dirty="0" err="1" smtClean="0"/>
              <a:t>Risley</a:t>
            </a:r>
            <a:r>
              <a:rPr lang="en-US" sz="2300" dirty="0" smtClean="0"/>
              <a:t> (1995)</a:t>
            </a:r>
            <a:endParaRPr lang="en-US" sz="2300" dirty="0"/>
          </a:p>
        </p:txBody>
      </p:sp>
      <p:pic>
        <p:nvPicPr>
          <p:cNvPr id="109572" name="Picture 5" descr="C:\Users\Suzanne\AppData\Local\Microsoft\Windows\Temporary Internet Files\Content.IE5\OMA27XC6\MP900399986[1].jpg"/>
          <p:cNvPicPr>
            <a:picLocks noChangeAspect="1" noChangeArrowheads="1"/>
          </p:cNvPicPr>
          <p:nvPr/>
        </p:nvPicPr>
        <p:blipFill>
          <a:blip r:embed="rId3"/>
          <a:srcRect/>
          <a:stretch>
            <a:fillRect/>
          </a:stretch>
        </p:blipFill>
        <p:spPr bwMode="auto">
          <a:xfrm>
            <a:off x="8153400" y="0"/>
            <a:ext cx="990600" cy="1482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p:txBody>
          <a:bodyPr/>
          <a:lstStyle/>
          <a:p>
            <a:pPr algn="l"/>
            <a:r>
              <a:rPr lang="en-US" smtClean="0"/>
              <a:t>Showing affection</a:t>
            </a:r>
          </a:p>
        </p:txBody>
      </p:sp>
      <p:sp>
        <p:nvSpPr>
          <p:cNvPr id="110594" name="Content Placeholder 2"/>
          <p:cNvSpPr>
            <a:spLocks noGrp="1"/>
          </p:cNvSpPr>
          <p:nvPr>
            <p:ph sz="quarter" idx="1"/>
          </p:nvPr>
        </p:nvSpPr>
        <p:spPr>
          <a:xfrm>
            <a:off x="228600" y="1600200"/>
            <a:ext cx="8153400" cy="5029200"/>
          </a:xfrm>
        </p:spPr>
        <p:txBody>
          <a:bodyPr/>
          <a:lstStyle/>
          <a:p>
            <a:r>
              <a:rPr lang="en-US" smtClean="0"/>
              <a:t>Can include:</a:t>
            </a:r>
          </a:p>
          <a:p>
            <a:pPr lvl="1"/>
            <a:r>
              <a:rPr lang="en-US" smtClean="0"/>
              <a:t>Hugs, snuggles, high five, pat on the back, wink, holding hands, a million others!</a:t>
            </a:r>
          </a:p>
          <a:p>
            <a:r>
              <a:rPr lang="en-US" smtClean="0"/>
              <a:t>Appropriate affection may depend on: </a:t>
            </a:r>
          </a:p>
          <a:p>
            <a:pPr lvl="1"/>
            <a:r>
              <a:rPr lang="en-US" smtClean="0"/>
              <a:t>Culturally appropriate expressions</a:t>
            </a:r>
          </a:p>
          <a:p>
            <a:pPr lvl="1"/>
            <a:r>
              <a:rPr lang="en-US" smtClean="0"/>
              <a:t>Child age</a:t>
            </a:r>
          </a:p>
          <a:p>
            <a:pPr lvl="1"/>
            <a:r>
              <a:rPr lang="en-US" smtClean="0"/>
              <a:t>Setting</a:t>
            </a:r>
          </a:p>
          <a:p>
            <a:r>
              <a:rPr lang="en-US" smtClean="0"/>
              <a:t>Goal is to express warmth and teach children to give and receive affection</a:t>
            </a:r>
          </a:p>
        </p:txBody>
      </p:sp>
      <p:pic>
        <p:nvPicPr>
          <p:cNvPr id="110595" name="Picture 3" descr="C:\Users\Suzanne\AppData\Local\Microsoft\Windows\Temporary Internet Files\Content.IE5\K5NN8LK3\MP900399498[1].jpg"/>
          <p:cNvPicPr>
            <a:picLocks noChangeAspect="1" noChangeArrowheads="1"/>
          </p:cNvPicPr>
          <p:nvPr/>
        </p:nvPicPr>
        <p:blipFill>
          <a:blip r:embed="rId2"/>
          <a:srcRect/>
          <a:stretch>
            <a:fillRect/>
          </a:stretch>
        </p:blipFill>
        <p:spPr bwMode="auto">
          <a:xfrm>
            <a:off x="7559675" y="0"/>
            <a:ext cx="1584325" cy="1981200"/>
          </a:xfrm>
          <a:prstGeom prst="rect">
            <a:avLst/>
          </a:prstGeom>
          <a:noFill/>
          <a:ln w="9525">
            <a:noFill/>
            <a:miter lim="800000"/>
            <a:headEnd/>
            <a:tailEnd/>
          </a:ln>
        </p:spPr>
      </p:pic>
      <p:pic>
        <p:nvPicPr>
          <p:cNvPr id="110596" name="Picture 6" descr="C:\Users\Suzanne\AppData\Local\Microsoft\Windows\Temporary Internet Files\Content.IE5\OMA27XC6\MP900255551[1].jpg"/>
          <p:cNvPicPr>
            <a:picLocks noChangeAspect="1" noChangeArrowheads="1"/>
          </p:cNvPicPr>
          <p:nvPr/>
        </p:nvPicPr>
        <p:blipFill>
          <a:blip r:embed="rId3"/>
          <a:srcRect/>
          <a:stretch>
            <a:fillRect/>
          </a:stretch>
        </p:blipFill>
        <p:spPr bwMode="auto">
          <a:xfrm>
            <a:off x="7162800" y="3587750"/>
            <a:ext cx="1981200" cy="1314450"/>
          </a:xfrm>
          <a:prstGeom prst="rect">
            <a:avLst/>
          </a:prstGeom>
          <a:noFill/>
          <a:ln w="9525">
            <a:noFill/>
            <a:miter lim="800000"/>
            <a:headEnd/>
            <a:tailEnd/>
          </a:ln>
        </p:spPr>
      </p:pic>
      <p:pic>
        <p:nvPicPr>
          <p:cNvPr id="110597" name="Picture 7" descr="C:\Users\Suzanne\AppData\Local\Microsoft\Windows\Temporary Internet Files\Content.IE5\K5NN8LK3\MP900386355[1].jpg"/>
          <p:cNvPicPr>
            <a:picLocks noChangeAspect="1" noChangeArrowheads="1"/>
          </p:cNvPicPr>
          <p:nvPr/>
        </p:nvPicPr>
        <p:blipFill>
          <a:blip r:embed="rId4"/>
          <a:srcRect/>
          <a:stretch>
            <a:fillRect/>
          </a:stretch>
        </p:blipFill>
        <p:spPr bwMode="auto">
          <a:xfrm>
            <a:off x="7620000" y="5842000"/>
            <a:ext cx="1524000" cy="1016000"/>
          </a:xfrm>
          <a:prstGeom prst="rect">
            <a:avLst/>
          </a:prstGeom>
          <a:noFill/>
          <a:ln w="9525">
            <a:noFill/>
            <a:miter lim="800000"/>
            <a:headEnd/>
            <a:tailEnd/>
          </a:ln>
        </p:spPr>
      </p:pic>
      <p:pic>
        <p:nvPicPr>
          <p:cNvPr id="110598" name="Picture 8" descr="C:\Users\Suzanne\AppData\Local\Microsoft\Windows\Temporary Internet Files\Content.IE5\OMA27XC6\MP900448492[1].jpg"/>
          <p:cNvPicPr>
            <a:picLocks noChangeAspect="1" noChangeArrowheads="1"/>
          </p:cNvPicPr>
          <p:nvPr/>
        </p:nvPicPr>
        <p:blipFill>
          <a:blip r:embed="rId5"/>
          <a:srcRect/>
          <a:stretch>
            <a:fillRect/>
          </a:stretch>
        </p:blipFill>
        <p:spPr bwMode="auto">
          <a:xfrm>
            <a:off x="5638800" y="0"/>
            <a:ext cx="1905000" cy="127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p:txBody>
          <a:bodyPr/>
          <a:lstStyle/>
          <a:p>
            <a:r>
              <a:rPr lang="en-US" smtClean="0"/>
              <a:t>Power of Positive Reinforcement</a:t>
            </a:r>
          </a:p>
        </p:txBody>
      </p:sp>
      <p:pic>
        <p:nvPicPr>
          <p:cNvPr id="111618" name="Picture 3" descr="C:\Documents and Settings\sekerns\Local Settings\Temporary Internet Files\Content.IE5\UXAT7WDL\MC900078795[1].wmf"/>
          <p:cNvPicPr>
            <a:picLocks noChangeAspect="1" noChangeArrowheads="1"/>
          </p:cNvPicPr>
          <p:nvPr/>
        </p:nvPicPr>
        <p:blipFill>
          <a:blip r:embed="rId2"/>
          <a:srcRect/>
          <a:stretch>
            <a:fillRect/>
          </a:stretch>
        </p:blipFill>
        <p:spPr bwMode="auto">
          <a:xfrm>
            <a:off x="3733800" y="2209800"/>
            <a:ext cx="1800225" cy="3303588"/>
          </a:xfrm>
          <a:prstGeom prst="rect">
            <a:avLst/>
          </a:prstGeom>
          <a:noFill/>
          <a:ln w="9525">
            <a:noFill/>
            <a:miter lim="800000"/>
            <a:headEnd/>
            <a:tailEnd/>
          </a:ln>
        </p:spPr>
      </p:pic>
      <p:pic>
        <p:nvPicPr>
          <p:cNvPr id="111619" name="Picture 4" descr="C:\Documents and Settings\sekerns\Local Settings\Temporary Internet Files\Content.IE5\AOQVG35C\MP900308972[1].jpg"/>
          <p:cNvPicPr>
            <a:picLocks noChangeAspect="1" noChangeArrowheads="1"/>
          </p:cNvPicPr>
          <p:nvPr/>
        </p:nvPicPr>
        <p:blipFill>
          <a:blip r:embed="rId3"/>
          <a:srcRect/>
          <a:stretch>
            <a:fillRect/>
          </a:stretch>
        </p:blipFill>
        <p:spPr bwMode="auto">
          <a:xfrm>
            <a:off x="457200" y="2895600"/>
            <a:ext cx="2425700" cy="3657600"/>
          </a:xfrm>
          <a:prstGeom prst="rect">
            <a:avLst/>
          </a:prstGeom>
          <a:noFill/>
          <a:ln w="9525">
            <a:noFill/>
            <a:miter lim="800000"/>
            <a:headEnd/>
            <a:tailEnd/>
          </a:ln>
        </p:spPr>
      </p:pic>
      <p:pic>
        <p:nvPicPr>
          <p:cNvPr id="111620" name="Picture 5" descr="C:\Documents and Settings\sekerns\Local Settings\Temporary Internet Files\Content.IE5\KWYWSFAU\MP900431790[1].jpg"/>
          <p:cNvPicPr>
            <a:picLocks noChangeAspect="1" noChangeArrowheads="1"/>
          </p:cNvPicPr>
          <p:nvPr/>
        </p:nvPicPr>
        <p:blipFill>
          <a:blip r:embed="rId4"/>
          <a:srcRect/>
          <a:stretch>
            <a:fillRect/>
          </a:stretch>
        </p:blipFill>
        <p:spPr bwMode="auto">
          <a:xfrm>
            <a:off x="5943600" y="1447800"/>
            <a:ext cx="2895600" cy="289560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p:txBody>
          <a:bodyPr/>
          <a:lstStyle/>
          <a:p>
            <a:r>
              <a:rPr lang="en-US" b="1" smtClean="0">
                <a:solidFill>
                  <a:srgbClr val="CC0000"/>
                </a:solidFill>
              </a:rPr>
              <a:t>Child Behavior Graphs</a:t>
            </a:r>
            <a:endParaRPr lang="en-US" b="1" smtClean="0"/>
          </a:p>
        </p:txBody>
      </p:sp>
      <p:grpSp>
        <p:nvGrpSpPr>
          <p:cNvPr id="2" name="Group 35"/>
          <p:cNvGrpSpPr>
            <a:grpSpLocks/>
          </p:cNvGrpSpPr>
          <p:nvPr/>
        </p:nvGrpSpPr>
        <p:grpSpPr bwMode="auto">
          <a:xfrm>
            <a:off x="609600" y="2286000"/>
            <a:ext cx="4495800" cy="3429000"/>
            <a:chOff x="609600" y="2286000"/>
            <a:chExt cx="4495800" cy="3429000"/>
          </a:xfrm>
        </p:grpSpPr>
        <p:sp>
          <p:nvSpPr>
            <p:cNvPr id="112665" name="Text Box 11"/>
            <p:cNvSpPr txBox="1">
              <a:spLocks noChangeArrowheads="1"/>
            </p:cNvSpPr>
            <p:nvPr/>
          </p:nvSpPr>
          <p:spPr bwMode="auto">
            <a:xfrm>
              <a:off x="609600" y="3048000"/>
              <a:ext cx="1625600" cy="873125"/>
            </a:xfrm>
            <a:prstGeom prst="rect">
              <a:avLst/>
            </a:prstGeom>
            <a:noFill/>
            <a:ln w="9525">
              <a:noFill/>
              <a:miter lim="800000"/>
              <a:headEnd/>
              <a:tailEnd/>
            </a:ln>
          </p:spPr>
          <p:txBody>
            <a:bodyPr>
              <a:spAutoFit/>
            </a:bodyPr>
            <a:lstStyle/>
            <a:p>
              <a:pPr eaLnBrk="0" hangingPunct="0">
                <a:spcBef>
                  <a:spcPct val="10000"/>
                </a:spcBef>
              </a:pPr>
              <a:r>
                <a:rPr lang="en-US" sz="1600" b="1">
                  <a:latin typeface="Times New Roman" pitchFamily="18" charset="0"/>
                </a:rPr>
                <a:t>Amount</a:t>
              </a:r>
            </a:p>
            <a:p>
              <a:pPr eaLnBrk="0" hangingPunct="0">
                <a:spcBef>
                  <a:spcPct val="10000"/>
                </a:spcBef>
              </a:pPr>
              <a:r>
                <a:rPr lang="en-US" sz="1600" b="1">
                  <a:latin typeface="Times New Roman" pitchFamily="18" charset="0"/>
                </a:rPr>
                <a:t>of Child</a:t>
              </a:r>
            </a:p>
            <a:p>
              <a:pPr eaLnBrk="0" hangingPunct="0">
                <a:spcBef>
                  <a:spcPct val="10000"/>
                </a:spcBef>
              </a:pPr>
              <a:r>
                <a:rPr lang="en-US" sz="1600" b="1">
                  <a:latin typeface="Times New Roman" pitchFamily="18" charset="0"/>
                </a:rPr>
                <a:t>Behavior</a:t>
              </a:r>
            </a:p>
          </p:txBody>
        </p:sp>
        <p:grpSp>
          <p:nvGrpSpPr>
            <p:cNvPr id="112666" name="Group 18"/>
            <p:cNvGrpSpPr>
              <a:grpSpLocks/>
            </p:cNvGrpSpPr>
            <p:nvPr/>
          </p:nvGrpSpPr>
          <p:grpSpPr bwMode="auto">
            <a:xfrm>
              <a:off x="1600200" y="2286000"/>
              <a:ext cx="3505200" cy="3022600"/>
              <a:chOff x="1920" y="1620"/>
              <a:chExt cx="1584" cy="1391"/>
            </a:xfrm>
          </p:grpSpPr>
          <p:sp>
            <p:nvSpPr>
              <p:cNvPr id="112668" name="Line 3"/>
              <p:cNvSpPr>
                <a:spLocks noChangeShapeType="1"/>
              </p:cNvSpPr>
              <p:nvPr/>
            </p:nvSpPr>
            <p:spPr bwMode="auto">
              <a:xfrm>
                <a:off x="1920" y="1620"/>
                <a:ext cx="0" cy="1080"/>
              </a:xfrm>
              <a:prstGeom prst="line">
                <a:avLst/>
              </a:prstGeom>
              <a:noFill/>
              <a:ln w="25400">
                <a:solidFill>
                  <a:schemeClr val="tx1"/>
                </a:solidFill>
                <a:round/>
                <a:headEnd/>
                <a:tailEnd/>
              </a:ln>
            </p:spPr>
            <p:txBody>
              <a:bodyPr wrap="none" anchor="ctr"/>
              <a:lstStyle/>
              <a:p>
                <a:endParaRPr lang="en-US"/>
              </a:p>
            </p:txBody>
          </p:sp>
          <p:sp>
            <p:nvSpPr>
              <p:cNvPr id="112669" name="Line 4"/>
              <p:cNvSpPr>
                <a:spLocks noChangeShapeType="1"/>
              </p:cNvSpPr>
              <p:nvPr/>
            </p:nvSpPr>
            <p:spPr bwMode="auto">
              <a:xfrm>
                <a:off x="1920" y="2700"/>
                <a:ext cx="1536" cy="0"/>
              </a:xfrm>
              <a:prstGeom prst="line">
                <a:avLst/>
              </a:prstGeom>
              <a:noFill/>
              <a:ln w="25400">
                <a:solidFill>
                  <a:schemeClr val="tx1"/>
                </a:solidFill>
                <a:round/>
                <a:headEnd/>
                <a:tailEnd/>
              </a:ln>
            </p:spPr>
            <p:txBody>
              <a:bodyPr wrap="none" anchor="ctr"/>
              <a:lstStyle/>
              <a:p>
                <a:endParaRPr lang="en-US"/>
              </a:p>
            </p:txBody>
          </p:sp>
          <p:sp>
            <p:nvSpPr>
              <p:cNvPr id="112670" name="Rectangle 5"/>
              <p:cNvSpPr>
                <a:spLocks noChangeArrowheads="1"/>
              </p:cNvSpPr>
              <p:nvPr/>
            </p:nvSpPr>
            <p:spPr bwMode="auto">
              <a:xfrm>
                <a:off x="2176" y="2484"/>
                <a:ext cx="320" cy="216"/>
              </a:xfrm>
              <a:prstGeom prst="rect">
                <a:avLst/>
              </a:prstGeom>
              <a:solidFill>
                <a:srgbClr val="CC0000"/>
              </a:solidFill>
              <a:ln w="25400">
                <a:solidFill>
                  <a:schemeClr val="tx1"/>
                </a:solidFill>
                <a:miter lim="800000"/>
                <a:headEnd/>
                <a:tailEnd/>
              </a:ln>
            </p:spPr>
            <p:txBody>
              <a:bodyPr wrap="none" anchor="ctr"/>
              <a:lstStyle/>
              <a:p>
                <a:endParaRPr lang="en-US"/>
              </a:p>
            </p:txBody>
          </p:sp>
          <p:sp>
            <p:nvSpPr>
              <p:cNvPr id="112671" name="Rectangle 6"/>
              <p:cNvSpPr>
                <a:spLocks noChangeArrowheads="1"/>
              </p:cNvSpPr>
              <p:nvPr/>
            </p:nvSpPr>
            <p:spPr bwMode="auto">
              <a:xfrm>
                <a:off x="3008" y="1800"/>
                <a:ext cx="320" cy="900"/>
              </a:xfrm>
              <a:prstGeom prst="rect">
                <a:avLst/>
              </a:prstGeom>
              <a:solidFill>
                <a:schemeClr val="accent1"/>
              </a:solidFill>
              <a:ln w="25400">
                <a:solidFill>
                  <a:schemeClr val="tx1"/>
                </a:solidFill>
                <a:miter lim="800000"/>
                <a:headEnd/>
                <a:tailEnd/>
              </a:ln>
            </p:spPr>
            <p:txBody>
              <a:bodyPr wrap="none" anchor="ctr"/>
              <a:lstStyle/>
              <a:p>
                <a:endParaRPr lang="en-US"/>
              </a:p>
            </p:txBody>
          </p:sp>
          <p:sp>
            <p:nvSpPr>
              <p:cNvPr id="112672" name="Text Box 12"/>
              <p:cNvSpPr txBox="1">
                <a:spLocks noChangeArrowheads="1"/>
              </p:cNvSpPr>
              <p:nvPr/>
            </p:nvSpPr>
            <p:spPr bwMode="auto">
              <a:xfrm>
                <a:off x="2048" y="2772"/>
                <a:ext cx="896" cy="239"/>
              </a:xfrm>
              <a:prstGeom prst="rect">
                <a:avLst/>
              </a:prstGeom>
              <a:noFill/>
              <a:ln w="9525">
                <a:noFill/>
                <a:miter lim="800000"/>
                <a:headEnd/>
                <a:tailEnd/>
              </a:ln>
            </p:spPr>
            <p:txBody>
              <a:bodyPr>
                <a:spAutoFit/>
              </a:bodyPr>
              <a:lstStyle/>
              <a:p>
                <a:pPr eaLnBrk="0" hangingPunct="0"/>
                <a:r>
                  <a:rPr lang="en-US" sz="1400" b="1">
                    <a:latin typeface="Times New Roman" pitchFamily="18" charset="0"/>
                  </a:rPr>
                  <a:t>“OK”</a:t>
                </a:r>
              </a:p>
              <a:p>
                <a:pPr eaLnBrk="0" hangingPunct="0"/>
                <a:r>
                  <a:rPr lang="en-US" sz="1400" b="1">
                    <a:latin typeface="Times New Roman" pitchFamily="18" charset="0"/>
                  </a:rPr>
                  <a:t> Behavior</a:t>
                </a:r>
                <a:endParaRPr lang="en-US" sz="1400">
                  <a:latin typeface="Times New Roman" pitchFamily="18" charset="0"/>
                </a:endParaRPr>
              </a:p>
            </p:txBody>
          </p:sp>
          <p:sp>
            <p:nvSpPr>
              <p:cNvPr id="112673" name="Text Box 14"/>
              <p:cNvSpPr txBox="1">
                <a:spLocks noChangeArrowheads="1"/>
              </p:cNvSpPr>
              <p:nvPr/>
            </p:nvSpPr>
            <p:spPr bwMode="auto">
              <a:xfrm>
                <a:off x="2816" y="2772"/>
                <a:ext cx="688" cy="239"/>
              </a:xfrm>
              <a:prstGeom prst="rect">
                <a:avLst/>
              </a:prstGeom>
              <a:noFill/>
              <a:ln w="9525">
                <a:noFill/>
                <a:miter lim="800000"/>
                <a:headEnd/>
                <a:tailEnd/>
              </a:ln>
            </p:spPr>
            <p:txBody>
              <a:bodyPr>
                <a:spAutoFit/>
              </a:bodyPr>
              <a:lstStyle/>
              <a:p>
                <a:pPr eaLnBrk="0" hangingPunct="0"/>
                <a:r>
                  <a:rPr lang="en-US" sz="1400" b="1">
                    <a:latin typeface="Times New Roman" pitchFamily="18" charset="0"/>
                  </a:rPr>
                  <a:t>“NOT OK”</a:t>
                </a:r>
              </a:p>
              <a:p>
                <a:pPr eaLnBrk="0" hangingPunct="0"/>
                <a:r>
                  <a:rPr lang="en-US" sz="1400" b="1">
                    <a:latin typeface="Times New Roman" pitchFamily="18" charset="0"/>
                  </a:rPr>
                  <a:t> Behavior</a:t>
                </a:r>
              </a:p>
            </p:txBody>
          </p:sp>
        </p:grpSp>
        <p:sp>
          <p:nvSpPr>
            <p:cNvPr id="112667" name="Text Box 16"/>
            <p:cNvSpPr txBox="1">
              <a:spLocks noChangeArrowheads="1"/>
            </p:cNvSpPr>
            <p:nvPr/>
          </p:nvSpPr>
          <p:spPr bwMode="auto">
            <a:xfrm>
              <a:off x="1981200" y="5257800"/>
              <a:ext cx="2946400" cy="457200"/>
            </a:xfrm>
            <a:prstGeom prst="rect">
              <a:avLst/>
            </a:prstGeom>
            <a:noFill/>
            <a:ln w="9525">
              <a:noFill/>
              <a:miter lim="800000"/>
              <a:headEnd/>
              <a:tailEnd/>
            </a:ln>
          </p:spPr>
          <p:txBody>
            <a:bodyPr>
              <a:spAutoFit/>
            </a:bodyPr>
            <a:lstStyle/>
            <a:p>
              <a:pPr eaLnBrk="0" hangingPunct="0">
                <a:spcBef>
                  <a:spcPct val="50000"/>
                </a:spcBef>
              </a:pPr>
              <a:r>
                <a:rPr lang="en-US" sz="2400" b="1">
                  <a:solidFill>
                    <a:schemeClr val="accent2"/>
                  </a:solidFill>
                  <a:latin typeface="Times New Roman" pitchFamily="18" charset="0"/>
                </a:rPr>
                <a:t>Current Situation</a:t>
              </a:r>
              <a:endParaRPr lang="en-US" sz="2400">
                <a:solidFill>
                  <a:schemeClr val="accent2"/>
                </a:solidFill>
                <a:latin typeface="Times New Roman" pitchFamily="18" charset="0"/>
              </a:endParaRPr>
            </a:p>
          </p:txBody>
        </p:sp>
      </p:grpSp>
      <p:grpSp>
        <p:nvGrpSpPr>
          <p:cNvPr id="4" name="Group 19"/>
          <p:cNvGrpSpPr>
            <a:grpSpLocks/>
          </p:cNvGrpSpPr>
          <p:nvPr/>
        </p:nvGrpSpPr>
        <p:grpSpPr bwMode="auto">
          <a:xfrm>
            <a:off x="5181600" y="2438400"/>
            <a:ext cx="3657600" cy="3279775"/>
            <a:chOff x="3776" y="1620"/>
            <a:chExt cx="1792" cy="1607"/>
          </a:xfrm>
        </p:grpSpPr>
        <p:sp>
          <p:nvSpPr>
            <p:cNvPr id="112658" name="Line 7"/>
            <p:cNvSpPr>
              <a:spLocks noChangeShapeType="1"/>
            </p:cNvSpPr>
            <p:nvPr/>
          </p:nvSpPr>
          <p:spPr bwMode="auto">
            <a:xfrm>
              <a:off x="3776" y="1620"/>
              <a:ext cx="0" cy="1080"/>
            </a:xfrm>
            <a:prstGeom prst="line">
              <a:avLst/>
            </a:prstGeom>
            <a:noFill/>
            <a:ln w="25400">
              <a:solidFill>
                <a:schemeClr val="tx1"/>
              </a:solidFill>
              <a:round/>
              <a:headEnd/>
              <a:tailEnd/>
            </a:ln>
          </p:spPr>
          <p:txBody>
            <a:bodyPr wrap="none" anchor="ctr"/>
            <a:lstStyle/>
            <a:p>
              <a:endParaRPr lang="en-US"/>
            </a:p>
          </p:txBody>
        </p:sp>
        <p:sp>
          <p:nvSpPr>
            <p:cNvPr id="112659" name="Line 8"/>
            <p:cNvSpPr>
              <a:spLocks noChangeShapeType="1"/>
            </p:cNvSpPr>
            <p:nvPr/>
          </p:nvSpPr>
          <p:spPr bwMode="auto">
            <a:xfrm>
              <a:off x="3776" y="2700"/>
              <a:ext cx="1536" cy="0"/>
            </a:xfrm>
            <a:prstGeom prst="line">
              <a:avLst/>
            </a:prstGeom>
            <a:noFill/>
            <a:ln w="25400">
              <a:solidFill>
                <a:schemeClr val="tx1"/>
              </a:solidFill>
              <a:round/>
              <a:headEnd/>
              <a:tailEnd/>
            </a:ln>
          </p:spPr>
          <p:txBody>
            <a:bodyPr wrap="none" anchor="ctr"/>
            <a:lstStyle/>
            <a:p>
              <a:endParaRPr lang="en-US"/>
            </a:p>
          </p:txBody>
        </p:sp>
        <p:sp>
          <p:nvSpPr>
            <p:cNvPr id="112660" name="Rectangle 9"/>
            <p:cNvSpPr>
              <a:spLocks noChangeArrowheads="1"/>
            </p:cNvSpPr>
            <p:nvPr/>
          </p:nvSpPr>
          <p:spPr bwMode="auto">
            <a:xfrm>
              <a:off x="4096" y="1800"/>
              <a:ext cx="320" cy="900"/>
            </a:xfrm>
            <a:prstGeom prst="rect">
              <a:avLst/>
            </a:prstGeom>
            <a:solidFill>
              <a:srgbClr val="CC0000"/>
            </a:solidFill>
            <a:ln w="25400">
              <a:solidFill>
                <a:schemeClr val="tx1"/>
              </a:solidFill>
              <a:miter lim="800000"/>
              <a:headEnd/>
              <a:tailEnd/>
            </a:ln>
          </p:spPr>
          <p:txBody>
            <a:bodyPr wrap="none" anchor="ctr"/>
            <a:lstStyle/>
            <a:p>
              <a:endParaRPr lang="en-US"/>
            </a:p>
          </p:txBody>
        </p:sp>
        <p:sp>
          <p:nvSpPr>
            <p:cNvPr id="112661" name="Rectangle 10"/>
            <p:cNvSpPr>
              <a:spLocks noChangeArrowheads="1"/>
            </p:cNvSpPr>
            <p:nvPr/>
          </p:nvSpPr>
          <p:spPr bwMode="auto">
            <a:xfrm>
              <a:off x="4864" y="2484"/>
              <a:ext cx="320" cy="216"/>
            </a:xfrm>
            <a:prstGeom prst="rect">
              <a:avLst/>
            </a:prstGeom>
            <a:solidFill>
              <a:schemeClr val="accent1"/>
            </a:solidFill>
            <a:ln w="25400">
              <a:solidFill>
                <a:schemeClr val="tx1"/>
              </a:solidFill>
              <a:miter lim="800000"/>
              <a:headEnd/>
              <a:tailEnd/>
            </a:ln>
          </p:spPr>
          <p:txBody>
            <a:bodyPr wrap="none" anchor="ctr"/>
            <a:lstStyle/>
            <a:p>
              <a:endParaRPr lang="en-US"/>
            </a:p>
          </p:txBody>
        </p:sp>
        <p:sp>
          <p:nvSpPr>
            <p:cNvPr id="112662" name="Text Box 13"/>
            <p:cNvSpPr txBox="1">
              <a:spLocks noChangeArrowheads="1"/>
            </p:cNvSpPr>
            <p:nvPr/>
          </p:nvSpPr>
          <p:spPr bwMode="auto">
            <a:xfrm>
              <a:off x="3904" y="2772"/>
              <a:ext cx="896" cy="253"/>
            </a:xfrm>
            <a:prstGeom prst="rect">
              <a:avLst/>
            </a:prstGeom>
            <a:noFill/>
            <a:ln w="9525">
              <a:noFill/>
              <a:miter lim="800000"/>
              <a:headEnd/>
              <a:tailEnd/>
            </a:ln>
          </p:spPr>
          <p:txBody>
            <a:bodyPr>
              <a:spAutoFit/>
            </a:bodyPr>
            <a:lstStyle/>
            <a:p>
              <a:pPr eaLnBrk="0" hangingPunct="0"/>
              <a:r>
                <a:rPr lang="en-US" sz="1400" b="1">
                  <a:latin typeface="Times New Roman" pitchFamily="18" charset="0"/>
                </a:rPr>
                <a:t>“OK”</a:t>
              </a:r>
            </a:p>
            <a:p>
              <a:pPr eaLnBrk="0" hangingPunct="0"/>
              <a:r>
                <a:rPr lang="en-US" sz="1400" b="1">
                  <a:latin typeface="Times New Roman" pitchFamily="18" charset="0"/>
                </a:rPr>
                <a:t> Behavior</a:t>
              </a:r>
              <a:endParaRPr lang="en-US" sz="1400">
                <a:latin typeface="Times New Roman" pitchFamily="18" charset="0"/>
              </a:endParaRPr>
            </a:p>
          </p:txBody>
        </p:sp>
        <p:sp>
          <p:nvSpPr>
            <p:cNvPr id="112663" name="Text Box 15"/>
            <p:cNvSpPr txBox="1">
              <a:spLocks noChangeArrowheads="1"/>
            </p:cNvSpPr>
            <p:nvPr/>
          </p:nvSpPr>
          <p:spPr bwMode="auto">
            <a:xfrm>
              <a:off x="4608" y="2772"/>
              <a:ext cx="960" cy="253"/>
            </a:xfrm>
            <a:prstGeom prst="rect">
              <a:avLst/>
            </a:prstGeom>
            <a:noFill/>
            <a:ln w="9525">
              <a:noFill/>
              <a:miter lim="800000"/>
              <a:headEnd/>
              <a:tailEnd/>
            </a:ln>
          </p:spPr>
          <p:txBody>
            <a:bodyPr>
              <a:spAutoFit/>
            </a:bodyPr>
            <a:lstStyle/>
            <a:p>
              <a:pPr eaLnBrk="0" hangingPunct="0"/>
              <a:r>
                <a:rPr lang="en-US" sz="1400" b="1">
                  <a:latin typeface="Times New Roman" pitchFamily="18" charset="0"/>
                </a:rPr>
                <a:t>“NOT OK”</a:t>
              </a:r>
            </a:p>
            <a:p>
              <a:pPr eaLnBrk="0" hangingPunct="0"/>
              <a:r>
                <a:rPr lang="en-US" sz="1400" b="1">
                  <a:latin typeface="Times New Roman" pitchFamily="18" charset="0"/>
                </a:rPr>
                <a:t> Behavior</a:t>
              </a:r>
            </a:p>
          </p:txBody>
        </p:sp>
        <p:sp>
          <p:nvSpPr>
            <p:cNvPr id="112664" name="Text Box 17"/>
            <p:cNvSpPr txBox="1">
              <a:spLocks noChangeArrowheads="1"/>
            </p:cNvSpPr>
            <p:nvPr/>
          </p:nvSpPr>
          <p:spPr bwMode="auto">
            <a:xfrm>
              <a:off x="4037" y="3001"/>
              <a:ext cx="1499" cy="226"/>
            </a:xfrm>
            <a:prstGeom prst="rect">
              <a:avLst/>
            </a:prstGeom>
            <a:noFill/>
            <a:ln w="9525">
              <a:noFill/>
              <a:miter lim="800000"/>
              <a:headEnd/>
              <a:tailEnd/>
            </a:ln>
          </p:spPr>
          <p:txBody>
            <a:bodyPr>
              <a:spAutoFit/>
            </a:bodyPr>
            <a:lstStyle/>
            <a:p>
              <a:pPr eaLnBrk="0" hangingPunct="0"/>
              <a:r>
                <a:rPr lang="en-US" sz="2400" b="1">
                  <a:solidFill>
                    <a:schemeClr val="accent2"/>
                  </a:solidFill>
                  <a:latin typeface="Times New Roman" pitchFamily="18" charset="0"/>
                </a:rPr>
                <a:t>Desired Situation</a:t>
              </a:r>
              <a:endParaRPr lang="en-US" sz="2400">
                <a:latin typeface="Times New Roman" pitchFamily="18" charset="0"/>
              </a:endParaRPr>
            </a:p>
          </p:txBody>
        </p:sp>
      </p:grpSp>
      <p:sp>
        <p:nvSpPr>
          <p:cNvPr id="112644" name="TextBox 19"/>
          <p:cNvSpPr txBox="1">
            <a:spLocks noChangeArrowheads="1"/>
          </p:cNvSpPr>
          <p:nvPr/>
        </p:nvSpPr>
        <p:spPr bwMode="auto">
          <a:xfrm>
            <a:off x="3352800" y="6324600"/>
            <a:ext cx="5791200" cy="369888"/>
          </a:xfrm>
          <a:prstGeom prst="rect">
            <a:avLst/>
          </a:prstGeom>
          <a:noFill/>
          <a:ln w="9525">
            <a:noFill/>
            <a:miter lim="800000"/>
            <a:headEnd/>
            <a:tailEnd/>
          </a:ln>
        </p:spPr>
        <p:txBody>
          <a:bodyPr>
            <a:spAutoFit/>
          </a:bodyPr>
          <a:lstStyle/>
          <a:p>
            <a:r>
              <a:rPr lang="en-US"/>
              <a:t>McMahon &amp; Forehand: Helping the Noncompliant Child</a:t>
            </a:r>
          </a:p>
        </p:txBody>
      </p:sp>
      <p:grpSp>
        <p:nvGrpSpPr>
          <p:cNvPr id="5" name="Group 34"/>
          <p:cNvGrpSpPr>
            <a:grpSpLocks/>
          </p:cNvGrpSpPr>
          <p:nvPr/>
        </p:nvGrpSpPr>
        <p:grpSpPr bwMode="auto">
          <a:xfrm>
            <a:off x="2892425" y="3124200"/>
            <a:ext cx="4565650" cy="1360488"/>
            <a:chOff x="2891991" y="3124200"/>
            <a:chExt cx="4565688" cy="1359932"/>
          </a:xfrm>
        </p:grpSpPr>
        <p:sp>
          <p:nvSpPr>
            <p:cNvPr id="21" name="Right Arrow 20"/>
            <p:cNvSpPr/>
            <p:nvPr/>
          </p:nvSpPr>
          <p:spPr>
            <a:xfrm rot="20197791">
              <a:off x="2891991" y="3371749"/>
              <a:ext cx="3035325" cy="610938"/>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ight Arrow 21"/>
            <p:cNvSpPr/>
            <p:nvPr/>
          </p:nvSpPr>
          <p:spPr>
            <a:xfrm rot="1861623">
              <a:off x="4611268" y="3454265"/>
              <a:ext cx="2846411" cy="6093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648" name="TextBox 22"/>
            <p:cNvSpPr txBox="1">
              <a:spLocks noChangeArrowheads="1"/>
            </p:cNvSpPr>
            <p:nvPr/>
          </p:nvSpPr>
          <p:spPr bwMode="auto">
            <a:xfrm>
              <a:off x="3124200" y="4038600"/>
              <a:ext cx="304800" cy="369332"/>
            </a:xfrm>
            <a:prstGeom prst="rect">
              <a:avLst/>
            </a:prstGeom>
            <a:noFill/>
            <a:ln w="9525">
              <a:noFill/>
              <a:miter lim="800000"/>
              <a:headEnd/>
              <a:tailEnd/>
            </a:ln>
          </p:spPr>
          <p:txBody>
            <a:bodyPr>
              <a:spAutoFit/>
            </a:bodyPr>
            <a:lstStyle/>
            <a:p>
              <a:r>
                <a:rPr lang="en-US"/>
                <a:t>?</a:t>
              </a:r>
            </a:p>
          </p:txBody>
        </p:sp>
        <p:sp>
          <p:nvSpPr>
            <p:cNvPr id="112649" name="TextBox 24"/>
            <p:cNvSpPr txBox="1">
              <a:spLocks noChangeArrowheads="1"/>
            </p:cNvSpPr>
            <p:nvPr/>
          </p:nvSpPr>
          <p:spPr bwMode="auto">
            <a:xfrm>
              <a:off x="4343400" y="3505200"/>
              <a:ext cx="304800" cy="369332"/>
            </a:xfrm>
            <a:prstGeom prst="rect">
              <a:avLst/>
            </a:prstGeom>
            <a:noFill/>
            <a:ln w="9525">
              <a:noFill/>
              <a:miter lim="800000"/>
              <a:headEnd/>
              <a:tailEnd/>
            </a:ln>
          </p:spPr>
          <p:txBody>
            <a:bodyPr>
              <a:spAutoFit/>
            </a:bodyPr>
            <a:lstStyle/>
            <a:p>
              <a:r>
                <a:rPr lang="en-US"/>
                <a:t>?</a:t>
              </a:r>
            </a:p>
          </p:txBody>
        </p:sp>
        <p:sp>
          <p:nvSpPr>
            <p:cNvPr id="112650" name="TextBox 25"/>
            <p:cNvSpPr txBox="1">
              <a:spLocks noChangeArrowheads="1"/>
            </p:cNvSpPr>
            <p:nvPr/>
          </p:nvSpPr>
          <p:spPr bwMode="auto">
            <a:xfrm>
              <a:off x="3962400" y="3657600"/>
              <a:ext cx="304800" cy="369332"/>
            </a:xfrm>
            <a:prstGeom prst="rect">
              <a:avLst/>
            </a:prstGeom>
            <a:noFill/>
            <a:ln w="9525">
              <a:noFill/>
              <a:miter lim="800000"/>
              <a:headEnd/>
              <a:tailEnd/>
            </a:ln>
          </p:spPr>
          <p:txBody>
            <a:bodyPr>
              <a:spAutoFit/>
            </a:bodyPr>
            <a:lstStyle/>
            <a:p>
              <a:r>
                <a:rPr lang="en-US"/>
                <a:t>?</a:t>
              </a:r>
            </a:p>
          </p:txBody>
        </p:sp>
        <p:sp>
          <p:nvSpPr>
            <p:cNvPr id="112651" name="TextBox 26"/>
            <p:cNvSpPr txBox="1">
              <a:spLocks noChangeArrowheads="1"/>
            </p:cNvSpPr>
            <p:nvPr/>
          </p:nvSpPr>
          <p:spPr bwMode="auto">
            <a:xfrm>
              <a:off x="3581400" y="3810000"/>
              <a:ext cx="304800" cy="369332"/>
            </a:xfrm>
            <a:prstGeom prst="rect">
              <a:avLst/>
            </a:prstGeom>
            <a:noFill/>
            <a:ln w="9525">
              <a:noFill/>
              <a:miter lim="800000"/>
              <a:headEnd/>
              <a:tailEnd/>
            </a:ln>
          </p:spPr>
          <p:txBody>
            <a:bodyPr>
              <a:spAutoFit/>
            </a:bodyPr>
            <a:lstStyle/>
            <a:p>
              <a:r>
                <a:rPr lang="en-US"/>
                <a:t>?</a:t>
              </a:r>
            </a:p>
          </p:txBody>
        </p:sp>
        <p:sp>
          <p:nvSpPr>
            <p:cNvPr id="112652" name="TextBox 27"/>
            <p:cNvSpPr txBox="1">
              <a:spLocks noChangeArrowheads="1"/>
            </p:cNvSpPr>
            <p:nvPr/>
          </p:nvSpPr>
          <p:spPr bwMode="auto">
            <a:xfrm>
              <a:off x="5105400" y="3124200"/>
              <a:ext cx="304800" cy="369332"/>
            </a:xfrm>
            <a:prstGeom prst="rect">
              <a:avLst/>
            </a:prstGeom>
            <a:noFill/>
            <a:ln w="9525">
              <a:noFill/>
              <a:miter lim="800000"/>
              <a:headEnd/>
              <a:tailEnd/>
            </a:ln>
          </p:spPr>
          <p:txBody>
            <a:bodyPr>
              <a:spAutoFit/>
            </a:bodyPr>
            <a:lstStyle/>
            <a:p>
              <a:r>
                <a:rPr lang="en-US"/>
                <a:t>?</a:t>
              </a:r>
            </a:p>
          </p:txBody>
        </p:sp>
        <p:sp>
          <p:nvSpPr>
            <p:cNvPr id="112653" name="TextBox 29"/>
            <p:cNvSpPr txBox="1">
              <a:spLocks noChangeArrowheads="1"/>
            </p:cNvSpPr>
            <p:nvPr/>
          </p:nvSpPr>
          <p:spPr bwMode="auto">
            <a:xfrm>
              <a:off x="5562600" y="3352800"/>
              <a:ext cx="304800" cy="369332"/>
            </a:xfrm>
            <a:prstGeom prst="rect">
              <a:avLst/>
            </a:prstGeom>
            <a:noFill/>
            <a:ln w="9525">
              <a:noFill/>
              <a:miter lim="800000"/>
              <a:headEnd/>
              <a:tailEnd/>
            </a:ln>
          </p:spPr>
          <p:txBody>
            <a:bodyPr>
              <a:spAutoFit/>
            </a:bodyPr>
            <a:lstStyle/>
            <a:p>
              <a:r>
                <a:rPr lang="en-US"/>
                <a:t>?</a:t>
              </a:r>
            </a:p>
          </p:txBody>
        </p:sp>
        <p:sp>
          <p:nvSpPr>
            <p:cNvPr id="112654" name="TextBox 30"/>
            <p:cNvSpPr txBox="1">
              <a:spLocks noChangeArrowheads="1"/>
            </p:cNvSpPr>
            <p:nvPr/>
          </p:nvSpPr>
          <p:spPr bwMode="auto">
            <a:xfrm>
              <a:off x="5943600" y="3581400"/>
              <a:ext cx="304800" cy="369332"/>
            </a:xfrm>
            <a:prstGeom prst="rect">
              <a:avLst/>
            </a:prstGeom>
            <a:noFill/>
            <a:ln w="9525">
              <a:noFill/>
              <a:miter lim="800000"/>
              <a:headEnd/>
              <a:tailEnd/>
            </a:ln>
          </p:spPr>
          <p:txBody>
            <a:bodyPr>
              <a:spAutoFit/>
            </a:bodyPr>
            <a:lstStyle/>
            <a:p>
              <a:r>
                <a:rPr lang="en-US"/>
                <a:t>?</a:t>
              </a:r>
            </a:p>
          </p:txBody>
        </p:sp>
        <p:sp>
          <p:nvSpPr>
            <p:cNvPr id="112655" name="TextBox 31"/>
            <p:cNvSpPr txBox="1">
              <a:spLocks noChangeArrowheads="1"/>
            </p:cNvSpPr>
            <p:nvPr/>
          </p:nvSpPr>
          <p:spPr bwMode="auto">
            <a:xfrm>
              <a:off x="6400800" y="3886200"/>
              <a:ext cx="304800" cy="369332"/>
            </a:xfrm>
            <a:prstGeom prst="rect">
              <a:avLst/>
            </a:prstGeom>
            <a:noFill/>
            <a:ln w="9525">
              <a:noFill/>
              <a:miter lim="800000"/>
              <a:headEnd/>
              <a:tailEnd/>
            </a:ln>
          </p:spPr>
          <p:txBody>
            <a:bodyPr>
              <a:spAutoFit/>
            </a:bodyPr>
            <a:lstStyle/>
            <a:p>
              <a:r>
                <a:rPr lang="en-US"/>
                <a:t>?</a:t>
              </a:r>
            </a:p>
          </p:txBody>
        </p:sp>
        <p:sp>
          <p:nvSpPr>
            <p:cNvPr id="112656" name="TextBox 32"/>
            <p:cNvSpPr txBox="1">
              <a:spLocks noChangeArrowheads="1"/>
            </p:cNvSpPr>
            <p:nvPr/>
          </p:nvSpPr>
          <p:spPr bwMode="auto">
            <a:xfrm>
              <a:off x="6781800" y="4114800"/>
              <a:ext cx="304800" cy="369332"/>
            </a:xfrm>
            <a:prstGeom prst="rect">
              <a:avLst/>
            </a:prstGeom>
            <a:noFill/>
            <a:ln w="9525">
              <a:noFill/>
              <a:miter lim="800000"/>
              <a:headEnd/>
              <a:tailEnd/>
            </a:ln>
          </p:spPr>
          <p:txBody>
            <a:bodyPr>
              <a:spAutoFit/>
            </a:bodyPr>
            <a:lstStyle/>
            <a:p>
              <a:r>
                <a:rPr lang="en-US"/>
                <a:t>?</a:t>
              </a:r>
            </a:p>
          </p:txBody>
        </p:sp>
        <p:sp>
          <p:nvSpPr>
            <p:cNvPr id="112657" name="TextBox 33"/>
            <p:cNvSpPr txBox="1">
              <a:spLocks noChangeArrowheads="1"/>
            </p:cNvSpPr>
            <p:nvPr/>
          </p:nvSpPr>
          <p:spPr bwMode="auto">
            <a:xfrm>
              <a:off x="4800600" y="3276600"/>
              <a:ext cx="304800" cy="369332"/>
            </a:xfrm>
            <a:prstGeom prst="rect">
              <a:avLst/>
            </a:prstGeom>
            <a:noFill/>
            <a:ln w="9525">
              <a:noFill/>
              <a:miter lim="800000"/>
              <a:headEnd/>
              <a:tailEnd/>
            </a:ln>
          </p:spPr>
          <p:txBody>
            <a:bodyPr>
              <a:spAutoFit/>
            </a:bodyPr>
            <a:lstStyle/>
            <a:p>
              <a:r>
                <a:rPr lang="en-US"/>
                <a:t>?</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p:txBody>
          <a:bodyPr/>
          <a:lstStyle/>
          <a:p>
            <a:r>
              <a:rPr lang="en-US" smtClean="0"/>
              <a:t>B is for behavior	</a:t>
            </a:r>
          </a:p>
        </p:txBody>
      </p:sp>
      <p:sp>
        <p:nvSpPr>
          <p:cNvPr id="3" name="Content Placeholder 2"/>
          <p:cNvSpPr>
            <a:spLocks noGrp="1"/>
          </p:cNvSpPr>
          <p:nvPr>
            <p:ph sz="quarter" idx="1"/>
          </p:nvPr>
        </p:nvSpPr>
        <p:spPr>
          <a:xfrm>
            <a:off x="381000" y="1600200"/>
            <a:ext cx="8534400" cy="5029200"/>
          </a:xfrm>
        </p:spPr>
        <p:txBody>
          <a:bodyPr rtlCol="0">
            <a:normAutofit fontScale="92500" lnSpcReduction="20000"/>
          </a:bodyPr>
          <a:lstStyle/>
          <a:p>
            <a:pPr fontAlgn="auto">
              <a:spcAft>
                <a:spcPts val="0"/>
              </a:spcAft>
              <a:buFont typeface="Arial" pitchFamily="34" charset="0"/>
              <a:buChar char="•"/>
              <a:defRPr/>
            </a:pPr>
            <a:r>
              <a:rPr lang="en-US" dirty="0" smtClean="0"/>
              <a:t>Kids are always behaving!</a:t>
            </a:r>
          </a:p>
          <a:p>
            <a:pPr lvl="1" fontAlgn="auto">
              <a:spcAft>
                <a:spcPts val="0"/>
              </a:spcAft>
              <a:buFont typeface="Arial" pitchFamily="34" charset="0"/>
              <a:buChar char="–"/>
              <a:defRPr/>
            </a:pPr>
            <a:r>
              <a:rPr lang="en-US" dirty="0" smtClean="0"/>
              <a:t>But… are they behaving ‘OK’ or ‘not OK’?</a:t>
            </a:r>
          </a:p>
          <a:p>
            <a:pPr lvl="1"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dirty="0" smtClean="0"/>
              <a:t>What are the behaviors you want to see less of?</a:t>
            </a:r>
          </a:p>
          <a:p>
            <a:pPr lvl="1" fontAlgn="auto">
              <a:spcAft>
                <a:spcPts val="0"/>
              </a:spcAft>
              <a:buFont typeface="Arial" pitchFamily="34" charset="0"/>
              <a:buChar char="–"/>
              <a:defRPr/>
            </a:pPr>
            <a:r>
              <a:rPr lang="en-US" dirty="0" smtClean="0"/>
              <a:t>Whining</a:t>
            </a:r>
          </a:p>
          <a:p>
            <a:pPr lvl="1" fontAlgn="auto">
              <a:spcAft>
                <a:spcPts val="0"/>
              </a:spcAft>
              <a:buFont typeface="Arial" pitchFamily="34" charset="0"/>
              <a:buChar char="–"/>
              <a:defRPr/>
            </a:pPr>
            <a:r>
              <a:rPr lang="en-US" dirty="0" smtClean="0"/>
              <a:t>Quitting a game when they know they are going to lose</a:t>
            </a:r>
          </a:p>
          <a:p>
            <a:pPr lvl="1" fontAlgn="auto">
              <a:spcAft>
                <a:spcPts val="0"/>
              </a:spcAft>
              <a:buFont typeface="Arial" pitchFamily="34" charset="0"/>
              <a:buChar char="–"/>
              <a:defRPr/>
            </a:pPr>
            <a:r>
              <a:rPr lang="en-US" dirty="0" smtClean="0"/>
              <a:t>Saying ‘no’ all the time</a:t>
            </a:r>
          </a:p>
          <a:p>
            <a:pPr lvl="1" fontAlgn="auto">
              <a:spcAft>
                <a:spcPts val="0"/>
              </a:spcAft>
              <a:buFont typeface="Arial" pitchFamily="34" charset="0"/>
              <a:buNone/>
              <a:defRPr/>
            </a:pPr>
            <a:endParaRPr lang="en-US" dirty="0" smtClean="0"/>
          </a:p>
          <a:p>
            <a:pPr fontAlgn="auto">
              <a:spcAft>
                <a:spcPts val="0"/>
              </a:spcAft>
              <a:buFont typeface="Arial" pitchFamily="34" charset="0"/>
              <a:buChar char="•"/>
              <a:defRPr/>
            </a:pPr>
            <a:r>
              <a:rPr lang="en-US" dirty="0" smtClean="0"/>
              <a:t>Identify behaviors you want to see more of</a:t>
            </a:r>
          </a:p>
          <a:p>
            <a:pPr lvl="1" fontAlgn="auto">
              <a:spcAft>
                <a:spcPts val="0"/>
              </a:spcAft>
              <a:buFont typeface="Arial" pitchFamily="34" charset="0"/>
              <a:buChar char="–"/>
              <a:defRPr/>
            </a:pPr>
            <a:r>
              <a:rPr lang="en-US" dirty="0" smtClean="0"/>
              <a:t>Speaking in a pleasant voice (not whining)</a:t>
            </a:r>
          </a:p>
          <a:p>
            <a:pPr lvl="1" fontAlgn="auto">
              <a:spcAft>
                <a:spcPts val="0"/>
              </a:spcAft>
              <a:buFont typeface="Arial" pitchFamily="34" charset="0"/>
              <a:buChar char="–"/>
              <a:defRPr/>
            </a:pPr>
            <a:r>
              <a:rPr lang="en-US" dirty="0" smtClean="0"/>
              <a:t>Being a good sport</a:t>
            </a:r>
          </a:p>
          <a:p>
            <a:pPr lvl="1" fontAlgn="auto">
              <a:spcAft>
                <a:spcPts val="0"/>
              </a:spcAft>
              <a:buFont typeface="Arial" pitchFamily="34" charset="0"/>
              <a:buChar char="–"/>
              <a:defRPr/>
            </a:pPr>
            <a:r>
              <a:rPr lang="en-US" dirty="0" smtClean="0"/>
              <a:t>Complying with requests</a:t>
            </a:r>
          </a:p>
          <a:p>
            <a:pPr fontAlgn="auto">
              <a:spcAft>
                <a:spcPts val="0"/>
              </a:spcAft>
              <a:buFont typeface="Arial" pitchFamily="34" charset="0"/>
              <a:buNone/>
              <a:defRPr/>
            </a:pPr>
            <a:endParaRPr lang="en-US" dirty="0"/>
          </a:p>
        </p:txBody>
      </p:sp>
      <p:pic>
        <p:nvPicPr>
          <p:cNvPr id="113667" name="Picture 1" descr="C:\Users\Suzanne\AppData\Local\Microsoft\Windows\Temporary Internet Files\Content.IE5\OMA27XC6\MC900138195[1].wmf"/>
          <p:cNvPicPr>
            <a:picLocks noChangeAspect="1" noChangeArrowheads="1"/>
          </p:cNvPicPr>
          <p:nvPr/>
        </p:nvPicPr>
        <p:blipFill>
          <a:blip r:embed="rId2"/>
          <a:srcRect/>
          <a:stretch>
            <a:fillRect/>
          </a:stretch>
        </p:blipFill>
        <p:spPr bwMode="auto">
          <a:xfrm>
            <a:off x="7162800" y="228600"/>
            <a:ext cx="1573213" cy="1978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p:txBody>
          <a:bodyPr/>
          <a:lstStyle/>
          <a:p>
            <a:r>
              <a:rPr lang="en-US" smtClean="0"/>
              <a:t>C is for consequence</a:t>
            </a:r>
          </a:p>
        </p:txBody>
      </p:sp>
      <p:sp>
        <p:nvSpPr>
          <p:cNvPr id="3" name="Content Placeholder 2"/>
          <p:cNvSpPr>
            <a:spLocks noGrp="1"/>
          </p:cNvSpPr>
          <p:nvPr>
            <p:ph sz="quarter" idx="1"/>
          </p:nvPr>
        </p:nvSpPr>
        <p:spPr>
          <a:xfrm>
            <a:off x="612775" y="1600200"/>
            <a:ext cx="8153400" cy="4953000"/>
          </a:xfrm>
        </p:spPr>
        <p:txBody>
          <a:bodyPr rtlCol="0">
            <a:normAutofit fontScale="92500" lnSpcReduction="10000"/>
          </a:bodyPr>
          <a:lstStyle/>
          <a:p>
            <a:pPr fontAlgn="auto">
              <a:spcAft>
                <a:spcPts val="0"/>
              </a:spcAft>
              <a:buFont typeface="Arial" pitchFamily="34" charset="0"/>
              <a:buChar char="•"/>
              <a:defRPr/>
            </a:pPr>
            <a:r>
              <a:rPr lang="en-US" dirty="0" smtClean="0"/>
              <a:t>If it is a behavior you want to see more of…</a:t>
            </a:r>
          </a:p>
          <a:p>
            <a:pPr lvl="1" fontAlgn="auto">
              <a:spcAft>
                <a:spcPts val="0"/>
              </a:spcAft>
              <a:buFont typeface="Arial" pitchFamily="34" charset="0"/>
              <a:buChar char="–"/>
              <a:defRPr/>
            </a:pPr>
            <a:r>
              <a:rPr lang="en-US" dirty="0" smtClean="0"/>
              <a:t>Praise, praise, praise</a:t>
            </a:r>
          </a:p>
          <a:p>
            <a:pPr lvl="2" fontAlgn="auto">
              <a:spcAft>
                <a:spcPts val="0"/>
              </a:spcAft>
              <a:buFont typeface="Arial" pitchFamily="34" charset="0"/>
              <a:buChar char="•"/>
              <a:defRPr/>
            </a:pPr>
            <a:r>
              <a:rPr lang="en-US" dirty="0" smtClean="0"/>
              <a:t>Specific and descriptive</a:t>
            </a:r>
          </a:p>
          <a:p>
            <a:pPr lvl="1" fontAlgn="auto">
              <a:spcAft>
                <a:spcPts val="0"/>
              </a:spcAft>
              <a:buFont typeface="Arial" pitchFamily="34" charset="0"/>
              <a:buChar char="–"/>
              <a:defRPr/>
            </a:pPr>
            <a:r>
              <a:rPr lang="en-US" dirty="0" smtClean="0"/>
              <a:t>Consider reasonable rewards, especially at first</a:t>
            </a:r>
          </a:p>
          <a:p>
            <a:pPr lvl="1" fontAlgn="auto">
              <a:spcAft>
                <a:spcPts val="0"/>
              </a:spcAft>
              <a:buFont typeface="Arial" pitchFamily="34" charset="0"/>
              <a:buChar char="–"/>
              <a:defRPr/>
            </a:pPr>
            <a:r>
              <a:rPr lang="en-US" dirty="0" smtClean="0"/>
              <a:t>Star charts for lower-frequency behaviors</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dirty="0" smtClean="0"/>
              <a:t>If it is a behavior you want to see less of…</a:t>
            </a:r>
          </a:p>
          <a:p>
            <a:pPr lvl="1" fontAlgn="auto">
              <a:spcAft>
                <a:spcPts val="0"/>
              </a:spcAft>
              <a:buFont typeface="Arial" pitchFamily="34" charset="0"/>
              <a:buChar char="–"/>
              <a:defRPr/>
            </a:pPr>
            <a:r>
              <a:rPr lang="en-US" dirty="0" smtClean="0"/>
              <a:t>Set a reasonable consequence and stick with it</a:t>
            </a:r>
          </a:p>
          <a:p>
            <a:pPr lvl="1" fontAlgn="auto">
              <a:spcAft>
                <a:spcPts val="0"/>
              </a:spcAft>
              <a:buFont typeface="Arial" pitchFamily="34" charset="0"/>
              <a:buChar char="–"/>
              <a:defRPr/>
            </a:pPr>
            <a:r>
              <a:rPr lang="en-US" dirty="0" smtClean="0"/>
              <a:t>Consider logical consequences most often</a:t>
            </a:r>
          </a:p>
          <a:p>
            <a:pPr lvl="1" fontAlgn="auto">
              <a:spcAft>
                <a:spcPts val="0"/>
              </a:spcAft>
              <a:buFont typeface="Arial" pitchFamily="34" charset="0"/>
              <a:buChar char="–"/>
              <a:defRPr/>
            </a:pPr>
            <a:r>
              <a:rPr lang="en-US" dirty="0" smtClean="0"/>
              <a:t>Consider time out as needed</a:t>
            </a:r>
          </a:p>
          <a:p>
            <a:pPr lvl="1" fontAlgn="auto">
              <a:spcAft>
                <a:spcPts val="0"/>
              </a:spcAft>
              <a:buFont typeface="Arial" pitchFamily="34" charset="0"/>
              <a:buChar char="–"/>
              <a:defRPr/>
            </a:pPr>
            <a:r>
              <a:rPr lang="en-US" dirty="0" smtClean="0"/>
              <a:t>Timing is important </a:t>
            </a:r>
            <a:endParaRPr lang="en-US" dirty="0"/>
          </a:p>
        </p:txBody>
      </p:sp>
      <p:pic>
        <p:nvPicPr>
          <p:cNvPr id="114691" name="Picture 1" descr="C:\Users\Suzanne\AppData\Local\Microsoft\Windows\Temporary Internet Files\Content.IE5\O2OU6YF4\MC900187899[1].wmf"/>
          <p:cNvPicPr>
            <a:picLocks noChangeAspect="1" noChangeArrowheads="1"/>
          </p:cNvPicPr>
          <p:nvPr/>
        </p:nvPicPr>
        <p:blipFill>
          <a:blip r:embed="rId2"/>
          <a:srcRect/>
          <a:stretch>
            <a:fillRect/>
          </a:stretch>
        </p:blipFill>
        <p:spPr bwMode="auto">
          <a:xfrm>
            <a:off x="6934200" y="381000"/>
            <a:ext cx="1803400" cy="1012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p:txBody>
          <a:bodyPr/>
          <a:lstStyle/>
          <a:p>
            <a:r>
              <a:rPr lang="en-US" smtClean="0"/>
              <a:t>Then, hopefully….</a:t>
            </a:r>
          </a:p>
        </p:txBody>
      </p:sp>
      <p:grpSp>
        <p:nvGrpSpPr>
          <p:cNvPr id="6" name="Group 19"/>
          <p:cNvGrpSpPr>
            <a:grpSpLocks/>
          </p:cNvGrpSpPr>
          <p:nvPr/>
        </p:nvGrpSpPr>
        <p:grpSpPr bwMode="auto">
          <a:xfrm>
            <a:off x="2819400" y="2362200"/>
            <a:ext cx="3657600" cy="3279775"/>
            <a:chOff x="3776" y="1620"/>
            <a:chExt cx="1792" cy="1607"/>
          </a:xfrm>
        </p:grpSpPr>
        <p:sp>
          <p:nvSpPr>
            <p:cNvPr id="115716" name="Line 7"/>
            <p:cNvSpPr>
              <a:spLocks noChangeShapeType="1"/>
            </p:cNvSpPr>
            <p:nvPr/>
          </p:nvSpPr>
          <p:spPr bwMode="auto">
            <a:xfrm>
              <a:off x="3776" y="1620"/>
              <a:ext cx="0" cy="1080"/>
            </a:xfrm>
            <a:prstGeom prst="line">
              <a:avLst/>
            </a:prstGeom>
            <a:noFill/>
            <a:ln w="25400">
              <a:solidFill>
                <a:schemeClr val="tx1"/>
              </a:solidFill>
              <a:round/>
              <a:headEnd/>
              <a:tailEnd/>
            </a:ln>
          </p:spPr>
          <p:txBody>
            <a:bodyPr wrap="none" anchor="ctr"/>
            <a:lstStyle/>
            <a:p>
              <a:endParaRPr lang="en-US"/>
            </a:p>
          </p:txBody>
        </p:sp>
        <p:sp>
          <p:nvSpPr>
            <p:cNvPr id="115717" name="Line 8"/>
            <p:cNvSpPr>
              <a:spLocks noChangeShapeType="1"/>
            </p:cNvSpPr>
            <p:nvPr/>
          </p:nvSpPr>
          <p:spPr bwMode="auto">
            <a:xfrm>
              <a:off x="3776" y="2700"/>
              <a:ext cx="1536" cy="0"/>
            </a:xfrm>
            <a:prstGeom prst="line">
              <a:avLst/>
            </a:prstGeom>
            <a:noFill/>
            <a:ln w="25400">
              <a:solidFill>
                <a:schemeClr val="tx1"/>
              </a:solidFill>
              <a:round/>
              <a:headEnd/>
              <a:tailEnd/>
            </a:ln>
          </p:spPr>
          <p:txBody>
            <a:bodyPr wrap="none" anchor="ctr"/>
            <a:lstStyle/>
            <a:p>
              <a:endParaRPr lang="en-US"/>
            </a:p>
          </p:txBody>
        </p:sp>
        <p:sp>
          <p:nvSpPr>
            <p:cNvPr id="115718" name="Rectangle 9"/>
            <p:cNvSpPr>
              <a:spLocks noChangeArrowheads="1"/>
            </p:cNvSpPr>
            <p:nvPr/>
          </p:nvSpPr>
          <p:spPr bwMode="auto">
            <a:xfrm>
              <a:off x="4096" y="1800"/>
              <a:ext cx="320" cy="900"/>
            </a:xfrm>
            <a:prstGeom prst="rect">
              <a:avLst/>
            </a:prstGeom>
            <a:solidFill>
              <a:srgbClr val="CC0000"/>
            </a:solidFill>
            <a:ln w="25400">
              <a:solidFill>
                <a:schemeClr val="tx1"/>
              </a:solidFill>
              <a:miter lim="800000"/>
              <a:headEnd/>
              <a:tailEnd/>
            </a:ln>
          </p:spPr>
          <p:txBody>
            <a:bodyPr wrap="none" anchor="ctr"/>
            <a:lstStyle/>
            <a:p>
              <a:endParaRPr lang="en-US"/>
            </a:p>
          </p:txBody>
        </p:sp>
        <p:sp>
          <p:nvSpPr>
            <p:cNvPr id="115719" name="Rectangle 10"/>
            <p:cNvSpPr>
              <a:spLocks noChangeArrowheads="1"/>
            </p:cNvSpPr>
            <p:nvPr/>
          </p:nvSpPr>
          <p:spPr bwMode="auto">
            <a:xfrm>
              <a:off x="4864" y="2484"/>
              <a:ext cx="320" cy="216"/>
            </a:xfrm>
            <a:prstGeom prst="rect">
              <a:avLst/>
            </a:prstGeom>
            <a:solidFill>
              <a:schemeClr val="accent1"/>
            </a:solidFill>
            <a:ln w="25400">
              <a:solidFill>
                <a:schemeClr val="tx1"/>
              </a:solidFill>
              <a:miter lim="800000"/>
              <a:headEnd/>
              <a:tailEnd/>
            </a:ln>
          </p:spPr>
          <p:txBody>
            <a:bodyPr wrap="none" anchor="ctr"/>
            <a:lstStyle/>
            <a:p>
              <a:endParaRPr lang="en-US"/>
            </a:p>
          </p:txBody>
        </p:sp>
        <p:sp>
          <p:nvSpPr>
            <p:cNvPr id="115720" name="Text Box 13"/>
            <p:cNvSpPr txBox="1">
              <a:spLocks noChangeArrowheads="1"/>
            </p:cNvSpPr>
            <p:nvPr/>
          </p:nvSpPr>
          <p:spPr bwMode="auto">
            <a:xfrm>
              <a:off x="3904" y="2772"/>
              <a:ext cx="896" cy="253"/>
            </a:xfrm>
            <a:prstGeom prst="rect">
              <a:avLst/>
            </a:prstGeom>
            <a:noFill/>
            <a:ln w="9525">
              <a:noFill/>
              <a:miter lim="800000"/>
              <a:headEnd/>
              <a:tailEnd/>
            </a:ln>
          </p:spPr>
          <p:txBody>
            <a:bodyPr>
              <a:spAutoFit/>
            </a:bodyPr>
            <a:lstStyle/>
            <a:p>
              <a:pPr eaLnBrk="0" hangingPunct="0"/>
              <a:r>
                <a:rPr lang="en-US" sz="1400" b="1">
                  <a:latin typeface="Times New Roman" pitchFamily="18" charset="0"/>
                </a:rPr>
                <a:t>“OK”</a:t>
              </a:r>
            </a:p>
            <a:p>
              <a:pPr eaLnBrk="0" hangingPunct="0"/>
              <a:r>
                <a:rPr lang="en-US" sz="1400" b="1">
                  <a:latin typeface="Times New Roman" pitchFamily="18" charset="0"/>
                </a:rPr>
                <a:t> Behavior</a:t>
              </a:r>
              <a:endParaRPr lang="en-US" sz="1400">
                <a:latin typeface="Times New Roman" pitchFamily="18" charset="0"/>
              </a:endParaRPr>
            </a:p>
          </p:txBody>
        </p:sp>
        <p:sp>
          <p:nvSpPr>
            <p:cNvPr id="115721" name="Text Box 15"/>
            <p:cNvSpPr txBox="1">
              <a:spLocks noChangeArrowheads="1"/>
            </p:cNvSpPr>
            <p:nvPr/>
          </p:nvSpPr>
          <p:spPr bwMode="auto">
            <a:xfrm>
              <a:off x="4608" y="2772"/>
              <a:ext cx="960" cy="253"/>
            </a:xfrm>
            <a:prstGeom prst="rect">
              <a:avLst/>
            </a:prstGeom>
            <a:noFill/>
            <a:ln w="9525">
              <a:noFill/>
              <a:miter lim="800000"/>
              <a:headEnd/>
              <a:tailEnd/>
            </a:ln>
          </p:spPr>
          <p:txBody>
            <a:bodyPr>
              <a:spAutoFit/>
            </a:bodyPr>
            <a:lstStyle/>
            <a:p>
              <a:pPr eaLnBrk="0" hangingPunct="0"/>
              <a:r>
                <a:rPr lang="en-US" sz="1400" b="1">
                  <a:latin typeface="Times New Roman" pitchFamily="18" charset="0"/>
                </a:rPr>
                <a:t>“NOT OK”</a:t>
              </a:r>
            </a:p>
            <a:p>
              <a:pPr eaLnBrk="0" hangingPunct="0"/>
              <a:r>
                <a:rPr lang="en-US" sz="1400" b="1">
                  <a:latin typeface="Times New Roman" pitchFamily="18" charset="0"/>
                </a:rPr>
                <a:t> Behavior</a:t>
              </a:r>
            </a:p>
          </p:txBody>
        </p:sp>
        <p:sp>
          <p:nvSpPr>
            <p:cNvPr id="115722" name="Text Box 17"/>
            <p:cNvSpPr txBox="1">
              <a:spLocks noChangeArrowheads="1"/>
            </p:cNvSpPr>
            <p:nvPr/>
          </p:nvSpPr>
          <p:spPr bwMode="auto">
            <a:xfrm>
              <a:off x="3851" y="3001"/>
              <a:ext cx="1499" cy="226"/>
            </a:xfrm>
            <a:prstGeom prst="rect">
              <a:avLst/>
            </a:prstGeom>
            <a:noFill/>
            <a:ln w="9525">
              <a:noFill/>
              <a:miter lim="800000"/>
              <a:headEnd/>
              <a:tailEnd/>
            </a:ln>
          </p:spPr>
          <p:txBody>
            <a:bodyPr>
              <a:spAutoFit/>
            </a:bodyPr>
            <a:lstStyle/>
            <a:p>
              <a:pPr algn="ctr" eaLnBrk="0" hangingPunct="0"/>
              <a:r>
                <a:rPr lang="en-US" sz="2400" b="1">
                  <a:solidFill>
                    <a:schemeClr val="accent2"/>
                  </a:solidFill>
                  <a:latin typeface="Times New Roman" pitchFamily="18" charset="0"/>
                </a:rPr>
                <a:t>New Situation</a:t>
              </a:r>
              <a:endParaRPr lang="en-US" sz="2400">
                <a:latin typeface="Times New Roman" pitchFamily="18" charset="0"/>
              </a:endParaRPr>
            </a:p>
          </p:txBody>
        </p:sp>
      </p:grpSp>
      <p:sp>
        <p:nvSpPr>
          <p:cNvPr id="115715" name="TextBox 13"/>
          <p:cNvSpPr txBox="1">
            <a:spLocks noChangeArrowheads="1"/>
          </p:cNvSpPr>
          <p:nvPr/>
        </p:nvSpPr>
        <p:spPr bwMode="auto">
          <a:xfrm>
            <a:off x="3352800" y="6324600"/>
            <a:ext cx="5791200" cy="369888"/>
          </a:xfrm>
          <a:prstGeom prst="rect">
            <a:avLst/>
          </a:prstGeom>
          <a:noFill/>
          <a:ln w="9525">
            <a:noFill/>
            <a:miter lim="800000"/>
            <a:headEnd/>
            <a:tailEnd/>
          </a:ln>
        </p:spPr>
        <p:txBody>
          <a:bodyPr>
            <a:spAutoFit/>
          </a:bodyPr>
          <a:lstStyle/>
          <a:p>
            <a:r>
              <a:rPr lang="en-US"/>
              <a:t>McMahon &amp; Forehand: Helping the Noncompliant Child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p:cNvSpPr>
            <a:spLocks noGrp="1"/>
          </p:cNvSpPr>
          <p:nvPr>
            <p:ph type="title"/>
          </p:nvPr>
        </p:nvSpPr>
        <p:spPr/>
        <p:txBody>
          <a:bodyPr/>
          <a:lstStyle/>
          <a:p>
            <a:pPr algn="l"/>
            <a:r>
              <a:rPr lang="en-US" smtClean="0"/>
              <a:t>When to use planned ignoring</a:t>
            </a:r>
          </a:p>
        </p:txBody>
      </p:sp>
      <p:sp>
        <p:nvSpPr>
          <p:cNvPr id="3" name="Content Placeholder 2"/>
          <p:cNvSpPr>
            <a:spLocks noGrp="1"/>
          </p:cNvSpPr>
          <p:nvPr>
            <p:ph idx="1"/>
          </p:nvPr>
        </p:nvSpPr>
        <p:spPr>
          <a:xfrm>
            <a:off x="457200" y="1600200"/>
            <a:ext cx="8229600" cy="5257800"/>
          </a:xfrm>
        </p:spPr>
        <p:txBody>
          <a:bodyPr rtlCol="0">
            <a:normAutofit fontScale="92500" lnSpcReduction="10000"/>
          </a:bodyPr>
          <a:lstStyle/>
          <a:p>
            <a:pPr fontAlgn="auto">
              <a:spcAft>
                <a:spcPts val="0"/>
              </a:spcAft>
              <a:buFont typeface="Arial" pitchFamily="34" charset="0"/>
              <a:buChar char="•"/>
              <a:defRPr/>
            </a:pPr>
            <a:r>
              <a:rPr lang="en-US" dirty="0" smtClean="0"/>
              <a:t>Annoying but not dangerous behaviors</a:t>
            </a:r>
          </a:p>
          <a:p>
            <a:pPr fontAlgn="auto">
              <a:spcAft>
                <a:spcPts val="0"/>
              </a:spcAft>
              <a:buFont typeface="Arial" pitchFamily="34" charset="0"/>
              <a:buChar char="•"/>
              <a:defRPr/>
            </a:pPr>
            <a:r>
              <a:rPr lang="en-US" dirty="0" smtClean="0"/>
              <a:t>Behaviors where </a:t>
            </a:r>
            <a:r>
              <a:rPr lang="en-US" i="1" dirty="0" smtClean="0"/>
              <a:t>attention</a:t>
            </a:r>
            <a:r>
              <a:rPr lang="en-US" dirty="0"/>
              <a:t> </a:t>
            </a:r>
            <a:r>
              <a:rPr lang="en-US" dirty="0" smtClean="0"/>
              <a:t>is the main purpose </a:t>
            </a:r>
          </a:p>
          <a:p>
            <a:pPr fontAlgn="auto">
              <a:spcAft>
                <a:spcPts val="0"/>
              </a:spcAft>
              <a:buFont typeface="Arial" pitchFamily="34" charset="0"/>
              <a:buChar char="•"/>
              <a:defRPr/>
            </a:pPr>
            <a:r>
              <a:rPr lang="en-US" dirty="0" smtClean="0"/>
              <a:t>Examples:</a:t>
            </a:r>
          </a:p>
          <a:p>
            <a:pPr lvl="1" fontAlgn="auto">
              <a:spcAft>
                <a:spcPts val="0"/>
              </a:spcAft>
              <a:buFont typeface="Arial" pitchFamily="34" charset="0"/>
              <a:buChar char="–"/>
              <a:defRPr/>
            </a:pPr>
            <a:r>
              <a:rPr lang="en-US" dirty="0" smtClean="0"/>
              <a:t>Whining</a:t>
            </a:r>
          </a:p>
          <a:p>
            <a:pPr lvl="1" fontAlgn="auto">
              <a:spcAft>
                <a:spcPts val="0"/>
              </a:spcAft>
              <a:buFont typeface="Arial" pitchFamily="34" charset="0"/>
              <a:buChar char="–"/>
              <a:defRPr/>
            </a:pPr>
            <a:r>
              <a:rPr lang="en-US" dirty="0" smtClean="0"/>
              <a:t>Minor tantrums</a:t>
            </a:r>
          </a:p>
          <a:p>
            <a:pPr lvl="1" fontAlgn="auto">
              <a:spcAft>
                <a:spcPts val="0"/>
              </a:spcAft>
              <a:buFont typeface="Arial" pitchFamily="34" charset="0"/>
              <a:buChar char="–"/>
              <a:defRPr/>
            </a:pPr>
            <a:r>
              <a:rPr lang="en-US" dirty="0" smtClean="0"/>
              <a:t>“Baiting” </a:t>
            </a:r>
          </a:p>
          <a:p>
            <a:pPr fontAlgn="auto">
              <a:spcAft>
                <a:spcPts val="0"/>
              </a:spcAft>
              <a:buFont typeface="Arial" pitchFamily="34" charset="0"/>
              <a:buChar char="•"/>
              <a:defRPr/>
            </a:pPr>
            <a:r>
              <a:rPr lang="en-US" dirty="0" smtClean="0"/>
              <a:t>Helps avoid parenting traps (escalation, coercive interactions, accidental reinforcement)</a:t>
            </a:r>
          </a:p>
          <a:p>
            <a:pPr fontAlgn="auto">
              <a:spcAft>
                <a:spcPts val="0"/>
              </a:spcAft>
              <a:buFont typeface="Arial" pitchFamily="34" charset="0"/>
              <a:buChar char="•"/>
              <a:defRPr/>
            </a:pPr>
            <a:r>
              <a:rPr lang="en-US" dirty="0" smtClean="0"/>
              <a:t>Needs to be paired with positive attention for desirable behaviors (often, opposite of examples above)</a:t>
            </a:r>
          </a:p>
          <a:p>
            <a:pPr lvl="1" fontAlgn="auto">
              <a:spcAft>
                <a:spcPts val="0"/>
              </a:spcAft>
              <a:buFont typeface="Arial" pitchFamily="34" charset="0"/>
              <a:buChar char="–"/>
              <a:defRPr/>
            </a:pPr>
            <a:endParaRPr lang="en-US" dirty="0"/>
          </a:p>
        </p:txBody>
      </p:sp>
      <p:pic>
        <p:nvPicPr>
          <p:cNvPr id="116739" name="Picture 2" descr="C:\Documents and Settings\sekerns\Local Settings\Temporary Internet Files\Content.IE5\UXAT7WDL\MP900411783[1].jpg"/>
          <p:cNvPicPr>
            <a:picLocks noChangeAspect="1" noChangeArrowheads="1"/>
          </p:cNvPicPr>
          <p:nvPr/>
        </p:nvPicPr>
        <p:blipFill>
          <a:blip r:embed="rId2"/>
          <a:srcRect/>
          <a:stretch>
            <a:fillRect/>
          </a:stretch>
        </p:blipFill>
        <p:spPr bwMode="auto">
          <a:xfrm>
            <a:off x="6096000" y="2667000"/>
            <a:ext cx="2476500" cy="1649413"/>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p:cNvSpPr>
            <a:spLocks noGrp="1"/>
          </p:cNvSpPr>
          <p:nvPr>
            <p:ph type="title"/>
          </p:nvPr>
        </p:nvSpPr>
        <p:spPr/>
        <p:txBody>
          <a:bodyPr/>
          <a:lstStyle/>
          <a:p>
            <a:r>
              <a:rPr lang="en-US" smtClean="0"/>
              <a:t>Video</a:t>
            </a:r>
          </a:p>
        </p:txBody>
      </p:sp>
      <p:sp>
        <p:nvSpPr>
          <p:cNvPr id="117762" name="Content Placeholder 2"/>
          <p:cNvSpPr>
            <a:spLocks noGrp="1"/>
          </p:cNvSpPr>
          <p:nvPr>
            <p:ph idx="1"/>
          </p:nvPr>
        </p:nvSpPr>
        <p:spPr/>
        <p:txBody>
          <a:bodyPr/>
          <a:lstStyle/>
          <a:p>
            <a:r>
              <a:rPr lang="en-US" smtClean="0"/>
              <a:t>Planned Ignoring</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p:cNvSpPr>
            <a:spLocks noGrp="1"/>
          </p:cNvSpPr>
          <p:nvPr>
            <p:ph type="title"/>
          </p:nvPr>
        </p:nvSpPr>
        <p:spPr/>
        <p:txBody>
          <a:bodyPr/>
          <a:lstStyle/>
          <a:p>
            <a:r>
              <a:rPr lang="en-US" smtClean="0"/>
              <a:t>Teaching new skills and behaviors</a:t>
            </a:r>
          </a:p>
        </p:txBody>
      </p:sp>
      <p:sp>
        <p:nvSpPr>
          <p:cNvPr id="3" name="Content Placeholder 2"/>
          <p:cNvSpPr>
            <a:spLocks noGrp="1"/>
          </p:cNvSpPr>
          <p:nvPr>
            <p:ph idx="1"/>
          </p:nvPr>
        </p:nvSpPr>
        <p:spPr>
          <a:xfrm>
            <a:off x="457200" y="1600200"/>
            <a:ext cx="8229600" cy="5029200"/>
          </a:xfrm>
        </p:spPr>
        <p:txBody>
          <a:bodyPr rtlCol="0">
            <a:normAutofit lnSpcReduction="10000"/>
          </a:bodyPr>
          <a:lstStyle/>
          <a:p>
            <a:pPr fontAlgn="auto">
              <a:spcAft>
                <a:spcPts val="0"/>
              </a:spcAft>
              <a:buFont typeface="Arial" pitchFamily="34" charset="0"/>
              <a:buChar char="•"/>
              <a:defRPr/>
            </a:pPr>
            <a:r>
              <a:rPr lang="en-US" dirty="0" smtClean="0"/>
              <a:t>Sometimes ‘misbehavior’ or frustrating behavior is a result of the child not having the skills </a:t>
            </a:r>
          </a:p>
          <a:p>
            <a:pPr fontAlgn="auto">
              <a:spcAft>
                <a:spcPts val="0"/>
              </a:spcAft>
              <a:buFont typeface="Arial" pitchFamily="34" charset="0"/>
              <a:buChar char="•"/>
              <a:defRPr/>
            </a:pPr>
            <a:r>
              <a:rPr lang="en-US" dirty="0" smtClean="0"/>
              <a:t>Strategies for teaching new skills and behaviors help slow things down and set children up for success</a:t>
            </a:r>
          </a:p>
          <a:p>
            <a:pPr fontAlgn="auto">
              <a:spcAft>
                <a:spcPts val="0"/>
              </a:spcAft>
              <a:buFont typeface="Arial" pitchFamily="34" charset="0"/>
              <a:buChar char="•"/>
              <a:defRPr/>
            </a:pPr>
            <a:r>
              <a:rPr lang="en-US" dirty="0" smtClean="0"/>
              <a:t>Examples of such strategies include: </a:t>
            </a:r>
          </a:p>
          <a:p>
            <a:pPr lvl="1" fontAlgn="auto">
              <a:spcAft>
                <a:spcPts val="0"/>
              </a:spcAft>
              <a:buFont typeface="Arial" pitchFamily="34" charset="0"/>
              <a:buChar char="–"/>
              <a:defRPr/>
            </a:pPr>
            <a:r>
              <a:rPr lang="en-US" dirty="0" smtClean="0"/>
              <a:t>Ask Say Do</a:t>
            </a:r>
          </a:p>
          <a:p>
            <a:pPr lvl="1" fontAlgn="auto">
              <a:spcAft>
                <a:spcPts val="0"/>
              </a:spcAft>
              <a:buFont typeface="Arial" pitchFamily="34" charset="0"/>
              <a:buChar char="–"/>
              <a:defRPr/>
            </a:pPr>
            <a:r>
              <a:rPr lang="en-US" dirty="0" smtClean="0"/>
              <a:t>Modeling</a:t>
            </a:r>
          </a:p>
          <a:p>
            <a:pPr lvl="1" fontAlgn="auto">
              <a:spcAft>
                <a:spcPts val="0"/>
              </a:spcAft>
              <a:buFont typeface="Arial" pitchFamily="34" charset="0"/>
              <a:buChar char="–"/>
              <a:defRPr/>
            </a:pPr>
            <a:r>
              <a:rPr lang="en-US" dirty="0" smtClean="0"/>
              <a:t>Incidental Teaching</a:t>
            </a:r>
            <a:endParaRPr lang="en-US" dirty="0"/>
          </a:p>
        </p:txBody>
      </p:sp>
      <p:pic>
        <p:nvPicPr>
          <p:cNvPr id="118787" name="Picture 2" descr="C:\Documents and Settings\sekerns\Local Settings\Temporary Internet Files\Content.IE5\KWYWSFAU\MP900316876[1].jpg"/>
          <p:cNvPicPr>
            <a:picLocks noChangeAspect="1" noChangeArrowheads="1"/>
          </p:cNvPicPr>
          <p:nvPr/>
        </p:nvPicPr>
        <p:blipFill>
          <a:blip r:embed="rId3"/>
          <a:srcRect/>
          <a:stretch>
            <a:fillRect/>
          </a:stretch>
        </p:blipFill>
        <p:spPr bwMode="auto">
          <a:xfrm>
            <a:off x="6096000" y="5003800"/>
            <a:ext cx="1217613" cy="1854200"/>
          </a:xfrm>
          <a:prstGeom prst="rect">
            <a:avLst/>
          </a:prstGeom>
          <a:noFill/>
          <a:ln w="9525">
            <a:noFill/>
            <a:miter lim="800000"/>
            <a:headEnd/>
            <a:tailEnd/>
          </a:ln>
        </p:spPr>
      </p:pic>
      <p:pic>
        <p:nvPicPr>
          <p:cNvPr id="118788" name="Picture 3" descr="C:\Documents and Settings\sekerns\Local Settings\Temporary Internet Files\Content.IE5\UXAT7WDL\MP900402167[1].jpg"/>
          <p:cNvPicPr>
            <a:picLocks noChangeAspect="1" noChangeArrowheads="1"/>
          </p:cNvPicPr>
          <p:nvPr/>
        </p:nvPicPr>
        <p:blipFill>
          <a:blip r:embed="rId4"/>
          <a:srcRect/>
          <a:stretch>
            <a:fillRect/>
          </a:stretch>
        </p:blipFill>
        <p:spPr bwMode="auto">
          <a:xfrm>
            <a:off x="7313613" y="4114800"/>
            <a:ext cx="1830387" cy="27432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effectLst>
                  <a:outerShdw blurRad="38100" dist="38100" dir="2700000" algn="tl">
                    <a:srgbClr val="C0C0C0"/>
                  </a:outerShdw>
                </a:effectLst>
              </a:rPr>
              <a:t>What makes TRIPLE P unique?</a:t>
            </a:r>
            <a:endParaRPr lang="en-US" dirty="0"/>
          </a:p>
        </p:txBody>
      </p:sp>
      <p:sp>
        <p:nvSpPr>
          <p:cNvPr id="25602" name="Content Placeholder 2"/>
          <p:cNvSpPr>
            <a:spLocks noGrp="1"/>
          </p:cNvSpPr>
          <p:nvPr>
            <p:ph idx="1"/>
          </p:nvPr>
        </p:nvSpPr>
        <p:spPr>
          <a:xfrm>
            <a:off x="304800" y="1600200"/>
            <a:ext cx="8610600" cy="4114800"/>
          </a:xfrm>
        </p:spPr>
        <p:txBody>
          <a:bodyPr/>
          <a:lstStyle/>
          <a:p>
            <a:pPr>
              <a:lnSpc>
                <a:spcPct val="90000"/>
              </a:lnSpc>
            </a:pPr>
            <a:r>
              <a:rPr lang="en-US" smtClean="0"/>
              <a:t>Blending of universal and targeted programs</a:t>
            </a:r>
          </a:p>
          <a:p>
            <a:pPr>
              <a:lnSpc>
                <a:spcPct val="90000"/>
              </a:lnSpc>
            </a:pPr>
            <a:endParaRPr lang="en-US" smtClean="0"/>
          </a:p>
          <a:p>
            <a:pPr>
              <a:lnSpc>
                <a:spcPct val="90000"/>
              </a:lnSpc>
            </a:pPr>
            <a:r>
              <a:rPr lang="en-US" smtClean="0"/>
              <a:t>Uses </a:t>
            </a:r>
            <a:r>
              <a:rPr lang="en-US" u="sng" smtClean="0"/>
              <a:t>self-regulatory</a:t>
            </a:r>
            <a:r>
              <a:rPr lang="en-US" smtClean="0"/>
              <a:t> framework</a:t>
            </a:r>
          </a:p>
          <a:p>
            <a:pPr>
              <a:lnSpc>
                <a:spcPct val="90000"/>
              </a:lnSpc>
            </a:pPr>
            <a:endParaRPr lang="en-US" smtClean="0"/>
          </a:p>
          <a:p>
            <a:pPr>
              <a:lnSpc>
                <a:spcPct val="90000"/>
              </a:lnSpc>
            </a:pPr>
            <a:r>
              <a:rPr lang="en-US" smtClean="0"/>
              <a:t>Can be </a:t>
            </a:r>
            <a:r>
              <a:rPr lang="en-US" i="1" smtClean="0"/>
              <a:t>flexibly </a:t>
            </a:r>
            <a:r>
              <a:rPr lang="en-US" smtClean="0"/>
              <a:t>delivered in multiple settings, by different types of service providers</a:t>
            </a:r>
            <a:endParaRPr lang="en-AU" smtClean="0"/>
          </a:p>
          <a:p>
            <a:endParaRPr lang="en-US" smtClean="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p:cNvSpPr>
            <a:spLocks noGrp="1"/>
          </p:cNvSpPr>
          <p:nvPr>
            <p:ph type="title"/>
          </p:nvPr>
        </p:nvSpPr>
        <p:spPr/>
        <p:txBody>
          <a:bodyPr/>
          <a:lstStyle/>
          <a:p>
            <a:r>
              <a:rPr lang="en-US" smtClean="0"/>
              <a:t>Video</a:t>
            </a:r>
          </a:p>
        </p:txBody>
      </p:sp>
      <p:sp>
        <p:nvSpPr>
          <p:cNvPr id="120834" name="Content Placeholder 2"/>
          <p:cNvSpPr>
            <a:spLocks noGrp="1"/>
          </p:cNvSpPr>
          <p:nvPr>
            <p:ph idx="1"/>
          </p:nvPr>
        </p:nvSpPr>
        <p:spPr/>
        <p:txBody>
          <a:bodyPr/>
          <a:lstStyle/>
          <a:p>
            <a:r>
              <a:rPr lang="en-US" smtClean="0"/>
              <a:t>Incidental Teaching</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1"/>
          <p:cNvSpPr>
            <a:spLocks noGrp="1"/>
          </p:cNvSpPr>
          <p:nvPr>
            <p:ph type="title"/>
          </p:nvPr>
        </p:nvSpPr>
        <p:spPr/>
        <p:txBody>
          <a:bodyPr/>
          <a:lstStyle/>
          <a:p>
            <a:r>
              <a:rPr lang="en-US" smtClean="0"/>
              <a:t>A word about Time Out</a:t>
            </a:r>
          </a:p>
        </p:txBody>
      </p:sp>
      <p:sp>
        <p:nvSpPr>
          <p:cNvPr id="121858" name="Content Placeholder 2"/>
          <p:cNvSpPr>
            <a:spLocks noGrp="1"/>
          </p:cNvSpPr>
          <p:nvPr>
            <p:ph sz="quarter" idx="1"/>
          </p:nvPr>
        </p:nvSpPr>
        <p:spPr>
          <a:xfrm>
            <a:off x="609600" y="1600200"/>
            <a:ext cx="8534400" cy="5257800"/>
          </a:xfrm>
        </p:spPr>
        <p:txBody>
          <a:bodyPr/>
          <a:lstStyle/>
          <a:p>
            <a:r>
              <a:rPr lang="en-US" smtClean="0"/>
              <a:t>Has been used and misused, stakes are high! </a:t>
            </a:r>
          </a:p>
          <a:p>
            <a:r>
              <a:rPr lang="en-US" smtClean="0"/>
              <a:t>General principle:</a:t>
            </a:r>
          </a:p>
          <a:p>
            <a:pPr>
              <a:buFont typeface="Arial" charset="0"/>
              <a:buNone/>
            </a:pPr>
            <a:endParaRPr lang="en-US" smtClean="0"/>
          </a:p>
        </p:txBody>
      </p:sp>
      <p:sp>
        <p:nvSpPr>
          <p:cNvPr id="19" name="Rectangle 18"/>
          <p:cNvSpPr/>
          <p:nvPr/>
        </p:nvSpPr>
        <p:spPr>
          <a:xfrm>
            <a:off x="2895600" y="3657600"/>
            <a:ext cx="1447800" cy="1295400"/>
          </a:xfrm>
          <a:prstGeom prst="rect">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a:p>
        </p:txBody>
      </p:sp>
      <p:sp>
        <p:nvSpPr>
          <p:cNvPr id="20" name="Rectangle 19"/>
          <p:cNvSpPr/>
          <p:nvPr/>
        </p:nvSpPr>
        <p:spPr>
          <a:xfrm>
            <a:off x="4419600" y="5029200"/>
            <a:ext cx="1371600" cy="1447800"/>
          </a:xfrm>
          <a:prstGeom prst="rect">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a:p>
        </p:txBody>
      </p:sp>
      <p:sp>
        <p:nvSpPr>
          <p:cNvPr id="21" name="Rectangle 20"/>
          <p:cNvSpPr/>
          <p:nvPr/>
        </p:nvSpPr>
        <p:spPr>
          <a:xfrm>
            <a:off x="4419600" y="3657600"/>
            <a:ext cx="1371600" cy="1295400"/>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dirty="0"/>
          </a:p>
        </p:txBody>
      </p:sp>
      <p:sp>
        <p:nvSpPr>
          <p:cNvPr id="22" name="Rectangle 21"/>
          <p:cNvSpPr/>
          <p:nvPr/>
        </p:nvSpPr>
        <p:spPr>
          <a:xfrm>
            <a:off x="2895600" y="5029200"/>
            <a:ext cx="1447800" cy="1447800"/>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24" name="TextBox 23"/>
          <p:cNvSpPr txBox="1"/>
          <p:nvPr/>
        </p:nvSpPr>
        <p:spPr>
          <a:xfrm>
            <a:off x="1752600" y="3429000"/>
            <a:ext cx="738664" cy="3014722"/>
          </a:xfrm>
          <a:prstGeom prst="rect">
            <a:avLst/>
          </a:prstGeom>
          <a:noFill/>
        </p:spPr>
        <p:txBody>
          <a:bodyPr vert="vert270">
            <a:spAutoFit/>
          </a:bodyPr>
          <a:lstStyle/>
          <a:p>
            <a:pPr algn="ctr">
              <a:defRPr/>
            </a:pPr>
            <a:r>
              <a:rPr lang="en-US" dirty="0">
                <a:ea typeface="ＭＳ Ｐゴシック" pitchFamily="-111" charset="-128"/>
                <a:cs typeface="+mn-cs"/>
              </a:rPr>
              <a:t>Context behavior occurred</a:t>
            </a:r>
          </a:p>
          <a:p>
            <a:pPr algn="ctr">
              <a:defRPr/>
            </a:pPr>
            <a:r>
              <a:rPr lang="en-US" dirty="0">
                <a:ea typeface="ＭＳ Ｐゴシック" pitchFamily="-111" charset="-128"/>
                <a:cs typeface="+mn-cs"/>
              </a:rPr>
              <a:t>“Time In”</a:t>
            </a:r>
            <a:endParaRPr lang="en-US" dirty="0">
              <a:ea typeface="ＭＳ Ｐゴシック" pitchFamily="-111" charset="-128"/>
              <a:cs typeface="+mn-cs"/>
            </a:endParaRPr>
          </a:p>
        </p:txBody>
      </p:sp>
      <p:sp>
        <p:nvSpPr>
          <p:cNvPr id="27" name="TextBox 26"/>
          <p:cNvSpPr txBox="1"/>
          <p:nvPr/>
        </p:nvSpPr>
        <p:spPr>
          <a:xfrm rot="5400000">
            <a:off x="4705528" y="1466672"/>
            <a:ext cx="461665" cy="3014722"/>
          </a:xfrm>
          <a:prstGeom prst="rect">
            <a:avLst/>
          </a:prstGeom>
          <a:noFill/>
        </p:spPr>
        <p:txBody>
          <a:bodyPr vert="vert270">
            <a:spAutoFit/>
          </a:bodyPr>
          <a:lstStyle/>
          <a:p>
            <a:pPr>
              <a:defRPr/>
            </a:pPr>
            <a:r>
              <a:rPr lang="en-US" dirty="0">
                <a:ea typeface="ＭＳ Ｐゴシック" pitchFamily="-111" charset="-128"/>
                <a:cs typeface="+mn-cs"/>
              </a:rPr>
              <a:t>Time Out Context</a:t>
            </a:r>
            <a:endParaRPr lang="en-US" dirty="0">
              <a:ea typeface="ＭＳ Ｐゴシック" pitchFamily="-111" charset="-128"/>
              <a:cs typeface="+mn-cs"/>
            </a:endParaRPr>
          </a:p>
        </p:txBody>
      </p:sp>
      <p:sp>
        <p:nvSpPr>
          <p:cNvPr id="121873" name="TextBox 27"/>
          <p:cNvSpPr txBox="1">
            <a:spLocks noChangeArrowheads="1"/>
          </p:cNvSpPr>
          <p:nvPr/>
        </p:nvSpPr>
        <p:spPr bwMode="auto">
          <a:xfrm>
            <a:off x="3276600" y="3276600"/>
            <a:ext cx="990600" cy="381000"/>
          </a:xfrm>
          <a:prstGeom prst="rect">
            <a:avLst/>
          </a:prstGeom>
          <a:noFill/>
          <a:ln w="9525">
            <a:noFill/>
            <a:miter lim="800000"/>
            <a:headEnd/>
            <a:tailEnd/>
          </a:ln>
        </p:spPr>
        <p:txBody>
          <a:bodyPr>
            <a:spAutoFit/>
          </a:bodyPr>
          <a:lstStyle/>
          <a:p>
            <a:r>
              <a:rPr lang="en-US"/>
              <a:t>High</a:t>
            </a:r>
          </a:p>
        </p:txBody>
      </p:sp>
      <p:sp>
        <p:nvSpPr>
          <p:cNvPr id="121874" name="TextBox 28"/>
          <p:cNvSpPr txBox="1">
            <a:spLocks noChangeArrowheads="1"/>
          </p:cNvSpPr>
          <p:nvPr/>
        </p:nvSpPr>
        <p:spPr bwMode="auto">
          <a:xfrm>
            <a:off x="4648200" y="3276600"/>
            <a:ext cx="990600" cy="381000"/>
          </a:xfrm>
          <a:prstGeom prst="rect">
            <a:avLst/>
          </a:prstGeom>
          <a:noFill/>
          <a:ln w="9525">
            <a:noFill/>
            <a:miter lim="800000"/>
            <a:headEnd/>
            <a:tailEnd/>
          </a:ln>
        </p:spPr>
        <p:txBody>
          <a:bodyPr>
            <a:spAutoFit/>
          </a:bodyPr>
          <a:lstStyle/>
          <a:p>
            <a:pPr algn="ctr"/>
            <a:r>
              <a:rPr lang="en-US"/>
              <a:t>Low</a:t>
            </a:r>
          </a:p>
        </p:txBody>
      </p:sp>
      <p:sp>
        <p:nvSpPr>
          <p:cNvPr id="121875" name="TextBox 29"/>
          <p:cNvSpPr txBox="1">
            <a:spLocks noChangeArrowheads="1"/>
          </p:cNvSpPr>
          <p:nvPr/>
        </p:nvSpPr>
        <p:spPr bwMode="auto">
          <a:xfrm rot="-5400000">
            <a:off x="2209800" y="5410200"/>
            <a:ext cx="990600" cy="381000"/>
          </a:xfrm>
          <a:prstGeom prst="rect">
            <a:avLst/>
          </a:prstGeom>
          <a:noFill/>
          <a:ln w="9525">
            <a:noFill/>
            <a:miter lim="800000"/>
            <a:headEnd/>
            <a:tailEnd/>
          </a:ln>
        </p:spPr>
        <p:txBody>
          <a:bodyPr>
            <a:spAutoFit/>
          </a:bodyPr>
          <a:lstStyle/>
          <a:p>
            <a:r>
              <a:rPr lang="en-US"/>
              <a:t>Low</a:t>
            </a:r>
          </a:p>
        </p:txBody>
      </p:sp>
      <p:sp>
        <p:nvSpPr>
          <p:cNvPr id="121876" name="TextBox 30"/>
          <p:cNvSpPr txBox="1">
            <a:spLocks noChangeArrowheads="1"/>
          </p:cNvSpPr>
          <p:nvPr/>
        </p:nvSpPr>
        <p:spPr bwMode="auto">
          <a:xfrm rot="-5400000">
            <a:off x="2209800" y="3962400"/>
            <a:ext cx="990600" cy="381000"/>
          </a:xfrm>
          <a:prstGeom prst="rect">
            <a:avLst/>
          </a:prstGeom>
          <a:noFill/>
          <a:ln w="9525">
            <a:noFill/>
            <a:miter lim="800000"/>
            <a:headEnd/>
            <a:tailEnd/>
          </a:ln>
        </p:spPr>
        <p:txBody>
          <a:bodyPr>
            <a:spAutoFit/>
          </a:bodyPr>
          <a:lstStyle/>
          <a:p>
            <a:r>
              <a:rPr lang="en-US"/>
              <a:t>High</a:t>
            </a:r>
          </a:p>
        </p:txBody>
      </p:sp>
      <p:sp>
        <p:nvSpPr>
          <p:cNvPr id="32" name="TextBox 31"/>
          <p:cNvSpPr txBox="1">
            <a:spLocks noChangeArrowheads="1"/>
          </p:cNvSpPr>
          <p:nvPr/>
        </p:nvSpPr>
        <p:spPr bwMode="auto">
          <a:xfrm>
            <a:off x="2895600" y="5181600"/>
            <a:ext cx="1447800" cy="1062038"/>
          </a:xfrm>
          <a:prstGeom prst="rect">
            <a:avLst/>
          </a:prstGeom>
          <a:noFill/>
          <a:ln w="9525">
            <a:noFill/>
            <a:miter lim="800000"/>
            <a:headEnd/>
            <a:tailEnd/>
          </a:ln>
        </p:spPr>
        <p:txBody>
          <a:bodyPr>
            <a:spAutoFit/>
          </a:bodyPr>
          <a:lstStyle/>
          <a:p>
            <a:pPr algn="ctr"/>
            <a:r>
              <a:rPr lang="en-US" sz="2100"/>
              <a:t>Not OK behavior increases</a:t>
            </a:r>
          </a:p>
        </p:txBody>
      </p:sp>
      <p:sp>
        <p:nvSpPr>
          <p:cNvPr id="33" name="TextBox 32"/>
          <p:cNvSpPr txBox="1">
            <a:spLocks noChangeArrowheads="1"/>
          </p:cNvSpPr>
          <p:nvPr/>
        </p:nvSpPr>
        <p:spPr bwMode="auto">
          <a:xfrm>
            <a:off x="4419600" y="3657600"/>
            <a:ext cx="1371600" cy="1062038"/>
          </a:xfrm>
          <a:prstGeom prst="rect">
            <a:avLst/>
          </a:prstGeom>
          <a:noFill/>
          <a:ln w="9525">
            <a:noFill/>
            <a:miter lim="800000"/>
            <a:headEnd/>
            <a:tailEnd/>
          </a:ln>
        </p:spPr>
        <p:txBody>
          <a:bodyPr>
            <a:spAutoFit/>
          </a:bodyPr>
          <a:lstStyle/>
          <a:p>
            <a:pPr algn="ctr"/>
            <a:r>
              <a:rPr lang="en-US" sz="2100"/>
              <a:t>OK behavior increases</a:t>
            </a:r>
          </a:p>
        </p:txBody>
      </p:sp>
      <p:sp>
        <p:nvSpPr>
          <p:cNvPr id="34" name="TextBox 33"/>
          <p:cNvSpPr txBox="1">
            <a:spLocks noChangeArrowheads="1"/>
          </p:cNvSpPr>
          <p:nvPr/>
        </p:nvSpPr>
        <p:spPr bwMode="auto">
          <a:xfrm>
            <a:off x="4419600" y="5181600"/>
            <a:ext cx="1295400" cy="1200150"/>
          </a:xfrm>
          <a:prstGeom prst="rect">
            <a:avLst/>
          </a:prstGeom>
          <a:noFill/>
          <a:ln w="9525">
            <a:noFill/>
            <a:miter lim="800000"/>
            <a:headEnd/>
            <a:tailEnd/>
          </a:ln>
        </p:spPr>
        <p:txBody>
          <a:bodyPr>
            <a:spAutoFit/>
          </a:bodyPr>
          <a:lstStyle/>
          <a:p>
            <a:pPr algn="ctr"/>
            <a:r>
              <a:rPr lang="en-US" sz="2400"/>
              <a:t>TO has no impact</a:t>
            </a:r>
          </a:p>
        </p:txBody>
      </p:sp>
      <p:sp>
        <p:nvSpPr>
          <p:cNvPr id="35" name="TextBox 34"/>
          <p:cNvSpPr txBox="1">
            <a:spLocks noChangeArrowheads="1"/>
          </p:cNvSpPr>
          <p:nvPr/>
        </p:nvSpPr>
        <p:spPr bwMode="auto">
          <a:xfrm>
            <a:off x="2971800" y="3657600"/>
            <a:ext cx="1219200" cy="1200150"/>
          </a:xfrm>
          <a:prstGeom prst="rect">
            <a:avLst/>
          </a:prstGeom>
          <a:noFill/>
          <a:ln w="9525">
            <a:noFill/>
            <a:miter lim="800000"/>
            <a:headEnd/>
            <a:tailEnd/>
          </a:ln>
        </p:spPr>
        <p:txBody>
          <a:bodyPr>
            <a:spAutoFit/>
          </a:bodyPr>
          <a:lstStyle/>
          <a:p>
            <a:pPr algn="ctr"/>
            <a:r>
              <a:rPr lang="en-US" sz="2400"/>
              <a:t>TO has no impact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nodeType="clickEffect">
                                  <p:stCondLst>
                                    <p:cond delay="0"/>
                                  </p:stCondLst>
                                  <p:childTnLst>
                                    <p:animScale>
                                      <p:cBhvr>
                                        <p:cTn id="22" dur="2000" fill="hold"/>
                                        <p:tgtEl>
                                          <p:spTgt spid="21"/>
                                        </p:tgtEl>
                                      </p:cBhvr>
                                      <p:by x="150000" y="150000"/>
                                    </p:animScale>
                                  </p:childTnLst>
                                </p:cTn>
                              </p:par>
                              <p:par>
                                <p:cTn id="23" presetID="8" presetClass="emph" presetSubtype="0" fill="hold" nodeType="withEffect">
                                  <p:stCondLst>
                                    <p:cond delay="0"/>
                                  </p:stCondLst>
                                  <p:childTnLst>
                                    <p:animRot by="21600000">
                                      <p:cBhvr>
                                        <p:cTn id="24" dur="2000" fill="hold"/>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p:cNvSpPr>
            <a:spLocks noGrp="1"/>
          </p:cNvSpPr>
          <p:nvPr>
            <p:ph type="title"/>
          </p:nvPr>
        </p:nvSpPr>
        <p:spPr>
          <a:xfrm>
            <a:off x="228600" y="228600"/>
            <a:ext cx="8537575" cy="990600"/>
          </a:xfrm>
        </p:spPr>
        <p:txBody>
          <a:bodyPr/>
          <a:lstStyle/>
          <a:p>
            <a:r>
              <a:rPr lang="en-US" smtClean="0"/>
              <a:t>Other Key TO Principles</a:t>
            </a:r>
          </a:p>
        </p:txBody>
      </p:sp>
      <p:sp>
        <p:nvSpPr>
          <p:cNvPr id="3" name="Content Placeholder 2"/>
          <p:cNvSpPr>
            <a:spLocks noGrp="1"/>
          </p:cNvSpPr>
          <p:nvPr>
            <p:ph sz="quarter" idx="1"/>
          </p:nvPr>
        </p:nvSpPr>
        <p:spPr>
          <a:xfrm>
            <a:off x="612775" y="1600200"/>
            <a:ext cx="8531225" cy="5257800"/>
          </a:xfrm>
        </p:spPr>
        <p:txBody>
          <a:bodyPr rtlCol="0">
            <a:normAutofit fontScale="77500" lnSpcReduction="20000"/>
          </a:bodyPr>
          <a:lstStyle/>
          <a:p>
            <a:pPr fontAlgn="auto">
              <a:spcAft>
                <a:spcPts val="0"/>
              </a:spcAft>
              <a:buFont typeface="Arial" pitchFamily="34" charset="0"/>
              <a:buChar char="•"/>
              <a:defRPr/>
            </a:pPr>
            <a:r>
              <a:rPr lang="en-US" dirty="0" smtClean="0"/>
              <a:t>Reinforce keeping it calm, firm and consistent</a:t>
            </a:r>
          </a:p>
          <a:p>
            <a:pPr fontAlgn="auto">
              <a:spcAft>
                <a:spcPts val="0"/>
              </a:spcAft>
              <a:buFont typeface="Arial" pitchFamily="34" charset="0"/>
              <a:buChar char="•"/>
              <a:defRPr/>
            </a:pPr>
            <a:r>
              <a:rPr lang="en-US" dirty="0" smtClean="0"/>
              <a:t>Briefly explain to the child why they are going to time out and for how long</a:t>
            </a:r>
          </a:p>
          <a:p>
            <a:pPr lvl="1" fontAlgn="auto">
              <a:spcAft>
                <a:spcPts val="0"/>
              </a:spcAft>
              <a:buFont typeface="Arial" pitchFamily="34" charset="0"/>
              <a:buChar char="–"/>
              <a:defRPr/>
            </a:pPr>
            <a:r>
              <a:rPr lang="en-US" dirty="0" smtClean="0"/>
              <a:t>Shorter times work just as well (if not better) than longer times</a:t>
            </a:r>
          </a:p>
          <a:p>
            <a:pPr fontAlgn="auto">
              <a:spcAft>
                <a:spcPts val="0"/>
              </a:spcAft>
              <a:buFont typeface="Arial" pitchFamily="34" charset="0"/>
              <a:buChar char="•"/>
              <a:defRPr/>
            </a:pPr>
            <a:r>
              <a:rPr lang="en-US" dirty="0" smtClean="0"/>
              <a:t>Don’t negotiate or let the child out of the consequence</a:t>
            </a:r>
          </a:p>
          <a:p>
            <a:pPr fontAlgn="auto">
              <a:spcAft>
                <a:spcPts val="0"/>
              </a:spcAft>
              <a:buFont typeface="Arial" pitchFamily="34" charset="0"/>
              <a:buChar char="•"/>
              <a:defRPr/>
            </a:pPr>
            <a:r>
              <a:rPr lang="en-US" dirty="0" smtClean="0"/>
              <a:t>Don’t let them out of TO if they are still upset or are misbehaving</a:t>
            </a:r>
          </a:p>
          <a:p>
            <a:pPr fontAlgn="auto">
              <a:spcAft>
                <a:spcPts val="0"/>
              </a:spcAft>
              <a:buFont typeface="Arial" pitchFamily="34" charset="0"/>
              <a:buChar char="•"/>
              <a:defRPr/>
            </a:pPr>
            <a:r>
              <a:rPr lang="en-US" dirty="0" smtClean="0"/>
              <a:t>Avoid ‘double jeopardy’ </a:t>
            </a:r>
          </a:p>
          <a:p>
            <a:pPr fontAlgn="auto">
              <a:spcAft>
                <a:spcPts val="0"/>
              </a:spcAft>
              <a:buFont typeface="Arial" pitchFamily="34" charset="0"/>
              <a:buChar char="•"/>
              <a:defRPr/>
            </a:pPr>
            <a:r>
              <a:rPr lang="en-US" dirty="0" smtClean="0"/>
              <a:t>Ideally, give the child another chance for success right afterwards. </a:t>
            </a:r>
          </a:p>
          <a:p>
            <a:pPr fontAlgn="auto">
              <a:spcAft>
                <a:spcPts val="0"/>
              </a:spcAft>
              <a:buFont typeface="Arial" pitchFamily="34" charset="0"/>
              <a:buChar char="•"/>
              <a:defRPr/>
            </a:pPr>
            <a:r>
              <a:rPr lang="en-US" dirty="0" smtClean="0"/>
              <a:t>If TO was given for ‘non-compliance,’ be sure to make the request again and praise for compliance.</a:t>
            </a:r>
          </a:p>
          <a:p>
            <a:pPr lvl="1" fontAlgn="auto">
              <a:spcAft>
                <a:spcPts val="0"/>
              </a:spcAft>
              <a:buFont typeface="Arial" pitchFamily="34" charset="0"/>
              <a:buChar char="–"/>
              <a:defRPr/>
            </a:pPr>
            <a:r>
              <a:rPr lang="en-US" dirty="0" smtClean="0"/>
              <a:t>TO is not a strategy for children to get out of doing things they don’t want to do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0" presetClass="emph" presetSubtype="0" fill="hold" grpId="1" nodeType="clickEffect">
                                  <p:stCondLst>
                                    <p:cond delay="0"/>
                                  </p:stCondLst>
                                  <p:childTnLst>
                                    <p:animClr clrSpc="hsl" dir="cw">
                                      <p:cBhvr override="childStyle">
                                        <p:cTn id="10" dur="500" fill="hold"/>
                                        <p:tgtEl>
                                          <p:spTgt spid="3">
                                            <p:txEl>
                                              <p:pRg st="0" end="0"/>
                                            </p:txEl>
                                          </p:spTgt>
                                        </p:tgtEl>
                                        <p:attrNameLst>
                                          <p:attrName>style.color</p:attrName>
                                        </p:attrNameLst>
                                      </p:cBhvr>
                                      <p:by>
                                        <p:hsl h="0" s="12549" l="25098"/>
                                      </p:by>
                                    </p:animClr>
                                    <p:animClr clrSpc="hsl" dir="cw">
                                      <p:cBhvr>
                                        <p:cTn id="11" dur="500" fill="hold"/>
                                        <p:tgtEl>
                                          <p:spTgt spid="3">
                                            <p:txEl>
                                              <p:pRg st="0" end="0"/>
                                            </p:txEl>
                                          </p:spTgt>
                                        </p:tgtEl>
                                        <p:attrNameLst>
                                          <p:attrName>fillcolor</p:attrName>
                                        </p:attrNameLst>
                                      </p:cBhvr>
                                      <p:by>
                                        <p:hsl h="0" s="12549" l="25098"/>
                                      </p:by>
                                    </p:animClr>
                                    <p:animClr clrSpc="hsl" dir="cw">
                                      <p:cBhvr>
                                        <p:cTn id="12" dur="500" fill="hold"/>
                                        <p:tgtEl>
                                          <p:spTgt spid="3">
                                            <p:txEl>
                                              <p:pRg st="0" end="0"/>
                                            </p:txEl>
                                          </p:spTgt>
                                        </p:tgtEl>
                                        <p:attrNameLst>
                                          <p:attrName>stroke.color</p:attrName>
                                        </p:attrNameLst>
                                      </p:cBhvr>
                                      <p:by>
                                        <p:hsl h="0" s="12549" l="25098"/>
                                      </p:by>
                                    </p:animClr>
                                    <p:set>
                                      <p:cBhvr>
                                        <p:cTn id="13" dur="500" fill="hold"/>
                                        <p:tgtEl>
                                          <p:spTgt spid="3">
                                            <p:txEl>
                                              <p:pRg st="0" end="0"/>
                                            </p:txEl>
                                          </p:spTgt>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30" presetClass="emph" presetSubtype="0" fill="hold" grpId="1" nodeType="clickEffect">
                                  <p:stCondLst>
                                    <p:cond delay="0"/>
                                  </p:stCondLst>
                                  <p:childTnLst>
                                    <p:animClr clrSpc="hsl" dir="cw">
                                      <p:cBhvr override="childStyle">
                                        <p:cTn id="21" dur="500" fill="hold"/>
                                        <p:tgtEl>
                                          <p:spTgt spid="3">
                                            <p:txEl>
                                              <p:pRg st="1" end="1"/>
                                            </p:txEl>
                                          </p:spTgt>
                                        </p:tgtEl>
                                        <p:attrNameLst>
                                          <p:attrName>style.color</p:attrName>
                                        </p:attrNameLst>
                                      </p:cBhvr>
                                      <p:by>
                                        <p:hsl h="0" s="12549" l="25098"/>
                                      </p:by>
                                    </p:animClr>
                                    <p:animClr clrSpc="hsl" dir="cw">
                                      <p:cBhvr>
                                        <p:cTn id="22" dur="500" fill="hold"/>
                                        <p:tgtEl>
                                          <p:spTgt spid="3">
                                            <p:txEl>
                                              <p:pRg st="1" end="1"/>
                                            </p:txEl>
                                          </p:spTgt>
                                        </p:tgtEl>
                                        <p:attrNameLst>
                                          <p:attrName>fillcolor</p:attrName>
                                        </p:attrNameLst>
                                      </p:cBhvr>
                                      <p:by>
                                        <p:hsl h="0" s="12549" l="25098"/>
                                      </p:by>
                                    </p:animClr>
                                    <p:animClr clrSpc="hsl" dir="cw">
                                      <p:cBhvr>
                                        <p:cTn id="23" dur="500" fill="hold"/>
                                        <p:tgtEl>
                                          <p:spTgt spid="3">
                                            <p:txEl>
                                              <p:pRg st="1" end="1"/>
                                            </p:txEl>
                                          </p:spTgt>
                                        </p:tgtEl>
                                        <p:attrNameLst>
                                          <p:attrName>stroke.color</p:attrName>
                                        </p:attrNameLst>
                                      </p:cBhvr>
                                      <p:by>
                                        <p:hsl h="0" s="12549" l="25098"/>
                                      </p:by>
                                    </p:animClr>
                                    <p:set>
                                      <p:cBhvr>
                                        <p:cTn id="24" dur="500" fill="hold"/>
                                        <p:tgtEl>
                                          <p:spTgt spid="3">
                                            <p:txEl>
                                              <p:pRg st="1" end="1"/>
                                            </p:txEl>
                                          </p:spTgt>
                                        </p:tgtEl>
                                        <p:attrNameLst>
                                          <p:attrName>fill.type</p:attrName>
                                        </p:attrNameLst>
                                      </p:cBhvr>
                                      <p:to>
                                        <p:strVal val="solid"/>
                                      </p:to>
                                    </p:set>
                                  </p:childTnLst>
                                </p:cTn>
                              </p:par>
                              <p:par>
                                <p:cTn id="25" presetID="1" presetClass="entr" presetSubtype="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par>
                                <p:cTn id="27" presetID="30" presetClass="emph" presetSubtype="0" fill="hold" grpId="1" nodeType="withEffect">
                                  <p:stCondLst>
                                    <p:cond delay="0"/>
                                  </p:stCondLst>
                                  <p:childTnLst>
                                    <p:animClr clrSpc="hsl" dir="cw">
                                      <p:cBhvr override="childStyle">
                                        <p:cTn id="28" dur="500" fill="hold"/>
                                        <p:tgtEl>
                                          <p:spTgt spid="3">
                                            <p:txEl>
                                              <p:pRg st="2" end="2"/>
                                            </p:txEl>
                                          </p:spTgt>
                                        </p:tgtEl>
                                        <p:attrNameLst>
                                          <p:attrName>style.color</p:attrName>
                                        </p:attrNameLst>
                                      </p:cBhvr>
                                      <p:by>
                                        <p:hsl h="0" s="12549" l="25098"/>
                                      </p:by>
                                    </p:animClr>
                                    <p:animClr clrSpc="hsl" dir="cw">
                                      <p:cBhvr>
                                        <p:cTn id="29" dur="500" fill="hold"/>
                                        <p:tgtEl>
                                          <p:spTgt spid="3">
                                            <p:txEl>
                                              <p:pRg st="2" end="2"/>
                                            </p:txEl>
                                          </p:spTgt>
                                        </p:tgtEl>
                                        <p:attrNameLst>
                                          <p:attrName>fillcolor</p:attrName>
                                        </p:attrNameLst>
                                      </p:cBhvr>
                                      <p:by>
                                        <p:hsl h="0" s="12549" l="25098"/>
                                      </p:by>
                                    </p:animClr>
                                    <p:animClr clrSpc="hsl" dir="cw">
                                      <p:cBhvr>
                                        <p:cTn id="30" dur="500" fill="hold"/>
                                        <p:tgtEl>
                                          <p:spTgt spid="3">
                                            <p:txEl>
                                              <p:pRg st="2" end="2"/>
                                            </p:txEl>
                                          </p:spTgt>
                                        </p:tgtEl>
                                        <p:attrNameLst>
                                          <p:attrName>stroke.color</p:attrName>
                                        </p:attrNameLst>
                                      </p:cBhvr>
                                      <p:by>
                                        <p:hsl h="0" s="12549" l="25098"/>
                                      </p:by>
                                    </p:animClr>
                                    <p:set>
                                      <p:cBhvr>
                                        <p:cTn id="31" dur="500" fill="hold"/>
                                        <p:tgtEl>
                                          <p:spTgt spid="3">
                                            <p:txEl>
                                              <p:pRg st="2" end="2"/>
                                            </p:txEl>
                                          </p:spTgt>
                                        </p:tgtEl>
                                        <p:attrNameLst>
                                          <p:attrName>fill.type</p:attrName>
                                        </p:attrNameLst>
                                      </p:cBhvr>
                                      <p:to>
                                        <p:strVal val="solid"/>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30" presetClass="emph" presetSubtype="0" fill="hold" grpId="1" nodeType="clickEffect">
                                  <p:stCondLst>
                                    <p:cond delay="0"/>
                                  </p:stCondLst>
                                  <p:childTnLst>
                                    <p:animClr clrSpc="hsl" dir="cw">
                                      <p:cBhvr override="childStyle">
                                        <p:cTn id="39" dur="500" fill="hold"/>
                                        <p:tgtEl>
                                          <p:spTgt spid="3">
                                            <p:txEl>
                                              <p:pRg st="3" end="3"/>
                                            </p:txEl>
                                          </p:spTgt>
                                        </p:tgtEl>
                                        <p:attrNameLst>
                                          <p:attrName>style.color</p:attrName>
                                        </p:attrNameLst>
                                      </p:cBhvr>
                                      <p:by>
                                        <p:hsl h="0" s="12549" l="25098"/>
                                      </p:by>
                                    </p:animClr>
                                    <p:animClr clrSpc="hsl" dir="cw">
                                      <p:cBhvr>
                                        <p:cTn id="40" dur="500" fill="hold"/>
                                        <p:tgtEl>
                                          <p:spTgt spid="3">
                                            <p:txEl>
                                              <p:pRg st="3" end="3"/>
                                            </p:txEl>
                                          </p:spTgt>
                                        </p:tgtEl>
                                        <p:attrNameLst>
                                          <p:attrName>fillcolor</p:attrName>
                                        </p:attrNameLst>
                                      </p:cBhvr>
                                      <p:by>
                                        <p:hsl h="0" s="12549" l="25098"/>
                                      </p:by>
                                    </p:animClr>
                                    <p:animClr clrSpc="hsl" dir="cw">
                                      <p:cBhvr>
                                        <p:cTn id="41" dur="500" fill="hold"/>
                                        <p:tgtEl>
                                          <p:spTgt spid="3">
                                            <p:txEl>
                                              <p:pRg st="3" end="3"/>
                                            </p:txEl>
                                          </p:spTgt>
                                        </p:tgtEl>
                                        <p:attrNameLst>
                                          <p:attrName>stroke.color</p:attrName>
                                        </p:attrNameLst>
                                      </p:cBhvr>
                                      <p:by>
                                        <p:hsl h="0" s="12549" l="25098"/>
                                      </p:by>
                                    </p:animClr>
                                    <p:set>
                                      <p:cBhvr>
                                        <p:cTn id="42" dur="500" fill="hold"/>
                                        <p:tgtEl>
                                          <p:spTgt spid="3">
                                            <p:txEl>
                                              <p:pRg st="3" end="3"/>
                                            </p:txEl>
                                          </p:spTgt>
                                        </p:tgtEl>
                                        <p:attrNameLst>
                                          <p:attrName>fill.type</p:attrName>
                                        </p:attrNameLst>
                                      </p:cBhvr>
                                      <p:to>
                                        <p:strVal val="solid"/>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30" presetClass="emph" presetSubtype="0" fill="hold" grpId="1" nodeType="clickEffect">
                                  <p:stCondLst>
                                    <p:cond delay="0"/>
                                  </p:stCondLst>
                                  <p:childTnLst>
                                    <p:animClr clrSpc="hsl" dir="cw">
                                      <p:cBhvr override="childStyle">
                                        <p:cTn id="50" dur="500" fill="hold"/>
                                        <p:tgtEl>
                                          <p:spTgt spid="3">
                                            <p:txEl>
                                              <p:pRg st="4" end="4"/>
                                            </p:txEl>
                                          </p:spTgt>
                                        </p:tgtEl>
                                        <p:attrNameLst>
                                          <p:attrName>style.color</p:attrName>
                                        </p:attrNameLst>
                                      </p:cBhvr>
                                      <p:by>
                                        <p:hsl h="0" s="12549" l="25098"/>
                                      </p:by>
                                    </p:animClr>
                                    <p:animClr clrSpc="hsl" dir="cw">
                                      <p:cBhvr>
                                        <p:cTn id="51" dur="500" fill="hold"/>
                                        <p:tgtEl>
                                          <p:spTgt spid="3">
                                            <p:txEl>
                                              <p:pRg st="4" end="4"/>
                                            </p:txEl>
                                          </p:spTgt>
                                        </p:tgtEl>
                                        <p:attrNameLst>
                                          <p:attrName>fillcolor</p:attrName>
                                        </p:attrNameLst>
                                      </p:cBhvr>
                                      <p:by>
                                        <p:hsl h="0" s="12549" l="25098"/>
                                      </p:by>
                                    </p:animClr>
                                    <p:animClr clrSpc="hsl" dir="cw">
                                      <p:cBhvr>
                                        <p:cTn id="52" dur="500" fill="hold"/>
                                        <p:tgtEl>
                                          <p:spTgt spid="3">
                                            <p:txEl>
                                              <p:pRg st="4" end="4"/>
                                            </p:txEl>
                                          </p:spTgt>
                                        </p:tgtEl>
                                        <p:attrNameLst>
                                          <p:attrName>stroke.color</p:attrName>
                                        </p:attrNameLst>
                                      </p:cBhvr>
                                      <p:by>
                                        <p:hsl h="0" s="12549" l="25098"/>
                                      </p:by>
                                    </p:animClr>
                                    <p:set>
                                      <p:cBhvr>
                                        <p:cTn id="53" dur="500" fill="hold"/>
                                        <p:tgtEl>
                                          <p:spTgt spid="3">
                                            <p:txEl>
                                              <p:pRg st="4" end="4"/>
                                            </p:txEl>
                                          </p:spTgt>
                                        </p:tgtEl>
                                        <p:attrNameLst>
                                          <p:attrName>fill.type</p:attrName>
                                        </p:attrNameLst>
                                      </p:cBhvr>
                                      <p:to>
                                        <p:strVal val="solid"/>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30" presetClass="emph" presetSubtype="0" fill="hold" grpId="1" nodeType="clickEffect">
                                  <p:stCondLst>
                                    <p:cond delay="0"/>
                                  </p:stCondLst>
                                  <p:childTnLst>
                                    <p:animClr clrSpc="hsl" dir="cw">
                                      <p:cBhvr override="childStyle">
                                        <p:cTn id="61" dur="500" fill="hold"/>
                                        <p:tgtEl>
                                          <p:spTgt spid="3">
                                            <p:txEl>
                                              <p:pRg st="5" end="5"/>
                                            </p:txEl>
                                          </p:spTgt>
                                        </p:tgtEl>
                                        <p:attrNameLst>
                                          <p:attrName>style.color</p:attrName>
                                        </p:attrNameLst>
                                      </p:cBhvr>
                                      <p:by>
                                        <p:hsl h="0" s="12549" l="25098"/>
                                      </p:by>
                                    </p:animClr>
                                    <p:animClr clrSpc="hsl" dir="cw">
                                      <p:cBhvr>
                                        <p:cTn id="62" dur="500" fill="hold"/>
                                        <p:tgtEl>
                                          <p:spTgt spid="3">
                                            <p:txEl>
                                              <p:pRg st="5" end="5"/>
                                            </p:txEl>
                                          </p:spTgt>
                                        </p:tgtEl>
                                        <p:attrNameLst>
                                          <p:attrName>fillcolor</p:attrName>
                                        </p:attrNameLst>
                                      </p:cBhvr>
                                      <p:by>
                                        <p:hsl h="0" s="12549" l="25098"/>
                                      </p:by>
                                    </p:animClr>
                                    <p:animClr clrSpc="hsl" dir="cw">
                                      <p:cBhvr>
                                        <p:cTn id="63" dur="500" fill="hold"/>
                                        <p:tgtEl>
                                          <p:spTgt spid="3">
                                            <p:txEl>
                                              <p:pRg st="5" end="5"/>
                                            </p:txEl>
                                          </p:spTgt>
                                        </p:tgtEl>
                                        <p:attrNameLst>
                                          <p:attrName>stroke.color</p:attrName>
                                        </p:attrNameLst>
                                      </p:cBhvr>
                                      <p:by>
                                        <p:hsl h="0" s="12549" l="25098"/>
                                      </p:by>
                                    </p:animClr>
                                    <p:set>
                                      <p:cBhvr>
                                        <p:cTn id="64" dur="500" fill="hold"/>
                                        <p:tgtEl>
                                          <p:spTgt spid="3">
                                            <p:txEl>
                                              <p:pRg st="5" end="5"/>
                                            </p:txEl>
                                          </p:spTgt>
                                        </p:tgtEl>
                                        <p:attrNameLst>
                                          <p:attrName>fill.type</p:attrName>
                                        </p:attrNameLst>
                                      </p:cBhvr>
                                      <p:to>
                                        <p:strVal val="solid"/>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30" presetClass="emph" presetSubtype="0" fill="hold" grpId="1" nodeType="clickEffect">
                                  <p:stCondLst>
                                    <p:cond delay="0"/>
                                  </p:stCondLst>
                                  <p:childTnLst>
                                    <p:animClr clrSpc="hsl" dir="cw">
                                      <p:cBhvr override="childStyle">
                                        <p:cTn id="72" dur="500" fill="hold"/>
                                        <p:tgtEl>
                                          <p:spTgt spid="3">
                                            <p:txEl>
                                              <p:pRg st="6" end="6"/>
                                            </p:txEl>
                                          </p:spTgt>
                                        </p:tgtEl>
                                        <p:attrNameLst>
                                          <p:attrName>style.color</p:attrName>
                                        </p:attrNameLst>
                                      </p:cBhvr>
                                      <p:by>
                                        <p:hsl h="0" s="12549" l="25098"/>
                                      </p:by>
                                    </p:animClr>
                                    <p:animClr clrSpc="hsl" dir="cw">
                                      <p:cBhvr>
                                        <p:cTn id="73" dur="500" fill="hold"/>
                                        <p:tgtEl>
                                          <p:spTgt spid="3">
                                            <p:txEl>
                                              <p:pRg st="6" end="6"/>
                                            </p:txEl>
                                          </p:spTgt>
                                        </p:tgtEl>
                                        <p:attrNameLst>
                                          <p:attrName>fillcolor</p:attrName>
                                        </p:attrNameLst>
                                      </p:cBhvr>
                                      <p:by>
                                        <p:hsl h="0" s="12549" l="25098"/>
                                      </p:by>
                                    </p:animClr>
                                    <p:animClr clrSpc="hsl" dir="cw">
                                      <p:cBhvr>
                                        <p:cTn id="74" dur="500" fill="hold"/>
                                        <p:tgtEl>
                                          <p:spTgt spid="3">
                                            <p:txEl>
                                              <p:pRg st="6" end="6"/>
                                            </p:txEl>
                                          </p:spTgt>
                                        </p:tgtEl>
                                        <p:attrNameLst>
                                          <p:attrName>stroke.color</p:attrName>
                                        </p:attrNameLst>
                                      </p:cBhvr>
                                      <p:by>
                                        <p:hsl h="0" s="12549" l="25098"/>
                                      </p:by>
                                    </p:animClr>
                                    <p:set>
                                      <p:cBhvr>
                                        <p:cTn id="75" dur="500" fill="hold"/>
                                        <p:tgtEl>
                                          <p:spTgt spid="3">
                                            <p:txEl>
                                              <p:pRg st="6" end="6"/>
                                            </p:txEl>
                                          </p:spTgt>
                                        </p:tgtEl>
                                        <p:attrNameLst>
                                          <p:attrName>fill.type</p:attrName>
                                        </p:attrNameLst>
                                      </p:cBhvr>
                                      <p:to>
                                        <p:strVal val="solid"/>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3">
                                            <p:txEl>
                                              <p:pRg st="7" end="7"/>
                                            </p:txEl>
                                          </p:spTgt>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91600" cy="792162"/>
          </a:xfrm>
        </p:spPr>
        <p:txBody>
          <a:bodyPr rtlCol="0">
            <a:normAutofit fontScale="90000"/>
          </a:bodyPr>
          <a:lstStyle/>
          <a:p>
            <a:pPr fontAlgn="auto">
              <a:spcAft>
                <a:spcPts val="0"/>
              </a:spcAft>
              <a:defRPr/>
            </a:pPr>
            <a:r>
              <a:rPr lang="en-US" dirty="0" smtClean="0"/>
              <a:t>Common Evidence-based Parenting Interventions</a:t>
            </a:r>
            <a:endParaRPr lang="en-US" dirty="0"/>
          </a:p>
        </p:txBody>
      </p:sp>
      <p:graphicFrame>
        <p:nvGraphicFramePr>
          <p:cNvPr id="9" name="Table 8"/>
          <p:cNvGraphicFramePr>
            <a:graphicFrameLocks noGrp="1"/>
          </p:cNvGraphicFramePr>
          <p:nvPr/>
        </p:nvGraphicFramePr>
        <p:xfrm>
          <a:off x="381000" y="1295400"/>
          <a:ext cx="8458200" cy="5040313"/>
        </p:xfrm>
        <a:graphic>
          <a:graphicData uri="http://schemas.openxmlformats.org/drawingml/2006/table">
            <a:tbl>
              <a:tblPr firstRow="1" bandRow="1">
                <a:tableStyleId>{5C22544A-7EE6-4342-B048-85BDC9FD1C3A}</a:tableStyleId>
              </a:tblPr>
              <a:tblGrid>
                <a:gridCol w="1409700"/>
                <a:gridCol w="1409700"/>
                <a:gridCol w="1409700"/>
                <a:gridCol w="1409700"/>
                <a:gridCol w="1409700"/>
                <a:gridCol w="1409700"/>
              </a:tblGrid>
              <a:tr h="1100666">
                <a:tc>
                  <a:txBody>
                    <a:bodyPr/>
                    <a:lstStyle/>
                    <a:p>
                      <a:endParaRPr lang="en-US" dirty="0"/>
                    </a:p>
                  </a:txBody>
                  <a:tcPr/>
                </a:tc>
                <a:tc>
                  <a:txBody>
                    <a:bodyPr/>
                    <a:lstStyle/>
                    <a:p>
                      <a:pPr algn="ctr"/>
                      <a:r>
                        <a:rPr lang="en-US" dirty="0" smtClean="0"/>
                        <a:t>Triple P</a:t>
                      </a:r>
                      <a:endParaRPr lang="en-US" dirty="0"/>
                    </a:p>
                  </a:txBody>
                  <a:tcPr anchor="ctr"/>
                </a:tc>
                <a:tc>
                  <a:txBody>
                    <a:bodyPr/>
                    <a:lstStyle/>
                    <a:p>
                      <a:pPr algn="ctr"/>
                      <a:r>
                        <a:rPr lang="en-US" dirty="0" smtClean="0"/>
                        <a:t>PCIT</a:t>
                      </a:r>
                      <a:endParaRPr lang="en-US" dirty="0"/>
                    </a:p>
                  </a:txBody>
                  <a:tcPr anchor="ctr"/>
                </a:tc>
                <a:tc>
                  <a:txBody>
                    <a:bodyPr/>
                    <a:lstStyle/>
                    <a:p>
                      <a:pPr algn="ctr"/>
                      <a:r>
                        <a:rPr lang="en-US" dirty="0" smtClean="0"/>
                        <a:t>Incredible</a:t>
                      </a:r>
                      <a:r>
                        <a:rPr lang="en-US" baseline="0" dirty="0" smtClean="0"/>
                        <a:t> Years</a:t>
                      </a:r>
                      <a:endParaRPr lang="en-US" dirty="0"/>
                    </a:p>
                  </a:txBody>
                  <a:tcPr anchor="ctr"/>
                </a:tc>
                <a:tc>
                  <a:txBody>
                    <a:bodyPr/>
                    <a:lstStyle/>
                    <a:p>
                      <a:pPr algn="ctr"/>
                      <a:r>
                        <a:rPr lang="en-US" dirty="0" smtClean="0"/>
                        <a:t>Helping</a:t>
                      </a:r>
                      <a:r>
                        <a:rPr lang="en-US" baseline="0" dirty="0" smtClean="0"/>
                        <a:t> the Non-compliant Child</a:t>
                      </a:r>
                      <a:endParaRPr lang="en-US" dirty="0"/>
                    </a:p>
                  </a:txBody>
                  <a:tcPr anchor="ctr"/>
                </a:tc>
                <a:tc>
                  <a:txBody>
                    <a:bodyPr/>
                    <a:lstStyle/>
                    <a:p>
                      <a:pPr algn="ctr"/>
                      <a:r>
                        <a:rPr lang="en-US" dirty="0" smtClean="0"/>
                        <a:t>Defiant Child</a:t>
                      </a:r>
                      <a:endParaRPr lang="en-US" dirty="0"/>
                    </a:p>
                  </a:txBody>
                  <a:tcPr anchor="ctr"/>
                </a:tc>
              </a:tr>
              <a:tr h="770467">
                <a:tc>
                  <a:txBody>
                    <a:bodyPr/>
                    <a:lstStyle/>
                    <a:p>
                      <a:r>
                        <a:rPr lang="en-US" dirty="0" smtClean="0"/>
                        <a:t>Individual/ Group</a:t>
                      </a:r>
                    </a:p>
                  </a:txBody>
                  <a:tcPr/>
                </a:tc>
                <a:tc>
                  <a:txBody>
                    <a:bodyPr/>
                    <a:lstStyle/>
                    <a:p>
                      <a:r>
                        <a:rPr lang="en-US" dirty="0" smtClean="0"/>
                        <a:t>Group/</a:t>
                      </a:r>
                      <a:r>
                        <a:rPr lang="en-US" dirty="0" err="1" smtClean="0"/>
                        <a:t>Indiv</a:t>
                      </a:r>
                      <a:endParaRPr lang="en-US" dirty="0"/>
                    </a:p>
                  </a:txBody>
                  <a:tcPr/>
                </a:tc>
                <a:tc>
                  <a:txBody>
                    <a:bodyPr/>
                    <a:lstStyle/>
                    <a:p>
                      <a:r>
                        <a:rPr lang="en-US" dirty="0" err="1" smtClean="0"/>
                        <a:t>Indiv</a:t>
                      </a:r>
                      <a:endParaRPr lang="en-US" dirty="0"/>
                    </a:p>
                  </a:txBody>
                  <a:tcPr/>
                </a:tc>
                <a:tc>
                  <a:txBody>
                    <a:bodyPr/>
                    <a:lstStyle/>
                    <a:p>
                      <a:r>
                        <a:rPr lang="en-US" dirty="0" smtClean="0"/>
                        <a:t>Mostly Group</a:t>
                      </a:r>
                      <a:endParaRPr lang="en-US" dirty="0"/>
                    </a:p>
                  </a:txBody>
                  <a:tcPr/>
                </a:tc>
                <a:tc>
                  <a:txBody>
                    <a:bodyPr/>
                    <a:lstStyle/>
                    <a:p>
                      <a:r>
                        <a:rPr lang="en-US" dirty="0" err="1" smtClean="0"/>
                        <a:t>Indiv</a:t>
                      </a:r>
                      <a:endParaRPr lang="en-US" dirty="0"/>
                    </a:p>
                  </a:txBody>
                  <a:tcPr/>
                </a:tc>
                <a:tc>
                  <a:txBody>
                    <a:bodyPr/>
                    <a:lstStyle/>
                    <a:p>
                      <a:r>
                        <a:rPr lang="en-US" dirty="0" smtClean="0"/>
                        <a:t>Group/</a:t>
                      </a:r>
                      <a:r>
                        <a:rPr lang="en-US" dirty="0" err="1" smtClean="0"/>
                        <a:t>Indiv</a:t>
                      </a:r>
                      <a:endParaRPr lang="en-US" dirty="0"/>
                    </a:p>
                  </a:txBody>
                  <a:tcPr/>
                </a:tc>
              </a:tr>
              <a:tr h="770467">
                <a:tc>
                  <a:txBody>
                    <a:bodyPr/>
                    <a:lstStyle/>
                    <a:p>
                      <a:r>
                        <a:rPr lang="en-US" dirty="0" smtClean="0"/>
                        <a:t>Performance Criteria</a:t>
                      </a:r>
                      <a:endParaRPr lang="en-US" dirty="0"/>
                    </a:p>
                  </a:txBody>
                  <a:tcPr/>
                </a:tc>
                <a:tc>
                  <a:txBody>
                    <a:bodyPr/>
                    <a:lstStyle/>
                    <a:p>
                      <a:r>
                        <a:rPr lang="en-US" dirty="0" smtClean="0"/>
                        <a:t>No</a:t>
                      </a:r>
                      <a:endParaRPr lang="en-US" dirty="0"/>
                    </a:p>
                  </a:txBody>
                  <a:tcPr/>
                </a:tc>
                <a:tc>
                  <a:txBody>
                    <a:bodyPr/>
                    <a:lstStyle/>
                    <a:p>
                      <a:r>
                        <a:rPr lang="en-US" dirty="0" smtClean="0"/>
                        <a:t>Yes</a:t>
                      </a:r>
                      <a:endParaRPr lang="en-US" dirty="0"/>
                    </a:p>
                  </a:txBody>
                  <a:tcPr/>
                </a:tc>
                <a:tc>
                  <a:txBody>
                    <a:bodyPr/>
                    <a:lstStyle/>
                    <a:p>
                      <a:r>
                        <a:rPr lang="en-US" dirty="0" smtClean="0"/>
                        <a:t>No</a:t>
                      </a:r>
                      <a:endParaRPr lang="en-US" dirty="0"/>
                    </a:p>
                  </a:txBody>
                  <a:tcPr/>
                </a:tc>
                <a:tc>
                  <a:txBody>
                    <a:bodyPr/>
                    <a:lstStyle/>
                    <a:p>
                      <a:r>
                        <a:rPr lang="en-US" dirty="0" smtClean="0"/>
                        <a:t>Yes</a:t>
                      </a:r>
                      <a:endParaRPr lang="en-US" dirty="0"/>
                    </a:p>
                  </a:txBody>
                  <a:tcPr/>
                </a:tc>
                <a:tc>
                  <a:txBody>
                    <a:bodyPr/>
                    <a:lstStyle/>
                    <a:p>
                      <a:r>
                        <a:rPr lang="en-US" dirty="0" smtClean="0"/>
                        <a:t>No</a:t>
                      </a:r>
                      <a:endParaRPr lang="en-US" dirty="0"/>
                    </a:p>
                  </a:txBody>
                  <a:tcPr/>
                </a:tc>
              </a:tr>
              <a:tr h="770467">
                <a:tc>
                  <a:txBody>
                    <a:bodyPr/>
                    <a:lstStyle/>
                    <a:p>
                      <a:r>
                        <a:rPr lang="en-US" dirty="0" smtClean="0"/>
                        <a:t>Child Present</a:t>
                      </a:r>
                      <a:endParaRPr lang="en-US" dirty="0"/>
                    </a:p>
                  </a:txBody>
                  <a:tcPr/>
                </a:tc>
                <a:tc>
                  <a:txBody>
                    <a:bodyPr/>
                    <a:lstStyle/>
                    <a:p>
                      <a:r>
                        <a:rPr lang="en-US" dirty="0" smtClean="0"/>
                        <a:t>Partial</a:t>
                      </a:r>
                      <a:endParaRPr lang="en-US" dirty="0"/>
                    </a:p>
                  </a:txBody>
                  <a:tcPr/>
                </a:tc>
                <a:tc>
                  <a:txBody>
                    <a:bodyPr/>
                    <a:lstStyle/>
                    <a:p>
                      <a:r>
                        <a:rPr lang="en-US" dirty="0" smtClean="0"/>
                        <a:t>Partial</a:t>
                      </a:r>
                      <a:endParaRPr lang="en-US" dirty="0"/>
                    </a:p>
                  </a:txBody>
                  <a:tcPr/>
                </a:tc>
                <a:tc>
                  <a:txBody>
                    <a:bodyPr/>
                    <a:lstStyle/>
                    <a:p>
                      <a:r>
                        <a:rPr lang="en-US" dirty="0" smtClean="0"/>
                        <a:t>No</a:t>
                      </a:r>
                      <a:endParaRPr lang="en-US" dirty="0"/>
                    </a:p>
                  </a:txBody>
                  <a:tcPr/>
                </a:tc>
                <a:tc>
                  <a:txBody>
                    <a:bodyPr/>
                    <a:lstStyle/>
                    <a:p>
                      <a:r>
                        <a:rPr lang="en-US" dirty="0" smtClean="0"/>
                        <a:t>Yes</a:t>
                      </a:r>
                      <a:endParaRPr lang="en-US" dirty="0"/>
                    </a:p>
                  </a:txBody>
                  <a:tcPr/>
                </a:tc>
                <a:tc>
                  <a:txBody>
                    <a:bodyPr/>
                    <a:lstStyle/>
                    <a:p>
                      <a:r>
                        <a:rPr lang="en-US" dirty="0" smtClean="0"/>
                        <a:t>No/Partial</a:t>
                      </a:r>
                      <a:endParaRPr lang="en-US" dirty="0"/>
                    </a:p>
                  </a:txBody>
                  <a:tcPr/>
                </a:tc>
              </a:tr>
              <a:tr h="770467">
                <a:tc>
                  <a:txBody>
                    <a:bodyPr/>
                    <a:lstStyle/>
                    <a:p>
                      <a:r>
                        <a:rPr lang="en-US" dirty="0" smtClean="0"/>
                        <a:t>Booster Sessions</a:t>
                      </a:r>
                      <a:endParaRPr lang="en-US" dirty="0"/>
                    </a:p>
                  </a:txBody>
                  <a:tcPr/>
                </a:tc>
                <a:tc>
                  <a:txBody>
                    <a:bodyPr/>
                    <a:lstStyle/>
                    <a:p>
                      <a:r>
                        <a:rPr lang="en-US" dirty="0" smtClean="0"/>
                        <a:t>No</a:t>
                      </a:r>
                      <a:endParaRPr lang="en-US" dirty="0"/>
                    </a:p>
                  </a:txBody>
                  <a:tcPr/>
                </a:tc>
                <a:tc>
                  <a:txBody>
                    <a:bodyPr/>
                    <a:lstStyle/>
                    <a:p>
                      <a:r>
                        <a:rPr lang="en-US" dirty="0" smtClean="0"/>
                        <a:t>Yes</a:t>
                      </a:r>
                      <a:endParaRPr lang="en-US" dirty="0"/>
                    </a:p>
                  </a:txBody>
                  <a:tcPr/>
                </a:tc>
                <a:tc>
                  <a:txBody>
                    <a:bodyPr/>
                    <a:lstStyle/>
                    <a:p>
                      <a:r>
                        <a:rPr lang="en-US" dirty="0" smtClean="0"/>
                        <a:t>No</a:t>
                      </a:r>
                      <a:endParaRPr lang="en-US" dirty="0"/>
                    </a:p>
                  </a:txBody>
                  <a:tcPr/>
                </a:tc>
                <a:tc>
                  <a:txBody>
                    <a:bodyPr/>
                    <a:lstStyle/>
                    <a:p>
                      <a:r>
                        <a:rPr lang="en-US" dirty="0" smtClean="0"/>
                        <a:t>No</a:t>
                      </a:r>
                      <a:endParaRPr lang="en-US" dirty="0"/>
                    </a:p>
                  </a:txBody>
                  <a:tcPr/>
                </a:tc>
                <a:tc>
                  <a:txBody>
                    <a:bodyPr/>
                    <a:lstStyle/>
                    <a:p>
                      <a:r>
                        <a:rPr lang="en-US" dirty="0" smtClean="0"/>
                        <a:t>Yes</a:t>
                      </a:r>
                      <a:endParaRPr lang="en-US" dirty="0"/>
                    </a:p>
                  </a:txBody>
                  <a:tcPr/>
                </a:tc>
              </a:tr>
              <a:tr h="770467">
                <a:tc>
                  <a:txBody>
                    <a:bodyPr/>
                    <a:lstStyle/>
                    <a:p>
                      <a:r>
                        <a:rPr lang="en-US" dirty="0" smtClean="0"/>
                        <a:t>Empirical Support</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c>
                  <a:txBody>
                    <a:bodyPr/>
                    <a:lstStyle/>
                    <a:p>
                      <a:r>
                        <a:rPr lang="en-US" dirty="0" smtClean="0"/>
                        <a:t>Minimal</a:t>
                      </a:r>
                      <a:endParaRPr lang="en-US" dirty="0"/>
                    </a:p>
                  </a:txBody>
                  <a:tcPr/>
                </a:tc>
              </a:tr>
            </a:tbl>
          </a:graphicData>
        </a:graphic>
      </p:graphicFrame>
      <p:sp>
        <p:nvSpPr>
          <p:cNvPr id="123957" name="TextBox 10"/>
          <p:cNvSpPr txBox="1">
            <a:spLocks noChangeArrowheads="1"/>
          </p:cNvSpPr>
          <p:nvPr/>
        </p:nvSpPr>
        <p:spPr bwMode="auto">
          <a:xfrm>
            <a:off x="3394075" y="6488113"/>
            <a:ext cx="5749925" cy="369887"/>
          </a:xfrm>
          <a:prstGeom prst="rect">
            <a:avLst/>
          </a:prstGeom>
          <a:noFill/>
          <a:ln w="9525">
            <a:noFill/>
            <a:miter lim="800000"/>
            <a:headEnd/>
            <a:tailEnd/>
          </a:ln>
        </p:spPr>
        <p:txBody>
          <a:bodyPr wrap="none">
            <a:spAutoFit/>
          </a:bodyPr>
          <a:lstStyle/>
          <a:p>
            <a:r>
              <a:rPr lang="en-US"/>
              <a:t>Partially reproduced from McMahon &amp; Forehand, 2003</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Common elements across established evidence-based parenting </a:t>
            </a:r>
            <a:r>
              <a:rPr lang="en-US" sz="4000" dirty="0" smtClean="0"/>
              <a:t>interventions</a:t>
            </a:r>
            <a:r>
              <a:rPr lang="en-US" dirty="0" smtClean="0"/>
              <a:t> </a:t>
            </a:r>
            <a:endParaRPr lang="en-US" dirty="0"/>
          </a:p>
        </p:txBody>
      </p:sp>
      <p:sp>
        <p:nvSpPr>
          <p:cNvPr id="125954" name="Content Placeholder 2"/>
          <p:cNvSpPr>
            <a:spLocks noGrp="1"/>
          </p:cNvSpPr>
          <p:nvPr>
            <p:ph idx="1"/>
          </p:nvPr>
        </p:nvSpPr>
        <p:spPr>
          <a:xfrm>
            <a:off x="457200" y="1828800"/>
            <a:ext cx="8229600" cy="4525963"/>
          </a:xfrm>
        </p:spPr>
        <p:txBody>
          <a:bodyPr/>
          <a:lstStyle/>
          <a:p>
            <a:r>
              <a:rPr lang="en-US" smtClean="0"/>
              <a:t>Primary focus on enhancing positive parent-child relationships </a:t>
            </a:r>
          </a:p>
          <a:p>
            <a:pPr lvl="1"/>
            <a:r>
              <a:rPr lang="en-US" smtClean="0"/>
              <a:t>Positive interactions (child-focused play, warmth and affection)</a:t>
            </a:r>
          </a:p>
          <a:p>
            <a:pPr lvl="1"/>
            <a:r>
              <a:rPr lang="en-US" smtClean="0"/>
              <a:t>Increase use of positive reinforcement (praise/rewards)</a:t>
            </a:r>
          </a:p>
          <a:p>
            <a:pPr lvl="1"/>
            <a:r>
              <a:rPr lang="en-US" smtClean="0"/>
              <a:t>Ignore minor misbehavior (pick your battles)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Content Placeholder 2"/>
          <p:cNvSpPr>
            <a:spLocks noGrp="1"/>
          </p:cNvSpPr>
          <p:nvPr>
            <p:ph idx="1"/>
          </p:nvPr>
        </p:nvSpPr>
        <p:spPr/>
        <p:txBody>
          <a:bodyPr/>
          <a:lstStyle/>
          <a:p>
            <a:r>
              <a:rPr lang="en-US" smtClean="0"/>
              <a:t>Managing misbehavior</a:t>
            </a:r>
          </a:p>
          <a:p>
            <a:pPr lvl="1"/>
            <a:r>
              <a:rPr lang="en-US" smtClean="0"/>
              <a:t>Consider both antecedents and consequences</a:t>
            </a:r>
          </a:p>
        </p:txBody>
      </p:sp>
      <p:sp>
        <p:nvSpPr>
          <p:cNvPr id="6" name="Title 1"/>
          <p:cNvSpPr>
            <a:spLocks noGrp="1"/>
          </p:cNvSpPr>
          <p:nvPr>
            <p:ph type="title"/>
          </p:nvPr>
        </p:nvSpPr>
        <p:spPr/>
        <p:txBody>
          <a:bodyPr rtlCol="0">
            <a:normAutofit fontScale="90000"/>
          </a:bodyPr>
          <a:lstStyle/>
          <a:p>
            <a:pPr fontAlgn="auto">
              <a:spcAft>
                <a:spcPts val="0"/>
              </a:spcAft>
              <a:defRPr/>
            </a:pPr>
            <a:r>
              <a:rPr lang="en-US" dirty="0" smtClean="0"/>
              <a:t>Common elements across established evidence-based parenting </a:t>
            </a:r>
            <a:r>
              <a:rPr lang="en-US" sz="4000" dirty="0" smtClean="0"/>
              <a:t>interventions</a:t>
            </a:r>
            <a:r>
              <a:rPr lang="en-US" dirty="0" smtClean="0"/>
              <a:t> </a:t>
            </a:r>
            <a:endParaRPr lang="en-US" dirty="0"/>
          </a:p>
        </p:txBody>
      </p:sp>
      <p:grpSp>
        <p:nvGrpSpPr>
          <p:cNvPr id="7" name="Group 6"/>
          <p:cNvGrpSpPr>
            <a:grpSpLocks/>
          </p:cNvGrpSpPr>
          <p:nvPr/>
        </p:nvGrpSpPr>
        <p:grpSpPr bwMode="auto">
          <a:xfrm>
            <a:off x="3886200" y="3048000"/>
            <a:ext cx="2057400" cy="2668588"/>
            <a:chOff x="3886200" y="3048000"/>
            <a:chExt cx="2057400" cy="2668726"/>
          </a:xfrm>
        </p:grpSpPr>
        <p:grpSp>
          <p:nvGrpSpPr>
            <p:cNvPr id="126992" name="Group 11"/>
            <p:cNvGrpSpPr>
              <a:grpSpLocks/>
            </p:cNvGrpSpPr>
            <p:nvPr/>
          </p:nvGrpSpPr>
          <p:grpSpPr bwMode="auto">
            <a:xfrm>
              <a:off x="3886200" y="3886200"/>
              <a:ext cx="2057400" cy="1830526"/>
              <a:chOff x="3276600" y="3276600"/>
              <a:chExt cx="2057400" cy="1830526"/>
            </a:xfrm>
          </p:grpSpPr>
          <p:sp>
            <p:nvSpPr>
              <p:cNvPr id="10" name="Oval 9"/>
              <p:cNvSpPr/>
              <p:nvPr/>
            </p:nvSpPr>
            <p:spPr>
              <a:xfrm>
                <a:off x="3276600" y="3276643"/>
                <a:ext cx="2057400" cy="18288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6995" name="TextBox 10"/>
              <p:cNvSpPr txBox="1">
                <a:spLocks noChangeArrowheads="1"/>
              </p:cNvSpPr>
              <p:nvPr/>
            </p:nvSpPr>
            <p:spPr bwMode="auto">
              <a:xfrm>
                <a:off x="3505200" y="3352800"/>
                <a:ext cx="1600200" cy="1754326"/>
              </a:xfrm>
              <a:prstGeom prst="rect">
                <a:avLst/>
              </a:prstGeom>
              <a:noFill/>
              <a:ln w="9525">
                <a:noFill/>
                <a:miter lim="800000"/>
                <a:headEnd/>
                <a:tailEnd/>
              </a:ln>
            </p:spPr>
            <p:txBody>
              <a:bodyPr>
                <a:spAutoFit/>
              </a:bodyPr>
              <a:lstStyle/>
              <a:p>
                <a:pPr algn="ctr"/>
                <a:r>
                  <a:rPr lang="en-US"/>
                  <a:t>Behavior: Compliance or non-compliance with request or rules</a:t>
                </a:r>
              </a:p>
            </p:txBody>
          </p:sp>
        </p:grpSp>
        <p:sp>
          <p:nvSpPr>
            <p:cNvPr id="126993" name="TextBox 8"/>
            <p:cNvSpPr txBox="1">
              <a:spLocks noChangeArrowheads="1"/>
            </p:cNvSpPr>
            <p:nvPr/>
          </p:nvSpPr>
          <p:spPr bwMode="auto">
            <a:xfrm>
              <a:off x="4648200" y="3048000"/>
              <a:ext cx="838200" cy="707886"/>
            </a:xfrm>
            <a:prstGeom prst="rect">
              <a:avLst/>
            </a:prstGeom>
            <a:noFill/>
            <a:ln w="9525">
              <a:noFill/>
              <a:miter lim="800000"/>
              <a:headEnd/>
              <a:tailEnd/>
            </a:ln>
          </p:spPr>
          <p:txBody>
            <a:bodyPr>
              <a:spAutoFit/>
            </a:bodyPr>
            <a:lstStyle/>
            <a:p>
              <a:r>
                <a:rPr lang="en-US" sz="4000"/>
                <a:t>B</a:t>
              </a:r>
            </a:p>
          </p:txBody>
        </p:sp>
      </p:grpSp>
      <p:grpSp>
        <p:nvGrpSpPr>
          <p:cNvPr id="12" name="Group 11"/>
          <p:cNvGrpSpPr>
            <a:grpSpLocks/>
          </p:cNvGrpSpPr>
          <p:nvPr/>
        </p:nvGrpSpPr>
        <p:grpSpPr bwMode="auto">
          <a:xfrm>
            <a:off x="838200" y="3048000"/>
            <a:ext cx="3048000" cy="2590800"/>
            <a:chOff x="838200" y="3048000"/>
            <a:chExt cx="3048000" cy="2590800"/>
          </a:xfrm>
        </p:grpSpPr>
        <p:grpSp>
          <p:nvGrpSpPr>
            <p:cNvPr id="126987" name="Group 10"/>
            <p:cNvGrpSpPr>
              <a:grpSpLocks/>
            </p:cNvGrpSpPr>
            <p:nvPr/>
          </p:nvGrpSpPr>
          <p:grpSpPr bwMode="auto">
            <a:xfrm>
              <a:off x="838200" y="3962400"/>
              <a:ext cx="2209800" cy="1676400"/>
              <a:chOff x="685800" y="3352800"/>
              <a:chExt cx="2209800" cy="1676400"/>
            </a:xfrm>
          </p:grpSpPr>
          <p:sp>
            <p:nvSpPr>
              <p:cNvPr id="16" name="Rectangle 7"/>
              <p:cNvSpPr/>
              <p:nvPr/>
            </p:nvSpPr>
            <p:spPr>
              <a:xfrm>
                <a:off x="685800" y="3352800"/>
                <a:ext cx="22098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6991" name="TextBox 16"/>
              <p:cNvSpPr txBox="1">
                <a:spLocks noChangeArrowheads="1"/>
              </p:cNvSpPr>
              <p:nvPr/>
            </p:nvSpPr>
            <p:spPr bwMode="auto">
              <a:xfrm>
                <a:off x="685800" y="3352800"/>
                <a:ext cx="2209800" cy="1477328"/>
              </a:xfrm>
              <a:prstGeom prst="rect">
                <a:avLst/>
              </a:prstGeom>
              <a:noFill/>
              <a:ln w="9525">
                <a:noFill/>
                <a:miter lim="800000"/>
                <a:headEnd/>
                <a:tailEnd/>
              </a:ln>
            </p:spPr>
            <p:txBody>
              <a:bodyPr>
                <a:spAutoFit/>
              </a:bodyPr>
              <a:lstStyle/>
              <a:p>
                <a:r>
                  <a:rPr lang="en-US"/>
                  <a:t>Antecedents:</a:t>
                </a:r>
              </a:p>
              <a:p>
                <a:r>
                  <a:rPr lang="en-US"/>
                  <a:t>What happens before your child complies/does not comply</a:t>
                </a:r>
              </a:p>
            </p:txBody>
          </p:sp>
        </p:grpSp>
        <p:sp>
          <p:nvSpPr>
            <p:cNvPr id="126988" name="TextBox 13"/>
            <p:cNvSpPr txBox="1">
              <a:spLocks noChangeArrowheads="1"/>
            </p:cNvSpPr>
            <p:nvPr/>
          </p:nvSpPr>
          <p:spPr bwMode="auto">
            <a:xfrm>
              <a:off x="1600200" y="3048000"/>
              <a:ext cx="838200" cy="707886"/>
            </a:xfrm>
            <a:prstGeom prst="rect">
              <a:avLst/>
            </a:prstGeom>
            <a:noFill/>
            <a:ln w="9525">
              <a:noFill/>
              <a:miter lim="800000"/>
              <a:headEnd/>
              <a:tailEnd/>
            </a:ln>
          </p:spPr>
          <p:txBody>
            <a:bodyPr>
              <a:spAutoFit/>
            </a:bodyPr>
            <a:lstStyle/>
            <a:p>
              <a:r>
                <a:rPr lang="en-US" sz="4000"/>
                <a:t>A</a:t>
              </a:r>
            </a:p>
          </p:txBody>
        </p:sp>
        <p:sp>
          <p:nvSpPr>
            <p:cNvPr id="15" name="Right Arrow 14"/>
            <p:cNvSpPr/>
            <p:nvPr/>
          </p:nvSpPr>
          <p:spPr>
            <a:xfrm>
              <a:off x="3048000" y="4724400"/>
              <a:ext cx="838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8" name="Group 17"/>
          <p:cNvGrpSpPr>
            <a:grpSpLocks/>
          </p:cNvGrpSpPr>
          <p:nvPr/>
        </p:nvGrpSpPr>
        <p:grpSpPr bwMode="auto">
          <a:xfrm>
            <a:off x="5943600" y="3048000"/>
            <a:ext cx="2590800" cy="2744788"/>
            <a:chOff x="5943600" y="3048000"/>
            <a:chExt cx="2590800" cy="2744926"/>
          </a:xfrm>
        </p:grpSpPr>
        <p:grpSp>
          <p:nvGrpSpPr>
            <p:cNvPr id="126982" name="Group 12"/>
            <p:cNvGrpSpPr>
              <a:grpSpLocks/>
            </p:cNvGrpSpPr>
            <p:nvPr/>
          </p:nvGrpSpPr>
          <p:grpSpPr bwMode="auto">
            <a:xfrm>
              <a:off x="6705600" y="4038600"/>
              <a:ext cx="1828800" cy="1754326"/>
              <a:chOff x="6248400" y="3505200"/>
              <a:chExt cx="1828800" cy="1754326"/>
            </a:xfrm>
          </p:grpSpPr>
          <p:sp>
            <p:nvSpPr>
              <p:cNvPr id="22" name="Rectangle 21"/>
              <p:cNvSpPr/>
              <p:nvPr/>
            </p:nvSpPr>
            <p:spPr>
              <a:xfrm>
                <a:off x="6324600" y="3505250"/>
                <a:ext cx="1752600" cy="14478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6986" name="TextBox 22"/>
              <p:cNvSpPr txBox="1">
                <a:spLocks noChangeArrowheads="1"/>
              </p:cNvSpPr>
              <p:nvPr/>
            </p:nvSpPr>
            <p:spPr bwMode="auto">
              <a:xfrm>
                <a:off x="6248400" y="3505200"/>
                <a:ext cx="1828800" cy="1754326"/>
              </a:xfrm>
              <a:prstGeom prst="rect">
                <a:avLst/>
              </a:prstGeom>
              <a:noFill/>
              <a:ln w="9525">
                <a:noFill/>
                <a:miter lim="800000"/>
                <a:headEnd/>
                <a:tailEnd/>
              </a:ln>
            </p:spPr>
            <p:txBody>
              <a:bodyPr>
                <a:spAutoFit/>
              </a:bodyPr>
              <a:lstStyle/>
              <a:p>
                <a:r>
                  <a:rPr lang="en-US"/>
                  <a:t>Consequences: what happens after your child complies/does not comply</a:t>
                </a:r>
              </a:p>
              <a:p>
                <a:endParaRPr lang="en-US"/>
              </a:p>
            </p:txBody>
          </p:sp>
        </p:grpSp>
        <p:sp>
          <p:nvSpPr>
            <p:cNvPr id="126983" name="TextBox 15"/>
            <p:cNvSpPr txBox="1">
              <a:spLocks noChangeArrowheads="1"/>
            </p:cNvSpPr>
            <p:nvPr/>
          </p:nvSpPr>
          <p:spPr bwMode="auto">
            <a:xfrm>
              <a:off x="7315200" y="3048000"/>
              <a:ext cx="838200" cy="707886"/>
            </a:xfrm>
            <a:prstGeom prst="rect">
              <a:avLst/>
            </a:prstGeom>
            <a:noFill/>
            <a:ln w="9525">
              <a:noFill/>
              <a:miter lim="800000"/>
              <a:headEnd/>
              <a:tailEnd/>
            </a:ln>
          </p:spPr>
          <p:txBody>
            <a:bodyPr>
              <a:spAutoFit/>
            </a:bodyPr>
            <a:lstStyle/>
            <a:p>
              <a:r>
                <a:rPr lang="en-US" sz="4000"/>
                <a:t>C</a:t>
              </a:r>
            </a:p>
          </p:txBody>
        </p:sp>
        <p:sp>
          <p:nvSpPr>
            <p:cNvPr id="21" name="Right Arrow 20"/>
            <p:cNvSpPr/>
            <p:nvPr/>
          </p:nvSpPr>
          <p:spPr>
            <a:xfrm>
              <a:off x="5943600" y="4724484"/>
              <a:ext cx="838200" cy="2286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lnSpcReduction="10000"/>
          </a:bodyPr>
          <a:lstStyle/>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dirty="0" smtClean="0"/>
              <a:t>Giving effective instructions</a:t>
            </a:r>
          </a:p>
          <a:p>
            <a:pPr fontAlgn="auto">
              <a:spcAft>
                <a:spcPts val="0"/>
              </a:spcAft>
              <a:buFont typeface="Arial" pitchFamily="34" charset="0"/>
              <a:buChar char="•"/>
              <a:defRPr/>
            </a:pPr>
            <a:r>
              <a:rPr lang="en-US" dirty="0" smtClean="0"/>
              <a:t>Consideration for setting</a:t>
            </a:r>
          </a:p>
          <a:p>
            <a:pPr fontAlgn="auto">
              <a:spcAft>
                <a:spcPts val="0"/>
              </a:spcAft>
              <a:buFont typeface="Arial" pitchFamily="34" charset="0"/>
              <a:buChar char="•"/>
              <a:defRPr/>
            </a:pPr>
            <a:r>
              <a:rPr lang="en-US" dirty="0" smtClean="0"/>
              <a:t>Tone of interaction</a:t>
            </a:r>
            <a:endParaRPr lang="en-US" dirty="0"/>
          </a:p>
        </p:txBody>
      </p:sp>
      <p:grpSp>
        <p:nvGrpSpPr>
          <p:cNvPr id="128002" name="Group 10"/>
          <p:cNvGrpSpPr>
            <a:grpSpLocks/>
          </p:cNvGrpSpPr>
          <p:nvPr/>
        </p:nvGrpSpPr>
        <p:grpSpPr bwMode="auto">
          <a:xfrm>
            <a:off x="2819400" y="1295400"/>
            <a:ext cx="3505200" cy="2590800"/>
            <a:chOff x="685800" y="3352800"/>
            <a:chExt cx="2209800" cy="1676400"/>
          </a:xfrm>
        </p:grpSpPr>
        <p:sp>
          <p:nvSpPr>
            <p:cNvPr id="15" name="Rectangle 7"/>
            <p:cNvSpPr/>
            <p:nvPr/>
          </p:nvSpPr>
          <p:spPr>
            <a:xfrm>
              <a:off x="685800" y="3352800"/>
              <a:ext cx="22098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8005" name="TextBox 15"/>
            <p:cNvSpPr txBox="1">
              <a:spLocks noChangeArrowheads="1"/>
            </p:cNvSpPr>
            <p:nvPr/>
          </p:nvSpPr>
          <p:spPr bwMode="auto">
            <a:xfrm>
              <a:off x="685800" y="3352800"/>
              <a:ext cx="2209800" cy="1652941"/>
            </a:xfrm>
            <a:prstGeom prst="rect">
              <a:avLst/>
            </a:prstGeom>
            <a:noFill/>
            <a:ln w="9525">
              <a:noFill/>
              <a:miter lim="800000"/>
              <a:headEnd/>
              <a:tailEnd/>
            </a:ln>
          </p:spPr>
          <p:txBody>
            <a:bodyPr>
              <a:spAutoFit/>
            </a:bodyPr>
            <a:lstStyle/>
            <a:p>
              <a:r>
                <a:rPr lang="en-US" sz="3200">
                  <a:solidFill>
                    <a:schemeClr val="bg1"/>
                  </a:solidFill>
                </a:rPr>
                <a:t>Antecedents:</a:t>
              </a:r>
            </a:p>
            <a:p>
              <a:r>
                <a:rPr lang="en-US" sz="3200">
                  <a:solidFill>
                    <a:schemeClr val="bg1"/>
                  </a:solidFill>
                </a:rPr>
                <a:t>What happens before your child complies/does not comply</a:t>
              </a:r>
            </a:p>
          </p:txBody>
        </p:sp>
      </p:grpSp>
      <p:sp>
        <p:nvSpPr>
          <p:cNvPr id="128003" name="TextBox 12"/>
          <p:cNvSpPr txBox="1">
            <a:spLocks noChangeArrowheads="1"/>
          </p:cNvSpPr>
          <p:nvPr/>
        </p:nvSpPr>
        <p:spPr bwMode="auto">
          <a:xfrm>
            <a:off x="4054475" y="381000"/>
            <a:ext cx="1328738" cy="708025"/>
          </a:xfrm>
          <a:prstGeom prst="rect">
            <a:avLst/>
          </a:prstGeom>
          <a:noFill/>
          <a:ln w="9525">
            <a:noFill/>
            <a:miter lim="800000"/>
            <a:headEnd/>
            <a:tailEnd/>
          </a:ln>
        </p:spPr>
        <p:txBody>
          <a:bodyPr>
            <a:spAutoFit/>
          </a:bodyPr>
          <a:lstStyle/>
          <a:p>
            <a:r>
              <a:rPr lang="en-US" sz="4000"/>
              <a:t>A</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Content Placeholder 2"/>
          <p:cNvSpPr>
            <a:spLocks noGrp="1"/>
          </p:cNvSpPr>
          <p:nvPr>
            <p:ph idx="1"/>
          </p:nvPr>
        </p:nvSpPr>
        <p:spPr/>
        <p:txBody>
          <a:bodyPr/>
          <a:lstStyle/>
          <a:p>
            <a:endParaRPr lang="en-US" smtClean="0"/>
          </a:p>
          <a:p>
            <a:endParaRPr lang="en-US" smtClean="0"/>
          </a:p>
          <a:p>
            <a:endParaRPr lang="en-US" smtClean="0"/>
          </a:p>
          <a:p>
            <a:endParaRPr lang="en-US" smtClean="0"/>
          </a:p>
          <a:p>
            <a:r>
              <a:rPr lang="en-US" smtClean="0"/>
              <a:t>Praise/reward positive behavior</a:t>
            </a:r>
          </a:p>
          <a:p>
            <a:r>
              <a:rPr lang="en-US" smtClean="0"/>
              <a:t>Logical consequences or Time Out for misbehavior</a:t>
            </a:r>
          </a:p>
        </p:txBody>
      </p:sp>
      <p:grpSp>
        <p:nvGrpSpPr>
          <p:cNvPr id="129026" name="Group 12"/>
          <p:cNvGrpSpPr>
            <a:grpSpLocks/>
          </p:cNvGrpSpPr>
          <p:nvPr/>
        </p:nvGrpSpPr>
        <p:grpSpPr bwMode="auto">
          <a:xfrm>
            <a:off x="1981200" y="1295400"/>
            <a:ext cx="5105400" cy="2262188"/>
            <a:chOff x="6248400" y="3505200"/>
            <a:chExt cx="1828800" cy="1447800"/>
          </a:xfrm>
        </p:grpSpPr>
        <p:sp>
          <p:nvSpPr>
            <p:cNvPr id="21" name="Rectangle 20"/>
            <p:cNvSpPr/>
            <p:nvPr/>
          </p:nvSpPr>
          <p:spPr>
            <a:xfrm>
              <a:off x="6324600" y="3505200"/>
              <a:ext cx="17526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9029" name="TextBox 21"/>
            <p:cNvSpPr txBox="1">
              <a:spLocks noChangeArrowheads="1"/>
            </p:cNvSpPr>
            <p:nvPr/>
          </p:nvSpPr>
          <p:spPr bwMode="auto">
            <a:xfrm>
              <a:off x="6248400" y="3505200"/>
              <a:ext cx="1828800" cy="1181651"/>
            </a:xfrm>
            <a:prstGeom prst="rect">
              <a:avLst/>
            </a:prstGeom>
            <a:noFill/>
            <a:ln w="9525">
              <a:noFill/>
              <a:miter lim="800000"/>
              <a:headEnd/>
              <a:tailEnd/>
            </a:ln>
          </p:spPr>
          <p:txBody>
            <a:bodyPr>
              <a:spAutoFit/>
            </a:bodyPr>
            <a:lstStyle/>
            <a:p>
              <a:pPr algn="ctr"/>
              <a:r>
                <a:rPr lang="en-US" sz="3200">
                  <a:solidFill>
                    <a:schemeClr val="bg1"/>
                  </a:solidFill>
                </a:rPr>
                <a:t>Consequences: what happens after your child complies/does not comply</a:t>
              </a:r>
            </a:p>
            <a:p>
              <a:pPr algn="ctr"/>
              <a:endParaRPr lang="en-US"/>
            </a:p>
          </p:txBody>
        </p:sp>
      </p:grpSp>
      <p:sp>
        <p:nvSpPr>
          <p:cNvPr id="129027" name="TextBox 15"/>
          <p:cNvSpPr txBox="1">
            <a:spLocks noChangeArrowheads="1"/>
          </p:cNvSpPr>
          <p:nvPr/>
        </p:nvSpPr>
        <p:spPr bwMode="auto">
          <a:xfrm>
            <a:off x="4038600" y="381000"/>
            <a:ext cx="1187450" cy="708025"/>
          </a:xfrm>
          <a:prstGeom prst="rect">
            <a:avLst/>
          </a:prstGeom>
          <a:noFill/>
          <a:ln w="9525">
            <a:noFill/>
            <a:miter lim="800000"/>
            <a:headEnd/>
            <a:tailEnd/>
          </a:ln>
        </p:spPr>
        <p:txBody>
          <a:bodyPr>
            <a:spAutoFit/>
          </a:bodyPr>
          <a:lstStyle/>
          <a:p>
            <a:r>
              <a:rPr lang="en-US" sz="4000"/>
              <a:t>C</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ChangeArrowheads="1"/>
          </p:cNvSpPr>
          <p:nvPr>
            <p:ph type="title"/>
          </p:nvPr>
        </p:nvSpPr>
        <p:spPr/>
        <p:txBody>
          <a:bodyPr/>
          <a:lstStyle/>
          <a:p>
            <a:r>
              <a:rPr lang="en-US" sz="4000" b="1" smtClean="0"/>
              <a:t>Back to Triple P</a:t>
            </a:r>
          </a:p>
        </p:txBody>
      </p:sp>
      <p:sp>
        <p:nvSpPr>
          <p:cNvPr id="130050" name="Rectangle 3"/>
          <p:cNvSpPr>
            <a:spLocks noGrp="1" noChangeArrowheads="1"/>
          </p:cNvSpPr>
          <p:nvPr>
            <p:ph idx="1"/>
          </p:nvPr>
        </p:nvSpPr>
        <p:spPr>
          <a:xfrm>
            <a:off x="457200" y="1600200"/>
            <a:ext cx="8229600" cy="4043363"/>
          </a:xfrm>
        </p:spPr>
        <p:txBody>
          <a:bodyPr/>
          <a:lstStyle/>
          <a:p>
            <a:pPr>
              <a:buFontTx/>
              <a:buNone/>
            </a:pPr>
            <a:endParaRPr lang="en-US" smtClean="0"/>
          </a:p>
          <a:p>
            <a:pPr algn="ctr">
              <a:buFontTx/>
              <a:buNone/>
            </a:pPr>
            <a:endParaRPr lang="en-US" sz="4000" b="1" smtClean="0"/>
          </a:p>
          <a:p>
            <a:pPr algn="ctr">
              <a:buFontTx/>
              <a:buNone/>
            </a:pPr>
            <a:r>
              <a:rPr lang="en-US" sz="4000" b="1" smtClean="0"/>
              <a:t>Clarifying some common misperceptions of the Triple P program</a:t>
            </a:r>
          </a:p>
          <a:p>
            <a:pPr algn="ctr">
              <a:buFontTx/>
              <a:buNone/>
            </a:pPr>
            <a:endParaRPr lang="en-US" b="1"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rtlCol="0">
            <a:normAutofit fontScale="90000"/>
          </a:bodyPr>
          <a:lstStyle/>
          <a:p>
            <a:pPr fontAlgn="auto">
              <a:spcAft>
                <a:spcPts val="0"/>
              </a:spcAft>
              <a:defRPr/>
            </a:pPr>
            <a:r>
              <a:rPr lang="en-US" dirty="0" smtClean="0"/>
              <a:t>Misconceptions: </a:t>
            </a:r>
            <a:br>
              <a:rPr lang="en-US" dirty="0" smtClean="0"/>
            </a:br>
            <a:r>
              <a:rPr lang="en-US" dirty="0" smtClean="0"/>
              <a:t>Triple P is solely a home-visiting program</a:t>
            </a:r>
            <a:endParaRPr lang="en-US" dirty="0"/>
          </a:p>
        </p:txBody>
      </p:sp>
      <p:sp>
        <p:nvSpPr>
          <p:cNvPr id="132098" name="Content Placeholder 2"/>
          <p:cNvSpPr>
            <a:spLocks noGrp="1"/>
          </p:cNvSpPr>
          <p:nvPr>
            <p:ph idx="1"/>
          </p:nvPr>
        </p:nvSpPr>
        <p:spPr>
          <a:xfrm>
            <a:off x="457200" y="1714500"/>
            <a:ext cx="8229600" cy="4411663"/>
          </a:xfrm>
        </p:spPr>
        <p:txBody>
          <a:bodyPr/>
          <a:lstStyle/>
          <a:p>
            <a:pPr>
              <a:buFont typeface="Arial" charset="0"/>
              <a:buNone/>
            </a:pPr>
            <a:endParaRPr lang="en-US" sz="2400" smtClean="0"/>
          </a:p>
          <a:p>
            <a:pPr>
              <a:buFont typeface="Arial" charset="0"/>
              <a:buNone/>
            </a:pPr>
            <a:r>
              <a:rPr lang="en-US" sz="2400" smtClean="0"/>
              <a:t>In reality: </a:t>
            </a:r>
          </a:p>
          <a:p>
            <a:pPr>
              <a:buFont typeface="Arial" charset="0"/>
              <a:buNone/>
            </a:pPr>
            <a:r>
              <a:rPr lang="en-US" sz="2400" smtClean="0"/>
              <a:t>	Triple P can be delivered in flexible settings, such as…</a:t>
            </a:r>
          </a:p>
          <a:p>
            <a:pPr>
              <a:buFont typeface="Arial" charset="0"/>
              <a:buNone/>
            </a:pPr>
            <a:r>
              <a:rPr lang="en-US" sz="2400" smtClean="0"/>
              <a:t>	    at a clinic</a:t>
            </a:r>
          </a:p>
          <a:p>
            <a:pPr>
              <a:buFont typeface="Arial" charset="0"/>
              <a:buNone/>
            </a:pPr>
            <a:r>
              <a:rPr lang="en-US" sz="2400" smtClean="0"/>
              <a:t>	    in the home</a:t>
            </a:r>
          </a:p>
          <a:p>
            <a:pPr>
              <a:buFont typeface="Arial" charset="0"/>
              <a:buNone/>
            </a:pPr>
            <a:r>
              <a:rPr lang="en-US" sz="2400" smtClean="0"/>
              <a:t>	    at a school</a:t>
            </a:r>
          </a:p>
          <a:p>
            <a:pPr>
              <a:buFont typeface="Arial" charset="0"/>
              <a:buNone/>
            </a:pPr>
            <a:r>
              <a:rPr lang="en-US" sz="2400" smtClean="0"/>
              <a:t>	    in a non-clinic community location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685800" y="-171450"/>
            <a:ext cx="7772400" cy="1143000"/>
          </a:xfrm>
        </p:spPr>
        <p:txBody>
          <a:bodyPr/>
          <a:lstStyle/>
          <a:p>
            <a:r>
              <a:rPr lang="en-US" smtClean="0"/>
              <a:t>   Levels of Intervention</a:t>
            </a:r>
          </a:p>
        </p:txBody>
      </p:sp>
      <p:sp>
        <p:nvSpPr>
          <p:cNvPr id="1987587" name="Oval 3"/>
          <p:cNvSpPr>
            <a:spLocks noChangeArrowheads="1"/>
          </p:cNvSpPr>
          <p:nvPr/>
        </p:nvSpPr>
        <p:spPr bwMode="auto">
          <a:xfrm>
            <a:off x="1330325" y="836613"/>
            <a:ext cx="7129463" cy="1439862"/>
          </a:xfrm>
          <a:prstGeom prst="ellipse">
            <a:avLst/>
          </a:prstGeom>
          <a:solidFill>
            <a:srgbClr val="FFFF00"/>
          </a:solidFill>
          <a:ln w="9525">
            <a:solidFill>
              <a:schemeClr val="tx1"/>
            </a:solidFill>
            <a:round/>
            <a:headEnd/>
            <a:tailEnd/>
          </a:ln>
          <a:effectLst/>
        </p:spPr>
        <p:txBody>
          <a:bodyPr wrap="none" anchor="ctr"/>
          <a:lstStyle/>
          <a:p>
            <a:pPr algn="ctr" eaLnBrk="0" hangingPunct="0">
              <a:defRPr/>
            </a:pPr>
            <a:r>
              <a:rPr lang="en-US" sz="3200" b="1">
                <a:effectLst>
                  <a:outerShdw blurRad="38100" dist="38100" dir="2700000" algn="tl">
                    <a:srgbClr val="FFFFFF"/>
                  </a:outerShdw>
                </a:effectLst>
                <a:ea typeface="ＭＳ Ｐゴシック" pitchFamily="-111" charset="-128"/>
                <a:cs typeface="Arial" charset="0"/>
              </a:rPr>
              <a:t>Universal Triple P</a:t>
            </a:r>
          </a:p>
          <a:p>
            <a:pPr algn="ctr" eaLnBrk="0" hangingPunct="0">
              <a:defRPr/>
            </a:pPr>
            <a:r>
              <a:rPr lang="en-US" sz="2000" b="1">
                <a:effectLst>
                  <a:outerShdw blurRad="38100" dist="38100" dir="2700000" algn="tl">
                    <a:srgbClr val="FFFFFF"/>
                  </a:outerShdw>
                </a:effectLst>
                <a:ea typeface="ＭＳ Ｐゴシック" pitchFamily="-111" charset="-128"/>
                <a:cs typeface="Arial" charset="0"/>
              </a:rPr>
              <a:t>Level One</a:t>
            </a:r>
          </a:p>
        </p:txBody>
      </p:sp>
      <p:sp>
        <p:nvSpPr>
          <p:cNvPr id="1987588" name="Oval 4"/>
          <p:cNvSpPr>
            <a:spLocks noChangeArrowheads="1"/>
          </p:cNvSpPr>
          <p:nvPr/>
        </p:nvSpPr>
        <p:spPr bwMode="auto">
          <a:xfrm>
            <a:off x="2555875" y="3573463"/>
            <a:ext cx="4608513" cy="1008062"/>
          </a:xfrm>
          <a:prstGeom prst="ellipse">
            <a:avLst/>
          </a:prstGeom>
          <a:solidFill>
            <a:srgbClr val="FF0000"/>
          </a:solidFill>
          <a:ln w="9525">
            <a:solidFill>
              <a:schemeClr val="tx1"/>
            </a:solidFill>
            <a:round/>
            <a:headEnd/>
            <a:tailEnd/>
          </a:ln>
        </p:spPr>
        <p:txBody>
          <a:bodyPr wrap="none" anchor="ctr"/>
          <a:lstStyle/>
          <a:p>
            <a:pPr algn="ctr" eaLnBrk="0" hangingPunct="0"/>
            <a:r>
              <a:rPr lang="en-US" sz="2800" b="1"/>
              <a:t>Primary Care Triple P</a:t>
            </a:r>
          </a:p>
          <a:p>
            <a:pPr algn="ctr" eaLnBrk="0" hangingPunct="0"/>
            <a:r>
              <a:rPr lang="en-US" b="1"/>
              <a:t>Level three</a:t>
            </a:r>
          </a:p>
        </p:txBody>
      </p:sp>
      <p:sp>
        <p:nvSpPr>
          <p:cNvPr id="1987589" name="Oval 5"/>
          <p:cNvSpPr>
            <a:spLocks noChangeArrowheads="1"/>
          </p:cNvSpPr>
          <p:nvPr/>
        </p:nvSpPr>
        <p:spPr bwMode="auto">
          <a:xfrm>
            <a:off x="2051050" y="2420938"/>
            <a:ext cx="5616575" cy="1008062"/>
          </a:xfrm>
          <a:prstGeom prst="ellipse">
            <a:avLst/>
          </a:prstGeom>
          <a:solidFill>
            <a:srgbClr val="FF9900"/>
          </a:solidFill>
          <a:ln w="9525">
            <a:solidFill>
              <a:schemeClr val="tx1"/>
            </a:solidFill>
            <a:round/>
            <a:headEnd/>
            <a:tailEnd/>
          </a:ln>
        </p:spPr>
        <p:txBody>
          <a:bodyPr wrap="none" anchor="ctr"/>
          <a:lstStyle/>
          <a:p>
            <a:pPr algn="ctr" eaLnBrk="0" hangingPunct="0"/>
            <a:r>
              <a:rPr lang="en-US" sz="3200" b="1"/>
              <a:t>Selected Triple P</a:t>
            </a:r>
          </a:p>
          <a:p>
            <a:pPr algn="ctr" eaLnBrk="0" hangingPunct="0"/>
            <a:r>
              <a:rPr lang="en-US" sz="2000" b="1"/>
              <a:t>Level Two</a:t>
            </a:r>
          </a:p>
        </p:txBody>
      </p:sp>
      <p:sp>
        <p:nvSpPr>
          <p:cNvPr id="1987590" name="Oval 6"/>
          <p:cNvSpPr>
            <a:spLocks noChangeArrowheads="1"/>
          </p:cNvSpPr>
          <p:nvPr/>
        </p:nvSpPr>
        <p:spPr bwMode="auto">
          <a:xfrm>
            <a:off x="2844800" y="4724400"/>
            <a:ext cx="4032250" cy="865188"/>
          </a:xfrm>
          <a:prstGeom prst="ellipse">
            <a:avLst/>
          </a:prstGeom>
          <a:solidFill>
            <a:schemeClr val="accent1"/>
          </a:solidFill>
          <a:ln w="9525">
            <a:solidFill>
              <a:schemeClr val="tx1"/>
            </a:solidFill>
            <a:round/>
            <a:headEnd/>
            <a:tailEnd/>
          </a:ln>
        </p:spPr>
        <p:txBody>
          <a:bodyPr wrap="none" anchor="ctr"/>
          <a:lstStyle/>
          <a:p>
            <a:pPr algn="ctr" eaLnBrk="0" hangingPunct="0"/>
            <a:r>
              <a:rPr lang="en-US" sz="2800" b="1"/>
              <a:t>Standard Triple P</a:t>
            </a:r>
          </a:p>
          <a:p>
            <a:pPr algn="ctr" eaLnBrk="0" hangingPunct="0"/>
            <a:r>
              <a:rPr lang="en-US" b="1"/>
              <a:t>Level four</a:t>
            </a:r>
          </a:p>
        </p:txBody>
      </p:sp>
      <p:sp>
        <p:nvSpPr>
          <p:cNvPr id="1987591" name="Oval 7"/>
          <p:cNvSpPr>
            <a:spLocks noChangeArrowheads="1"/>
          </p:cNvSpPr>
          <p:nvPr/>
        </p:nvSpPr>
        <p:spPr bwMode="auto">
          <a:xfrm>
            <a:off x="3203575" y="5805488"/>
            <a:ext cx="3457575" cy="863600"/>
          </a:xfrm>
          <a:prstGeom prst="ellipse">
            <a:avLst/>
          </a:prstGeom>
          <a:solidFill>
            <a:srgbClr val="3366FF"/>
          </a:solidFill>
          <a:ln w="9525">
            <a:solidFill>
              <a:schemeClr val="tx1"/>
            </a:solidFill>
            <a:round/>
            <a:headEnd/>
            <a:tailEnd/>
          </a:ln>
        </p:spPr>
        <p:txBody>
          <a:bodyPr wrap="none" anchor="ctr"/>
          <a:lstStyle/>
          <a:p>
            <a:pPr algn="ctr" eaLnBrk="0" hangingPunct="0"/>
            <a:r>
              <a:rPr lang="en-US" sz="2400" b="1"/>
              <a:t>Enhanced Triple P</a:t>
            </a:r>
          </a:p>
          <a:p>
            <a:pPr algn="ctr" eaLnBrk="0" hangingPunct="0"/>
            <a:r>
              <a:rPr lang="en-US" sz="1400" b="1"/>
              <a:t>Level five</a:t>
            </a:r>
          </a:p>
        </p:txBody>
      </p:sp>
      <p:sp>
        <p:nvSpPr>
          <p:cNvPr id="27655" name="Line 8"/>
          <p:cNvSpPr>
            <a:spLocks noChangeShapeType="1"/>
          </p:cNvSpPr>
          <p:nvPr/>
        </p:nvSpPr>
        <p:spPr bwMode="auto">
          <a:xfrm flipH="1">
            <a:off x="900113" y="1989138"/>
            <a:ext cx="792162" cy="2016125"/>
          </a:xfrm>
          <a:prstGeom prst="line">
            <a:avLst/>
          </a:prstGeom>
          <a:noFill/>
          <a:ln w="76200">
            <a:solidFill>
              <a:schemeClr val="tx1"/>
            </a:solidFill>
            <a:round/>
            <a:headEnd type="triangle" w="med" len="med"/>
            <a:tailEnd/>
          </a:ln>
        </p:spPr>
        <p:txBody>
          <a:bodyPr wrap="none"/>
          <a:lstStyle/>
          <a:p>
            <a:endParaRPr lang="en-US"/>
          </a:p>
        </p:txBody>
      </p:sp>
      <p:sp>
        <p:nvSpPr>
          <p:cNvPr id="27656" name="Line 9"/>
          <p:cNvSpPr>
            <a:spLocks noChangeShapeType="1"/>
          </p:cNvSpPr>
          <p:nvPr/>
        </p:nvSpPr>
        <p:spPr bwMode="auto">
          <a:xfrm flipH="1">
            <a:off x="971550" y="3213100"/>
            <a:ext cx="1008063" cy="792163"/>
          </a:xfrm>
          <a:prstGeom prst="line">
            <a:avLst/>
          </a:prstGeom>
          <a:noFill/>
          <a:ln w="76200">
            <a:solidFill>
              <a:schemeClr val="tx1"/>
            </a:solidFill>
            <a:round/>
            <a:headEnd type="triangle" w="med" len="med"/>
            <a:tailEnd/>
          </a:ln>
        </p:spPr>
        <p:txBody>
          <a:bodyPr wrap="none"/>
          <a:lstStyle/>
          <a:p>
            <a:endParaRPr lang="en-US"/>
          </a:p>
        </p:txBody>
      </p:sp>
      <p:sp>
        <p:nvSpPr>
          <p:cNvPr id="27657" name="Line 10"/>
          <p:cNvSpPr>
            <a:spLocks noChangeShapeType="1"/>
          </p:cNvSpPr>
          <p:nvPr/>
        </p:nvSpPr>
        <p:spPr bwMode="auto">
          <a:xfrm flipH="1">
            <a:off x="900113" y="3933825"/>
            <a:ext cx="1223962" cy="71438"/>
          </a:xfrm>
          <a:prstGeom prst="line">
            <a:avLst/>
          </a:prstGeom>
          <a:noFill/>
          <a:ln w="76200">
            <a:solidFill>
              <a:schemeClr val="tx1"/>
            </a:solidFill>
            <a:round/>
            <a:headEnd type="triangle" w="med" len="med"/>
            <a:tailEnd/>
          </a:ln>
        </p:spPr>
        <p:txBody>
          <a:bodyPr wrap="none"/>
          <a:lstStyle/>
          <a:p>
            <a:endParaRPr lang="en-US"/>
          </a:p>
        </p:txBody>
      </p:sp>
      <p:sp>
        <p:nvSpPr>
          <p:cNvPr id="27658" name="Line 11"/>
          <p:cNvSpPr>
            <a:spLocks noChangeShapeType="1"/>
          </p:cNvSpPr>
          <p:nvPr/>
        </p:nvSpPr>
        <p:spPr bwMode="auto">
          <a:xfrm flipH="1" flipV="1">
            <a:off x="900113" y="4005263"/>
            <a:ext cx="2303462" cy="1944687"/>
          </a:xfrm>
          <a:prstGeom prst="line">
            <a:avLst/>
          </a:prstGeom>
          <a:noFill/>
          <a:ln w="76200">
            <a:solidFill>
              <a:schemeClr val="tx1"/>
            </a:solidFill>
            <a:round/>
            <a:headEnd type="triangle" w="med" len="med"/>
            <a:tailEnd/>
          </a:ln>
        </p:spPr>
        <p:txBody>
          <a:bodyPr wrap="none"/>
          <a:lstStyle/>
          <a:p>
            <a:endParaRPr lang="en-US"/>
          </a:p>
        </p:txBody>
      </p:sp>
      <p:sp>
        <p:nvSpPr>
          <p:cNvPr id="27659" name="Line 12"/>
          <p:cNvSpPr>
            <a:spLocks noChangeShapeType="1"/>
          </p:cNvSpPr>
          <p:nvPr/>
        </p:nvSpPr>
        <p:spPr bwMode="auto">
          <a:xfrm flipH="1" flipV="1">
            <a:off x="900113" y="4005263"/>
            <a:ext cx="1798637" cy="1079500"/>
          </a:xfrm>
          <a:prstGeom prst="line">
            <a:avLst/>
          </a:prstGeom>
          <a:noFill/>
          <a:ln w="76200">
            <a:solidFill>
              <a:schemeClr val="tx1"/>
            </a:solidFill>
            <a:round/>
            <a:headEnd type="triangle" w="med" len="med"/>
            <a:tailEnd/>
          </a:ln>
        </p:spPr>
        <p:txBody>
          <a:bodyPr wrap="none"/>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87587"/>
                                        </p:tgtEl>
                                        <p:attrNameLst>
                                          <p:attrName>style.visibility</p:attrName>
                                        </p:attrNameLst>
                                      </p:cBhvr>
                                      <p:to>
                                        <p:strVal val="visible"/>
                                      </p:to>
                                    </p:set>
                                    <p:anim calcmode="lin" valueType="num">
                                      <p:cBhvr additive="base">
                                        <p:cTn id="7" dur="500" fill="hold"/>
                                        <p:tgtEl>
                                          <p:spTgt spid="1987587"/>
                                        </p:tgtEl>
                                        <p:attrNameLst>
                                          <p:attrName>ppt_x</p:attrName>
                                        </p:attrNameLst>
                                      </p:cBhvr>
                                      <p:tavLst>
                                        <p:tav tm="0">
                                          <p:val>
                                            <p:strVal val="#ppt_x"/>
                                          </p:val>
                                        </p:tav>
                                        <p:tav tm="100000">
                                          <p:val>
                                            <p:strVal val="#ppt_x"/>
                                          </p:val>
                                        </p:tav>
                                      </p:tavLst>
                                    </p:anim>
                                    <p:anim calcmode="lin" valueType="num">
                                      <p:cBhvr additive="base">
                                        <p:cTn id="8" dur="500" fill="hold"/>
                                        <p:tgtEl>
                                          <p:spTgt spid="198758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87589"/>
                                        </p:tgtEl>
                                        <p:attrNameLst>
                                          <p:attrName>style.visibility</p:attrName>
                                        </p:attrNameLst>
                                      </p:cBhvr>
                                      <p:to>
                                        <p:strVal val="visible"/>
                                      </p:to>
                                    </p:set>
                                    <p:anim calcmode="lin" valueType="num">
                                      <p:cBhvr additive="base">
                                        <p:cTn id="13" dur="500" fill="hold"/>
                                        <p:tgtEl>
                                          <p:spTgt spid="1987589"/>
                                        </p:tgtEl>
                                        <p:attrNameLst>
                                          <p:attrName>ppt_x</p:attrName>
                                        </p:attrNameLst>
                                      </p:cBhvr>
                                      <p:tavLst>
                                        <p:tav tm="0">
                                          <p:val>
                                            <p:strVal val="#ppt_x"/>
                                          </p:val>
                                        </p:tav>
                                        <p:tav tm="100000">
                                          <p:val>
                                            <p:strVal val="#ppt_x"/>
                                          </p:val>
                                        </p:tav>
                                      </p:tavLst>
                                    </p:anim>
                                    <p:anim calcmode="lin" valueType="num">
                                      <p:cBhvr additive="base">
                                        <p:cTn id="14" dur="500" fill="hold"/>
                                        <p:tgtEl>
                                          <p:spTgt spid="198758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87588"/>
                                        </p:tgtEl>
                                        <p:attrNameLst>
                                          <p:attrName>style.visibility</p:attrName>
                                        </p:attrNameLst>
                                      </p:cBhvr>
                                      <p:to>
                                        <p:strVal val="visible"/>
                                      </p:to>
                                    </p:set>
                                    <p:anim calcmode="lin" valueType="num">
                                      <p:cBhvr additive="base">
                                        <p:cTn id="19" dur="500" fill="hold"/>
                                        <p:tgtEl>
                                          <p:spTgt spid="1987588"/>
                                        </p:tgtEl>
                                        <p:attrNameLst>
                                          <p:attrName>ppt_x</p:attrName>
                                        </p:attrNameLst>
                                      </p:cBhvr>
                                      <p:tavLst>
                                        <p:tav tm="0">
                                          <p:val>
                                            <p:strVal val="#ppt_x"/>
                                          </p:val>
                                        </p:tav>
                                        <p:tav tm="100000">
                                          <p:val>
                                            <p:strVal val="#ppt_x"/>
                                          </p:val>
                                        </p:tav>
                                      </p:tavLst>
                                    </p:anim>
                                    <p:anim calcmode="lin" valueType="num">
                                      <p:cBhvr additive="base">
                                        <p:cTn id="20" dur="500" fill="hold"/>
                                        <p:tgtEl>
                                          <p:spTgt spid="198758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87590"/>
                                        </p:tgtEl>
                                        <p:attrNameLst>
                                          <p:attrName>style.visibility</p:attrName>
                                        </p:attrNameLst>
                                      </p:cBhvr>
                                      <p:to>
                                        <p:strVal val="visible"/>
                                      </p:to>
                                    </p:set>
                                    <p:anim calcmode="lin" valueType="num">
                                      <p:cBhvr additive="base">
                                        <p:cTn id="25" dur="500" fill="hold"/>
                                        <p:tgtEl>
                                          <p:spTgt spid="1987590"/>
                                        </p:tgtEl>
                                        <p:attrNameLst>
                                          <p:attrName>ppt_x</p:attrName>
                                        </p:attrNameLst>
                                      </p:cBhvr>
                                      <p:tavLst>
                                        <p:tav tm="0">
                                          <p:val>
                                            <p:strVal val="#ppt_x"/>
                                          </p:val>
                                        </p:tav>
                                        <p:tav tm="100000">
                                          <p:val>
                                            <p:strVal val="#ppt_x"/>
                                          </p:val>
                                        </p:tav>
                                      </p:tavLst>
                                    </p:anim>
                                    <p:anim calcmode="lin" valueType="num">
                                      <p:cBhvr additive="base">
                                        <p:cTn id="26" dur="500" fill="hold"/>
                                        <p:tgtEl>
                                          <p:spTgt spid="198759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87591"/>
                                        </p:tgtEl>
                                        <p:attrNameLst>
                                          <p:attrName>style.visibility</p:attrName>
                                        </p:attrNameLst>
                                      </p:cBhvr>
                                      <p:to>
                                        <p:strVal val="visible"/>
                                      </p:to>
                                    </p:set>
                                    <p:anim calcmode="lin" valueType="num">
                                      <p:cBhvr additive="base">
                                        <p:cTn id="31" dur="500" fill="hold"/>
                                        <p:tgtEl>
                                          <p:spTgt spid="1987591"/>
                                        </p:tgtEl>
                                        <p:attrNameLst>
                                          <p:attrName>ppt_x</p:attrName>
                                        </p:attrNameLst>
                                      </p:cBhvr>
                                      <p:tavLst>
                                        <p:tav tm="0">
                                          <p:val>
                                            <p:strVal val="#ppt_x"/>
                                          </p:val>
                                        </p:tav>
                                        <p:tav tm="100000">
                                          <p:val>
                                            <p:strVal val="#ppt_x"/>
                                          </p:val>
                                        </p:tav>
                                      </p:tavLst>
                                    </p:anim>
                                    <p:anim calcmode="lin" valueType="num">
                                      <p:cBhvr additive="base">
                                        <p:cTn id="32" dur="500" fill="hold"/>
                                        <p:tgtEl>
                                          <p:spTgt spid="19875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7587" grpId="0" animBg="1"/>
      <p:bldP spid="1987588" grpId="0" animBg="1"/>
      <p:bldP spid="1987589" grpId="0" animBg="1"/>
      <p:bldP spid="1987590" grpId="0" animBg="1"/>
      <p:bldP spid="1987591"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p:spPr>
        <p:txBody>
          <a:bodyPr rtlCol="0">
            <a:normAutofit fontScale="90000"/>
          </a:bodyPr>
          <a:lstStyle/>
          <a:p>
            <a:pPr fontAlgn="auto">
              <a:spcAft>
                <a:spcPts val="0"/>
              </a:spcAft>
              <a:defRPr/>
            </a:pPr>
            <a:r>
              <a:rPr lang="en-US" dirty="0" smtClean="0"/>
              <a:t>Misconception:</a:t>
            </a:r>
            <a:br>
              <a:rPr lang="en-US" dirty="0" smtClean="0"/>
            </a:br>
            <a:r>
              <a:rPr lang="en-US" dirty="0" smtClean="0"/>
              <a:t>Triple P is not appropriate for severe levels of problematic parent-child interactions</a:t>
            </a:r>
            <a:endParaRPr lang="en-US" dirty="0"/>
          </a:p>
        </p:txBody>
      </p:sp>
      <p:sp>
        <p:nvSpPr>
          <p:cNvPr id="134146" name="Content Placeholder 2"/>
          <p:cNvSpPr>
            <a:spLocks noGrp="1"/>
          </p:cNvSpPr>
          <p:nvPr>
            <p:ph idx="1"/>
          </p:nvPr>
        </p:nvSpPr>
        <p:spPr>
          <a:xfrm>
            <a:off x="457200" y="2743200"/>
            <a:ext cx="8229600" cy="3382963"/>
          </a:xfrm>
        </p:spPr>
        <p:txBody>
          <a:bodyPr/>
          <a:lstStyle/>
          <a:p>
            <a:pPr>
              <a:buFont typeface="Arial" charset="0"/>
              <a:buNone/>
            </a:pPr>
            <a:endParaRPr lang="en-US" sz="2400" smtClean="0"/>
          </a:p>
          <a:p>
            <a:pPr>
              <a:buFont typeface="Arial" charset="0"/>
              <a:buNone/>
            </a:pPr>
            <a:r>
              <a:rPr lang="en-US" sz="2400" smtClean="0"/>
              <a:t>In reality:</a:t>
            </a:r>
          </a:p>
          <a:p>
            <a:pPr>
              <a:buFont typeface="Arial" charset="0"/>
              <a:buNone/>
            </a:pPr>
            <a:r>
              <a:rPr lang="en-US" sz="2400" smtClean="0"/>
              <a:t>	Triple P reduces coercive patterns of </a:t>
            </a:r>
            <a:r>
              <a:rPr lang="en-US" sz="2400" u="sng" smtClean="0"/>
              <a:t>parent-child interaction </a:t>
            </a:r>
            <a:r>
              <a:rPr lang="en-US" sz="2400" smtClean="0"/>
              <a:t>(several studies have supported this)</a:t>
            </a:r>
          </a:p>
          <a:p>
            <a:pPr>
              <a:buFont typeface="Arial" charset="0"/>
              <a:buNone/>
            </a:pPr>
            <a:endParaRPr lang="en-US" sz="2400" smtClean="0"/>
          </a:p>
          <a:p>
            <a:pPr>
              <a:buFont typeface="Arial" charset="0"/>
              <a:buNone/>
            </a:pPr>
            <a:r>
              <a:rPr lang="en-US" sz="2400" smtClean="0"/>
              <a:t>	More research is needed with regard to impact for children with severe levels behavioral or emotional problems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Misconception: </a:t>
            </a:r>
            <a:br>
              <a:rPr lang="en-US" dirty="0" smtClean="0"/>
            </a:br>
            <a:r>
              <a:rPr lang="en-US" dirty="0" smtClean="0"/>
              <a:t>Triple P is too brief for families involved in the child welfare system</a:t>
            </a:r>
            <a:endParaRPr lang="en-US" dirty="0"/>
          </a:p>
        </p:txBody>
      </p:sp>
      <p:sp>
        <p:nvSpPr>
          <p:cNvPr id="136194" name="Content Placeholder 2"/>
          <p:cNvSpPr>
            <a:spLocks noGrp="1"/>
          </p:cNvSpPr>
          <p:nvPr>
            <p:ph idx="1"/>
          </p:nvPr>
        </p:nvSpPr>
        <p:spPr>
          <a:xfrm>
            <a:off x="457200" y="1714500"/>
            <a:ext cx="8229600" cy="4411663"/>
          </a:xfrm>
        </p:spPr>
        <p:txBody>
          <a:bodyPr/>
          <a:lstStyle/>
          <a:p>
            <a:pPr>
              <a:buFont typeface="Arial" charset="0"/>
              <a:buNone/>
            </a:pPr>
            <a:endParaRPr lang="en-US" sz="2400" smtClean="0"/>
          </a:p>
          <a:p>
            <a:r>
              <a:rPr lang="en-US" sz="2400" smtClean="0"/>
              <a:t>In reality:</a:t>
            </a:r>
          </a:p>
          <a:p>
            <a:pPr lvl="1"/>
            <a:r>
              <a:rPr lang="en-US" sz="2000" smtClean="0"/>
              <a:t>Some families need more, and some need less</a:t>
            </a:r>
          </a:p>
          <a:p>
            <a:pPr lvl="1"/>
            <a:r>
              <a:rPr lang="en-US" sz="2000" smtClean="0"/>
              <a:t>Triple P adopts the public health principle of minimal sufficiency</a:t>
            </a:r>
          </a:p>
          <a:p>
            <a:pPr lvl="1"/>
            <a:r>
              <a:rPr lang="en-US" sz="2000" smtClean="0"/>
              <a:t>Use of Triple P as the parenting intervention does not preclude:</a:t>
            </a:r>
          </a:p>
          <a:p>
            <a:pPr lvl="2"/>
            <a:r>
              <a:rPr lang="en-US" sz="2000" smtClean="0"/>
              <a:t>Longer –term, low level support</a:t>
            </a:r>
          </a:p>
          <a:p>
            <a:pPr lvl="2"/>
            <a:r>
              <a:rPr lang="en-US" sz="2000" smtClean="0"/>
              <a:t>Economic assistance</a:t>
            </a:r>
          </a:p>
          <a:p>
            <a:pPr lvl="2"/>
            <a:r>
              <a:rPr lang="en-US" sz="2000" smtClean="0"/>
              <a:t>Improvement of access to adequate food, shelter, healthcare, and education</a:t>
            </a:r>
          </a:p>
          <a:p>
            <a:pPr>
              <a:buFont typeface="Arial" charset="0"/>
              <a:buNone/>
            </a:pPr>
            <a:endParaRPr lang="en-US" sz="2400" smtClean="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itle 1"/>
          <p:cNvSpPr>
            <a:spLocks noGrp="1"/>
          </p:cNvSpPr>
          <p:nvPr>
            <p:ph type="title"/>
          </p:nvPr>
        </p:nvSpPr>
        <p:spPr/>
        <p:txBody>
          <a:bodyPr/>
          <a:lstStyle/>
          <a:p>
            <a:r>
              <a:rPr lang="en-US" smtClean="0"/>
              <a:t>Questions?</a:t>
            </a:r>
          </a:p>
        </p:txBody>
      </p:sp>
      <p:sp>
        <p:nvSpPr>
          <p:cNvPr id="138242" name="Content Placeholder 2"/>
          <p:cNvSpPr>
            <a:spLocks noGrp="1"/>
          </p:cNvSpPr>
          <p:nvPr>
            <p:ph sz="quarter" idx="1"/>
          </p:nvPr>
        </p:nvSpPr>
        <p:spPr/>
        <p:txBody>
          <a:bodyPr/>
          <a:lstStyle/>
          <a:p>
            <a:endParaRPr lang="en-US" smtClean="0"/>
          </a:p>
        </p:txBody>
      </p:sp>
      <p:pic>
        <p:nvPicPr>
          <p:cNvPr id="138243" name="Picture 2" descr="C:\Users\Suzanne\AppData\Local\Microsoft\Windows\Temporary Internet Files\Content.IE5\O2OU6YF4\MP900382673[1].jpg"/>
          <p:cNvPicPr>
            <a:picLocks noChangeAspect="1" noChangeArrowheads="1"/>
          </p:cNvPicPr>
          <p:nvPr/>
        </p:nvPicPr>
        <p:blipFill>
          <a:blip r:embed="rId2"/>
          <a:srcRect/>
          <a:stretch>
            <a:fillRect/>
          </a:stretch>
        </p:blipFill>
        <p:spPr bwMode="auto">
          <a:xfrm>
            <a:off x="2895600" y="3505200"/>
            <a:ext cx="1676400" cy="2346325"/>
          </a:xfrm>
          <a:prstGeom prst="rect">
            <a:avLst/>
          </a:prstGeom>
          <a:noFill/>
          <a:ln w="9525">
            <a:noFill/>
            <a:miter lim="800000"/>
            <a:headEnd/>
            <a:tailEnd/>
          </a:ln>
        </p:spPr>
      </p:pic>
      <p:pic>
        <p:nvPicPr>
          <p:cNvPr id="138244" name="Picture 3" descr="C:\Users\Suzanne\AppData\Local\Microsoft\Windows\Temporary Internet Files\Content.IE5\BH8REB9E\MC900433165[1].jpg"/>
          <p:cNvPicPr>
            <a:picLocks noChangeAspect="1" noChangeArrowheads="1"/>
          </p:cNvPicPr>
          <p:nvPr/>
        </p:nvPicPr>
        <p:blipFill>
          <a:blip r:embed="rId3"/>
          <a:srcRect/>
          <a:stretch>
            <a:fillRect/>
          </a:stretch>
        </p:blipFill>
        <p:spPr bwMode="auto">
          <a:xfrm>
            <a:off x="5562600" y="3352800"/>
            <a:ext cx="3048000" cy="2287588"/>
          </a:xfrm>
          <a:prstGeom prst="rect">
            <a:avLst/>
          </a:prstGeom>
          <a:noFill/>
          <a:ln w="9525">
            <a:noFill/>
            <a:miter lim="800000"/>
            <a:headEnd/>
            <a:tailEnd/>
          </a:ln>
        </p:spPr>
      </p:pic>
      <p:pic>
        <p:nvPicPr>
          <p:cNvPr id="138245" name="Picture 5" descr="C:\Users\Suzanne\AppData\Local\Microsoft\Windows\Temporary Internet Files\Content.IE5\OMA27XC6\MC900434859[1].png"/>
          <p:cNvPicPr>
            <a:picLocks noChangeAspect="1" noChangeArrowheads="1"/>
          </p:cNvPicPr>
          <p:nvPr/>
        </p:nvPicPr>
        <p:blipFill>
          <a:blip r:embed="rId4"/>
          <a:srcRect/>
          <a:stretch>
            <a:fillRect/>
          </a:stretch>
        </p:blipFill>
        <p:spPr bwMode="auto">
          <a:xfrm>
            <a:off x="4572000" y="1524000"/>
            <a:ext cx="1714500" cy="1714500"/>
          </a:xfrm>
          <a:prstGeom prst="rect">
            <a:avLst/>
          </a:prstGeom>
          <a:noFill/>
          <a:ln w="9525">
            <a:noFill/>
            <a:miter lim="800000"/>
            <a:headEnd/>
            <a:tailEnd/>
          </a:ln>
        </p:spPr>
      </p:pic>
      <p:pic>
        <p:nvPicPr>
          <p:cNvPr id="138246" name="Picture 6" descr="C:\Users\Suzanne\AppData\Local\Microsoft\Windows\Temporary Internet Files\Content.IE5\BH8REB9E\MC900383958[1].wmf"/>
          <p:cNvPicPr>
            <a:picLocks noChangeAspect="1" noChangeArrowheads="1"/>
          </p:cNvPicPr>
          <p:nvPr/>
        </p:nvPicPr>
        <p:blipFill>
          <a:blip r:embed="rId5"/>
          <a:srcRect/>
          <a:stretch>
            <a:fillRect/>
          </a:stretch>
        </p:blipFill>
        <p:spPr bwMode="auto">
          <a:xfrm>
            <a:off x="7189788" y="228600"/>
            <a:ext cx="1954212" cy="1585913"/>
          </a:xfrm>
          <a:prstGeom prst="rect">
            <a:avLst/>
          </a:prstGeom>
          <a:noFill/>
          <a:ln w="9525">
            <a:noFill/>
            <a:miter lim="800000"/>
            <a:headEnd/>
            <a:tailEnd/>
          </a:ln>
        </p:spPr>
      </p:pic>
      <p:pic>
        <p:nvPicPr>
          <p:cNvPr id="138247" name="Picture 7" descr="C:\Users\Suzanne\AppData\Local\Microsoft\Windows\Temporary Internet Files\Content.IE5\OMA27XC6\MC900437631[1].png"/>
          <p:cNvPicPr>
            <a:picLocks noChangeAspect="1" noChangeArrowheads="1"/>
          </p:cNvPicPr>
          <p:nvPr/>
        </p:nvPicPr>
        <p:blipFill>
          <a:blip r:embed="rId6"/>
          <a:srcRect/>
          <a:stretch>
            <a:fillRect/>
          </a:stretch>
        </p:blipFill>
        <p:spPr bwMode="auto">
          <a:xfrm>
            <a:off x="-762000" y="1828800"/>
            <a:ext cx="3657600" cy="3657600"/>
          </a:xfrm>
          <a:prstGeom prst="rect">
            <a:avLst/>
          </a:prstGeom>
          <a:noFill/>
          <a:ln w="9525">
            <a:noFill/>
            <a:miter lim="800000"/>
            <a:headEnd/>
            <a:tailEnd/>
          </a:ln>
        </p:spPr>
      </p:pic>
      <p:pic>
        <p:nvPicPr>
          <p:cNvPr id="138248" name="Picture 8" descr="C:\Users\Suzanne\AppData\Local\Microsoft\Windows\Temporary Internet Files\Content.IE5\BH8REB9E\MM900172629[1].gif"/>
          <p:cNvPicPr>
            <a:picLocks noChangeAspect="1" noChangeArrowheads="1" noCrop="1"/>
          </p:cNvPicPr>
          <p:nvPr/>
        </p:nvPicPr>
        <p:blipFill>
          <a:blip r:embed="rId7"/>
          <a:srcRect/>
          <a:stretch>
            <a:fillRect/>
          </a:stretch>
        </p:blipFill>
        <p:spPr bwMode="auto">
          <a:xfrm>
            <a:off x="3048000" y="1752600"/>
            <a:ext cx="800100" cy="914400"/>
          </a:xfrm>
          <a:prstGeom prst="rect">
            <a:avLst/>
          </a:prstGeom>
          <a:noFill/>
          <a:ln w="9525">
            <a:noFill/>
            <a:miter lim="800000"/>
            <a:headEnd/>
            <a:tailEnd/>
          </a:ln>
        </p:spPr>
      </p:pic>
      <p:pic>
        <p:nvPicPr>
          <p:cNvPr id="138249" name="Picture 9" descr="C:\Users\Suzanne\AppData\Local\Microsoft\Windows\Temporary Internet Files\Content.IE5\OMA27XC6\MC900360516[1].wmf"/>
          <p:cNvPicPr>
            <a:picLocks noChangeAspect="1" noChangeArrowheads="1"/>
          </p:cNvPicPr>
          <p:nvPr/>
        </p:nvPicPr>
        <p:blipFill>
          <a:blip r:embed="rId8"/>
          <a:srcRect/>
          <a:stretch>
            <a:fillRect/>
          </a:stretch>
        </p:blipFill>
        <p:spPr bwMode="auto">
          <a:xfrm>
            <a:off x="990600" y="5410200"/>
            <a:ext cx="1887538" cy="1162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3886200"/>
            <a:ext cx="7772400" cy="1362075"/>
          </a:xfrm>
        </p:spPr>
        <p:txBody>
          <a:bodyPr rtlCol="0">
            <a:normAutofit/>
          </a:bodyPr>
          <a:lstStyle/>
          <a:p>
            <a:pPr fontAlgn="auto">
              <a:spcAft>
                <a:spcPts val="0"/>
              </a:spcAft>
              <a:defRPr/>
            </a:pPr>
            <a:r>
              <a:rPr lang="en-US" dirty="0" smtClean="0"/>
              <a:t>Thank you for your attention!</a:t>
            </a:r>
            <a:endParaRPr lang="en-US" dirty="0"/>
          </a:p>
        </p:txBody>
      </p:sp>
      <p:sp>
        <p:nvSpPr>
          <p:cNvPr id="7" name="Text Placeholder 6"/>
          <p:cNvSpPr>
            <a:spLocks noGrp="1"/>
          </p:cNvSpPr>
          <p:nvPr>
            <p:ph type="body" idx="1"/>
          </p:nvPr>
        </p:nvSpPr>
        <p:spPr>
          <a:xfrm>
            <a:off x="533400" y="5029200"/>
            <a:ext cx="7772400" cy="1500188"/>
          </a:xfrm>
        </p:spPr>
        <p:txBody>
          <a:bodyPr rtlCol="0">
            <a:normAutofit/>
          </a:bodyPr>
          <a:lstStyle/>
          <a:p>
            <a:pPr fontAlgn="auto">
              <a:spcAft>
                <a:spcPts val="0"/>
              </a:spcAft>
              <a:buFont typeface="Arial" pitchFamily="34" charset="0"/>
              <a:buNone/>
              <a:defRPr/>
            </a:pPr>
            <a:r>
              <a:rPr lang="en-US" dirty="0" smtClean="0"/>
              <a:t>Suzanne Kerns, Ph.D.</a:t>
            </a:r>
          </a:p>
          <a:p>
            <a:pPr fontAlgn="auto">
              <a:spcAft>
                <a:spcPts val="0"/>
              </a:spcAft>
              <a:buFont typeface="Arial" pitchFamily="34" charset="0"/>
              <a:buNone/>
              <a:defRPr/>
            </a:pPr>
            <a:r>
              <a:rPr lang="en-US" dirty="0" smtClean="0">
                <a:hlinkClick r:id="rId2"/>
              </a:rPr>
              <a:t>sekerns@uw.edu</a:t>
            </a:r>
            <a:endParaRPr lang="en-US" dirty="0" smtClean="0"/>
          </a:p>
          <a:p>
            <a:pPr fontAlgn="auto">
              <a:spcAft>
                <a:spcPts val="0"/>
              </a:spcAft>
              <a:buFont typeface="Arial" pitchFamily="34" charset="0"/>
              <a:buNone/>
              <a:defRPr/>
            </a:pPr>
            <a:r>
              <a:rPr lang="en-US" dirty="0" smtClean="0"/>
              <a:t>(206)685-2766</a:t>
            </a:r>
          </a:p>
        </p:txBody>
      </p:sp>
      <p:pic>
        <p:nvPicPr>
          <p:cNvPr id="139267" name="Picture 2" descr="C:\Users\Suzanne\AppData\Local\Microsoft\Windows\Temporary Internet Files\Content.IE5\O2OU6YF4\MP900442320[1].jpg"/>
          <p:cNvPicPr>
            <a:picLocks noChangeAspect="1" noChangeArrowheads="1"/>
          </p:cNvPicPr>
          <p:nvPr/>
        </p:nvPicPr>
        <p:blipFill>
          <a:blip r:embed="rId3"/>
          <a:srcRect/>
          <a:stretch>
            <a:fillRect/>
          </a:stretch>
        </p:blipFill>
        <p:spPr bwMode="auto">
          <a:xfrm>
            <a:off x="0" y="0"/>
            <a:ext cx="1905000" cy="2895600"/>
          </a:xfrm>
          <a:prstGeom prst="rect">
            <a:avLst/>
          </a:prstGeom>
          <a:noFill/>
          <a:ln w="9525">
            <a:noFill/>
            <a:miter lim="800000"/>
            <a:headEnd/>
            <a:tailEnd/>
          </a:ln>
        </p:spPr>
      </p:pic>
      <p:pic>
        <p:nvPicPr>
          <p:cNvPr id="139268" name="Picture 3" descr="C:\Users\Suzanne\AppData\Local\Microsoft\Windows\Temporary Internet Files\Content.IE5\K5NN8LK3\MP900442199[1].jpg"/>
          <p:cNvPicPr>
            <a:picLocks noChangeAspect="1" noChangeArrowheads="1"/>
          </p:cNvPicPr>
          <p:nvPr/>
        </p:nvPicPr>
        <p:blipFill>
          <a:blip r:embed="rId4"/>
          <a:srcRect/>
          <a:stretch>
            <a:fillRect/>
          </a:stretch>
        </p:blipFill>
        <p:spPr bwMode="auto">
          <a:xfrm>
            <a:off x="1905000" y="0"/>
            <a:ext cx="2751138" cy="1828800"/>
          </a:xfrm>
          <a:prstGeom prst="rect">
            <a:avLst/>
          </a:prstGeom>
          <a:noFill/>
          <a:ln w="9525">
            <a:noFill/>
            <a:miter lim="800000"/>
            <a:headEnd/>
            <a:tailEnd/>
          </a:ln>
        </p:spPr>
      </p:pic>
      <p:pic>
        <p:nvPicPr>
          <p:cNvPr id="139269" name="Picture 4" descr="C:\Users\Suzanne\AppData\Local\Microsoft\Windows\Temporary Internet Files\Content.IE5\OMA27XC6\MP900439398[1].jpg"/>
          <p:cNvPicPr>
            <a:picLocks noChangeAspect="1" noChangeArrowheads="1"/>
          </p:cNvPicPr>
          <p:nvPr/>
        </p:nvPicPr>
        <p:blipFill>
          <a:blip r:embed="rId5"/>
          <a:srcRect/>
          <a:stretch>
            <a:fillRect/>
          </a:stretch>
        </p:blipFill>
        <p:spPr bwMode="auto">
          <a:xfrm>
            <a:off x="4648200" y="0"/>
            <a:ext cx="1462088" cy="1143000"/>
          </a:xfrm>
          <a:prstGeom prst="rect">
            <a:avLst/>
          </a:prstGeom>
          <a:noFill/>
          <a:ln w="9525">
            <a:noFill/>
            <a:miter lim="800000"/>
            <a:headEnd/>
            <a:tailEnd/>
          </a:ln>
        </p:spPr>
      </p:pic>
      <p:pic>
        <p:nvPicPr>
          <p:cNvPr id="139270" name="Picture 5" descr="C:\Users\Suzanne\AppData\Local\Microsoft\Windows\Temporary Internet Files\Content.IE5\OMA27XC6\MP900227707[1].jpg"/>
          <p:cNvPicPr>
            <a:picLocks noChangeAspect="1" noChangeArrowheads="1"/>
          </p:cNvPicPr>
          <p:nvPr/>
        </p:nvPicPr>
        <p:blipFill>
          <a:blip r:embed="rId6"/>
          <a:srcRect/>
          <a:stretch>
            <a:fillRect/>
          </a:stretch>
        </p:blipFill>
        <p:spPr bwMode="auto">
          <a:xfrm>
            <a:off x="4648200" y="1143000"/>
            <a:ext cx="2667000" cy="1768475"/>
          </a:xfrm>
          <a:prstGeom prst="rect">
            <a:avLst/>
          </a:prstGeom>
          <a:noFill/>
          <a:ln w="9525">
            <a:noFill/>
            <a:miter lim="800000"/>
            <a:headEnd/>
            <a:tailEnd/>
          </a:ln>
        </p:spPr>
      </p:pic>
      <p:pic>
        <p:nvPicPr>
          <p:cNvPr id="139271" name="Picture 6" descr="C:\Users\Suzanne\AppData\Local\Microsoft\Windows\Temporary Internet Files\Content.IE5\BH8REB9E\MP900411707[1].jpg"/>
          <p:cNvPicPr>
            <a:picLocks noChangeAspect="1" noChangeArrowheads="1"/>
          </p:cNvPicPr>
          <p:nvPr/>
        </p:nvPicPr>
        <p:blipFill>
          <a:blip r:embed="rId7"/>
          <a:srcRect/>
          <a:stretch>
            <a:fillRect/>
          </a:stretch>
        </p:blipFill>
        <p:spPr bwMode="auto">
          <a:xfrm>
            <a:off x="7315200" y="0"/>
            <a:ext cx="1828800" cy="2286000"/>
          </a:xfrm>
          <a:prstGeom prst="rect">
            <a:avLst/>
          </a:prstGeom>
          <a:noFill/>
          <a:ln w="9525">
            <a:noFill/>
            <a:miter lim="800000"/>
            <a:headEnd/>
            <a:tailEnd/>
          </a:ln>
        </p:spPr>
      </p:pic>
      <p:pic>
        <p:nvPicPr>
          <p:cNvPr id="139272" name="Picture 7" descr="C:\Users\Suzanne\AppData\Local\Microsoft\Windows\Temporary Internet Files\Content.IE5\O2OU6YF4\MP900438573[1].jpg"/>
          <p:cNvPicPr>
            <a:picLocks noChangeAspect="1" noChangeArrowheads="1"/>
          </p:cNvPicPr>
          <p:nvPr/>
        </p:nvPicPr>
        <p:blipFill>
          <a:blip r:embed="rId8"/>
          <a:srcRect/>
          <a:stretch>
            <a:fillRect/>
          </a:stretch>
        </p:blipFill>
        <p:spPr bwMode="auto">
          <a:xfrm>
            <a:off x="6096000" y="0"/>
            <a:ext cx="1219200" cy="1143000"/>
          </a:xfrm>
          <a:prstGeom prst="rect">
            <a:avLst/>
          </a:prstGeom>
          <a:noFill/>
          <a:ln w="9525">
            <a:noFill/>
            <a:miter lim="800000"/>
            <a:headEnd/>
            <a:tailEnd/>
          </a:ln>
        </p:spPr>
      </p:pic>
      <p:pic>
        <p:nvPicPr>
          <p:cNvPr id="139273" name="Picture 8" descr="C:\Users\Suzanne\AppData\Local\Microsoft\Windows\Temporary Internet Files\Content.IE5\BH8REB9E\MP900401195[1].jpg"/>
          <p:cNvPicPr>
            <a:picLocks noChangeAspect="1" noChangeArrowheads="1"/>
          </p:cNvPicPr>
          <p:nvPr/>
        </p:nvPicPr>
        <p:blipFill>
          <a:blip r:embed="rId9"/>
          <a:srcRect/>
          <a:stretch>
            <a:fillRect/>
          </a:stretch>
        </p:blipFill>
        <p:spPr bwMode="auto">
          <a:xfrm>
            <a:off x="1905000" y="1828800"/>
            <a:ext cx="2743200" cy="1066800"/>
          </a:xfrm>
          <a:prstGeom prst="rect">
            <a:avLst/>
          </a:prstGeom>
          <a:noFill/>
          <a:ln w="9525">
            <a:noFill/>
            <a:miter lim="800000"/>
            <a:headEnd/>
            <a:tailEnd/>
          </a:ln>
        </p:spPr>
      </p:pic>
      <p:pic>
        <p:nvPicPr>
          <p:cNvPr id="139274" name="Picture 9" descr="C:\Users\Suzanne\AppData\Local\Microsoft\Windows\Temporary Internet Files\Content.IE5\OMA27XC6\MP900405496[1].jpg"/>
          <p:cNvPicPr>
            <a:picLocks noChangeAspect="1" noChangeArrowheads="1"/>
          </p:cNvPicPr>
          <p:nvPr/>
        </p:nvPicPr>
        <p:blipFill>
          <a:blip r:embed="rId10"/>
          <a:srcRect/>
          <a:stretch>
            <a:fillRect/>
          </a:stretch>
        </p:blipFill>
        <p:spPr bwMode="auto">
          <a:xfrm>
            <a:off x="7315200" y="2286000"/>
            <a:ext cx="1828800" cy="6858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Child Welfare: Supporting the needs of foster parents</a:t>
            </a:r>
            <a:endParaRPr lang="en-US" dirty="0"/>
          </a:p>
        </p:txBody>
      </p:sp>
      <p:sp>
        <p:nvSpPr>
          <p:cNvPr id="3" name="Content Placeholder 2"/>
          <p:cNvSpPr>
            <a:spLocks noGrp="1"/>
          </p:cNvSpPr>
          <p:nvPr>
            <p:ph idx="1"/>
          </p:nvPr>
        </p:nvSpPr>
        <p:spPr>
          <a:xfrm>
            <a:off x="457200" y="1600200"/>
            <a:ext cx="8686800" cy="5257800"/>
          </a:xfrm>
        </p:spPr>
        <p:txBody>
          <a:bodyPr rtlCol="0">
            <a:normAutofit lnSpcReduction="10000"/>
          </a:bodyPr>
          <a:lstStyle/>
          <a:p>
            <a:pPr fontAlgn="auto">
              <a:spcAft>
                <a:spcPts val="0"/>
              </a:spcAft>
              <a:buFont typeface="Arial" pitchFamily="34" charset="0"/>
              <a:buChar char="•"/>
              <a:defRPr/>
            </a:pPr>
            <a:r>
              <a:rPr lang="en-US" sz="2800" dirty="0" smtClean="0"/>
              <a:t>Applications across all levels of the Triple P system:</a:t>
            </a:r>
          </a:p>
          <a:p>
            <a:pPr lvl="1" fontAlgn="auto">
              <a:spcAft>
                <a:spcPts val="0"/>
              </a:spcAft>
              <a:buFont typeface="Arial" pitchFamily="34" charset="0"/>
              <a:buChar char="–"/>
              <a:defRPr/>
            </a:pPr>
            <a:r>
              <a:rPr lang="en-US" sz="2400" dirty="0" smtClean="0"/>
              <a:t>Some foster/adoptive parents need a lot of intervention</a:t>
            </a:r>
          </a:p>
          <a:p>
            <a:pPr lvl="1" fontAlgn="auto">
              <a:spcAft>
                <a:spcPts val="0"/>
              </a:spcAft>
              <a:buFont typeface="Arial" pitchFamily="34" charset="0"/>
              <a:buChar char="–"/>
              <a:defRPr/>
            </a:pPr>
            <a:r>
              <a:rPr lang="en-US" sz="2400" dirty="0" smtClean="0"/>
              <a:t>Some need a little</a:t>
            </a:r>
          </a:p>
          <a:p>
            <a:pPr lvl="1" fontAlgn="auto">
              <a:spcAft>
                <a:spcPts val="0"/>
              </a:spcAft>
              <a:buFont typeface="Arial" pitchFamily="34" charset="0"/>
              <a:buChar char="–"/>
              <a:defRPr/>
            </a:pPr>
            <a:r>
              <a:rPr lang="en-US" sz="2400" dirty="0" smtClean="0"/>
              <a:t>Some need information only (at most)</a:t>
            </a:r>
          </a:p>
          <a:p>
            <a:pPr fontAlgn="auto">
              <a:spcAft>
                <a:spcPts val="0"/>
              </a:spcAft>
              <a:buFont typeface="Arial" pitchFamily="34" charset="0"/>
              <a:buChar char="•"/>
              <a:defRPr/>
            </a:pPr>
            <a:r>
              <a:rPr lang="en-US" sz="2800" dirty="0" smtClean="0"/>
              <a:t>Many challenges faced by foster parents are addressed by the parenting strategies that are useful to all parents</a:t>
            </a:r>
          </a:p>
          <a:p>
            <a:pPr lvl="1" fontAlgn="auto">
              <a:spcAft>
                <a:spcPts val="0"/>
              </a:spcAft>
              <a:buFont typeface="Arial" pitchFamily="34" charset="0"/>
              <a:buChar char="–"/>
              <a:defRPr/>
            </a:pPr>
            <a:r>
              <a:rPr lang="en-US" sz="2400" dirty="0" smtClean="0"/>
              <a:t>Parenting programs may not solve </a:t>
            </a:r>
            <a:r>
              <a:rPr lang="en-US" sz="2400" i="1" dirty="0" smtClean="0"/>
              <a:t>every</a:t>
            </a:r>
            <a:r>
              <a:rPr lang="en-US" sz="2400" dirty="0" smtClean="0"/>
              <a:t> emotional or behavioral issue</a:t>
            </a:r>
          </a:p>
          <a:p>
            <a:pPr lvl="1" fontAlgn="auto">
              <a:spcAft>
                <a:spcPts val="0"/>
              </a:spcAft>
              <a:buFont typeface="Arial" pitchFamily="34" charset="0"/>
              <a:buChar char="–"/>
              <a:defRPr/>
            </a:pPr>
            <a:r>
              <a:rPr lang="en-US" sz="2400" dirty="0" smtClean="0"/>
              <a:t>The skills and strategies remain useful and can help stabilize situations and create more harmonious living arrangements</a:t>
            </a:r>
          </a:p>
          <a:p>
            <a:pPr fontAlgn="auto">
              <a:spcAft>
                <a:spcPts val="0"/>
              </a:spcAft>
              <a:buFont typeface="Arial" pitchFamily="34" charset="0"/>
              <a:buChar char="•"/>
              <a:defRPr/>
            </a:pPr>
            <a:r>
              <a:rPr lang="en-US" sz="2800" dirty="0" smtClean="0"/>
              <a:t>Difficult to avoid the stresses associated with separation from family of origin; however, can reframe challenges into treatment targets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r>
              <a:rPr lang="en-US" smtClean="0"/>
              <a:t>Principle of Sufficiency</a:t>
            </a:r>
          </a:p>
        </p:txBody>
      </p:sp>
      <p:sp>
        <p:nvSpPr>
          <p:cNvPr id="15363" name="Rectangle 3"/>
          <p:cNvSpPr>
            <a:spLocks noGrp="1" noChangeArrowheads="1"/>
          </p:cNvSpPr>
          <p:nvPr>
            <p:ph idx="1"/>
          </p:nvPr>
        </p:nvSpPr>
        <p:spPr>
          <a:xfrm>
            <a:off x="457200" y="1295400"/>
            <a:ext cx="8229600" cy="5240338"/>
          </a:xfrm>
        </p:spPr>
        <p:txBody>
          <a:bodyPr rtlCol="0">
            <a:normAutofit/>
          </a:bodyPr>
          <a:lstStyle/>
          <a:p>
            <a:pPr marL="0" indent="0" fontAlgn="auto">
              <a:spcAft>
                <a:spcPts val="0"/>
              </a:spcAft>
              <a:buFontTx/>
              <a:buNone/>
              <a:defRPr/>
            </a:pPr>
            <a:r>
              <a:rPr lang="en-US" dirty="0" smtClean="0"/>
              <a:t>A key public-health concept driving Triple P:</a:t>
            </a:r>
          </a:p>
          <a:p>
            <a:pPr marL="0" indent="0" fontAlgn="auto">
              <a:spcAft>
                <a:spcPts val="0"/>
              </a:spcAft>
              <a:buFontTx/>
              <a:buNone/>
              <a:defRPr/>
            </a:pPr>
            <a:endParaRPr lang="en-US" sz="1800" dirty="0" smtClean="0"/>
          </a:p>
          <a:p>
            <a:pPr marL="0" indent="0" fontAlgn="auto">
              <a:spcAft>
                <a:spcPts val="0"/>
              </a:spcAft>
              <a:buFontTx/>
              <a:buNone/>
              <a:defRPr/>
            </a:pPr>
            <a:r>
              <a:rPr lang="en-US" b="1" dirty="0" smtClean="0"/>
              <a:t>What is the “minimally sufficient” intervention needed to address and solve the problem at hand?</a:t>
            </a:r>
          </a:p>
          <a:p>
            <a:pPr marL="0" indent="0" fontAlgn="auto">
              <a:spcAft>
                <a:spcPts val="0"/>
              </a:spcAft>
              <a:buFontTx/>
              <a:buNone/>
              <a:defRPr/>
            </a:pPr>
            <a:endParaRPr lang="en-US" sz="1800" b="1" dirty="0" smtClean="0"/>
          </a:p>
          <a:p>
            <a:pPr marL="400050" lvl="1" indent="0" fontAlgn="auto">
              <a:spcAft>
                <a:spcPts val="0"/>
              </a:spcAft>
              <a:buFont typeface="Wingdings" pitchFamily="2" charset="2"/>
              <a:buChar char="ü"/>
              <a:defRPr/>
            </a:pPr>
            <a:r>
              <a:rPr lang="en-US" dirty="0" smtClean="0"/>
              <a:t>Meets family needs</a:t>
            </a:r>
          </a:p>
          <a:p>
            <a:pPr marL="400050" lvl="1" indent="0" fontAlgn="auto">
              <a:spcAft>
                <a:spcPts val="0"/>
              </a:spcAft>
              <a:buFont typeface="Wingdings" pitchFamily="2" charset="2"/>
              <a:buChar char="ü"/>
              <a:defRPr/>
            </a:pPr>
            <a:r>
              <a:rPr lang="en-US" dirty="0" smtClean="0"/>
              <a:t>Avoids creating dependence</a:t>
            </a:r>
          </a:p>
          <a:p>
            <a:pPr marL="688975" lvl="1" indent="-288925" fontAlgn="auto">
              <a:spcAft>
                <a:spcPts val="0"/>
              </a:spcAft>
              <a:buFont typeface="Wingdings" pitchFamily="2" charset="2"/>
              <a:buChar char="ü"/>
              <a:defRPr/>
            </a:pPr>
            <a:r>
              <a:rPr lang="en-US" dirty="0" smtClean="0"/>
              <a:t>Cost efficient, better able to disseminate to the population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5075</TotalTime>
  <Words>5454</Words>
  <Application>Microsoft Office PowerPoint</Application>
  <PresentationFormat>On-screen Show (4:3)</PresentationFormat>
  <Paragraphs>823</Paragraphs>
  <Slides>73</Slides>
  <Notes>45</Notes>
  <HiddenSlides>0</HiddenSlides>
  <MMClips>0</MMClips>
  <ScaleCrop>false</ScaleCrop>
  <HeadingPairs>
    <vt:vector size="8" baseType="variant">
      <vt:variant>
        <vt:lpstr>Fonts Used</vt:lpstr>
      </vt:variant>
      <vt:variant>
        <vt:i4>8</vt:i4>
      </vt:variant>
      <vt:variant>
        <vt:lpstr>Design Template</vt:lpstr>
      </vt:variant>
      <vt:variant>
        <vt:i4>5</vt:i4>
      </vt:variant>
      <vt:variant>
        <vt:lpstr>Embedded OLE Servers</vt:lpstr>
      </vt:variant>
      <vt:variant>
        <vt:i4>2</vt:i4>
      </vt:variant>
      <vt:variant>
        <vt:lpstr>Slide Titles</vt:lpstr>
      </vt:variant>
      <vt:variant>
        <vt:i4>73</vt:i4>
      </vt:variant>
    </vt:vector>
  </HeadingPairs>
  <TitlesOfParts>
    <vt:vector size="88" baseType="lpstr">
      <vt:lpstr>Arial</vt:lpstr>
      <vt:lpstr>ＭＳ Ｐゴシック</vt:lpstr>
      <vt:lpstr>Calibri</vt:lpstr>
      <vt:lpstr>Wingdings</vt:lpstr>
      <vt:lpstr>Times</vt:lpstr>
      <vt:lpstr>Tahoma</vt:lpstr>
      <vt:lpstr>Times New Roman</vt:lpstr>
      <vt:lpstr>PMingLiU</vt:lpstr>
      <vt:lpstr>Office Theme</vt:lpstr>
      <vt:lpstr>Office Theme</vt:lpstr>
      <vt:lpstr>Office Theme</vt:lpstr>
      <vt:lpstr>Office Theme</vt:lpstr>
      <vt:lpstr>Office Theme</vt:lpstr>
      <vt:lpstr>Worksheet</vt:lpstr>
      <vt:lpstr>Microsoft Excel Chart</vt:lpstr>
      <vt:lpstr>Slide 1</vt:lpstr>
      <vt:lpstr>Goals for Today</vt:lpstr>
      <vt:lpstr>What is Triple P? </vt:lpstr>
      <vt:lpstr>Triple P – Positive Parenting Program</vt:lpstr>
      <vt:lpstr>What makes TRIPLE P unique?</vt:lpstr>
      <vt:lpstr>What makes TRIPLE P unique?</vt:lpstr>
      <vt:lpstr>   Levels of Intervention</vt:lpstr>
      <vt:lpstr>Child Welfare: Supporting the needs of foster parents</vt:lpstr>
      <vt:lpstr>Principle of Sufficiency</vt:lpstr>
      <vt:lpstr>Intervention Impact on Family Functioning</vt:lpstr>
      <vt:lpstr>Parents/Caregivers Function Better</vt:lpstr>
      <vt:lpstr>Children benefit greatly from growing up in a more positive, harmonious family  </vt:lpstr>
      <vt:lpstr>Triple P – Positive Parenting Program</vt:lpstr>
      <vt:lpstr>17 Specific Parenting Skills</vt:lpstr>
      <vt:lpstr>Other Variants of Triple P</vt:lpstr>
      <vt:lpstr>Other Parenting Skills</vt:lpstr>
      <vt:lpstr>Slide 17</vt:lpstr>
      <vt:lpstr>Key flexibilities within Triple P model</vt:lpstr>
      <vt:lpstr>Multiple Delivery Formats  of Triple P</vt:lpstr>
      <vt:lpstr>Level 1: Universal Triple P</vt:lpstr>
      <vt:lpstr>Slide 21</vt:lpstr>
      <vt:lpstr>Level 2: Selected Triple P  (Individual Support)</vt:lpstr>
      <vt:lpstr>Slide 23</vt:lpstr>
      <vt:lpstr>Level 2: Selected Triple P  (Seminar Series)</vt:lpstr>
      <vt:lpstr>Level 2: Selected Triple P  Teen (Seminar Series)</vt:lpstr>
      <vt:lpstr>Benefits of brief-consultation interventions</vt:lpstr>
      <vt:lpstr>Slide 27</vt:lpstr>
      <vt:lpstr>Level 3: Primary Care Triple P</vt:lpstr>
      <vt:lpstr>Slide 29</vt:lpstr>
      <vt:lpstr>Level 4: Standard Triple P</vt:lpstr>
      <vt:lpstr>Level 4: Group Triple P</vt:lpstr>
      <vt:lpstr>Slide 32</vt:lpstr>
      <vt:lpstr>Level 5: Enhanced Triple P</vt:lpstr>
      <vt:lpstr>Brief Overview of Research</vt:lpstr>
      <vt:lpstr>Building an evidence base  </vt:lpstr>
      <vt:lpstr>Triple P – Positive Parenting Program</vt:lpstr>
      <vt:lpstr>Prevention of child maltreatment:  U.S. Triple P System Population Trial</vt:lpstr>
      <vt:lpstr>Population-level Trial</vt:lpstr>
      <vt:lpstr>Results from US Population Trial</vt:lpstr>
      <vt:lpstr>Slide 40</vt:lpstr>
      <vt:lpstr>Research on Cultural Acceptability </vt:lpstr>
      <vt:lpstr>Connecting Communities Project Brisbane, Australia Cultural background of participating parents </vt:lpstr>
      <vt:lpstr>Acceptability of Triple P  parenting strategies</vt:lpstr>
      <vt:lpstr>How acceptable are Triple P parenting strategies for practitioners?</vt:lpstr>
      <vt:lpstr>Parenting and important developmental outcomes</vt:lpstr>
      <vt:lpstr>Moving beyond managing misbehavior</vt:lpstr>
      <vt:lpstr>Developing a Positive Relationship</vt:lpstr>
      <vt:lpstr>Tips for building a positive relationships</vt:lpstr>
      <vt:lpstr>Quality Time</vt:lpstr>
      <vt:lpstr>Talking with your child</vt:lpstr>
      <vt:lpstr>Showing affection</vt:lpstr>
      <vt:lpstr>Power of Positive Reinforcement</vt:lpstr>
      <vt:lpstr>Child Behavior Graphs</vt:lpstr>
      <vt:lpstr>B is for behavior </vt:lpstr>
      <vt:lpstr>C is for consequence</vt:lpstr>
      <vt:lpstr>Then, hopefully….</vt:lpstr>
      <vt:lpstr>When to use planned ignoring</vt:lpstr>
      <vt:lpstr>Video</vt:lpstr>
      <vt:lpstr>Teaching new skills and behaviors</vt:lpstr>
      <vt:lpstr>Video</vt:lpstr>
      <vt:lpstr>A word about Time Out</vt:lpstr>
      <vt:lpstr>Other Key TO Principles</vt:lpstr>
      <vt:lpstr>Common Evidence-based Parenting Interventions</vt:lpstr>
      <vt:lpstr>Common elements across established evidence-based parenting interventions </vt:lpstr>
      <vt:lpstr>Common elements across established evidence-based parenting interventions </vt:lpstr>
      <vt:lpstr>Slide 66</vt:lpstr>
      <vt:lpstr>Slide 67</vt:lpstr>
      <vt:lpstr>Back to Triple P</vt:lpstr>
      <vt:lpstr>Misconceptions:  Triple P is solely a home-visiting program</vt:lpstr>
      <vt:lpstr>Misconception: Triple P is not appropriate for severe levels of problematic parent-child interactions</vt:lpstr>
      <vt:lpstr>Misconception:  Triple P is too brief for families involved in the child welfare system</vt:lpstr>
      <vt:lpstr>Questions?</vt:lpstr>
      <vt:lpstr>THANK YOU FOR YOUR ATTENTION!</vt:lpstr>
    </vt:vector>
  </TitlesOfParts>
  <Company>CIMH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Co-Occurring Disorders Best Practices and Adolescent</dc:title>
  <dc:creator>administrator</dc:creator>
  <cp:lastModifiedBy>Jacky Hoang</cp:lastModifiedBy>
  <cp:revision>305</cp:revision>
  <dcterms:created xsi:type="dcterms:W3CDTF">2009-12-15T00:14:31Z</dcterms:created>
  <dcterms:modified xsi:type="dcterms:W3CDTF">2011-01-27T15:55:42Z</dcterms:modified>
</cp:coreProperties>
</file>