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4"/>
  </p:notesMasterIdLst>
  <p:sldIdLst>
    <p:sldId id="256" r:id="rId2"/>
    <p:sldId id="809" r:id="rId3"/>
    <p:sldId id="811" r:id="rId4"/>
    <p:sldId id="261" r:id="rId5"/>
    <p:sldId id="262" r:id="rId6"/>
    <p:sldId id="263" r:id="rId7"/>
    <p:sldId id="264" r:id="rId8"/>
    <p:sldId id="265" r:id="rId9"/>
    <p:sldId id="791" r:id="rId10"/>
    <p:sldId id="792" r:id="rId11"/>
    <p:sldId id="793" r:id="rId12"/>
    <p:sldId id="797" r:id="rId13"/>
    <p:sldId id="812" r:id="rId14"/>
    <p:sldId id="258" r:id="rId15"/>
    <p:sldId id="508" r:id="rId16"/>
    <p:sldId id="532" r:id="rId17"/>
    <p:sldId id="750" r:id="rId18"/>
    <p:sldId id="560" r:id="rId19"/>
    <p:sldId id="748" r:id="rId20"/>
    <p:sldId id="813" r:id="rId21"/>
    <p:sldId id="765" r:id="rId22"/>
    <p:sldId id="803" r:id="rId23"/>
    <p:sldId id="327" r:id="rId24"/>
    <p:sldId id="723" r:id="rId25"/>
    <p:sldId id="736" r:id="rId26"/>
    <p:sldId id="274" r:id="rId27"/>
    <p:sldId id="275" r:id="rId28"/>
    <p:sldId id="277" r:id="rId29"/>
    <p:sldId id="278" r:id="rId30"/>
    <p:sldId id="276" r:id="rId31"/>
    <p:sldId id="780" r:id="rId32"/>
    <p:sldId id="283" r:id="rId33"/>
    <p:sldId id="800" r:id="rId34"/>
    <p:sldId id="285" r:id="rId35"/>
    <p:sldId id="814" r:id="rId36"/>
    <p:sldId id="807" r:id="rId37"/>
    <p:sldId id="804" r:id="rId38"/>
    <p:sldId id="801" r:id="rId39"/>
    <p:sldId id="810" r:id="rId40"/>
    <p:sldId id="781" r:id="rId41"/>
    <p:sldId id="815" r:id="rId42"/>
    <p:sldId id="299" r:id="rId4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3" roundtripDataSignature="AMtx7mi3DlsNeYNB4fNsDxRA+5gXITbd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3"/>
    <p:restoredTop sz="74834"/>
  </p:normalViewPr>
  <p:slideViewPr>
    <p:cSldViewPr snapToGrid="0">
      <p:cViewPr varScale="1">
        <p:scale>
          <a:sx n="69" d="100"/>
          <a:sy n="69" d="100"/>
        </p:scale>
        <p:origin x="1470" y="78"/>
      </p:cViewPr>
      <p:guideLst>
        <p:guide orient="horz" pos="2488"/>
        <p:guide pos="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73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9FFAA6-3E2F-B74A-A2EA-988FF9BB04AD}" type="doc">
      <dgm:prSet loTypeId="urn:microsoft.com/office/officeart/2005/8/layout/matrix1" loCatId="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0375478-8B09-9646-969A-1B82AF8CF63E}">
      <dgm:prSet phldrT="[Text]" custT="1"/>
      <dgm:spPr/>
      <dgm:t>
        <a:bodyPr/>
        <a:lstStyle/>
        <a:p>
          <a:r>
            <a:rPr lang="en-US" sz="2800" b="1" dirty="0"/>
            <a:t>Resilience + </a:t>
          </a:r>
          <a:br>
            <a:rPr lang="en-US" sz="2800" b="1" dirty="0"/>
          </a:br>
          <a:r>
            <a:rPr lang="en-US" sz="2800" b="1" dirty="0"/>
            <a:t>Well-being</a:t>
          </a:r>
        </a:p>
      </dgm:t>
    </dgm:pt>
    <dgm:pt modelId="{7511CC09-F964-6C49-B33A-2F78E178062D}" type="parTrans" cxnId="{BB99CC55-C8C5-024C-854F-A5472552EFD6}">
      <dgm:prSet/>
      <dgm:spPr/>
      <dgm:t>
        <a:bodyPr/>
        <a:lstStyle/>
        <a:p>
          <a:endParaRPr lang="en-US"/>
        </a:p>
      </dgm:t>
    </dgm:pt>
    <dgm:pt modelId="{0F1E5FF4-89FF-704E-AC1E-7A42A83DBAA4}" type="sibTrans" cxnId="{BB99CC55-C8C5-024C-854F-A5472552EFD6}">
      <dgm:prSet/>
      <dgm:spPr/>
      <dgm:t>
        <a:bodyPr/>
        <a:lstStyle/>
        <a:p>
          <a:endParaRPr lang="en-US"/>
        </a:p>
      </dgm:t>
    </dgm:pt>
    <dgm:pt modelId="{46FFE0EC-B048-7048-A263-66B2D4C4922F}">
      <dgm:prSet phldrT="[Text]"/>
      <dgm:spPr/>
      <dgm:t>
        <a:bodyPr/>
        <a:lstStyle/>
        <a:p>
          <a:r>
            <a:rPr lang="en-US" b="1" u="none" dirty="0">
              <a:solidFill>
                <a:schemeClr val="accent5"/>
              </a:solidFill>
            </a:rPr>
            <a:t>Reducing Stress</a:t>
          </a:r>
          <a:r>
            <a:rPr lang="en-US" u="none" dirty="0">
              <a:solidFill>
                <a:schemeClr val="accent5"/>
              </a:solidFill>
            </a:rPr>
            <a:t>: </a:t>
          </a:r>
          <a:br>
            <a:rPr lang="en-US" dirty="0">
              <a:solidFill>
                <a:schemeClr val="accent5"/>
              </a:solidFill>
            </a:rPr>
          </a:br>
          <a:r>
            <a:rPr lang="en-US" dirty="0">
              <a:solidFill>
                <a:schemeClr val="accent5"/>
              </a:solidFill>
            </a:rPr>
            <a:t>Managing acute and chronic stress through contemplative practices</a:t>
          </a:r>
        </a:p>
      </dgm:t>
    </dgm:pt>
    <dgm:pt modelId="{38C3300E-FF45-7E44-BDCA-DE43F98BF3D4}" type="parTrans" cxnId="{78FF50B8-758E-1C4F-9D4D-16451E3D08EE}">
      <dgm:prSet/>
      <dgm:spPr/>
      <dgm:t>
        <a:bodyPr/>
        <a:lstStyle/>
        <a:p>
          <a:endParaRPr lang="en-US"/>
        </a:p>
      </dgm:t>
    </dgm:pt>
    <dgm:pt modelId="{15622F40-E540-9B47-A382-755B7675E454}" type="sibTrans" cxnId="{78FF50B8-758E-1C4F-9D4D-16451E3D08EE}">
      <dgm:prSet/>
      <dgm:spPr/>
      <dgm:t>
        <a:bodyPr/>
        <a:lstStyle/>
        <a:p>
          <a:endParaRPr lang="en-US"/>
        </a:p>
      </dgm:t>
    </dgm:pt>
    <dgm:pt modelId="{C63F9C8E-1F8E-D84E-AFC9-4725B9E4D033}">
      <dgm:prSet phldrT="[Text]"/>
      <dgm:spPr/>
      <dgm:t>
        <a:bodyPr/>
        <a:lstStyle/>
        <a:p>
          <a:r>
            <a:rPr lang="en-US" b="1" i="0" u="none" dirty="0">
              <a:solidFill>
                <a:schemeClr val="accent5"/>
              </a:solidFill>
            </a:rPr>
            <a:t>Coping with Challenging Situations</a:t>
          </a:r>
          <a:r>
            <a:rPr lang="en-US" u="none" dirty="0">
              <a:solidFill>
                <a:schemeClr val="accent5"/>
              </a:solidFill>
            </a:rPr>
            <a:t>: </a:t>
          </a:r>
          <a:br>
            <a:rPr lang="en-US" dirty="0">
              <a:solidFill>
                <a:schemeClr val="accent5"/>
              </a:solidFill>
            </a:rPr>
          </a:br>
          <a:r>
            <a:rPr lang="en-US" dirty="0">
              <a:solidFill>
                <a:schemeClr val="accent5"/>
              </a:solidFill>
            </a:rPr>
            <a:t>Learning strategies to change a situation or one’s response</a:t>
          </a:r>
        </a:p>
      </dgm:t>
    </dgm:pt>
    <dgm:pt modelId="{F6B9E54E-77DF-3E44-AE4E-A1185822CDF1}" type="parTrans" cxnId="{D10E854C-3812-8F4F-87B3-E9FC1F4918F7}">
      <dgm:prSet/>
      <dgm:spPr/>
      <dgm:t>
        <a:bodyPr/>
        <a:lstStyle/>
        <a:p>
          <a:endParaRPr lang="en-US"/>
        </a:p>
      </dgm:t>
    </dgm:pt>
    <dgm:pt modelId="{FE114192-2C62-E34C-8F35-BBC0B7C94B98}" type="sibTrans" cxnId="{D10E854C-3812-8F4F-87B3-E9FC1F4918F7}">
      <dgm:prSet/>
      <dgm:spPr/>
      <dgm:t>
        <a:bodyPr/>
        <a:lstStyle/>
        <a:p>
          <a:endParaRPr lang="en-US"/>
        </a:p>
      </dgm:t>
    </dgm:pt>
    <dgm:pt modelId="{B4F04BCA-C09D-2B42-B849-ED9618D26F77}">
      <dgm:prSet phldrT="[Text]"/>
      <dgm:spPr/>
      <dgm:t>
        <a:bodyPr/>
        <a:lstStyle/>
        <a:p>
          <a:r>
            <a:rPr lang="en-US" b="1" i="0" u="none" dirty="0">
              <a:solidFill>
                <a:schemeClr val="accent5"/>
              </a:solidFill>
            </a:rPr>
            <a:t>Managing Emotions: </a:t>
          </a:r>
          <a:br>
            <a:rPr lang="en-US" b="0" i="0" u="none" dirty="0">
              <a:solidFill>
                <a:schemeClr val="accent5"/>
              </a:solidFill>
            </a:rPr>
          </a:br>
          <a:r>
            <a:rPr lang="en-US" b="0" i="0" u="none" dirty="0">
              <a:solidFill>
                <a:schemeClr val="accent5"/>
              </a:solidFill>
            </a:rPr>
            <a:t>Building skills and practices to become aware of and regulate emotions</a:t>
          </a:r>
        </a:p>
      </dgm:t>
    </dgm:pt>
    <dgm:pt modelId="{5D65408E-5D3D-EF48-A857-8C6A155CDE98}" type="parTrans" cxnId="{205E1017-BC91-BE47-84D8-D62A6347B50A}">
      <dgm:prSet/>
      <dgm:spPr/>
      <dgm:t>
        <a:bodyPr/>
        <a:lstStyle/>
        <a:p>
          <a:endParaRPr lang="en-US"/>
        </a:p>
      </dgm:t>
    </dgm:pt>
    <dgm:pt modelId="{35275D22-69FA-CF48-A21A-85809DE021F7}" type="sibTrans" cxnId="{205E1017-BC91-BE47-84D8-D62A6347B50A}">
      <dgm:prSet/>
      <dgm:spPr/>
      <dgm:t>
        <a:bodyPr/>
        <a:lstStyle/>
        <a:p>
          <a:endParaRPr lang="en-US"/>
        </a:p>
      </dgm:t>
    </dgm:pt>
    <dgm:pt modelId="{2D941CDB-4DBD-FF41-A14A-4D8CCF76919D}">
      <dgm:prSet phldrT="[Text]"/>
      <dgm:spPr/>
      <dgm:t>
        <a:bodyPr/>
        <a:lstStyle/>
        <a:p>
          <a:r>
            <a:rPr lang="en-US" b="1" u="none" dirty="0"/>
            <a:t>Building Connections &amp; Compassion: </a:t>
          </a:r>
          <a:br>
            <a:rPr lang="en-US" b="1" u="none" dirty="0"/>
          </a:br>
          <a:r>
            <a:rPr lang="en-US" b="0" u="none" dirty="0"/>
            <a:t>Cultivating kindness for others and ourselves</a:t>
          </a:r>
          <a:endParaRPr lang="en-US" b="1" u="sng" dirty="0"/>
        </a:p>
      </dgm:t>
    </dgm:pt>
    <dgm:pt modelId="{5C2856BB-86B2-4C4C-BE95-3DFF71B8D209}" type="parTrans" cxnId="{DAD42D04-9EC5-A24C-906C-AB049101A4AB}">
      <dgm:prSet/>
      <dgm:spPr/>
      <dgm:t>
        <a:bodyPr/>
        <a:lstStyle/>
        <a:p>
          <a:endParaRPr lang="en-US"/>
        </a:p>
      </dgm:t>
    </dgm:pt>
    <dgm:pt modelId="{DCD2EC22-9A8D-9841-BFA6-A33B02A57FD3}" type="sibTrans" cxnId="{DAD42D04-9EC5-A24C-906C-AB049101A4AB}">
      <dgm:prSet/>
      <dgm:spPr/>
      <dgm:t>
        <a:bodyPr/>
        <a:lstStyle/>
        <a:p>
          <a:pPr rtl="0"/>
          <a:endParaRPr lang="en-US"/>
        </a:p>
      </dgm:t>
    </dgm:pt>
    <dgm:pt modelId="{706AFF48-71F0-AC46-9785-863D8E0BA4C7}" type="pres">
      <dgm:prSet presAssocID="{999FFAA6-3E2F-B74A-A2EA-988FF9BB04AD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AF2C606-C458-0C41-952C-C24A7357A71F}" type="pres">
      <dgm:prSet presAssocID="{999FFAA6-3E2F-B74A-A2EA-988FF9BB04AD}" presName="matrix" presStyleCnt="0"/>
      <dgm:spPr/>
    </dgm:pt>
    <dgm:pt modelId="{6FEBE774-CD9E-744E-BBA0-CE4606EE3FAD}" type="pres">
      <dgm:prSet presAssocID="{999FFAA6-3E2F-B74A-A2EA-988FF9BB04AD}" presName="tile1" presStyleLbl="node1" presStyleIdx="0" presStyleCnt="4"/>
      <dgm:spPr/>
    </dgm:pt>
    <dgm:pt modelId="{6316AEE2-C351-E442-B858-06220A89FDEB}" type="pres">
      <dgm:prSet presAssocID="{999FFAA6-3E2F-B74A-A2EA-988FF9BB04A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2F2BDB1-F230-504B-A234-03DF4045472C}" type="pres">
      <dgm:prSet presAssocID="{999FFAA6-3E2F-B74A-A2EA-988FF9BB04AD}" presName="tile2" presStyleLbl="node1" presStyleIdx="1" presStyleCnt="4" custLinFactNeighborX="-120" custLinFactNeighborY="-10207"/>
      <dgm:spPr/>
    </dgm:pt>
    <dgm:pt modelId="{80CFE022-705A-924A-B9DC-8DA76306458A}" type="pres">
      <dgm:prSet presAssocID="{999FFAA6-3E2F-B74A-A2EA-988FF9BB04A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04B7132-063E-9E4D-BC91-50BFBD7C0AB0}" type="pres">
      <dgm:prSet presAssocID="{999FFAA6-3E2F-B74A-A2EA-988FF9BB04AD}" presName="tile3" presStyleLbl="node1" presStyleIdx="2" presStyleCnt="4"/>
      <dgm:spPr/>
    </dgm:pt>
    <dgm:pt modelId="{D8734259-C2EF-1842-9DFC-EF1F2510412D}" type="pres">
      <dgm:prSet presAssocID="{999FFAA6-3E2F-B74A-A2EA-988FF9BB04A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BBD8FF2-4640-CB4B-BF2B-6C8D09C63F79}" type="pres">
      <dgm:prSet presAssocID="{999FFAA6-3E2F-B74A-A2EA-988FF9BB04AD}" presName="tile4" presStyleLbl="node1" presStyleIdx="3" presStyleCnt="4"/>
      <dgm:spPr/>
    </dgm:pt>
    <dgm:pt modelId="{DEC665FA-C9B6-134D-AA56-C45036B8F546}" type="pres">
      <dgm:prSet presAssocID="{999FFAA6-3E2F-B74A-A2EA-988FF9BB04A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46DFEBDB-C5EE-5646-8B6E-C9ED6048DF80}" type="pres">
      <dgm:prSet presAssocID="{999FFAA6-3E2F-B74A-A2EA-988FF9BB04AD}" presName="centerTile" presStyleLbl="fgShp" presStyleIdx="0" presStyleCnt="1" custScaleX="169399" custLinFactNeighborX="-1365" custLinFactNeighborY="1200">
        <dgm:presLayoutVars>
          <dgm:chMax val="0"/>
          <dgm:chPref val="0"/>
        </dgm:presLayoutVars>
      </dgm:prSet>
      <dgm:spPr/>
    </dgm:pt>
  </dgm:ptLst>
  <dgm:cxnLst>
    <dgm:cxn modelId="{DAD42D04-9EC5-A24C-906C-AB049101A4AB}" srcId="{20375478-8B09-9646-969A-1B82AF8CF63E}" destId="{2D941CDB-4DBD-FF41-A14A-4D8CCF76919D}" srcOrd="3" destOrd="0" parTransId="{5C2856BB-86B2-4C4C-BE95-3DFF71B8D209}" sibTransId="{DCD2EC22-9A8D-9841-BFA6-A33B02A57FD3}"/>
    <dgm:cxn modelId="{A1A25F06-17D0-3B47-9D36-E694FF3704A8}" type="presOf" srcId="{46FFE0EC-B048-7048-A263-66B2D4C4922F}" destId="{6FEBE774-CD9E-744E-BBA0-CE4606EE3FAD}" srcOrd="0" destOrd="0" presId="urn:microsoft.com/office/officeart/2005/8/layout/matrix1"/>
    <dgm:cxn modelId="{F7944B0F-06DF-5844-8E38-2016EC7E5A30}" type="presOf" srcId="{B4F04BCA-C09D-2B42-B849-ED9618D26F77}" destId="{D8734259-C2EF-1842-9DFC-EF1F2510412D}" srcOrd="1" destOrd="0" presId="urn:microsoft.com/office/officeart/2005/8/layout/matrix1"/>
    <dgm:cxn modelId="{205E1017-BC91-BE47-84D8-D62A6347B50A}" srcId="{20375478-8B09-9646-969A-1B82AF8CF63E}" destId="{B4F04BCA-C09D-2B42-B849-ED9618D26F77}" srcOrd="2" destOrd="0" parTransId="{5D65408E-5D3D-EF48-A857-8C6A155CDE98}" sibTransId="{35275D22-69FA-CF48-A21A-85809DE021F7}"/>
    <dgm:cxn modelId="{37AB1637-09CF-024E-BDB6-2BDD4EF00CC4}" type="presOf" srcId="{C63F9C8E-1F8E-D84E-AFC9-4725B9E4D033}" destId="{80CFE022-705A-924A-B9DC-8DA76306458A}" srcOrd="1" destOrd="0" presId="urn:microsoft.com/office/officeart/2005/8/layout/matrix1"/>
    <dgm:cxn modelId="{0DA6E948-B837-424D-95AC-35E374CF2CA8}" type="presOf" srcId="{2D941CDB-4DBD-FF41-A14A-4D8CCF76919D}" destId="{0BBD8FF2-4640-CB4B-BF2B-6C8D09C63F79}" srcOrd="0" destOrd="0" presId="urn:microsoft.com/office/officeart/2005/8/layout/matrix1"/>
    <dgm:cxn modelId="{D10E854C-3812-8F4F-87B3-E9FC1F4918F7}" srcId="{20375478-8B09-9646-969A-1B82AF8CF63E}" destId="{C63F9C8E-1F8E-D84E-AFC9-4725B9E4D033}" srcOrd="1" destOrd="0" parTransId="{F6B9E54E-77DF-3E44-AE4E-A1185822CDF1}" sibTransId="{FE114192-2C62-E34C-8F35-BBC0B7C94B98}"/>
    <dgm:cxn modelId="{BB99CC55-C8C5-024C-854F-A5472552EFD6}" srcId="{999FFAA6-3E2F-B74A-A2EA-988FF9BB04AD}" destId="{20375478-8B09-9646-969A-1B82AF8CF63E}" srcOrd="0" destOrd="0" parTransId="{7511CC09-F964-6C49-B33A-2F78E178062D}" sibTransId="{0F1E5FF4-89FF-704E-AC1E-7A42A83DBAA4}"/>
    <dgm:cxn modelId="{FF0F7392-CA4A-F140-A0A1-EAEDAD59CF32}" type="presOf" srcId="{46FFE0EC-B048-7048-A263-66B2D4C4922F}" destId="{6316AEE2-C351-E442-B858-06220A89FDEB}" srcOrd="1" destOrd="0" presId="urn:microsoft.com/office/officeart/2005/8/layout/matrix1"/>
    <dgm:cxn modelId="{80676D99-0F69-6540-A593-6413BDF39FCE}" type="presOf" srcId="{999FFAA6-3E2F-B74A-A2EA-988FF9BB04AD}" destId="{706AFF48-71F0-AC46-9785-863D8E0BA4C7}" srcOrd="0" destOrd="0" presId="urn:microsoft.com/office/officeart/2005/8/layout/matrix1"/>
    <dgm:cxn modelId="{78FF50B8-758E-1C4F-9D4D-16451E3D08EE}" srcId="{20375478-8B09-9646-969A-1B82AF8CF63E}" destId="{46FFE0EC-B048-7048-A263-66B2D4C4922F}" srcOrd="0" destOrd="0" parTransId="{38C3300E-FF45-7E44-BDCA-DE43F98BF3D4}" sibTransId="{15622F40-E540-9B47-A382-755B7675E454}"/>
    <dgm:cxn modelId="{3247A1C0-0FAB-F342-9789-0F35D1C3D95B}" type="presOf" srcId="{B4F04BCA-C09D-2B42-B849-ED9618D26F77}" destId="{904B7132-063E-9E4D-BC91-50BFBD7C0AB0}" srcOrd="0" destOrd="0" presId="urn:microsoft.com/office/officeart/2005/8/layout/matrix1"/>
    <dgm:cxn modelId="{E9657ED6-A1AE-2449-BE3C-57AF115C42CC}" type="presOf" srcId="{2D941CDB-4DBD-FF41-A14A-4D8CCF76919D}" destId="{DEC665FA-C9B6-134D-AA56-C45036B8F546}" srcOrd="1" destOrd="0" presId="urn:microsoft.com/office/officeart/2005/8/layout/matrix1"/>
    <dgm:cxn modelId="{3FCA69E4-BCC2-A249-9FE7-12C418F8A669}" type="presOf" srcId="{C63F9C8E-1F8E-D84E-AFC9-4725B9E4D033}" destId="{82F2BDB1-F230-504B-A234-03DF4045472C}" srcOrd="0" destOrd="0" presId="urn:microsoft.com/office/officeart/2005/8/layout/matrix1"/>
    <dgm:cxn modelId="{6A9716F5-C6F6-014C-916C-FC463A839D65}" type="presOf" srcId="{20375478-8B09-9646-969A-1B82AF8CF63E}" destId="{46DFEBDB-C5EE-5646-8B6E-C9ED6048DF80}" srcOrd="0" destOrd="0" presId="urn:microsoft.com/office/officeart/2005/8/layout/matrix1"/>
    <dgm:cxn modelId="{A4CCC014-123F-4C4E-BDD6-F625A144F7BB}" type="presParOf" srcId="{706AFF48-71F0-AC46-9785-863D8E0BA4C7}" destId="{FAF2C606-C458-0C41-952C-C24A7357A71F}" srcOrd="0" destOrd="0" presId="urn:microsoft.com/office/officeart/2005/8/layout/matrix1"/>
    <dgm:cxn modelId="{192E7BDD-29E5-F844-9C6B-D44FEE9F89C5}" type="presParOf" srcId="{FAF2C606-C458-0C41-952C-C24A7357A71F}" destId="{6FEBE774-CD9E-744E-BBA0-CE4606EE3FAD}" srcOrd="0" destOrd="0" presId="urn:microsoft.com/office/officeart/2005/8/layout/matrix1"/>
    <dgm:cxn modelId="{2F588AFF-50E0-1648-AEFC-A228BE4D9155}" type="presParOf" srcId="{FAF2C606-C458-0C41-952C-C24A7357A71F}" destId="{6316AEE2-C351-E442-B858-06220A89FDEB}" srcOrd="1" destOrd="0" presId="urn:microsoft.com/office/officeart/2005/8/layout/matrix1"/>
    <dgm:cxn modelId="{BADE0297-6AEE-884C-B13C-8268B9556140}" type="presParOf" srcId="{FAF2C606-C458-0C41-952C-C24A7357A71F}" destId="{82F2BDB1-F230-504B-A234-03DF4045472C}" srcOrd="2" destOrd="0" presId="urn:microsoft.com/office/officeart/2005/8/layout/matrix1"/>
    <dgm:cxn modelId="{D1A8EF7D-C5C8-D444-9904-9028E0DE6E17}" type="presParOf" srcId="{FAF2C606-C458-0C41-952C-C24A7357A71F}" destId="{80CFE022-705A-924A-B9DC-8DA76306458A}" srcOrd="3" destOrd="0" presId="urn:microsoft.com/office/officeart/2005/8/layout/matrix1"/>
    <dgm:cxn modelId="{976ECBB8-BE78-C549-883E-7A8193A887AC}" type="presParOf" srcId="{FAF2C606-C458-0C41-952C-C24A7357A71F}" destId="{904B7132-063E-9E4D-BC91-50BFBD7C0AB0}" srcOrd="4" destOrd="0" presId="urn:microsoft.com/office/officeart/2005/8/layout/matrix1"/>
    <dgm:cxn modelId="{07509CBB-F695-5C43-A6B7-B1B1045B959F}" type="presParOf" srcId="{FAF2C606-C458-0C41-952C-C24A7357A71F}" destId="{D8734259-C2EF-1842-9DFC-EF1F2510412D}" srcOrd="5" destOrd="0" presId="urn:microsoft.com/office/officeart/2005/8/layout/matrix1"/>
    <dgm:cxn modelId="{C70ECCDE-9D31-A342-98E9-36CEC4CE67D3}" type="presParOf" srcId="{FAF2C606-C458-0C41-952C-C24A7357A71F}" destId="{0BBD8FF2-4640-CB4B-BF2B-6C8D09C63F79}" srcOrd="6" destOrd="0" presId="urn:microsoft.com/office/officeart/2005/8/layout/matrix1"/>
    <dgm:cxn modelId="{208EE6DA-0ED6-EB44-9907-7A74629810A0}" type="presParOf" srcId="{FAF2C606-C458-0C41-952C-C24A7357A71F}" destId="{DEC665FA-C9B6-134D-AA56-C45036B8F546}" srcOrd="7" destOrd="0" presId="urn:microsoft.com/office/officeart/2005/8/layout/matrix1"/>
    <dgm:cxn modelId="{FD9ABBAB-2461-4049-BC25-08213B9B32CA}" type="presParOf" srcId="{706AFF48-71F0-AC46-9785-863D8E0BA4C7}" destId="{46DFEBDB-C5EE-5646-8B6E-C9ED6048DF8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518416-DC90-E846-A914-1A53243A66F0}" type="doc">
      <dgm:prSet loTypeId="urn:microsoft.com/office/officeart/2005/8/layout/process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0B06D1-1035-D743-B8FD-0569D76365D4}">
      <dgm:prSet phldrT="[Text]"/>
      <dgm:spPr/>
      <dgm:t>
        <a:bodyPr/>
        <a:lstStyle/>
        <a:p>
          <a:r>
            <a:rPr lang="en-US" dirty="0"/>
            <a:t>Hyper-aroused (fight or flight)</a:t>
          </a:r>
        </a:p>
      </dgm:t>
    </dgm:pt>
    <dgm:pt modelId="{84D0E7C1-B148-4246-A289-F4BF52BC4C3D}" type="parTrans" cxnId="{87FCE4FC-C986-524F-8CE4-1A3816BB2139}">
      <dgm:prSet/>
      <dgm:spPr/>
      <dgm:t>
        <a:bodyPr/>
        <a:lstStyle/>
        <a:p>
          <a:endParaRPr lang="en-US"/>
        </a:p>
      </dgm:t>
    </dgm:pt>
    <dgm:pt modelId="{D9E1398D-2889-924E-A5D1-DA2F71B60423}" type="sibTrans" cxnId="{87FCE4FC-C986-524F-8CE4-1A3816BB2139}">
      <dgm:prSet/>
      <dgm:spPr/>
      <dgm:t>
        <a:bodyPr/>
        <a:lstStyle/>
        <a:p>
          <a:endParaRPr lang="en-US" dirty="0"/>
        </a:p>
      </dgm:t>
    </dgm:pt>
    <dgm:pt modelId="{996DB73D-2B86-284B-A7BF-D31C825DE190}">
      <dgm:prSet phldrT="[Text]"/>
      <dgm:spPr/>
      <dgm:t>
        <a:bodyPr/>
        <a:lstStyle/>
        <a:p>
          <a:r>
            <a:rPr lang="en-US" dirty="0"/>
            <a:t>Automatic stress response</a:t>
          </a:r>
        </a:p>
      </dgm:t>
    </dgm:pt>
    <dgm:pt modelId="{44589750-02E7-BD43-A040-9816391D26E3}" type="parTrans" cxnId="{8702C6D7-9ACF-8140-A212-5FEF5A46BF35}">
      <dgm:prSet/>
      <dgm:spPr/>
      <dgm:t>
        <a:bodyPr/>
        <a:lstStyle/>
        <a:p>
          <a:endParaRPr lang="en-US"/>
        </a:p>
      </dgm:t>
    </dgm:pt>
    <dgm:pt modelId="{6A92EBA6-A2C5-204C-9CEA-8105CC263870}" type="sibTrans" cxnId="{8702C6D7-9ACF-8140-A212-5FEF5A46BF35}">
      <dgm:prSet/>
      <dgm:spPr/>
      <dgm:t>
        <a:bodyPr/>
        <a:lstStyle/>
        <a:p>
          <a:endParaRPr lang="en-US" dirty="0"/>
        </a:p>
      </dgm:t>
    </dgm:pt>
    <dgm:pt modelId="{C6F7CF1A-7BB9-BC4F-A36E-6F82A8F3F1D9}">
      <dgm:prSet/>
      <dgm:spPr/>
      <dgm:t>
        <a:bodyPr/>
        <a:lstStyle/>
        <a:p>
          <a:r>
            <a:rPr lang="en-US" dirty="0"/>
            <a:t>Hypo-aroused (freeze)</a:t>
          </a:r>
        </a:p>
      </dgm:t>
    </dgm:pt>
    <dgm:pt modelId="{2E386EF8-0BAE-BB49-980D-732E64D673F7}" type="parTrans" cxnId="{2C5A1734-89DF-1848-BA1F-311E6EA55927}">
      <dgm:prSet/>
      <dgm:spPr/>
      <dgm:t>
        <a:bodyPr/>
        <a:lstStyle/>
        <a:p>
          <a:endParaRPr lang="en-US"/>
        </a:p>
      </dgm:t>
    </dgm:pt>
    <dgm:pt modelId="{99A0624B-F939-8E4E-AB78-E956B7D4D39C}" type="sibTrans" cxnId="{2C5A1734-89DF-1848-BA1F-311E6EA55927}">
      <dgm:prSet/>
      <dgm:spPr/>
      <dgm:t>
        <a:bodyPr/>
        <a:lstStyle/>
        <a:p>
          <a:endParaRPr lang="en-US"/>
        </a:p>
      </dgm:t>
    </dgm:pt>
    <dgm:pt modelId="{4FD2C31A-8012-A446-B144-E4A60AC177AD}" type="pres">
      <dgm:prSet presAssocID="{62518416-DC90-E846-A914-1A53243A66F0}" presName="linearFlow" presStyleCnt="0">
        <dgm:presLayoutVars>
          <dgm:resizeHandles val="exact"/>
        </dgm:presLayoutVars>
      </dgm:prSet>
      <dgm:spPr/>
    </dgm:pt>
    <dgm:pt modelId="{9922C394-1C62-BD43-ACA8-14B18F53A51F}" type="pres">
      <dgm:prSet presAssocID="{CB0B06D1-1035-D743-B8FD-0569D76365D4}" presName="node" presStyleLbl="node1" presStyleIdx="0" presStyleCnt="3">
        <dgm:presLayoutVars>
          <dgm:bulletEnabled val="1"/>
        </dgm:presLayoutVars>
      </dgm:prSet>
      <dgm:spPr/>
    </dgm:pt>
    <dgm:pt modelId="{BAA5B169-474E-3B4B-BDDC-1C7BD0F6C5BA}" type="pres">
      <dgm:prSet presAssocID="{D9E1398D-2889-924E-A5D1-DA2F71B60423}" presName="sibTrans" presStyleLbl="sibTrans2D1" presStyleIdx="0" presStyleCnt="2" custAng="10800000"/>
      <dgm:spPr/>
    </dgm:pt>
    <dgm:pt modelId="{C2A031FC-34F1-2C46-8101-926858EB5B40}" type="pres">
      <dgm:prSet presAssocID="{D9E1398D-2889-924E-A5D1-DA2F71B60423}" presName="connectorText" presStyleLbl="sibTrans2D1" presStyleIdx="0" presStyleCnt="2"/>
      <dgm:spPr/>
    </dgm:pt>
    <dgm:pt modelId="{560D695D-9642-EF42-88AE-91375DE4C990}" type="pres">
      <dgm:prSet presAssocID="{996DB73D-2B86-284B-A7BF-D31C825DE190}" presName="node" presStyleLbl="node1" presStyleIdx="1" presStyleCnt="3">
        <dgm:presLayoutVars>
          <dgm:bulletEnabled val="1"/>
        </dgm:presLayoutVars>
      </dgm:prSet>
      <dgm:spPr/>
    </dgm:pt>
    <dgm:pt modelId="{1973E8AB-7B0A-2B41-BC0E-723C43ED50AE}" type="pres">
      <dgm:prSet presAssocID="{6A92EBA6-A2C5-204C-9CEA-8105CC263870}" presName="sibTrans" presStyleLbl="sibTrans2D1" presStyleIdx="1" presStyleCnt="2"/>
      <dgm:spPr/>
    </dgm:pt>
    <dgm:pt modelId="{9D03DE16-8401-DB4C-854D-1552D9F41EA6}" type="pres">
      <dgm:prSet presAssocID="{6A92EBA6-A2C5-204C-9CEA-8105CC263870}" presName="connectorText" presStyleLbl="sibTrans2D1" presStyleIdx="1" presStyleCnt="2"/>
      <dgm:spPr/>
    </dgm:pt>
    <dgm:pt modelId="{4A70A642-0779-F245-91F8-BB81ACCBF04C}" type="pres">
      <dgm:prSet presAssocID="{C6F7CF1A-7BB9-BC4F-A36E-6F82A8F3F1D9}" presName="node" presStyleLbl="node1" presStyleIdx="2" presStyleCnt="3">
        <dgm:presLayoutVars>
          <dgm:bulletEnabled val="1"/>
        </dgm:presLayoutVars>
      </dgm:prSet>
      <dgm:spPr/>
    </dgm:pt>
  </dgm:ptLst>
  <dgm:cxnLst>
    <dgm:cxn modelId="{C8B2B308-9E06-8C40-9702-3EB8ECF275AF}" type="presOf" srcId="{D9E1398D-2889-924E-A5D1-DA2F71B60423}" destId="{BAA5B169-474E-3B4B-BDDC-1C7BD0F6C5BA}" srcOrd="0" destOrd="0" presId="urn:microsoft.com/office/officeart/2005/8/layout/process2"/>
    <dgm:cxn modelId="{4B8B740A-6189-9149-AC7F-3F0908A516A0}" type="presOf" srcId="{C6F7CF1A-7BB9-BC4F-A36E-6F82A8F3F1D9}" destId="{4A70A642-0779-F245-91F8-BB81ACCBF04C}" srcOrd="0" destOrd="0" presId="urn:microsoft.com/office/officeart/2005/8/layout/process2"/>
    <dgm:cxn modelId="{2C5A1734-89DF-1848-BA1F-311E6EA55927}" srcId="{62518416-DC90-E846-A914-1A53243A66F0}" destId="{C6F7CF1A-7BB9-BC4F-A36E-6F82A8F3F1D9}" srcOrd="2" destOrd="0" parTransId="{2E386EF8-0BAE-BB49-980D-732E64D673F7}" sibTransId="{99A0624B-F939-8E4E-AB78-E956B7D4D39C}"/>
    <dgm:cxn modelId="{D0013156-1770-1D4E-8365-0A1854DAA7FB}" type="presOf" srcId="{6A92EBA6-A2C5-204C-9CEA-8105CC263870}" destId="{1973E8AB-7B0A-2B41-BC0E-723C43ED50AE}" srcOrd="0" destOrd="0" presId="urn:microsoft.com/office/officeart/2005/8/layout/process2"/>
    <dgm:cxn modelId="{144AE281-4591-004A-AA0E-E183F9FA41D4}" type="presOf" srcId="{996DB73D-2B86-284B-A7BF-D31C825DE190}" destId="{560D695D-9642-EF42-88AE-91375DE4C990}" srcOrd="0" destOrd="0" presId="urn:microsoft.com/office/officeart/2005/8/layout/process2"/>
    <dgm:cxn modelId="{20C242A8-3D5A-E04A-89B0-C60E2D926469}" type="presOf" srcId="{62518416-DC90-E846-A914-1A53243A66F0}" destId="{4FD2C31A-8012-A446-B144-E4A60AC177AD}" srcOrd="0" destOrd="0" presId="urn:microsoft.com/office/officeart/2005/8/layout/process2"/>
    <dgm:cxn modelId="{30C8B6C4-1128-AA46-B89A-E62C0633871E}" type="presOf" srcId="{6A92EBA6-A2C5-204C-9CEA-8105CC263870}" destId="{9D03DE16-8401-DB4C-854D-1552D9F41EA6}" srcOrd="1" destOrd="0" presId="urn:microsoft.com/office/officeart/2005/8/layout/process2"/>
    <dgm:cxn modelId="{8702C6D7-9ACF-8140-A212-5FEF5A46BF35}" srcId="{62518416-DC90-E846-A914-1A53243A66F0}" destId="{996DB73D-2B86-284B-A7BF-D31C825DE190}" srcOrd="1" destOrd="0" parTransId="{44589750-02E7-BD43-A040-9816391D26E3}" sibTransId="{6A92EBA6-A2C5-204C-9CEA-8105CC263870}"/>
    <dgm:cxn modelId="{785ADBDE-53D9-6B48-97A1-8FAE3CA829AF}" type="presOf" srcId="{D9E1398D-2889-924E-A5D1-DA2F71B60423}" destId="{C2A031FC-34F1-2C46-8101-926858EB5B40}" srcOrd="1" destOrd="0" presId="urn:microsoft.com/office/officeart/2005/8/layout/process2"/>
    <dgm:cxn modelId="{D55E7BE0-55BA-2643-A592-9801788E8D73}" type="presOf" srcId="{CB0B06D1-1035-D743-B8FD-0569D76365D4}" destId="{9922C394-1C62-BD43-ACA8-14B18F53A51F}" srcOrd="0" destOrd="0" presId="urn:microsoft.com/office/officeart/2005/8/layout/process2"/>
    <dgm:cxn modelId="{87FCE4FC-C986-524F-8CE4-1A3816BB2139}" srcId="{62518416-DC90-E846-A914-1A53243A66F0}" destId="{CB0B06D1-1035-D743-B8FD-0569D76365D4}" srcOrd="0" destOrd="0" parTransId="{84D0E7C1-B148-4246-A289-F4BF52BC4C3D}" sibTransId="{D9E1398D-2889-924E-A5D1-DA2F71B60423}"/>
    <dgm:cxn modelId="{5BF81743-B41B-2645-9108-EE2734C82A58}" type="presParOf" srcId="{4FD2C31A-8012-A446-B144-E4A60AC177AD}" destId="{9922C394-1C62-BD43-ACA8-14B18F53A51F}" srcOrd="0" destOrd="0" presId="urn:microsoft.com/office/officeart/2005/8/layout/process2"/>
    <dgm:cxn modelId="{0E457DC5-850F-B145-B350-A96D413049C9}" type="presParOf" srcId="{4FD2C31A-8012-A446-B144-E4A60AC177AD}" destId="{BAA5B169-474E-3B4B-BDDC-1C7BD0F6C5BA}" srcOrd="1" destOrd="0" presId="urn:microsoft.com/office/officeart/2005/8/layout/process2"/>
    <dgm:cxn modelId="{08F51751-B7F0-E844-820E-6DDDF01F0F92}" type="presParOf" srcId="{BAA5B169-474E-3B4B-BDDC-1C7BD0F6C5BA}" destId="{C2A031FC-34F1-2C46-8101-926858EB5B40}" srcOrd="0" destOrd="0" presId="urn:microsoft.com/office/officeart/2005/8/layout/process2"/>
    <dgm:cxn modelId="{7DC7CDCF-6D97-A348-8613-FF48FCF11296}" type="presParOf" srcId="{4FD2C31A-8012-A446-B144-E4A60AC177AD}" destId="{560D695D-9642-EF42-88AE-91375DE4C990}" srcOrd="2" destOrd="0" presId="urn:microsoft.com/office/officeart/2005/8/layout/process2"/>
    <dgm:cxn modelId="{DFFFD478-3D32-C444-80B4-3F6F3333F53D}" type="presParOf" srcId="{4FD2C31A-8012-A446-B144-E4A60AC177AD}" destId="{1973E8AB-7B0A-2B41-BC0E-723C43ED50AE}" srcOrd="3" destOrd="0" presId="urn:microsoft.com/office/officeart/2005/8/layout/process2"/>
    <dgm:cxn modelId="{1BC7A42D-559B-4D4D-A19E-5CC594A57D49}" type="presParOf" srcId="{1973E8AB-7B0A-2B41-BC0E-723C43ED50AE}" destId="{9D03DE16-8401-DB4C-854D-1552D9F41EA6}" srcOrd="0" destOrd="0" presId="urn:microsoft.com/office/officeart/2005/8/layout/process2"/>
    <dgm:cxn modelId="{1100E577-0B44-5B4C-B7B4-63A41A59E912}" type="presParOf" srcId="{4FD2C31A-8012-A446-B144-E4A60AC177AD}" destId="{4A70A642-0779-F245-91F8-BB81ACCBF04C}" srcOrd="4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EBE774-CD9E-744E-BBA0-CE4606EE3FAD}">
      <dsp:nvSpPr>
        <dsp:cNvPr id="0" name=""/>
        <dsp:cNvSpPr/>
      </dsp:nvSpPr>
      <dsp:spPr>
        <a:xfrm rot="16200000">
          <a:off x="1028700" y="-1028700"/>
          <a:ext cx="2057400" cy="4114800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u="none" kern="1200" dirty="0">
              <a:solidFill>
                <a:schemeClr val="accent5"/>
              </a:solidFill>
            </a:rPr>
            <a:t>Reducing Stress</a:t>
          </a:r>
          <a:r>
            <a:rPr lang="en-US" sz="2200" u="none" kern="1200" dirty="0">
              <a:solidFill>
                <a:schemeClr val="accent5"/>
              </a:solidFill>
            </a:rPr>
            <a:t>: </a:t>
          </a:r>
          <a:br>
            <a:rPr lang="en-US" sz="2200" kern="1200" dirty="0">
              <a:solidFill>
                <a:schemeClr val="accent5"/>
              </a:solidFill>
            </a:rPr>
          </a:br>
          <a:r>
            <a:rPr lang="en-US" sz="2200" kern="1200" dirty="0">
              <a:solidFill>
                <a:schemeClr val="accent5"/>
              </a:solidFill>
            </a:rPr>
            <a:t>Managing acute and chronic stress through contemplative practices</a:t>
          </a:r>
        </a:p>
      </dsp:txBody>
      <dsp:txXfrm rot="5400000">
        <a:off x="0" y="0"/>
        <a:ext cx="4114800" cy="1543050"/>
      </dsp:txXfrm>
    </dsp:sp>
    <dsp:sp modelId="{82F2BDB1-F230-504B-A234-03DF4045472C}">
      <dsp:nvSpPr>
        <dsp:cNvPr id="0" name=""/>
        <dsp:cNvSpPr/>
      </dsp:nvSpPr>
      <dsp:spPr>
        <a:xfrm>
          <a:off x="4109862" y="0"/>
          <a:ext cx="4114800" cy="2057400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u="none" kern="1200" dirty="0">
              <a:solidFill>
                <a:schemeClr val="accent5"/>
              </a:solidFill>
            </a:rPr>
            <a:t>Coping with Challenging Situations</a:t>
          </a:r>
          <a:r>
            <a:rPr lang="en-US" sz="2200" u="none" kern="1200" dirty="0">
              <a:solidFill>
                <a:schemeClr val="accent5"/>
              </a:solidFill>
            </a:rPr>
            <a:t>: </a:t>
          </a:r>
          <a:br>
            <a:rPr lang="en-US" sz="2200" kern="1200" dirty="0">
              <a:solidFill>
                <a:schemeClr val="accent5"/>
              </a:solidFill>
            </a:rPr>
          </a:br>
          <a:r>
            <a:rPr lang="en-US" sz="2200" kern="1200" dirty="0">
              <a:solidFill>
                <a:schemeClr val="accent5"/>
              </a:solidFill>
            </a:rPr>
            <a:t>Learning strategies to change a situation or one’s response</a:t>
          </a:r>
        </a:p>
      </dsp:txBody>
      <dsp:txXfrm>
        <a:off x="4109862" y="0"/>
        <a:ext cx="4114800" cy="1543050"/>
      </dsp:txXfrm>
    </dsp:sp>
    <dsp:sp modelId="{904B7132-063E-9E4D-BC91-50BFBD7C0AB0}">
      <dsp:nvSpPr>
        <dsp:cNvPr id="0" name=""/>
        <dsp:cNvSpPr/>
      </dsp:nvSpPr>
      <dsp:spPr>
        <a:xfrm rot="10800000">
          <a:off x="0" y="2057400"/>
          <a:ext cx="4114800" cy="2057400"/>
        </a:xfrm>
        <a:prstGeom prst="round1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u="none" kern="1200" dirty="0">
              <a:solidFill>
                <a:schemeClr val="accent5"/>
              </a:solidFill>
            </a:rPr>
            <a:t>Managing Emotions: </a:t>
          </a:r>
          <a:br>
            <a:rPr lang="en-US" sz="2200" b="0" i="0" u="none" kern="1200" dirty="0">
              <a:solidFill>
                <a:schemeClr val="accent5"/>
              </a:solidFill>
            </a:rPr>
          </a:br>
          <a:r>
            <a:rPr lang="en-US" sz="2200" b="0" i="0" u="none" kern="1200" dirty="0">
              <a:solidFill>
                <a:schemeClr val="accent5"/>
              </a:solidFill>
            </a:rPr>
            <a:t>Building skills and practices to become aware of and regulate emotions</a:t>
          </a:r>
        </a:p>
      </dsp:txBody>
      <dsp:txXfrm rot="10800000">
        <a:off x="0" y="2571750"/>
        <a:ext cx="4114800" cy="1543050"/>
      </dsp:txXfrm>
    </dsp:sp>
    <dsp:sp modelId="{0BBD8FF2-4640-CB4B-BF2B-6C8D09C63F79}">
      <dsp:nvSpPr>
        <dsp:cNvPr id="0" name=""/>
        <dsp:cNvSpPr/>
      </dsp:nvSpPr>
      <dsp:spPr>
        <a:xfrm rot="5400000">
          <a:off x="5143500" y="1028700"/>
          <a:ext cx="2057400" cy="4114800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u="none" kern="1200" dirty="0"/>
            <a:t>Building Connections &amp; Compassion: </a:t>
          </a:r>
          <a:br>
            <a:rPr lang="en-US" sz="2200" b="1" u="none" kern="1200" dirty="0"/>
          </a:br>
          <a:r>
            <a:rPr lang="en-US" sz="2200" b="0" u="none" kern="1200" dirty="0"/>
            <a:t>Cultivating kindness for others and ourselves</a:t>
          </a:r>
          <a:endParaRPr lang="en-US" sz="2200" b="1" u="sng" kern="1200" dirty="0"/>
        </a:p>
      </dsp:txBody>
      <dsp:txXfrm rot="-5400000">
        <a:off x="4114800" y="2571750"/>
        <a:ext cx="4114800" cy="1543050"/>
      </dsp:txXfrm>
    </dsp:sp>
    <dsp:sp modelId="{46DFEBDB-C5EE-5646-8B6E-C9ED6048DF80}">
      <dsp:nvSpPr>
        <dsp:cNvPr id="0" name=""/>
        <dsp:cNvSpPr/>
      </dsp:nvSpPr>
      <dsp:spPr>
        <a:xfrm>
          <a:off x="1989970" y="1555394"/>
          <a:ext cx="4182258" cy="1028700"/>
        </a:xfrm>
        <a:prstGeom prst="roundRect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Resilience + </a:t>
          </a:r>
          <a:br>
            <a:rPr lang="en-US" sz="2800" b="1" kern="1200" dirty="0"/>
          </a:br>
          <a:r>
            <a:rPr lang="en-US" sz="2800" b="1" kern="1200" dirty="0"/>
            <a:t>Well-being</a:t>
          </a:r>
        </a:p>
      </dsp:txBody>
      <dsp:txXfrm>
        <a:off x="2040187" y="1605611"/>
        <a:ext cx="4081824" cy="9282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22C394-1C62-BD43-ACA8-14B18F53A51F}">
      <dsp:nvSpPr>
        <dsp:cNvPr id="0" name=""/>
        <dsp:cNvSpPr/>
      </dsp:nvSpPr>
      <dsp:spPr>
        <a:xfrm>
          <a:off x="2193469" y="0"/>
          <a:ext cx="2431846" cy="13510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Hyper-aroused (fight or flight)</a:t>
          </a:r>
        </a:p>
      </dsp:txBody>
      <dsp:txXfrm>
        <a:off x="2233039" y="39570"/>
        <a:ext cx="2352706" cy="1271885"/>
      </dsp:txXfrm>
    </dsp:sp>
    <dsp:sp modelId="{BAA5B169-474E-3B4B-BDDC-1C7BD0F6C5BA}">
      <dsp:nvSpPr>
        <dsp:cNvPr id="0" name=""/>
        <dsp:cNvSpPr/>
      </dsp:nvSpPr>
      <dsp:spPr>
        <a:xfrm rot="16200000">
          <a:off x="3156075" y="1384801"/>
          <a:ext cx="506634" cy="6079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 rot="-5400000">
        <a:off x="3227004" y="1587454"/>
        <a:ext cx="364777" cy="354644"/>
      </dsp:txXfrm>
    </dsp:sp>
    <dsp:sp modelId="{560D695D-9642-EF42-88AE-91375DE4C990}">
      <dsp:nvSpPr>
        <dsp:cNvPr id="0" name=""/>
        <dsp:cNvSpPr/>
      </dsp:nvSpPr>
      <dsp:spPr>
        <a:xfrm>
          <a:off x="2193469" y="2026538"/>
          <a:ext cx="2431846" cy="13510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Automatic stress response</a:t>
          </a:r>
        </a:p>
      </dsp:txBody>
      <dsp:txXfrm>
        <a:off x="2233039" y="2066108"/>
        <a:ext cx="2352706" cy="1271885"/>
      </dsp:txXfrm>
    </dsp:sp>
    <dsp:sp modelId="{1973E8AB-7B0A-2B41-BC0E-723C43ED50AE}">
      <dsp:nvSpPr>
        <dsp:cNvPr id="0" name=""/>
        <dsp:cNvSpPr/>
      </dsp:nvSpPr>
      <dsp:spPr>
        <a:xfrm rot="5400000">
          <a:off x="3156075" y="3411340"/>
          <a:ext cx="506634" cy="6079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 rot="-5400000">
        <a:off x="3227004" y="3462003"/>
        <a:ext cx="364777" cy="354644"/>
      </dsp:txXfrm>
    </dsp:sp>
    <dsp:sp modelId="{4A70A642-0779-F245-91F8-BB81ACCBF04C}">
      <dsp:nvSpPr>
        <dsp:cNvPr id="0" name=""/>
        <dsp:cNvSpPr/>
      </dsp:nvSpPr>
      <dsp:spPr>
        <a:xfrm>
          <a:off x="2193469" y="4053077"/>
          <a:ext cx="2431846" cy="13510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Hypo-aroused (freeze)</a:t>
          </a:r>
        </a:p>
      </dsp:txBody>
      <dsp:txXfrm>
        <a:off x="2233039" y="4092647"/>
        <a:ext cx="2352706" cy="1271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en-US" b="0" dirty="0"/>
              <a:t>3:15 – introduction by Monika</a:t>
            </a:r>
            <a:endParaRPr b="0" dirty="0"/>
          </a:p>
        </p:txBody>
      </p:sp>
      <p:sp>
        <p:nvSpPr>
          <p:cNvPr id="72" name="Google Shape;7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7137d917b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47137d917b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MK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3:20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13508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dirty="0"/>
              <a:t>One of the benefits of the UW is its strong research focus – advantage of working there is partnering with research centers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dirty="0"/>
              <a:t>Research focus; 2017 story 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en-US" dirty="0"/>
              <a:t>KP</a:t>
            </a:r>
          </a:p>
        </p:txBody>
      </p:sp>
      <p:sp>
        <p:nvSpPr>
          <p:cNvPr id="195" name="Google Shape;19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3B9A5-BA88-4AD8-A836-52F8F66B2AB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836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3B9A5-BA88-4AD8-A836-52F8F66B2AB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8176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 REAL is designed to be delivered by University staff (non-clinical or clinical).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KP</a:t>
            </a:r>
            <a:endParaRPr lang="en-US" sz="12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17230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KP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3B9A5-BA88-4AD8-A836-52F8F66B2AB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0915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0482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3" name="Google Shape;14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F1271-AEED-4015-946E-49411C75422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840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KP and MK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99767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02" name="Google Shape;20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25</a:t>
            </a:fld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30" name="Google Shape;23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&gt;"/>
            </a:pPr>
            <a:r>
              <a:rPr lang="en-US" sz="1200" b="0" dirty="0">
                <a:latin typeface="Calibri"/>
                <a:ea typeface="Calibri"/>
                <a:cs typeface="Calibri"/>
                <a:sym typeface="Calibri"/>
              </a:rPr>
              <a:t>Mindfulness helps us accurately identify our emotions as they arise. (“</a:t>
            </a:r>
            <a:r>
              <a:rPr lang="en-US" sz="1200" b="0" i="1" dirty="0">
                <a:latin typeface="Calibri"/>
                <a:ea typeface="Calibri"/>
                <a:cs typeface="Calibri"/>
                <a:sym typeface="Calibri"/>
              </a:rPr>
              <a:t>Name it to tame it”</a:t>
            </a:r>
            <a:endParaRPr dirty="0"/>
          </a:p>
          <a:p>
            <a: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&gt;"/>
            </a:pPr>
            <a:r>
              <a:rPr lang="en-US" sz="1200" b="0" dirty="0">
                <a:latin typeface="Calibri"/>
                <a:ea typeface="Calibri"/>
                <a:cs typeface="Calibri"/>
                <a:sym typeface="Calibri"/>
              </a:rPr>
              <a:t>Mindfulness allows us to notice our thoughts, judgements, biases, inferences, stories, reels, etc..</a:t>
            </a:r>
            <a:endParaRPr dirty="0"/>
          </a:p>
          <a:p>
            <a: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&gt;"/>
            </a:pPr>
            <a:r>
              <a:rPr lang="en-US" sz="12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Mindfulness makes way for understanding another’s point of view through listening, paraphrasing, attuning to feelings, and not jumping to solutions.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27</a:t>
            </a:fld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75" name="Google Shape;275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294" name="Google Shape;294;p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64" name="Google Shape;264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47137d917b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47137d917b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5" name="Google Shape;355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200" b="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356" name="Google Shape;356;p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32</a:t>
            </a:fld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5" name="Google Shape;355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47650" marR="0" lvl="0" indent="-1714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•"/>
            </a:pPr>
            <a:endParaRPr lang="en-US" sz="1200" b="0" dirty="0">
              <a:latin typeface="Times"/>
              <a:ea typeface="Times"/>
              <a:cs typeface="Times"/>
              <a:sym typeface="Times"/>
            </a:endParaRPr>
          </a:p>
          <a:p>
            <a:pPr marL="247650" marR="0" lvl="0" indent="-1714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•"/>
            </a:pPr>
            <a:r>
              <a:rPr lang="en-US" sz="1200" b="0" dirty="0">
                <a:latin typeface="Times"/>
                <a:ea typeface="Times"/>
                <a:cs typeface="Times"/>
                <a:sym typeface="Times"/>
              </a:rPr>
              <a:t>This quote from Rhonda V. Magee comes from an article from the Skoll Foundation in 2020 called,</a:t>
            </a:r>
            <a:r>
              <a:rPr lang="en-US" sz="1200" b="0" dirty="0">
                <a:solidFill>
                  <a:schemeClr val="accent5"/>
                </a:solidFill>
                <a:latin typeface="Times"/>
                <a:ea typeface="Times"/>
                <a:cs typeface="Times"/>
                <a:sym typeface="Times"/>
              </a:rPr>
              <a:t> “Social change starts with personal justice: Rhonda Magee on the role of self-care in movement building.” </a:t>
            </a:r>
            <a:endParaRPr sz="1200" b="0" dirty="0">
              <a:latin typeface="Times"/>
              <a:ea typeface="Times"/>
              <a:cs typeface="Times"/>
              <a:sym typeface="Times"/>
            </a:endParaRPr>
          </a:p>
          <a:p>
            <a:pPr marL="247650" marR="0" lvl="0" indent="-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</a:pPr>
            <a:endParaRPr sz="1200" b="0" dirty="0">
              <a:latin typeface="Times"/>
              <a:ea typeface="Times"/>
              <a:cs typeface="Times"/>
              <a:sym typeface="Times"/>
            </a:endParaRPr>
          </a:p>
          <a:p>
            <a:pPr marL="247650" marR="0" lvl="0" indent="-1714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•"/>
            </a:pPr>
            <a:r>
              <a:rPr lang="en-US" sz="1200" b="0" dirty="0">
                <a:latin typeface="Times"/>
                <a:ea typeface="Times"/>
                <a:cs typeface="Times"/>
                <a:sym typeface="Times"/>
              </a:rPr>
              <a:t>In early December the UWRL/CCDE brought Rhonda V. Magee to campus via livestream to talk about how mindfulness and compassion based practices can support us in addressing racism. Talk available on YouTube.</a:t>
            </a:r>
            <a:endParaRPr sz="1200" dirty="0">
              <a:latin typeface="Times"/>
              <a:ea typeface="Times"/>
              <a:cs typeface="Times"/>
              <a:sym typeface="Times"/>
            </a:endParaRPr>
          </a:p>
          <a:p>
            <a:pPr marL="247650" marR="0" lvl="0" indent="-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</a:pPr>
            <a:endParaRPr sz="1200" b="0" dirty="0">
              <a:latin typeface="Times"/>
              <a:ea typeface="Times"/>
              <a:cs typeface="Times"/>
              <a:sym typeface="Times"/>
            </a:endParaRPr>
          </a:p>
          <a:p>
            <a:pPr marL="247650" marR="0" lvl="0" indent="-1714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•"/>
            </a:pPr>
            <a:r>
              <a:rPr lang="en-US" sz="1200" b="0" dirty="0">
                <a:latin typeface="Times"/>
                <a:ea typeface="Times"/>
                <a:cs typeface="Times"/>
                <a:sym typeface="Times"/>
              </a:rPr>
              <a:t>In her book, the Inner Work of Racial Justice, Rhonda talks about how mindfulness of thoughts, emotions, listening support that work. </a:t>
            </a:r>
            <a:endParaRPr sz="1200" b="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356" name="Google Shape;356;p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75964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0" name="Google Shape;370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4:05pm (Facilitation: Kizz lead, MK back-up) – 10 minutes</a:t>
            </a:r>
            <a:endParaRPr dirty="0"/>
          </a:p>
        </p:txBody>
      </p:sp>
      <p:sp>
        <p:nvSpPr>
          <p:cNvPr id="371" name="Google Shape;371;p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en-US" dirty="0"/>
              <a:t>MK</a:t>
            </a:r>
            <a:endParaRPr dirty="0"/>
          </a:p>
        </p:txBody>
      </p:sp>
      <p:sp>
        <p:nvSpPr>
          <p:cNvPr id="113" name="Google Shape;11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4:15 – Practices (Kizz as lead, MK model) – 15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36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78348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0" name="Google Shape;370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4:30pm (Facilitation: Kizz as lead, MK as back-up) – 15 minutes</a:t>
            </a:r>
            <a:endParaRPr dirty="0"/>
          </a:p>
        </p:txBody>
      </p:sp>
      <p:sp>
        <p:nvSpPr>
          <p:cNvPr id="371" name="Google Shape;371;p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57356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8" name="Google Shape;488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dirty="0"/>
          </a:p>
        </p:txBody>
      </p:sp>
      <p:sp>
        <p:nvSpPr>
          <p:cNvPr id="499" name="Google Shape;499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en-US" dirty="0"/>
              <a:t>MK</a:t>
            </a:r>
            <a:endParaRPr dirty="0"/>
          </a:p>
        </p:txBody>
      </p:sp>
      <p:sp>
        <p:nvSpPr>
          <p:cNvPr id="121" name="Google Shape;12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200" b="0" dirty="0">
                <a:solidFill>
                  <a:schemeClr val="accent5"/>
                </a:solidFill>
                <a:latin typeface="Times"/>
                <a:ea typeface="Times"/>
                <a:cs typeface="Times"/>
                <a:sym typeface="Times"/>
              </a:rPr>
              <a:t>The first two points on this slide ae from: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Reimagining Critical Race Theory in Education: Mental Health, Healing, and the Pathway to Liberatory Praxis by Ebony O. McGee and David Stovall in 2015.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endParaRPr lang="en-US" sz="1200" b="0" i="0" u="none" strike="noStrike" cap="none" dirty="0">
              <a:solidFill>
                <a:schemeClr val="dk1"/>
              </a:solidFill>
              <a:latin typeface="Times"/>
              <a:sym typeface="Times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Times"/>
                <a:sym typeface="Times"/>
              </a:rPr>
              <a:t>MK</a:t>
            </a:r>
            <a:endParaRPr dirty="0"/>
          </a:p>
          <a:p>
            <a:pPr marL="4572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4572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4572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dirty="0">
              <a:solidFill>
                <a:schemeClr val="accent5"/>
              </a:solidFill>
              <a:latin typeface="Times"/>
              <a:ea typeface="Times"/>
              <a:cs typeface="Times"/>
              <a:sym typeface="Times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dirty="0">
              <a:solidFill>
                <a:schemeClr val="accent5"/>
              </a:solidFill>
              <a:latin typeface="Times"/>
              <a:ea typeface="Times"/>
              <a:cs typeface="Times"/>
              <a:sym typeface="Times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en-US" sz="1200" dirty="0">
                <a:solidFill>
                  <a:schemeClr val="accent5"/>
                </a:solidFill>
                <a:latin typeface="Times"/>
                <a:ea typeface="Times"/>
                <a:cs typeface="Times"/>
                <a:sym typeface="Times"/>
              </a:rPr>
            </a:br>
            <a:br>
              <a:rPr lang="en-US" sz="1200" dirty="0">
                <a:solidFill>
                  <a:schemeClr val="accent5"/>
                </a:solidFill>
                <a:latin typeface="Times"/>
                <a:ea typeface="Times"/>
                <a:cs typeface="Times"/>
                <a:sym typeface="Times"/>
              </a:rPr>
            </a:br>
            <a:endParaRPr sz="1200" dirty="0">
              <a:solidFill>
                <a:schemeClr val="accent5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37" name="Google Shape;137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MK</a:t>
            </a:r>
            <a:endParaRPr dirty="0"/>
          </a:p>
        </p:txBody>
      </p:sp>
      <p:sp>
        <p:nvSpPr>
          <p:cNvPr id="144" name="Google Shape;144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can skills and mindsets such as mindfulness, self-compassion, growth mindset, and gratitude support the resilience, focus, productivity, and sense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connectedness of graduate students?  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this interactive session, UW Resilience Lab members will provide an overview of concepts and practices that promote resilience and well-being. 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workshop will include experiential components, time for question and answer, and resources for ongoing learning.</a:t>
            </a: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MK</a:t>
            </a:r>
            <a:endParaRPr dirty="0"/>
          </a:p>
        </p:txBody>
      </p:sp>
      <p:sp>
        <p:nvSpPr>
          <p:cNvPr id="152" name="Google Shape;152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4945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7137d917b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7137d917b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MK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4177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57" descr="W Logo_Purple_2685_HEX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57" descr="Wordmark_center_Purple_HEX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039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57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57"/>
          <p:cNvSpPr txBox="1">
            <a:spLocks noGrp="1"/>
          </p:cNvSpPr>
          <p:nvPr>
            <p:ph type="title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64132"/>
            <a:ext cx="9144250" cy="5864133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5864133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719633"/>
            <a:ext cx="8520600" cy="17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730000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0"/>
          <p:cNvSpPr txBox="1">
            <a:spLocks noGrp="1"/>
          </p:cNvSpPr>
          <p:nvPr>
            <p:ph type="body" idx="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7" name="Google Shape;17;p50" descr="W Logo_Purple_2685_HEX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5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50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sz="3000" b="1" i="0" u="none" strike="noStrike" cap="non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Slide" type="title">
  <p:cSld name="TITLE">
    <p:bg>
      <p:bgPr>
        <a:solidFill>
          <a:schemeClr val="lt2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9"/>
          <p:cNvSpPr txBox="1"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39"/>
          <p:cNvSpPr txBox="1"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25"/>
              <a:buFont typeface="Arial"/>
              <a:buNone/>
              <a:defRPr sz="17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39"/>
          <p:cNvSpPr txBox="1">
            <a:spLocks noGrp="1"/>
          </p:cNvSpPr>
          <p:nvPr>
            <p:ph type="dt" idx="10"/>
          </p:nvPr>
        </p:nvSpPr>
        <p:spPr>
          <a:xfrm>
            <a:off x="564644" y="6453386"/>
            <a:ext cx="1205958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0" name="Google Shape;30;p39"/>
          <p:cNvSpPr txBox="1">
            <a:spLocks noGrp="1"/>
          </p:cNvSpPr>
          <p:nvPr>
            <p:ph type="ftr" idx="11"/>
          </p:nvPr>
        </p:nvSpPr>
        <p:spPr>
          <a:xfrm>
            <a:off x="1938041" y="6453386"/>
            <a:ext cx="5267533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1" name="Google Shape;31;p39"/>
          <p:cNvSpPr txBox="1">
            <a:spLocks noGrp="1"/>
          </p:cNvSpPr>
          <p:nvPr>
            <p:ph type="sldNum" idx="12"/>
          </p:nvPr>
        </p:nvSpPr>
        <p:spPr>
          <a:xfrm>
            <a:off x="7373012" y="6453386"/>
            <a:ext cx="119721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grpSp>
        <p:nvGrpSpPr>
          <p:cNvPr id="32" name="Google Shape;32;p39"/>
          <p:cNvGrpSpPr/>
          <p:nvPr/>
        </p:nvGrpSpPr>
        <p:grpSpPr>
          <a:xfrm>
            <a:off x="564644" y="744470"/>
            <a:ext cx="8005588" cy="5349671"/>
            <a:chOff x="752858" y="744469"/>
            <a:chExt cx="10674117" cy="5349671"/>
          </a:xfrm>
        </p:grpSpPr>
        <p:sp>
          <p:nvSpPr>
            <p:cNvPr id="33" name="Google Shape;33;p39"/>
            <p:cNvSpPr/>
            <p:nvPr/>
          </p:nvSpPr>
          <p:spPr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 extrusionOk="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34" name="Google Shape;34;p39"/>
            <p:cNvSpPr/>
            <p:nvPr/>
          </p:nvSpPr>
          <p:spPr>
            <a:xfrm rot="10800000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 extrusionOk="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8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7" name="Google Shape;37;p68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8" name="Google Shape;38;p6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9"/>
          <p:cNvSpPr/>
          <p:nvPr/>
        </p:nvSpPr>
        <p:spPr>
          <a:xfrm>
            <a:off x="0" y="5825333"/>
            <a:ext cx="9144000" cy="1032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69"/>
          <p:cNvSpPr txBox="1">
            <a:spLocks noGrp="1"/>
          </p:cNvSpPr>
          <p:nvPr>
            <p:ph type="body" idx="1"/>
          </p:nvPr>
        </p:nvSpPr>
        <p:spPr>
          <a:xfrm>
            <a:off x="311700" y="6028533"/>
            <a:ext cx="7979400" cy="6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 sz="14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6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7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7" name="Google Shape;47;p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8" name="Google Shape;48;p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1"/>
          <p:cNvSpPr/>
          <p:nvPr/>
        </p:nvSpPr>
        <p:spPr>
          <a:xfrm>
            <a:off x="0" y="0"/>
            <a:ext cx="4314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71"/>
          <p:cNvSpPr/>
          <p:nvPr/>
        </p:nvSpPr>
        <p:spPr>
          <a:xfrm>
            <a:off x="1" y="58834"/>
            <a:ext cx="4313625" cy="5865833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52" name="Google Shape;52;p71"/>
          <p:cNvSpPr/>
          <p:nvPr/>
        </p:nvSpPr>
        <p:spPr>
          <a:xfrm>
            <a:off x="-125" y="0"/>
            <a:ext cx="4316900" cy="58608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53" name="Google Shape;53;p71"/>
          <p:cNvSpPr txBox="1">
            <a:spLocks noGrp="1"/>
          </p:cNvSpPr>
          <p:nvPr>
            <p:ph type="title"/>
          </p:nvPr>
        </p:nvSpPr>
        <p:spPr>
          <a:xfrm>
            <a:off x="311725" y="667900"/>
            <a:ext cx="3706500" cy="33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71"/>
          <p:cNvSpPr txBox="1">
            <a:spLocks noGrp="1"/>
          </p:cNvSpPr>
          <p:nvPr>
            <p:ph type="body" idx="1"/>
          </p:nvPr>
        </p:nvSpPr>
        <p:spPr>
          <a:xfrm>
            <a:off x="4644675" y="667900"/>
            <a:ext cx="4166400" cy="54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7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Header + Content">
  <p:cSld name="5_Header + Conte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73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032" y="1818011"/>
            <a:ext cx="1103781" cy="128483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73"/>
          <p:cNvSpPr txBox="1">
            <a:spLocks noGrp="1"/>
          </p:cNvSpPr>
          <p:nvPr>
            <p:ph type="body" idx="1"/>
          </p:nvPr>
        </p:nvSpPr>
        <p:spPr>
          <a:xfrm>
            <a:off x="460375" y="1985771"/>
            <a:ext cx="8197114" cy="3154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553D8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553D8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553D8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553D8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553D8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73"/>
          <p:cNvSpPr txBox="1">
            <a:spLocks noGrp="1"/>
          </p:cNvSpPr>
          <p:nvPr>
            <p:ph type="title"/>
          </p:nvPr>
        </p:nvSpPr>
        <p:spPr>
          <a:xfrm>
            <a:off x="460375" y="494164"/>
            <a:ext cx="8184662" cy="132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rgbClr val="553D86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80" descr="UW_W Logo_White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8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80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80"/>
          <p:cNvSpPr txBox="1">
            <a:spLocks noGrp="1"/>
          </p:cNvSpPr>
          <p:nvPr>
            <p:ph type="title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  <a:defRPr sz="5000" b="1" i="0" u="none" strike="noStrike" cap="non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tif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tiff"/><Relationship Id="rId5" Type="http://schemas.openxmlformats.org/officeDocument/2006/relationships/image" Target="../media/image33.tiff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pn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3.jpg"/><Relationship Id="rId5" Type="http://schemas.openxmlformats.org/officeDocument/2006/relationships/image" Target="../media/image52.jpg"/><Relationship Id="rId4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11.jp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2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0" y="-124943"/>
            <a:ext cx="10480477" cy="6982943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2"/>
          <p:cNvSpPr txBox="1">
            <a:spLocks noGrp="1"/>
          </p:cNvSpPr>
          <p:nvPr>
            <p:ph type="title"/>
          </p:nvPr>
        </p:nvSpPr>
        <p:spPr>
          <a:xfrm>
            <a:off x="769728" y="1243324"/>
            <a:ext cx="8271529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Encode Sans Black"/>
              <a:buNone/>
            </a:pPr>
            <a:r>
              <a:rPr lang="en-US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REAL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76" name="Google Shape;76;p2"/>
          <p:cNvSpPr txBox="1"/>
          <p:nvPr/>
        </p:nvSpPr>
        <p:spPr>
          <a:xfrm>
            <a:off x="769728" y="4008279"/>
            <a:ext cx="7872247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Megan Kennedy &amp; Kizz Prusia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UW Resilience Lab</a:t>
            </a:r>
            <a:endParaRPr sz="1400" b="0" i="0" u="none" strike="noStrike" cap="none" dirty="0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January </a:t>
            </a:r>
            <a:r>
              <a:rPr lang="en-US" sz="2400" b="0" i="0" u="none" strike="noStrike" cap="none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12, 2024 </a:t>
            </a:r>
            <a:r>
              <a:rPr lang="en-US" sz="2400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@ 10-11:30am</a:t>
            </a:r>
            <a:endParaRPr lang="en-US" sz="2400" b="0" i="0" u="none" strike="noStrike" cap="none" dirty="0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4525C0-AC04-E624-F983-CD25C306378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492" y="2871688"/>
            <a:ext cx="2840426" cy="9731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97C327-1BDC-A237-4029-A6EFF8142F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1518" y="4176683"/>
            <a:ext cx="1422400" cy="1422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65D21C69-A32D-61D9-7092-0045E8619194}"/>
              </a:ext>
            </a:extLst>
          </p:cNvPr>
          <p:cNvSpPr/>
          <p:nvPr/>
        </p:nvSpPr>
        <p:spPr>
          <a:xfrm>
            <a:off x="25120" y="2489314"/>
            <a:ext cx="8520600" cy="3025095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269038" y="350417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000" b="1" dirty="0">
                <a:latin typeface="Open Sans"/>
                <a:ea typeface="Open Sans"/>
                <a:cs typeface="Open Sans"/>
                <a:sym typeface="Open Sans"/>
              </a:rPr>
              <a:t>Systems Perspective</a:t>
            </a:r>
            <a:br>
              <a:rPr lang="en-US" sz="3000" b="1" dirty="0">
                <a:latin typeface="Open Sans"/>
                <a:ea typeface="Open Sans"/>
                <a:cs typeface="Open Sans"/>
                <a:sym typeface="Open Sans"/>
              </a:rPr>
            </a:br>
            <a:br>
              <a:rPr lang="en-US" sz="3000" b="1" dirty="0">
                <a:latin typeface="Open Sans"/>
                <a:ea typeface="Open Sans"/>
                <a:cs typeface="Open Sans"/>
                <a:sym typeface="Open Sans"/>
              </a:rPr>
            </a:br>
            <a:endParaRPr sz="30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6BAED7F-9D24-5736-AED2-3943D0CBA267}"/>
              </a:ext>
            </a:extLst>
          </p:cNvPr>
          <p:cNvSpPr/>
          <p:nvPr/>
        </p:nvSpPr>
        <p:spPr>
          <a:xfrm>
            <a:off x="25121" y="2458536"/>
            <a:ext cx="6699771" cy="30250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844F4C7-A4C9-2412-2799-ED78657019A8}"/>
              </a:ext>
            </a:extLst>
          </p:cNvPr>
          <p:cNvSpPr/>
          <p:nvPr/>
        </p:nvSpPr>
        <p:spPr>
          <a:xfrm>
            <a:off x="-9105" y="2888831"/>
            <a:ext cx="4882047" cy="222606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DC3E725-EA87-6035-9C28-4888F5592790}"/>
              </a:ext>
            </a:extLst>
          </p:cNvPr>
          <p:cNvSpPr/>
          <p:nvPr/>
        </p:nvSpPr>
        <p:spPr>
          <a:xfrm>
            <a:off x="15549" y="2998567"/>
            <a:ext cx="3526304" cy="2013995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7406530-D6D6-007F-6B3E-718B9599E6C8}"/>
              </a:ext>
            </a:extLst>
          </p:cNvPr>
          <p:cNvSpPr/>
          <p:nvPr/>
        </p:nvSpPr>
        <p:spPr>
          <a:xfrm>
            <a:off x="1" y="3247482"/>
            <a:ext cx="1699455" cy="150876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Google Shape;88;p17">
            <a:extLst>
              <a:ext uri="{FF2B5EF4-FFF2-40B4-BE49-F238E27FC236}">
                <a16:creationId xmlns:a16="http://schemas.microsoft.com/office/drawing/2014/main" id="{0458C426-14F9-BA49-A580-95D12E4DB325}"/>
              </a:ext>
            </a:extLst>
          </p:cNvPr>
          <p:cNvSpPr txBox="1">
            <a:spLocks/>
          </p:cNvSpPr>
          <p:nvPr/>
        </p:nvSpPr>
        <p:spPr>
          <a:xfrm>
            <a:off x="281459" y="3769910"/>
            <a:ext cx="1109789" cy="774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sz="36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sz="36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sz="36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sz="36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sz="36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sz="36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sz="36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sz="36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sz="36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n-US" sz="1600" b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Self</a:t>
            </a:r>
          </a:p>
        </p:txBody>
      </p:sp>
      <p:sp>
        <p:nvSpPr>
          <p:cNvPr id="8" name="Google Shape;88;p17">
            <a:extLst>
              <a:ext uri="{FF2B5EF4-FFF2-40B4-BE49-F238E27FC236}">
                <a16:creationId xmlns:a16="http://schemas.microsoft.com/office/drawing/2014/main" id="{7E7D2FB1-FC31-0B01-DD44-73FD991DBCBF}"/>
              </a:ext>
            </a:extLst>
          </p:cNvPr>
          <p:cNvSpPr txBox="1">
            <a:spLocks/>
          </p:cNvSpPr>
          <p:nvPr/>
        </p:nvSpPr>
        <p:spPr>
          <a:xfrm>
            <a:off x="3586041" y="3790670"/>
            <a:ext cx="1390637" cy="774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sz="36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sz="36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sz="36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sz="36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sz="36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sz="36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sz="36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sz="36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sz="36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n-US" sz="1600" b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Group</a:t>
            </a:r>
          </a:p>
        </p:txBody>
      </p:sp>
      <p:sp>
        <p:nvSpPr>
          <p:cNvPr id="9" name="Google Shape;88;p17">
            <a:extLst>
              <a:ext uri="{FF2B5EF4-FFF2-40B4-BE49-F238E27FC236}">
                <a16:creationId xmlns:a16="http://schemas.microsoft.com/office/drawing/2014/main" id="{882E08E6-EC3E-512D-D2EB-CA1349EF7B8B}"/>
              </a:ext>
            </a:extLst>
          </p:cNvPr>
          <p:cNvSpPr txBox="1">
            <a:spLocks/>
          </p:cNvSpPr>
          <p:nvPr/>
        </p:nvSpPr>
        <p:spPr>
          <a:xfrm>
            <a:off x="4897597" y="3776830"/>
            <a:ext cx="1723123" cy="774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sz="36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sz="36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sz="36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sz="36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sz="36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sz="36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sz="36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sz="36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sz="36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n-US" sz="1500" b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Organization</a:t>
            </a:r>
          </a:p>
        </p:txBody>
      </p:sp>
      <p:sp>
        <p:nvSpPr>
          <p:cNvPr id="2" name="Google Shape;88;p17">
            <a:extLst>
              <a:ext uri="{FF2B5EF4-FFF2-40B4-BE49-F238E27FC236}">
                <a16:creationId xmlns:a16="http://schemas.microsoft.com/office/drawing/2014/main" id="{2E18EC0F-6AD6-70C1-550C-F0CA7A2390DE}"/>
              </a:ext>
            </a:extLst>
          </p:cNvPr>
          <p:cNvSpPr txBox="1">
            <a:spLocks/>
          </p:cNvSpPr>
          <p:nvPr/>
        </p:nvSpPr>
        <p:spPr>
          <a:xfrm>
            <a:off x="1743643" y="3783750"/>
            <a:ext cx="1675765" cy="774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sz="36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sz="36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sz="36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sz="36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sz="36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sz="36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sz="36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sz="36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sz="36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n-US" sz="1600" b="1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Interpersonal</a:t>
            </a:r>
          </a:p>
        </p:txBody>
      </p:sp>
      <p:sp>
        <p:nvSpPr>
          <p:cNvPr id="12" name="Google Shape;88;p17">
            <a:extLst>
              <a:ext uri="{FF2B5EF4-FFF2-40B4-BE49-F238E27FC236}">
                <a16:creationId xmlns:a16="http://schemas.microsoft.com/office/drawing/2014/main" id="{B1AA1A1A-B96E-B2EB-95BE-38709D6E870E}"/>
              </a:ext>
            </a:extLst>
          </p:cNvPr>
          <p:cNvSpPr txBox="1">
            <a:spLocks/>
          </p:cNvSpPr>
          <p:nvPr/>
        </p:nvSpPr>
        <p:spPr>
          <a:xfrm>
            <a:off x="6788626" y="3797589"/>
            <a:ext cx="3103492" cy="774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sz="36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sz="36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sz="36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sz="36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sz="36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sz="36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sz="36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sz="36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erriweather"/>
              <a:buNone/>
              <a:defRPr sz="3600" b="0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n-US" sz="1500" b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Society</a:t>
            </a:r>
          </a:p>
        </p:txBody>
      </p:sp>
    </p:spTree>
    <p:extLst>
      <p:ext uri="{BB962C8B-B14F-4D97-AF65-F5344CB8AC3E}">
        <p14:creationId xmlns:p14="http://schemas.microsoft.com/office/powerpoint/2010/main" val="2959098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196194" y="583946"/>
            <a:ext cx="3986739" cy="11882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3700" b="1" dirty="0">
                <a:latin typeface="Open Sans"/>
                <a:ea typeface="Open Sans"/>
                <a:cs typeface="Open Sans"/>
                <a:sym typeface="Open Sans"/>
              </a:rPr>
              <a:t>Adaptive Leadership</a:t>
            </a:r>
            <a:endParaRPr sz="37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Google Shape;95;p18">
            <a:extLst>
              <a:ext uri="{FF2B5EF4-FFF2-40B4-BE49-F238E27FC236}">
                <a16:creationId xmlns:a16="http://schemas.microsoft.com/office/drawing/2014/main" id="{04650879-7043-FE4F-B15E-261D8FC0FDA5}"/>
              </a:ext>
            </a:extLst>
          </p:cNvPr>
          <p:cNvSpPr txBox="1">
            <a:spLocks/>
          </p:cNvSpPr>
          <p:nvPr/>
        </p:nvSpPr>
        <p:spPr>
          <a:xfrm>
            <a:off x="4460216" y="1013101"/>
            <a:ext cx="4404808" cy="1765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342900" indent="-342900">
              <a:spcAft>
                <a:spcPts val="1600"/>
              </a:spcAft>
            </a:pPr>
            <a:r>
              <a:rPr lang="en-US" sz="23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Technical problems </a:t>
            </a:r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have a clear solution and can be solved by a few professionals.</a:t>
            </a:r>
          </a:p>
          <a:p>
            <a:pPr marL="342900" indent="-342900">
              <a:spcAft>
                <a:spcPts val="1600"/>
              </a:spcAft>
            </a:pPr>
            <a:endParaRPr lang="en-US" sz="1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600"/>
              </a:spcAft>
            </a:pPr>
            <a:r>
              <a:rPr lang="en-US" sz="23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Adaptive problems </a:t>
            </a:r>
            <a:r>
              <a:rPr lang="en-US" sz="2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usually vague and complex. These problems require input from a variety of people within the organization and often take longer to solve. </a:t>
            </a:r>
          </a:p>
          <a:p>
            <a:pPr marL="342900" indent="-342900">
              <a:spcAft>
                <a:spcPts val="1600"/>
              </a:spcAft>
            </a:pPr>
            <a:endParaRPr lang="en-US" sz="2300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971DC-3375-581D-E73D-10621963F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8614" y="4237383"/>
            <a:ext cx="6886772" cy="2098226"/>
          </a:xfrm>
        </p:spPr>
        <p:txBody>
          <a:bodyPr/>
          <a:lstStyle/>
          <a:p>
            <a:r>
              <a:rPr lang="en-US" sz="3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Share your reflections of the Resilience Lab’s framework. </a:t>
            </a:r>
            <a:br>
              <a:rPr lang="en-US" sz="3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US" sz="3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3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thoughts - </a:t>
            </a:r>
            <a:r>
              <a:rPr lang="en-US" sz="3000" b="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reactions, questions, connections </a:t>
            </a:r>
            <a:r>
              <a:rPr lang="en-US" sz="3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are coming up for you?</a:t>
            </a:r>
            <a:br>
              <a:rPr lang="en-US" sz="30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08551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16F85-AAE4-EBD9-ED8A-CD82240818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Pause for Q&amp;A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AEADC2-B31D-A2AF-8CC2-AF2433997F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71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"/>
          <p:cNvSpPr txBox="1"/>
          <p:nvPr/>
        </p:nvSpPr>
        <p:spPr>
          <a:xfrm>
            <a:off x="-2022448" y="2561802"/>
            <a:ext cx="8357283" cy="4130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79CC4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rgbClr val="BBB0D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671756" y="1648737"/>
            <a:ext cx="82224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3B3B3B"/>
                </a:solidFill>
                <a:latin typeface="Calibri"/>
                <a:ea typeface="Calibri"/>
                <a:cs typeface="Calibri"/>
                <a:sym typeface="Calibri"/>
              </a:rPr>
              <a:t>CCFW transforms innovative research in child and family well-being into practical solutions to ensure all children, youth and families are resilient and thriving.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"/>
          <p:cNvSpPr txBox="1"/>
          <p:nvPr/>
        </p:nvSpPr>
        <p:spPr>
          <a:xfrm>
            <a:off x="1603056" y="3229455"/>
            <a:ext cx="146203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3B3B3B"/>
                </a:solidFill>
                <a:latin typeface="Calibri"/>
                <a:ea typeface="Calibri"/>
                <a:cs typeface="Calibri"/>
                <a:sym typeface="Calibri"/>
              </a:rPr>
              <a:t>Promoting Resilience &amp; Well-Being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p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150" y="3228974"/>
            <a:ext cx="934416" cy="956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087" y="4942114"/>
            <a:ext cx="951069" cy="956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2573" y="3245046"/>
            <a:ext cx="956663" cy="956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2459" y="4958186"/>
            <a:ext cx="951069" cy="956663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"/>
          <p:cNvSpPr txBox="1"/>
          <p:nvPr/>
        </p:nvSpPr>
        <p:spPr>
          <a:xfrm>
            <a:off x="1641832" y="4942595"/>
            <a:ext cx="146203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3B3B3B"/>
                </a:solidFill>
                <a:latin typeface="Calibri"/>
                <a:ea typeface="Calibri"/>
                <a:cs typeface="Calibri"/>
                <a:sym typeface="Calibri"/>
              </a:rPr>
              <a:t>Addressing Adversity &amp; Inequity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"/>
          <p:cNvSpPr txBox="1"/>
          <p:nvPr/>
        </p:nvSpPr>
        <p:spPr>
          <a:xfrm>
            <a:off x="4343956" y="3228974"/>
            <a:ext cx="1462034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3B3B3B"/>
                </a:solidFill>
                <a:latin typeface="Calibri"/>
                <a:ea typeface="Calibri"/>
                <a:cs typeface="Calibri"/>
                <a:sym typeface="Calibri"/>
              </a:rPr>
              <a:t>Supporting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3B3B3B"/>
                </a:solidFill>
                <a:latin typeface="Calibri"/>
                <a:ea typeface="Calibri"/>
                <a:cs typeface="Calibri"/>
                <a:sym typeface="Calibri"/>
              </a:rPr>
              <a:t>Parents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3"/>
          <p:cNvSpPr txBox="1"/>
          <p:nvPr/>
        </p:nvSpPr>
        <p:spPr>
          <a:xfrm>
            <a:off x="4360924" y="4958667"/>
            <a:ext cx="171109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3B3B3B"/>
                </a:solidFill>
                <a:latin typeface="Calibri"/>
                <a:ea typeface="Calibri"/>
                <a:cs typeface="Calibri"/>
                <a:sym typeface="Calibri"/>
              </a:rPr>
              <a:t>Cultivating Mindfulness &amp; Compassion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6391908" y="3278983"/>
            <a:ext cx="2454337" cy="28731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pic>
        <p:nvPicPr>
          <p:cNvPr id="211" name="Google Shape;211;p3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5002" y="6292829"/>
            <a:ext cx="1165272" cy="399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2ED042-2C05-61E4-BA92-4D57F6317C2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4702" y="3026640"/>
            <a:ext cx="1897997" cy="1931546"/>
          </a:xfrm>
          <a:prstGeom prst="rect">
            <a:avLst/>
          </a:prstGeom>
        </p:spPr>
      </p:pic>
      <p:sp>
        <p:nvSpPr>
          <p:cNvPr id="5" name="Google Shape;77;p26">
            <a:extLst>
              <a:ext uri="{FF2B5EF4-FFF2-40B4-BE49-F238E27FC236}">
                <a16:creationId xmlns:a16="http://schemas.microsoft.com/office/drawing/2014/main" id="{85D361E9-C2C7-FCF3-0D16-E4E9BF808869}"/>
              </a:ext>
            </a:extLst>
          </p:cNvPr>
          <p:cNvSpPr txBox="1">
            <a:spLocks/>
          </p:cNvSpPr>
          <p:nvPr/>
        </p:nvSpPr>
        <p:spPr>
          <a:xfrm>
            <a:off x="6631917" y="5031631"/>
            <a:ext cx="4283515" cy="104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6200">
              <a:spcBef>
                <a:spcPts val="500"/>
              </a:spcBef>
            </a:pPr>
            <a:r>
              <a:rPr lang="en-US" sz="15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Dr. Liliana Lengua</a:t>
            </a:r>
          </a:p>
          <a:p>
            <a:pPr marL="76200">
              <a:spcBef>
                <a:spcPts val="500"/>
              </a:spcBef>
            </a:pPr>
            <a:r>
              <a:rPr lang="en-US" sz="15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Professor of Psychology</a:t>
            </a:r>
          </a:p>
          <a:p>
            <a:pPr marL="76200">
              <a:spcBef>
                <a:spcPts val="500"/>
              </a:spcBef>
            </a:pPr>
            <a:r>
              <a:rPr lang="en-US" sz="15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CCFW Director</a:t>
            </a:r>
            <a:endParaRPr lang="en-US" sz="15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76200">
              <a:lnSpc>
                <a:spcPct val="200000"/>
              </a:lnSpc>
              <a:spcBef>
                <a:spcPts val="640"/>
              </a:spcBef>
              <a:buSzPts val="3200"/>
            </a:pPr>
            <a:endParaRPr lang="en-US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CCD9B80-D178-8E4A-35EC-F29E14A3D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Center for Child &amp; Family Well-Being (CCFW)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CC9F731-4D9E-644A-B293-0C6C04A3BD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7549783"/>
              </p:ext>
            </p:extLst>
          </p:nvPr>
        </p:nvGraphicFramePr>
        <p:xfrm>
          <a:off x="457200" y="1711325"/>
          <a:ext cx="8229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A714FD5-5EA7-FC4A-9467-01267D964851}"/>
              </a:ext>
            </a:extLst>
          </p:cNvPr>
          <p:cNvSpPr/>
          <p:nvPr/>
        </p:nvSpPr>
        <p:spPr>
          <a:xfrm>
            <a:off x="0" y="112643"/>
            <a:ext cx="9144000" cy="9962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B8FEDC4-1648-AA49-A399-FA0ED36AEEA2}"/>
              </a:ext>
            </a:extLst>
          </p:cNvPr>
          <p:cNvSpPr txBox="1">
            <a:spLocks/>
          </p:cNvSpPr>
          <p:nvPr/>
        </p:nvSpPr>
        <p:spPr>
          <a:xfrm>
            <a:off x="0" y="217924"/>
            <a:ext cx="9144000" cy="7519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Arial"/>
                <a:cs typeface="Arial"/>
              </a:rPr>
              <a:t>Be REAL Skill Areas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1B3837-4A0B-9F43-A521-79EF848274F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43" y="6514477"/>
            <a:ext cx="657072" cy="22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68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F262B776-3F7D-2D48-B127-C95ADB84F1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2226"/>
            <a:ext cx="9144000" cy="51435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7F53AF7-65C1-8C41-BD98-095EEC69A836}"/>
              </a:ext>
            </a:extLst>
          </p:cNvPr>
          <p:cNvSpPr/>
          <p:nvPr/>
        </p:nvSpPr>
        <p:spPr>
          <a:xfrm>
            <a:off x="0" y="5354738"/>
            <a:ext cx="9144000" cy="752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82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4078C79-40CC-1D69-4AC7-0BBA5C9268B2}"/>
              </a:ext>
            </a:extLst>
          </p:cNvPr>
          <p:cNvSpPr/>
          <p:nvPr/>
        </p:nvSpPr>
        <p:spPr>
          <a:xfrm>
            <a:off x="5508447" y="0"/>
            <a:ext cx="3737113" cy="6907829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6E9AAB-35B0-DB55-F214-68240A7D3B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0108" y="0"/>
            <a:ext cx="5756525" cy="69078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BA8A3A-E3E5-036A-E6E7-D74F2B9C0F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72833">
            <a:off x="6663325" y="353454"/>
            <a:ext cx="1980739" cy="3631927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04B5C7-339C-2985-F02F-442B1C4C033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43515">
            <a:off x="6201674" y="2943009"/>
            <a:ext cx="2019822" cy="2019822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651945-9AC2-CEE3-6EBD-51C69CC4998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7646" y="4591074"/>
            <a:ext cx="2003897" cy="2003897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1654751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A714FD5-5EA7-FC4A-9467-01267D964851}"/>
              </a:ext>
            </a:extLst>
          </p:cNvPr>
          <p:cNvSpPr/>
          <p:nvPr/>
        </p:nvSpPr>
        <p:spPr>
          <a:xfrm>
            <a:off x="0" y="82464"/>
            <a:ext cx="9144000" cy="9962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B8FEDC4-1648-AA49-A399-FA0ED36AEEA2}"/>
              </a:ext>
            </a:extLst>
          </p:cNvPr>
          <p:cNvSpPr txBox="1">
            <a:spLocks/>
          </p:cNvSpPr>
          <p:nvPr/>
        </p:nvSpPr>
        <p:spPr>
          <a:xfrm>
            <a:off x="0" y="217924"/>
            <a:ext cx="9144000" cy="7519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accent5"/>
                </a:solidFill>
                <a:latin typeface="Arial"/>
                <a:cs typeface="Arial"/>
              </a:rPr>
              <a:t>Aspects of Be REAL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1B3837-4A0B-9F43-A521-79EF848274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43" y="6514477"/>
            <a:ext cx="657072" cy="2251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B0FF99D-9CE9-794A-BAD8-426A16208887}"/>
              </a:ext>
            </a:extLst>
          </p:cNvPr>
          <p:cNvSpPr/>
          <p:nvPr/>
        </p:nvSpPr>
        <p:spPr>
          <a:xfrm>
            <a:off x="1640878" y="1789459"/>
            <a:ext cx="655382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Tuning into oneself and tending to one’s emotions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Navigating challenging situations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Enhancing relationships with friends, family, and more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Building a culture of compassion among staff and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D70ED1-4F69-164D-AEA9-3497119ED519}"/>
              </a:ext>
            </a:extLst>
          </p:cNvPr>
          <p:cNvSpPr/>
          <p:nvPr/>
        </p:nvSpPr>
        <p:spPr>
          <a:xfrm>
            <a:off x="621513" y="1281564"/>
            <a:ext cx="85922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chemeClr val="accent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 REAL aims to provide participants with tools to: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16F5290-01AE-E048-A87E-D7AF7BB81F0E}"/>
              </a:ext>
            </a:extLst>
          </p:cNvPr>
          <p:cNvGrpSpPr/>
          <p:nvPr/>
        </p:nvGrpSpPr>
        <p:grpSpPr>
          <a:xfrm>
            <a:off x="39387" y="5108943"/>
            <a:ext cx="9017670" cy="1418963"/>
            <a:chOff x="39387" y="5108943"/>
            <a:chExt cx="9017670" cy="141896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8A48B3-2EF9-7345-90BF-2EEDE07695B5}"/>
                </a:ext>
              </a:extLst>
            </p:cNvPr>
            <p:cNvSpPr/>
            <p:nvPr/>
          </p:nvSpPr>
          <p:spPr>
            <a:xfrm>
              <a:off x="5389004" y="5108943"/>
              <a:ext cx="175546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Trauma Aware &amp; Sensitive</a:t>
              </a:r>
              <a:endParaRPr lang="en-US" sz="2000" b="0" i="0" dirty="0">
                <a:solidFill>
                  <a:schemeClr val="accent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50FF44C-A9EA-F241-B653-0EF54F2DB6D1}"/>
                </a:ext>
              </a:extLst>
            </p:cNvPr>
            <p:cNvGrpSpPr/>
            <p:nvPr/>
          </p:nvGrpSpPr>
          <p:grpSpPr>
            <a:xfrm>
              <a:off x="1256939" y="5137309"/>
              <a:ext cx="4671292" cy="1390597"/>
              <a:chOff x="1713119" y="5063261"/>
              <a:chExt cx="4671292" cy="1390597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5A9667C-4DB1-9D48-B603-0F8004400ABF}"/>
                  </a:ext>
                </a:extLst>
              </p:cNvPr>
              <p:cNvSpPr/>
              <p:nvPr/>
            </p:nvSpPr>
            <p:spPr>
              <a:xfrm>
                <a:off x="1713119" y="5745972"/>
                <a:ext cx="2165736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Culturally Inclusive &amp; Affirming</a:t>
                </a:r>
                <a:endParaRPr lang="en-US" sz="2000" b="0" i="0" dirty="0">
                  <a:solidFill>
                    <a:schemeClr val="accent5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51BFE19-BEE5-714F-9060-F0C69E16278D}"/>
                  </a:ext>
                </a:extLst>
              </p:cNvPr>
              <p:cNvSpPr/>
              <p:nvPr/>
            </p:nvSpPr>
            <p:spPr>
              <a:xfrm>
                <a:off x="4016138" y="5745972"/>
                <a:ext cx="2368273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Reciprocal Learning &amp; Collective Wisdom</a:t>
                </a:r>
                <a:endParaRPr lang="en-US" sz="2000" b="0" i="0" dirty="0">
                  <a:solidFill>
                    <a:schemeClr val="accent5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BA25CC9-70C2-2D4D-B794-BAEA9A9E89D8}"/>
                  </a:ext>
                </a:extLst>
              </p:cNvPr>
              <p:cNvSpPr/>
              <p:nvPr/>
            </p:nvSpPr>
            <p:spPr>
              <a:xfrm>
                <a:off x="2687843" y="5063261"/>
                <a:ext cx="236827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Cultural Humility</a:t>
                </a:r>
                <a:endParaRPr lang="en-US" sz="2000" b="0" i="0" dirty="0">
                  <a:solidFill>
                    <a:schemeClr val="accent5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" name="Right Brace 2">
                <a:extLst>
                  <a:ext uri="{FF2B5EF4-FFF2-40B4-BE49-F238E27FC236}">
                    <a16:creationId xmlns:a16="http://schemas.microsoft.com/office/drawing/2014/main" id="{C98F86ED-5D11-D74E-BF37-F9AC4A960CDA}"/>
                  </a:ext>
                </a:extLst>
              </p:cNvPr>
              <p:cNvSpPr/>
              <p:nvPr/>
            </p:nvSpPr>
            <p:spPr>
              <a:xfrm rot="5400000">
                <a:off x="3743087" y="5342133"/>
                <a:ext cx="274947" cy="532731"/>
              </a:xfrm>
              <a:prstGeom prst="rightBrac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717BDD1-4721-0442-B2DC-AF6D2DFE462E}"/>
                </a:ext>
              </a:extLst>
            </p:cNvPr>
            <p:cNvSpPr/>
            <p:nvPr/>
          </p:nvSpPr>
          <p:spPr>
            <a:xfrm rot="20896908">
              <a:off x="39387" y="5330767"/>
              <a:ext cx="175546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Key Values</a:t>
              </a:r>
              <a:endParaRPr lang="en-US" sz="2000" b="1" i="0" dirty="0">
                <a:solidFill>
                  <a:schemeClr val="accent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DC717F6-5522-784E-803C-1018D89851FD}"/>
                </a:ext>
              </a:extLst>
            </p:cNvPr>
            <p:cNvSpPr/>
            <p:nvPr/>
          </p:nvSpPr>
          <p:spPr>
            <a:xfrm>
              <a:off x="6372399" y="5816829"/>
              <a:ext cx="268465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Responsive &amp; Adaptive to Group Needs</a:t>
              </a:r>
              <a:endParaRPr lang="en-US" sz="2000" b="0" i="0" dirty="0">
                <a:solidFill>
                  <a:schemeClr val="accent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4FC48F5-4D12-F14D-95D8-2E0A90B133F7}"/>
              </a:ext>
            </a:extLst>
          </p:cNvPr>
          <p:cNvCxnSpPr/>
          <p:nvPr/>
        </p:nvCxnSpPr>
        <p:spPr>
          <a:xfrm>
            <a:off x="460638" y="4934434"/>
            <a:ext cx="8326493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2C9AB05D-A0E4-9240-9E42-54BE241E876C}"/>
              </a:ext>
            </a:extLst>
          </p:cNvPr>
          <p:cNvGrpSpPr/>
          <p:nvPr/>
        </p:nvGrpSpPr>
        <p:grpSpPr>
          <a:xfrm>
            <a:off x="92135" y="3528855"/>
            <a:ext cx="8717258" cy="1250098"/>
            <a:chOff x="92135" y="3894581"/>
            <a:chExt cx="8717258" cy="125009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883F8FE-9E5E-B44A-974A-BDAEE0B27CD1}"/>
                </a:ext>
              </a:extLst>
            </p:cNvPr>
            <p:cNvGrpSpPr/>
            <p:nvPr/>
          </p:nvGrpSpPr>
          <p:grpSpPr>
            <a:xfrm>
              <a:off x="92135" y="3894581"/>
              <a:ext cx="7791319" cy="1015663"/>
              <a:chOff x="92135" y="3894581"/>
              <a:chExt cx="7791319" cy="1015663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63174CD-D94B-684D-9076-44BA62B82269}"/>
                  </a:ext>
                </a:extLst>
              </p:cNvPr>
              <p:cNvSpPr/>
              <p:nvPr/>
            </p:nvSpPr>
            <p:spPr>
              <a:xfrm>
                <a:off x="1661088" y="4278386"/>
                <a:ext cx="175546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0" i="0" dirty="0">
                    <a:solidFill>
                      <a:schemeClr val="accent5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Mindfulness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1F51F46-6B76-D84B-B898-6BC6E5F4A874}"/>
                  </a:ext>
                </a:extLst>
              </p:cNvPr>
              <p:cNvSpPr/>
              <p:nvPr/>
            </p:nvSpPr>
            <p:spPr>
              <a:xfrm>
                <a:off x="3923319" y="4273411"/>
                <a:ext cx="175546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Psychology</a:t>
                </a:r>
                <a:endParaRPr lang="en-US" sz="2000" b="0" i="0" dirty="0">
                  <a:solidFill>
                    <a:schemeClr val="accent5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0984500-A77C-5144-8983-5792D4EF04FC}"/>
                  </a:ext>
                </a:extLst>
              </p:cNvPr>
              <p:cNvSpPr/>
              <p:nvPr/>
            </p:nvSpPr>
            <p:spPr>
              <a:xfrm>
                <a:off x="5867880" y="4278386"/>
                <a:ext cx="201557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Neuroscience</a:t>
                </a:r>
                <a:endParaRPr lang="en-US" sz="2000" b="0" i="0" dirty="0">
                  <a:solidFill>
                    <a:schemeClr val="accent5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BB3C92B-8196-CE48-90E4-5B92CE9B60BC}"/>
                  </a:ext>
                </a:extLst>
              </p:cNvPr>
              <p:cNvSpPr/>
              <p:nvPr/>
            </p:nvSpPr>
            <p:spPr>
              <a:xfrm rot="20896908">
                <a:off x="92135" y="3894581"/>
                <a:ext cx="1460826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Grounded in research from:</a:t>
                </a:r>
                <a:endParaRPr lang="en-US" sz="2000" b="1" i="0" dirty="0">
                  <a:solidFill>
                    <a:schemeClr val="accent5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95543E9-DD51-7541-8961-B005C4B1585A}"/>
                </a:ext>
              </a:extLst>
            </p:cNvPr>
            <p:cNvSpPr/>
            <p:nvPr/>
          </p:nvSpPr>
          <p:spPr>
            <a:xfrm>
              <a:off x="4828558" y="4744569"/>
              <a:ext cx="398083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Dialectical Behavioral Therapy</a:t>
              </a:r>
              <a:endParaRPr lang="en-US" sz="2000" b="0" i="0" dirty="0">
                <a:solidFill>
                  <a:schemeClr val="accent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4C806D9-55DF-2146-921E-4691B973F8DA}"/>
                </a:ext>
              </a:extLst>
            </p:cNvPr>
            <p:cNvSpPr/>
            <p:nvPr/>
          </p:nvSpPr>
          <p:spPr>
            <a:xfrm>
              <a:off x="801289" y="4699084"/>
              <a:ext cx="398083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Cognitive Behavioral Therapy</a:t>
              </a:r>
              <a:endParaRPr lang="en-US" sz="2000" b="0" i="0" dirty="0">
                <a:solidFill>
                  <a:schemeClr val="accent5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392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754EB6-DD2E-7614-162B-3DEBF80E6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55" y="1637258"/>
            <a:ext cx="8183759" cy="4015497"/>
          </a:xfrm>
        </p:spPr>
        <p:txBody>
          <a:bodyPr/>
          <a:lstStyle/>
          <a:p>
            <a:pPr marL="482600" indent="-457200"/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 REAL consistently receives outstanding feedback from students and staff who report that it is supportive to their well-being and inclusive of their cultural and personal beliefs;</a:t>
            </a:r>
          </a:p>
          <a:p>
            <a:pPr marL="482600" indent="-457200"/>
            <a:endParaRPr lang="en-US" sz="19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82600" indent="-457200"/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Staff report that Be REAL provides them with tools to manage the stress of working in educational settings, especially in the ongoing COVID pandemic; </a:t>
            </a:r>
          </a:p>
          <a:p>
            <a:pPr marL="482600" indent="-457200"/>
            <a:endParaRPr lang="en-US" sz="19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82600" indent="-457200"/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Staff report feeling more competent in supporting students with the skills they gained from the program; </a:t>
            </a:r>
          </a:p>
          <a:p>
            <a:pPr marL="482600" indent="-457200"/>
            <a:endParaRPr lang="en-US" sz="19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82600" indent="-457200"/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 REAL provides staff with everything needed to immediately launch a group, including a fully scripted manual and professionally developed resources to support a variety of student learning needs.   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8614B06-D0EB-F88A-9363-B4A6D98D4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 Professional Development and Well-Being</a:t>
            </a:r>
          </a:p>
        </p:txBody>
      </p:sp>
    </p:spTree>
    <p:extLst>
      <p:ext uri="{BB962C8B-B14F-4D97-AF65-F5344CB8AC3E}">
        <p14:creationId xmlns:p14="http://schemas.microsoft.com/office/powerpoint/2010/main" val="2020699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5FAA84-0289-80D8-14C0-3A60D2931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2658" y="4505739"/>
            <a:ext cx="3370170" cy="1372178"/>
          </a:xfrm>
        </p:spPr>
        <p:txBody>
          <a:bodyPr/>
          <a:lstStyle/>
          <a:p>
            <a:pPr marL="76200" indent="0" algn="ctr">
              <a:buNone/>
            </a:pPr>
            <a:r>
              <a:rPr lang="en-US" dirty="0"/>
              <a:t>Kizz Prusia, MPA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A1B9D3-3717-826B-3599-CE2BCC2C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Presenters</a:t>
            </a:r>
          </a:p>
        </p:txBody>
      </p:sp>
      <p:pic>
        <p:nvPicPr>
          <p:cNvPr id="4" name="Google Shape;133;p7">
            <a:extLst>
              <a:ext uri="{FF2B5EF4-FFF2-40B4-BE49-F238E27FC236}">
                <a16:creationId xmlns:a16="http://schemas.microsoft.com/office/drawing/2014/main" id="{3529A1BD-D1A0-2E2C-5402-AC83B942E07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6712" y="1770832"/>
            <a:ext cx="2622063" cy="2622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61AA4F-ED97-23D9-142C-B984259CFC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1646" y="1770832"/>
            <a:ext cx="1730433" cy="2605157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7733439E-B497-DBD4-8BB8-9A2AFE6A4E4E}"/>
              </a:ext>
            </a:extLst>
          </p:cNvPr>
          <p:cNvSpPr txBox="1">
            <a:spLocks/>
          </p:cNvSpPr>
          <p:nvPr/>
        </p:nvSpPr>
        <p:spPr>
          <a:xfrm>
            <a:off x="4236110" y="4488833"/>
            <a:ext cx="4619405" cy="1372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76200" indent="0" algn="ctr">
              <a:buFont typeface="Merriweather Sans"/>
              <a:buNone/>
            </a:pPr>
            <a:r>
              <a:rPr lang="en-US" dirty="0"/>
              <a:t>Megan Kennedy, MA, LMCH</a:t>
            </a:r>
          </a:p>
        </p:txBody>
      </p:sp>
    </p:spTree>
    <p:extLst>
      <p:ext uri="{BB962C8B-B14F-4D97-AF65-F5344CB8AC3E}">
        <p14:creationId xmlns:p14="http://schemas.microsoft.com/office/powerpoint/2010/main" val="1920999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16F85-AAE4-EBD9-ED8A-CD82240818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Pause for Q&amp;A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AEADC2-B31D-A2AF-8CC2-AF2433997F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53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07B159-CB28-64A3-761A-F1412C011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REAL: Mini-Module</a:t>
            </a:r>
          </a:p>
        </p:txBody>
      </p:sp>
    </p:spTree>
    <p:extLst>
      <p:ext uri="{BB962C8B-B14F-4D97-AF65-F5344CB8AC3E}">
        <p14:creationId xmlns:p14="http://schemas.microsoft.com/office/powerpoint/2010/main" val="426733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with text and flowers&#10;&#10;Description automatically generated with medium confidence">
            <a:extLst>
              <a:ext uri="{FF2B5EF4-FFF2-40B4-BE49-F238E27FC236}">
                <a16:creationId xmlns:a16="http://schemas.microsoft.com/office/drawing/2014/main" id="{873E4191-91E6-0A7E-05EE-CFDB25EDF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102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85725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8670797-E138-C8A0-5942-D0CD887FB5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8273572"/>
              </p:ext>
            </p:extLst>
          </p:nvPr>
        </p:nvGraphicFramePr>
        <p:xfrm>
          <a:off x="-1113002" y="726948"/>
          <a:ext cx="6818785" cy="5404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Google Shape;542;g13dcaa526c4_0_294" descr="Diagram&#10;&#10;Description automatically generated">
            <a:extLst>
              <a:ext uri="{FF2B5EF4-FFF2-40B4-BE49-F238E27FC236}">
                <a16:creationId xmlns:a16="http://schemas.microsoft.com/office/drawing/2014/main" id="{844EC914-A1CD-B52A-2515-03239EB6DCC7}"/>
              </a:ext>
            </a:extLst>
          </p:cNvPr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7771" y="726948"/>
            <a:ext cx="3628986" cy="52704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3426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"/>
          <p:cNvSpPr/>
          <p:nvPr/>
        </p:nvSpPr>
        <p:spPr>
          <a:xfrm>
            <a:off x="1143000" y="657546"/>
            <a:ext cx="3602985" cy="3072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800"/>
            </a:pPr>
            <a:endParaRPr sz="1350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5" name="Google Shape;205;p8"/>
          <p:cNvSpPr txBox="1"/>
          <p:nvPr/>
        </p:nvSpPr>
        <p:spPr>
          <a:xfrm>
            <a:off x="1215804" y="2531577"/>
            <a:ext cx="6719400" cy="66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428625" indent="-314325">
              <a:lnSpc>
                <a:spcPct val="150000"/>
              </a:lnSpc>
              <a:buClr>
                <a:schemeClr val="dk1"/>
              </a:buClr>
              <a:buSzPts val="2400"/>
            </a:pP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208" name="Google Shape;208;p8"/>
          <p:cNvSpPr txBox="1"/>
          <p:nvPr/>
        </p:nvSpPr>
        <p:spPr>
          <a:xfrm>
            <a:off x="1643684" y="1946585"/>
            <a:ext cx="3102300" cy="637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>
              <a:lnSpc>
                <a:spcPct val="91666"/>
              </a:lnSpc>
              <a:buSzPts val="6000"/>
            </a:pPr>
            <a:r>
              <a:rPr lang="en-US" sz="4500" dirty="0">
                <a:solidFill>
                  <a:srgbClr val="086265"/>
                </a:solidFill>
                <a:latin typeface="Calibri"/>
                <a:ea typeface="Calibri"/>
                <a:cs typeface="Calibri"/>
                <a:sym typeface="Calibri"/>
              </a:rPr>
              <a:t>Mindfulness</a:t>
            </a:r>
            <a:endParaRPr sz="1050" dirty="0">
              <a:solidFill>
                <a:srgbClr val="086265"/>
              </a:solidFill>
            </a:endParaRPr>
          </a:p>
        </p:txBody>
      </p:sp>
      <p:sp>
        <p:nvSpPr>
          <p:cNvPr id="206" name="Google Shape;206;p8"/>
          <p:cNvSpPr/>
          <p:nvPr/>
        </p:nvSpPr>
        <p:spPr>
          <a:xfrm>
            <a:off x="1143000" y="3673013"/>
            <a:ext cx="6858000" cy="2327850"/>
          </a:xfrm>
          <a:prstGeom prst="rect">
            <a:avLst/>
          </a:prstGeom>
          <a:solidFill>
            <a:srgbClr val="086265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SzPts val="1800"/>
            </a:pPr>
            <a:endParaRPr sz="1350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9" name="Google Shape;209;p8"/>
          <p:cNvSpPr txBox="1"/>
          <p:nvPr/>
        </p:nvSpPr>
        <p:spPr>
          <a:xfrm>
            <a:off x="1381964" y="4098274"/>
            <a:ext cx="6380075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>
              <a:buSzPts val="2800"/>
            </a:pP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240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Between stimulus and response, there is a space. In that space lies our freedom and power to choose our response. In our response lies our growth and freedom</a:t>
            </a:r>
            <a:r>
              <a:rPr lang="en-US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.” Victor Frankl </a:t>
            </a:r>
            <a:r>
              <a:rPr lang="en-US" sz="21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05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4BBA10-498C-CD91-344E-4BABF3CDAC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9427" y="657546"/>
            <a:ext cx="3241574" cy="301562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5"/>
          <p:cNvSpPr/>
          <p:nvPr/>
        </p:nvSpPr>
        <p:spPr>
          <a:xfrm>
            <a:off x="0" y="0"/>
            <a:ext cx="9144000" cy="99622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5"/>
          <p:cNvSpPr txBox="1"/>
          <p:nvPr/>
        </p:nvSpPr>
        <p:spPr>
          <a:xfrm>
            <a:off x="0" y="105281"/>
            <a:ext cx="9144000" cy="751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Mindfulness</a:t>
            </a:r>
            <a:endParaRPr sz="1400" b="1" i="0" u="none" strike="noStrike" cap="none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5"/>
          <p:cNvSpPr/>
          <p:nvPr/>
        </p:nvSpPr>
        <p:spPr>
          <a:xfrm>
            <a:off x="-583096" y="1585548"/>
            <a:ext cx="5261115" cy="408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35" name="Google Shape;235;p15"/>
          <p:cNvSpPr txBox="1"/>
          <p:nvPr/>
        </p:nvSpPr>
        <p:spPr>
          <a:xfrm>
            <a:off x="587882" y="1774066"/>
            <a:ext cx="3878100" cy="3712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Awareness of the present moment, with a kind and open attitude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p15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>
            <a:off x="4678019" y="1585549"/>
            <a:ext cx="6132196" cy="4089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13"/>
          <p:cNvGrpSpPr/>
          <p:nvPr/>
        </p:nvGrpSpPr>
        <p:grpSpPr>
          <a:xfrm>
            <a:off x="2434569" y="1667458"/>
            <a:ext cx="5904089" cy="1122640"/>
            <a:chOff x="2434569" y="1667458"/>
            <a:chExt cx="5904089" cy="1122640"/>
          </a:xfrm>
        </p:grpSpPr>
        <p:sp>
          <p:nvSpPr>
            <p:cNvPr id="243" name="Google Shape;243;p13"/>
            <p:cNvSpPr/>
            <p:nvPr/>
          </p:nvSpPr>
          <p:spPr>
            <a:xfrm>
              <a:off x="2434569" y="1675777"/>
              <a:ext cx="2743200" cy="1114321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12700" cap="flat" cmpd="sng">
              <a:solidFill>
                <a:srgbClr val="2D7C7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n-US" sz="2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Stop ruminating about the past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3"/>
            <p:cNvSpPr/>
            <p:nvPr/>
          </p:nvSpPr>
          <p:spPr>
            <a:xfrm>
              <a:off x="5595458" y="1667458"/>
              <a:ext cx="2743200" cy="1114321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12700" cap="flat" cmpd="sng">
              <a:solidFill>
                <a:srgbClr val="2D7C7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n-US" sz="2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Stop worrying about the future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5" name="Google Shape;245;p13"/>
          <p:cNvGrpSpPr/>
          <p:nvPr/>
        </p:nvGrpSpPr>
        <p:grpSpPr>
          <a:xfrm>
            <a:off x="2434569" y="3500593"/>
            <a:ext cx="5904089" cy="1114321"/>
            <a:chOff x="2434569" y="3500593"/>
            <a:chExt cx="5904089" cy="1114321"/>
          </a:xfrm>
        </p:grpSpPr>
        <p:sp>
          <p:nvSpPr>
            <p:cNvPr id="246" name="Google Shape;246;p13"/>
            <p:cNvSpPr/>
            <p:nvPr/>
          </p:nvSpPr>
          <p:spPr>
            <a:xfrm>
              <a:off x="2434569" y="3500593"/>
              <a:ext cx="2743200" cy="1114321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n-US" sz="26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Tune into ourselves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5595458" y="3500593"/>
              <a:ext cx="2743200" cy="1114321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1270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n-US" sz="26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Tune into students and  each other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8" name="Google Shape;248;p13"/>
          <p:cNvGrpSpPr/>
          <p:nvPr/>
        </p:nvGrpSpPr>
        <p:grpSpPr>
          <a:xfrm>
            <a:off x="399764" y="1364304"/>
            <a:ext cx="1787060" cy="1645975"/>
            <a:chOff x="404402" y="1500388"/>
            <a:chExt cx="1787060" cy="1737360"/>
          </a:xfrm>
        </p:grpSpPr>
        <p:sp>
          <p:nvSpPr>
            <p:cNvPr id="249" name="Google Shape;249;p13"/>
            <p:cNvSpPr/>
            <p:nvPr/>
          </p:nvSpPr>
          <p:spPr>
            <a:xfrm>
              <a:off x="404402" y="1500388"/>
              <a:ext cx="1787060" cy="173736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00CC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3"/>
            <p:cNvSpPr txBox="1"/>
            <p:nvPr/>
          </p:nvSpPr>
          <p:spPr>
            <a:xfrm>
              <a:off x="542696" y="1843699"/>
              <a:ext cx="1525200" cy="1007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Present Moment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1" name="Google Shape;251;p13"/>
          <p:cNvGrpSpPr/>
          <p:nvPr/>
        </p:nvGrpSpPr>
        <p:grpSpPr>
          <a:xfrm>
            <a:off x="351587" y="3189073"/>
            <a:ext cx="1874138" cy="1645920"/>
            <a:chOff x="440892" y="1444042"/>
            <a:chExt cx="1874138" cy="1737360"/>
          </a:xfrm>
        </p:grpSpPr>
        <p:sp>
          <p:nvSpPr>
            <p:cNvPr id="252" name="Google Shape;252;p13"/>
            <p:cNvSpPr/>
            <p:nvPr/>
          </p:nvSpPr>
          <p:spPr>
            <a:xfrm>
              <a:off x="484431" y="1444042"/>
              <a:ext cx="1787060" cy="173736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00CC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3"/>
            <p:cNvSpPr txBox="1"/>
            <p:nvPr/>
          </p:nvSpPr>
          <p:spPr>
            <a:xfrm>
              <a:off x="440892" y="2014827"/>
              <a:ext cx="187413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Awareness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4" name="Google Shape;254;p13"/>
          <p:cNvGrpSpPr/>
          <p:nvPr/>
        </p:nvGrpSpPr>
        <p:grpSpPr>
          <a:xfrm>
            <a:off x="351587" y="5087365"/>
            <a:ext cx="1874138" cy="1645920"/>
            <a:chOff x="440892" y="1444042"/>
            <a:chExt cx="1874138" cy="1737360"/>
          </a:xfrm>
        </p:grpSpPr>
        <p:sp>
          <p:nvSpPr>
            <p:cNvPr id="255" name="Google Shape;255;p13"/>
            <p:cNvSpPr/>
            <p:nvPr/>
          </p:nvSpPr>
          <p:spPr>
            <a:xfrm>
              <a:off x="484431" y="1444042"/>
              <a:ext cx="1787060" cy="173736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00CC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3"/>
            <p:cNvSpPr txBox="1"/>
            <p:nvPr/>
          </p:nvSpPr>
          <p:spPr>
            <a:xfrm>
              <a:off x="440892" y="1833524"/>
              <a:ext cx="1874138" cy="10070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Kind +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Curious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7" name="Google Shape;257;p13"/>
          <p:cNvSpPr/>
          <p:nvPr/>
        </p:nvSpPr>
        <p:spPr>
          <a:xfrm>
            <a:off x="0" y="0"/>
            <a:ext cx="9144000" cy="9962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3"/>
          <p:cNvSpPr txBox="1">
            <a:spLocks noGrp="1"/>
          </p:cNvSpPr>
          <p:nvPr>
            <p:ph type="ctrTitle"/>
          </p:nvPr>
        </p:nvSpPr>
        <p:spPr>
          <a:xfrm>
            <a:off x="0" y="255588"/>
            <a:ext cx="91440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Mindfulness allows us to </a:t>
            </a:r>
            <a:r>
              <a:rPr lang="en-US" sz="3400" b="1" i="0" u="sng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pause</a:t>
            </a:r>
            <a:endParaRPr sz="3400" b="1" i="0" u="sng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9" name="Google Shape;259;p13"/>
          <p:cNvSpPr/>
          <p:nvPr/>
        </p:nvSpPr>
        <p:spPr>
          <a:xfrm>
            <a:off x="2434569" y="5351132"/>
            <a:ext cx="2743200" cy="11142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cap="flat" cmpd="sng">
            <a:solidFill>
              <a:srgbClr val="AA87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Compassionate with </a:t>
            </a:r>
            <a:r>
              <a:rPr lang="en-US" sz="2600" b="1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ourselves</a:t>
            </a:r>
            <a:endParaRPr sz="1400" b="1" i="0" u="sng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3"/>
          <p:cNvSpPr/>
          <p:nvPr/>
        </p:nvSpPr>
        <p:spPr>
          <a:xfrm>
            <a:off x="5595444" y="5353295"/>
            <a:ext cx="2743200" cy="11142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cap="flat" cmpd="sng">
            <a:solidFill>
              <a:srgbClr val="AA874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Compassionate with others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3"/>
          <p:cNvSpPr/>
          <p:nvPr/>
        </p:nvSpPr>
        <p:spPr>
          <a:xfrm>
            <a:off x="2407481" y="4021484"/>
            <a:ext cx="2106300" cy="14166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43"/>
          <p:cNvSpPr/>
          <p:nvPr/>
        </p:nvSpPr>
        <p:spPr>
          <a:xfrm>
            <a:off x="4636785" y="4021484"/>
            <a:ext cx="2106300" cy="1416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43"/>
          <p:cNvSpPr/>
          <p:nvPr/>
        </p:nvSpPr>
        <p:spPr>
          <a:xfrm>
            <a:off x="6865078" y="4021483"/>
            <a:ext cx="2106300" cy="14166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43"/>
          <p:cNvSpPr txBox="1"/>
          <p:nvPr/>
        </p:nvSpPr>
        <p:spPr>
          <a:xfrm>
            <a:off x="2404977" y="4257610"/>
            <a:ext cx="2106000" cy="5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Breath</a:t>
            </a:r>
            <a:endParaRPr sz="30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1" name="Google Shape;281;p43"/>
          <p:cNvSpPr txBox="1"/>
          <p:nvPr/>
        </p:nvSpPr>
        <p:spPr>
          <a:xfrm>
            <a:off x="4632625" y="4257610"/>
            <a:ext cx="2110500" cy="5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 dirty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Sensory</a:t>
            </a:r>
            <a:endParaRPr sz="3000" b="0" i="0" u="none" strike="noStrike" cap="none" dirty="0"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2" name="Google Shape;282;p43"/>
          <p:cNvSpPr txBox="1"/>
          <p:nvPr/>
        </p:nvSpPr>
        <p:spPr>
          <a:xfrm>
            <a:off x="6861929" y="4250744"/>
            <a:ext cx="2107200" cy="5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Body</a:t>
            </a:r>
            <a:endParaRPr sz="30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3" name="Google Shape;283;p43"/>
          <p:cNvSpPr/>
          <p:nvPr/>
        </p:nvSpPr>
        <p:spPr>
          <a:xfrm>
            <a:off x="154109" y="4021483"/>
            <a:ext cx="2106300" cy="1416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43"/>
          <p:cNvSpPr txBox="1"/>
          <p:nvPr/>
        </p:nvSpPr>
        <p:spPr>
          <a:xfrm>
            <a:off x="152400" y="4257609"/>
            <a:ext cx="2105700" cy="5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 dirty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Reflective</a:t>
            </a:r>
            <a:endParaRPr sz="3000" b="0" i="0" u="none" strike="noStrike" cap="none" dirty="0"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5" name="Google Shape;285;p43"/>
          <p:cNvSpPr/>
          <p:nvPr/>
        </p:nvSpPr>
        <p:spPr>
          <a:xfrm>
            <a:off x="0" y="966942"/>
            <a:ext cx="9144000" cy="996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43"/>
          <p:cNvSpPr txBox="1"/>
          <p:nvPr/>
        </p:nvSpPr>
        <p:spPr>
          <a:xfrm>
            <a:off x="0" y="1179390"/>
            <a:ext cx="9144000" cy="7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Mindfulness </a:t>
            </a:r>
            <a:endParaRPr sz="1400" b="1" i="0" u="none" strike="noStrike" cap="none" dirty="0"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87" name="Google Shape;287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61929" y="2404744"/>
            <a:ext cx="2069807" cy="1437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32585" y="2425603"/>
            <a:ext cx="2110500" cy="1424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2264" y="2478313"/>
            <a:ext cx="2045836" cy="1363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4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04977" y="2425603"/>
            <a:ext cx="2125670" cy="141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8810" y="0"/>
            <a:ext cx="617332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F0BDDD-84DA-E548-32A2-CF49380376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sz="2200" b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Participants will learn about the UW’s Be REAL program, including its content, delivery, and research. </a:t>
            </a:r>
          </a:p>
          <a:p>
            <a:pPr>
              <a:buFont typeface="+mj-lt"/>
              <a:buAutoNum type="arabicPeriod"/>
            </a:pPr>
            <a:endParaRPr lang="en-US" sz="2200" b="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2200" b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Participants will be introduced to several examples of mindfulness, self-compassion, and cognitive-behavioral strategies from the Be REAL program. </a:t>
            </a:r>
          </a:p>
          <a:p>
            <a:pPr>
              <a:buFont typeface="+mj-lt"/>
              <a:buAutoNum type="arabicPeriod"/>
            </a:pPr>
            <a:endParaRPr lang="en-US" sz="2200" b="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2200" b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Participants will learn how the Be REAL implementation strategy is successfully reaches under-represented student communities at the UW.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B7623C-9BBA-9088-E129-7FFC9F496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4688434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3"/>
          <p:cNvSpPr/>
          <p:nvPr/>
        </p:nvSpPr>
        <p:spPr>
          <a:xfrm>
            <a:off x="353928" y="248156"/>
            <a:ext cx="5011500" cy="2561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23"/>
          <p:cNvSpPr txBox="1"/>
          <p:nvPr/>
        </p:nvSpPr>
        <p:spPr>
          <a:xfrm>
            <a:off x="653916" y="457791"/>
            <a:ext cx="4711500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does mindfulness work?</a:t>
            </a:r>
            <a:endParaRPr sz="40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8" name="Google Shape;268;p23"/>
          <p:cNvSpPr/>
          <p:nvPr/>
        </p:nvSpPr>
        <p:spPr>
          <a:xfrm>
            <a:off x="3482875" y="3568350"/>
            <a:ext cx="5429400" cy="23919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Google Shape;269;p23" descr="Image result for neurons fi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3613" y="2206691"/>
            <a:ext cx="3898782" cy="2779229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3"/>
          <p:cNvSpPr txBox="1"/>
          <p:nvPr/>
        </p:nvSpPr>
        <p:spPr>
          <a:xfrm>
            <a:off x="5365425" y="3768725"/>
            <a:ext cx="3342900" cy="19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Neurons that </a:t>
            </a:r>
            <a:endParaRPr sz="40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fire together, </a:t>
            </a:r>
            <a:endParaRPr sz="40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wire together</a:t>
            </a:r>
            <a:endParaRPr sz="40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1" name="Google Shape;271;p23"/>
          <p:cNvSpPr txBox="1"/>
          <p:nvPr/>
        </p:nvSpPr>
        <p:spPr>
          <a:xfrm>
            <a:off x="388200" y="6275158"/>
            <a:ext cx="8109600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85000" lnSpcReduction="2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-US" sz="4000" b="1" i="1" u="none" strike="noStrike" cap="none" dirty="0">
                <a:solidFill>
                  <a:srgbClr val="52525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Building new habits for resilience</a:t>
            </a:r>
            <a:endParaRPr sz="4000" b="1" i="1" u="none" strike="noStrike" cap="none" dirty="0">
              <a:solidFill>
                <a:srgbClr val="52525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2"/>
          <p:cNvSpPr txBox="1">
            <a:spLocks noGrp="1"/>
          </p:cNvSpPr>
          <p:nvPr>
            <p:ph type="title"/>
          </p:nvPr>
        </p:nvSpPr>
        <p:spPr>
          <a:xfrm>
            <a:off x="209150" y="891400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7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Mindfulness in Organizations</a:t>
            </a:r>
            <a:endParaRPr sz="37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 descr="A foggy forest with trees&#10;&#10;Description automatically generated">
            <a:extLst>
              <a:ext uri="{FF2B5EF4-FFF2-40B4-BE49-F238E27FC236}">
                <a16:creationId xmlns:a16="http://schemas.microsoft.com/office/drawing/2014/main" id="{8403D18B-A87B-5BD0-E272-8F9CE4AEB12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-23620" y="-212035"/>
            <a:ext cx="11465255" cy="7615608"/>
          </a:xfrm>
          <a:prstGeom prst="rect">
            <a:avLst/>
          </a:prstGeom>
        </p:spPr>
      </p:pic>
      <p:sp>
        <p:nvSpPr>
          <p:cNvPr id="4" name="Google Shape;217;p39">
            <a:extLst>
              <a:ext uri="{FF2B5EF4-FFF2-40B4-BE49-F238E27FC236}">
                <a16:creationId xmlns:a16="http://schemas.microsoft.com/office/drawing/2014/main" id="{5FBFF552-1B0D-3943-9927-6AB91AFB71F4}"/>
              </a:ext>
            </a:extLst>
          </p:cNvPr>
          <p:cNvSpPr txBox="1">
            <a:spLocks/>
          </p:cNvSpPr>
          <p:nvPr/>
        </p:nvSpPr>
        <p:spPr>
          <a:xfrm>
            <a:off x="4302610" y="176645"/>
            <a:ext cx="4768654" cy="25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431800" indent="-342900">
              <a:lnSpc>
                <a:spcPct val="100000"/>
              </a:lnSpc>
              <a:spcBef>
                <a:spcPts val="400"/>
              </a:spcBef>
              <a:buClr>
                <a:srgbClr val="4B2E83"/>
              </a:buClr>
              <a:buSzPts val="2200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  <a:sym typeface="Open Sans"/>
              </a:rPr>
              <a:t>Shifting from automatic pilot to a more aware state of being. Attending to your quality of presence (e.g., listening).</a:t>
            </a:r>
          </a:p>
          <a:p>
            <a:pPr marL="88900" indent="0">
              <a:lnSpc>
                <a:spcPct val="100000"/>
              </a:lnSpc>
              <a:spcBef>
                <a:spcPts val="400"/>
              </a:spcBef>
              <a:buClr>
                <a:srgbClr val="4B2E83"/>
              </a:buClr>
              <a:buSzPts val="2200"/>
              <a:buNone/>
            </a:pPr>
            <a:endParaRPr lang="en-US" sz="20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  <a:sym typeface="Open Sans"/>
            </a:endParaRPr>
          </a:p>
          <a:p>
            <a:pPr marL="431800" indent="-342900">
              <a:lnSpc>
                <a:spcPct val="100000"/>
              </a:lnSpc>
              <a:spcBef>
                <a:spcPts val="400"/>
              </a:spcBef>
              <a:buClr>
                <a:srgbClr val="4B2E83"/>
              </a:buClr>
              <a:buSzPts val="2200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  <a:sym typeface="Open Sans"/>
              </a:rPr>
              <a:t>Scheduling time each day for short, intentional breaks.</a:t>
            </a:r>
          </a:p>
          <a:p>
            <a:pPr marL="571500" indent="-342900">
              <a:lnSpc>
                <a:spcPct val="100000"/>
              </a:lnSpc>
              <a:spcBef>
                <a:spcPts val="400"/>
              </a:spcBef>
              <a:buClr>
                <a:srgbClr val="4B2E83"/>
              </a:buClr>
              <a:buSzPts val="2200"/>
            </a:pPr>
            <a:endParaRPr lang="en-US" sz="20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  <a:sym typeface="Open Sans"/>
            </a:endParaRPr>
          </a:p>
          <a:p>
            <a:pPr marL="431800" indent="-342900">
              <a:lnSpc>
                <a:spcPct val="100000"/>
              </a:lnSpc>
              <a:spcBef>
                <a:spcPts val="400"/>
              </a:spcBef>
              <a:buClr>
                <a:srgbClr val="4B2E83"/>
              </a:buClr>
              <a:buSzPts val="2200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  <a:sym typeface="Open Sans"/>
              </a:rPr>
              <a:t>Taking or inviting a “moment to arrive” at the beginning of meetings and closing meetings with intention.</a:t>
            </a:r>
          </a:p>
          <a:p>
            <a:pPr marL="88900" indent="0">
              <a:lnSpc>
                <a:spcPct val="100000"/>
              </a:lnSpc>
              <a:spcBef>
                <a:spcPts val="400"/>
              </a:spcBef>
              <a:buClr>
                <a:srgbClr val="4B2E83"/>
              </a:buClr>
              <a:buSzPts val="2200"/>
              <a:buNone/>
            </a:pPr>
            <a:endParaRPr lang="en-US" sz="20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  <a:sym typeface="Open Sans"/>
            </a:endParaRPr>
          </a:p>
          <a:p>
            <a:pPr marL="431800" indent="-342900">
              <a:lnSpc>
                <a:spcPct val="100000"/>
              </a:lnSpc>
              <a:spcBef>
                <a:spcPts val="400"/>
              </a:spcBef>
              <a:buClr>
                <a:srgbClr val="4B2E83"/>
              </a:buClr>
              <a:buSzPts val="2200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  <a:sym typeface="Open Sans"/>
              </a:rPr>
              <a:t>Practicing concentration (e.g., focusing on one task, being present with others).</a:t>
            </a:r>
          </a:p>
          <a:p>
            <a:pPr marL="431800" indent="-342900">
              <a:lnSpc>
                <a:spcPct val="100000"/>
              </a:lnSpc>
              <a:spcBef>
                <a:spcPts val="400"/>
              </a:spcBef>
              <a:buClr>
                <a:srgbClr val="4B2E83"/>
              </a:buClr>
              <a:buSzPts val="2200"/>
            </a:pPr>
            <a:endParaRPr lang="en-US" sz="20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  <a:sym typeface="Open Sans"/>
            </a:endParaRPr>
          </a:p>
          <a:p>
            <a:pPr marL="431800" indent="-342900">
              <a:lnSpc>
                <a:spcPct val="100000"/>
              </a:lnSpc>
              <a:spcBef>
                <a:spcPts val="400"/>
              </a:spcBef>
              <a:buClr>
                <a:srgbClr val="4B2E83"/>
              </a:buClr>
              <a:buSzPts val="2200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  <a:sym typeface="Open Sans"/>
              </a:rPr>
              <a:t>Zooming-out – or perspective-taking. Holding a more balanced perspective.</a:t>
            </a:r>
          </a:p>
          <a:p>
            <a:pPr marL="431800" indent="-342900">
              <a:lnSpc>
                <a:spcPct val="100000"/>
              </a:lnSpc>
              <a:spcBef>
                <a:spcPts val="400"/>
              </a:spcBef>
              <a:buClr>
                <a:srgbClr val="4B2E83"/>
              </a:buClr>
              <a:buSzPts val="2200"/>
            </a:pPr>
            <a:endParaRPr lang="en-US" sz="20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  <a:sym typeface="Open Sans"/>
            </a:endParaRPr>
          </a:p>
          <a:p>
            <a:pPr marL="431800" indent="-342900">
              <a:lnSpc>
                <a:spcPct val="100000"/>
              </a:lnSpc>
              <a:spcBef>
                <a:spcPts val="400"/>
              </a:spcBef>
              <a:buClr>
                <a:srgbClr val="4B2E83"/>
              </a:buClr>
              <a:buSzPts val="2200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  <a:sym typeface="Open Sans"/>
              </a:rPr>
              <a:t>Maintaining daily/weekly reflective practice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  <a:sym typeface="Open Sans"/>
              </a:rPr>
              <a:t>.</a:t>
            </a:r>
          </a:p>
          <a:p>
            <a:pPr marL="431800" indent="-342900">
              <a:lnSpc>
                <a:spcPct val="100000"/>
              </a:lnSpc>
              <a:spcBef>
                <a:spcPts val="400"/>
              </a:spcBef>
              <a:buClr>
                <a:srgbClr val="4B2E83"/>
              </a:buClr>
              <a:buSzPts val="2200"/>
            </a:pPr>
            <a:endParaRPr lang="en-US" sz="18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  <a:sym typeface="Open Sans"/>
            </a:endParaRPr>
          </a:p>
          <a:p>
            <a:pPr marL="374650" indent="-285750">
              <a:lnSpc>
                <a:spcPct val="150000"/>
              </a:lnSpc>
              <a:spcBef>
                <a:spcPts val="400"/>
              </a:spcBef>
              <a:buClr>
                <a:srgbClr val="4B2E83"/>
              </a:buClr>
              <a:buSzPts val="2200"/>
            </a:pP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  <a:sym typeface="Arial"/>
            </a:endParaRPr>
          </a:p>
          <a:p>
            <a:pPr marL="571500" indent="-342900">
              <a:lnSpc>
                <a:spcPct val="100000"/>
              </a:lnSpc>
              <a:spcBef>
                <a:spcPts val="400"/>
              </a:spcBef>
              <a:buClr>
                <a:srgbClr val="4B2E83"/>
              </a:buClr>
              <a:buSzPts val="2200"/>
            </a:pPr>
            <a:endParaRPr lang="en-US"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8"/>
          <p:cNvSpPr/>
          <p:nvPr/>
        </p:nvSpPr>
        <p:spPr>
          <a:xfrm>
            <a:off x="4199467" y="0"/>
            <a:ext cx="4944533" cy="6858000"/>
          </a:xfrm>
          <a:prstGeom prst="rect">
            <a:avLst/>
          </a:prstGeom>
          <a:solidFill>
            <a:srgbClr val="EBE4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48"/>
          <p:cNvSpPr txBox="1"/>
          <p:nvPr/>
        </p:nvSpPr>
        <p:spPr>
          <a:xfrm>
            <a:off x="170705" y="4163517"/>
            <a:ext cx="4131532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Laura van Dernoot Lipsky</a:t>
            </a:r>
            <a:endParaRPr sz="16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Author: </a:t>
            </a:r>
            <a:r>
              <a:rPr lang="en-US" sz="1600" b="1" i="1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Trauma Stewardship</a:t>
            </a:r>
            <a:endParaRPr sz="1600" b="1" i="1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0" name="Google Shape;360;p48"/>
          <p:cNvSpPr txBox="1"/>
          <p:nvPr/>
        </p:nvSpPr>
        <p:spPr>
          <a:xfrm>
            <a:off x="4385733" y="2178378"/>
            <a:ext cx="4572000" cy="240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Having an “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exquisite quality of presence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”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will interrupt the systemic oppression that we know is causing so much harm and can transform the trauma that is arising.</a:t>
            </a:r>
          </a:p>
        </p:txBody>
      </p:sp>
      <p:pic>
        <p:nvPicPr>
          <p:cNvPr id="5" name="Picture 4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058FD490-7CBC-EF33-9858-701727E79F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705" y="1866625"/>
            <a:ext cx="3939308" cy="2215861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8"/>
          <p:cNvSpPr/>
          <p:nvPr/>
        </p:nvSpPr>
        <p:spPr>
          <a:xfrm>
            <a:off x="4199467" y="0"/>
            <a:ext cx="4944533" cy="6858000"/>
          </a:xfrm>
          <a:prstGeom prst="rect">
            <a:avLst/>
          </a:prstGeom>
          <a:solidFill>
            <a:srgbClr val="EBE4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48"/>
          <p:cNvSpPr txBox="1"/>
          <p:nvPr/>
        </p:nvSpPr>
        <p:spPr>
          <a:xfrm>
            <a:off x="159859" y="4870099"/>
            <a:ext cx="413153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Rhonda V. Magee</a:t>
            </a:r>
            <a:endParaRPr sz="16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Professor, University of San Francisco</a:t>
            </a:r>
            <a:endParaRPr sz="16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Author: </a:t>
            </a:r>
            <a:r>
              <a:rPr lang="en-US" sz="1600" b="1" i="1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Inner Work of Racial Justice</a:t>
            </a:r>
            <a:endParaRPr sz="1600" b="1" i="1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0" name="Google Shape;360;p48"/>
          <p:cNvSpPr txBox="1"/>
          <p:nvPr/>
        </p:nvSpPr>
        <p:spPr>
          <a:xfrm>
            <a:off x="4470299" y="224195"/>
            <a:ext cx="4572000" cy="6186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 dirty="0">
                <a:solidFill>
                  <a:srgbClr val="181818"/>
                </a:solidFill>
                <a:latin typeface="Calibri"/>
                <a:ea typeface="Calibri"/>
                <a:cs typeface="Calibri"/>
                <a:sym typeface="Calibri"/>
              </a:rPr>
              <a:t>“We don’t always realize that we must work continuously to make real the promise of liberating human interrelationship. </a:t>
            </a:r>
            <a:r>
              <a:rPr lang="en-US" sz="2200" b="1" i="0" u="none" strike="noStrike" cap="none" dirty="0">
                <a:solidFill>
                  <a:srgbClr val="181818"/>
                </a:solidFill>
                <a:latin typeface="Calibri"/>
                <a:ea typeface="Calibri"/>
                <a:cs typeface="Calibri"/>
                <a:sym typeface="Calibri"/>
              </a:rPr>
              <a:t>Even less often do we have the skills to do this work together. </a:t>
            </a:r>
            <a:r>
              <a:rPr lang="en-US" sz="2200" b="0" i="0" u="none" strike="noStrike" cap="none" dirty="0">
                <a:solidFill>
                  <a:srgbClr val="181818"/>
                </a:solidFill>
                <a:latin typeface="Calibri"/>
                <a:ea typeface="Calibri"/>
                <a:cs typeface="Calibri"/>
                <a:sym typeface="Calibri"/>
              </a:rPr>
              <a:t>Indeed, we have lacked the consciousness necessary to see our potential together and to lift ourselves up to a new plane for being in relationship with one another in ways that do not depend on power-over, but rejoice in power-with.” </a:t>
            </a:r>
            <a:r>
              <a:rPr lang="en-US" sz="1000" b="0" i="0" u="none" strike="noStrike" cap="none" dirty="0">
                <a:solidFill>
                  <a:srgbClr val="181818"/>
                </a:solidFill>
                <a:latin typeface="Calibri"/>
                <a:ea typeface="Calibri"/>
                <a:cs typeface="Calibri"/>
                <a:sym typeface="Calibri"/>
              </a:rPr>
              <a:t>(10)</a:t>
            </a:r>
            <a:endParaRPr sz="1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1" name="Google Shape;361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859" y="1001486"/>
            <a:ext cx="3868613" cy="38686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47998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2"/>
          <p:cNvSpPr/>
          <p:nvPr/>
        </p:nvSpPr>
        <p:spPr>
          <a:xfrm>
            <a:off x="786056" y="1829790"/>
            <a:ext cx="8183758" cy="2523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How does mindfulness support your resilience to stress? </a:t>
            </a:r>
            <a:r>
              <a:rPr lang="en-US" sz="24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How does mindfulness support your 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sense of connection to yourself and others? </a:t>
            </a:r>
            <a:endParaRPr lang="en-US" sz="24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endParaRPr lang="en-US" sz="24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How could mindfulness promote collective or organizational resilience?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dirty="0"/>
          </a:p>
        </p:txBody>
      </p:sp>
      <p:sp>
        <p:nvSpPr>
          <p:cNvPr id="374" name="Google Shape;374;p52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 dirty="0"/>
              <a:t>Discussion Questions</a:t>
            </a:r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16F85-AAE4-EBD9-ED8A-CD82240818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Pause for Q&amp;A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AEADC2-B31D-A2AF-8CC2-AF2433997F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6235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7CF716-A0D9-2A3B-A555-94DD83B63B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3484" y="-965950"/>
            <a:ext cx="9850582" cy="91639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42B7CF-2A10-DB6F-60A0-B78BAD6ED1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EXAMPLES &amp; PRACTICE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CCA07E-441E-030D-AAE6-67EB7F8B16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With Kizz Prusia</a:t>
            </a:r>
          </a:p>
        </p:txBody>
      </p:sp>
    </p:spTree>
    <p:extLst>
      <p:ext uri="{BB962C8B-B14F-4D97-AF65-F5344CB8AC3E}">
        <p14:creationId xmlns:p14="http://schemas.microsoft.com/office/powerpoint/2010/main" val="28346652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ABD1A431-9686-B4E1-8D81-5EF99B8AE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711200"/>
            <a:ext cx="7620000" cy="5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1323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2"/>
          <p:cNvSpPr/>
          <p:nvPr/>
        </p:nvSpPr>
        <p:spPr>
          <a:xfrm>
            <a:off x="775665" y="1694709"/>
            <a:ext cx="8183758" cy="381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spc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Share any observations about your experience in each of the practices. Is there a practice you would try again? In what setting (e.g., at home, at work, with colleagues)? 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spc="3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spc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other personal practices support your resilience to stress? 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spc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personal practices could you imagine integrating at work?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spc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one takeaway from today’s discussion (e.g., redefining resilience, stress response system, mindfulness, radical acceptance, etc.). </a:t>
            </a:r>
            <a:endParaRPr sz="2200" dirty="0"/>
          </a:p>
        </p:txBody>
      </p:sp>
      <p:sp>
        <p:nvSpPr>
          <p:cNvPr id="374" name="Google Shape;374;p52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 dirty="0"/>
              <a:t>Discussion Questions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58231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02F2B7-5B96-9433-EEB6-DD1DABAD1E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Supports cultivating a work culture that is more spacious and adept at addressing stress – individually and collectively</a:t>
            </a:r>
          </a:p>
          <a:p>
            <a:r>
              <a:rPr lang="en-US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Supports a culture of compassion and anti-racism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/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Be REAL skills, such as setting group norms and mindfulness, foster psychological safety (e.g., giving and receiving feedback)</a:t>
            </a:r>
          </a:p>
          <a:p>
            <a:pPr rtl="0"/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Improves our interpersonal skills and ability to relate to others we work with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E1BBC9-DBC4-B676-5535-EBB906E76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REAL: Implications for Work</a:t>
            </a:r>
          </a:p>
        </p:txBody>
      </p:sp>
    </p:spTree>
    <p:extLst>
      <p:ext uri="{BB962C8B-B14F-4D97-AF65-F5344CB8AC3E}">
        <p14:creationId xmlns:p14="http://schemas.microsoft.com/office/powerpoint/2010/main" val="296221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1"/>
          <p:cNvPicPr preferRelativeResize="0"/>
          <p:nvPr/>
        </p:nvPicPr>
        <p:blipFill rotWithShape="1">
          <a:blip r:embed="rId3">
            <a:alphaModFix amt="21000"/>
          </a:blip>
          <a:srcRect/>
          <a:stretch/>
        </p:blipFill>
        <p:spPr>
          <a:xfrm>
            <a:off x="-139993" y="-94924"/>
            <a:ext cx="10430852" cy="695292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1"/>
          <p:cNvSpPr txBox="1">
            <a:spLocks noGrp="1"/>
          </p:cNvSpPr>
          <p:nvPr>
            <p:ph type="body" idx="1"/>
          </p:nvPr>
        </p:nvSpPr>
        <p:spPr>
          <a:xfrm>
            <a:off x="671756" y="1735020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lvl="0" indent="0" algn="l" rtl="0">
              <a:lnSpc>
                <a:spcPct val="2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b="0" dirty="0"/>
          </a:p>
          <a:p>
            <a:pPr marL="76200" lvl="0" indent="0" algn="l" rtl="0">
              <a:lnSpc>
                <a:spcPct val="2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b="0" dirty="0"/>
              <a:t>The </a:t>
            </a:r>
            <a:r>
              <a:rPr lang="en-US" dirty="0"/>
              <a:t>UW Resilience Lab </a:t>
            </a:r>
            <a:r>
              <a:rPr lang="en-US" b="0" dirty="0"/>
              <a:t>is promoting well-being at the UW through education, research partnerships, and our core programs and initiatives.</a:t>
            </a:r>
            <a:endParaRPr dirty="0"/>
          </a:p>
        </p:txBody>
      </p:sp>
      <p:sp>
        <p:nvSpPr>
          <p:cNvPr id="117" name="Google Shape;117;p11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endParaRPr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66"/>
          <p:cNvSpPr txBox="1">
            <a:spLocks noGrp="1"/>
          </p:cNvSpPr>
          <p:nvPr>
            <p:ph type="title"/>
          </p:nvPr>
        </p:nvSpPr>
        <p:spPr>
          <a:xfrm>
            <a:off x="571280" y="721961"/>
            <a:ext cx="6138497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r>
              <a:rPr lang="en-US" dirty="0"/>
              <a:t>Mentioned Resources</a:t>
            </a:r>
            <a:endParaRPr dirty="0"/>
          </a:p>
        </p:txBody>
      </p:sp>
      <p:pic>
        <p:nvPicPr>
          <p:cNvPr id="492" name="Google Shape;492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2376" y="4525817"/>
            <a:ext cx="1721090" cy="1229351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93" name="Google Shape;493;p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15500" y="4525817"/>
            <a:ext cx="1251362" cy="189767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94" name="Google Shape;494;p6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11039" y="2405816"/>
            <a:ext cx="1169118" cy="1772948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96" name="Google Shape;496;p6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15139" y="4405302"/>
            <a:ext cx="1470379" cy="1470379"/>
          </a:xfrm>
          <a:prstGeom prst="rect">
            <a:avLst/>
          </a:prstGeom>
          <a:noFill/>
          <a:ln w="34925" cap="flat" cmpd="sng">
            <a:solidFill>
              <a:srgbClr val="1F1337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F13BB09-A13A-DAE2-C661-853A1E49AD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2045" y="2386150"/>
            <a:ext cx="1426250" cy="1829634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D2D40F-05EE-84CF-1A9C-9A2A88F925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37289" y="2431017"/>
            <a:ext cx="1155700" cy="173990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16F85-AAE4-EBD9-ED8A-CD82240818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Pause for Q&amp;A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AEADC2-B31D-A2AF-8CC2-AF2433997F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609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Google Shape;501;p6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4502" y="3112085"/>
            <a:ext cx="357482" cy="357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67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3002" y="2643233"/>
            <a:ext cx="320482" cy="320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67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3303" y="4156865"/>
            <a:ext cx="340174" cy="340174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67"/>
          <p:cNvSpPr/>
          <p:nvPr/>
        </p:nvSpPr>
        <p:spPr>
          <a:xfrm>
            <a:off x="5221984" y="2595594"/>
            <a:ext cx="4908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D8C398"/>
                </a:solidFill>
                <a:latin typeface="Arial"/>
                <a:ea typeface="Arial"/>
                <a:cs typeface="Arial"/>
                <a:sym typeface="Arial"/>
              </a:rPr>
              <a:t>@uwresiliencelab</a:t>
            </a:r>
            <a:endParaRPr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67"/>
          <p:cNvSpPr/>
          <p:nvPr/>
        </p:nvSpPr>
        <p:spPr>
          <a:xfrm>
            <a:off x="5222003" y="3116035"/>
            <a:ext cx="4908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D8C398"/>
                </a:solidFill>
                <a:latin typeface="Arial"/>
                <a:ea typeface="Arial"/>
                <a:cs typeface="Arial"/>
                <a:sym typeface="Arial"/>
              </a:rPr>
              <a:t>@uwresilience</a:t>
            </a:r>
            <a:endParaRPr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67"/>
          <p:cNvSpPr/>
          <p:nvPr/>
        </p:nvSpPr>
        <p:spPr>
          <a:xfrm>
            <a:off x="5221984" y="4175372"/>
            <a:ext cx="4908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D8C398"/>
                </a:solidFill>
                <a:latin typeface="Arial"/>
                <a:ea typeface="Arial"/>
                <a:cs typeface="Arial"/>
                <a:sym typeface="Arial"/>
              </a:rPr>
              <a:t>wellbeing.uw.edu/unit/resilience-lab</a:t>
            </a:r>
            <a:endParaRPr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67"/>
          <p:cNvSpPr/>
          <p:nvPr/>
        </p:nvSpPr>
        <p:spPr>
          <a:xfrm>
            <a:off x="812010" y="2527860"/>
            <a:ext cx="490830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4800" b="1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6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uwreslab@uw.edu</a:t>
            </a:r>
            <a:endParaRPr sz="3600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67"/>
          <p:cNvSpPr/>
          <p:nvPr/>
        </p:nvSpPr>
        <p:spPr>
          <a:xfrm>
            <a:off x="5241683" y="3648468"/>
            <a:ext cx="236138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D8C398"/>
                </a:solidFill>
                <a:latin typeface="Arial"/>
                <a:ea typeface="Arial"/>
                <a:cs typeface="Arial"/>
                <a:sym typeface="Arial"/>
              </a:rPr>
              <a:t>@uwresilience</a:t>
            </a:r>
            <a:endParaRPr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9" name="Google Shape;509;p67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4648" y="3658146"/>
            <a:ext cx="357483" cy="357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7"/>
          <p:cNvGrpSpPr/>
          <p:nvPr/>
        </p:nvGrpSpPr>
        <p:grpSpPr>
          <a:xfrm>
            <a:off x="755001" y="1678053"/>
            <a:ext cx="3675332" cy="5459601"/>
            <a:chOff x="1286297" y="971154"/>
            <a:chExt cx="3675332" cy="5459601"/>
          </a:xfrm>
        </p:grpSpPr>
        <p:pic>
          <p:nvPicPr>
            <p:cNvPr id="124" name="Google Shape;124;p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227554" y="1470241"/>
              <a:ext cx="1734075" cy="19980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7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989"/>
            <a:stretch/>
          </p:blipFill>
          <p:spPr>
            <a:xfrm>
              <a:off x="1286297" y="4593511"/>
              <a:ext cx="1761400" cy="18372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426188" y="971154"/>
              <a:ext cx="1654331" cy="16205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289282" y="3616222"/>
              <a:ext cx="1644642" cy="17899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8" name="Google Shape;128;p7"/>
          <p:cNvSpPr txBox="1">
            <a:spLocks noGrp="1"/>
          </p:cNvSpPr>
          <p:nvPr>
            <p:ph type="title"/>
          </p:nvPr>
        </p:nvSpPr>
        <p:spPr>
          <a:xfrm>
            <a:off x="960438" y="423863"/>
            <a:ext cx="8183562" cy="992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 sz="3200" b="1" i="0" u="none" strike="noStrike" cap="none" dirty="0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</a:rPr>
              <a:t>Student &amp; Alumni Centered Vision</a:t>
            </a:r>
            <a:endParaRPr sz="1400" b="1" i="0" u="none" strike="noStrike" cap="none" dirty="0">
              <a:solidFill>
                <a:schemeClr val="accent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9" name="Google Shape;129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6259" y="3507223"/>
            <a:ext cx="1658883" cy="1620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72000" y="1591867"/>
            <a:ext cx="1367183" cy="1884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572000" y="3653231"/>
            <a:ext cx="1654331" cy="1998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080850" y="1415436"/>
            <a:ext cx="2013744" cy="1998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376521" y="3653230"/>
            <a:ext cx="2622063" cy="2622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>
            <a:spLocks noGrp="1"/>
          </p:cNvSpPr>
          <p:nvPr>
            <p:ph type="body" idx="1"/>
          </p:nvPr>
        </p:nvSpPr>
        <p:spPr>
          <a:xfrm>
            <a:off x="659305" y="1712816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Common definitions of resilience do not take into account the toll of racism and other forms of oppression.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endParaRPr lang="en-US"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People with marginalized identities are expected to be “tough” to deal with the systemic oppression that exists within institutions and organizations. 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endParaRPr lang="en-US"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Focusing on stress-coping strategies alone only makes sense if we are addressing the conditions, factors, and structures that cause the stress in the first place.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1800" b="0" dirty="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b="0" dirty="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62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b="0" dirty="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620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dirty="0">
              <a:solidFill>
                <a:schemeClr val="accent5"/>
              </a:solidFill>
            </a:endParaRPr>
          </a:p>
        </p:txBody>
      </p:sp>
      <p:sp>
        <p:nvSpPr>
          <p:cNvPr id="140" name="Google Shape;140;p18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-US" sz="3200" dirty="0">
                <a:latin typeface="Open Sans"/>
                <a:ea typeface="Open Sans"/>
                <a:cs typeface="Open Sans"/>
                <a:sym typeface="Open Sans"/>
              </a:rPr>
              <a:t>Redefining Resilience 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>
            <a:spLocks noGrp="1"/>
          </p:cNvSpPr>
          <p:nvPr>
            <p:ph type="body" idx="1"/>
          </p:nvPr>
        </p:nvSpPr>
        <p:spPr>
          <a:xfrm>
            <a:off x="774008" y="1671888"/>
            <a:ext cx="7979254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1400" b="0" dirty="0">
                <a:solidFill>
                  <a:schemeClr val="accent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 Resilience Lab is focused on initiatives that promote collective/organizational resilience (our ability to adapt and learn together); shifting the onus of responsibility from individuals to the whole system.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endParaRPr lang="en-US" sz="1400" b="0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1400" b="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We are interested in building a culture of collective resilience – and resistance. One way we enact this is by applying contemplative practice (e.g., mindful awareness) to racial and environmental justice work. We also teach resilience-based practices to apply in one’s own life, as well organizationally. 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62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 sz="1400" b="0" dirty="0">
              <a:solidFill>
                <a:schemeClr val="accent5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1400" b="0" dirty="0">
                <a:solidFill>
                  <a:schemeClr val="accent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 Resilience Lab leads through </a:t>
            </a:r>
            <a:r>
              <a:rPr lang="en-US" sz="1400" b="0" i="1" dirty="0">
                <a:solidFill>
                  <a:schemeClr val="accent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Collective Impact </a:t>
            </a:r>
            <a:r>
              <a:rPr lang="en-US" sz="1400" b="0" dirty="0">
                <a:solidFill>
                  <a:schemeClr val="accent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– a process for supporting a system to work interdependently toward common outcomes. Through this we provide pathways for constituents to co-envision and co-create a compassionate University. This requires that we learn strategies that support us to work </a:t>
            </a:r>
            <a:r>
              <a:rPr lang="en-US" sz="1400" b="0" i="1" dirty="0">
                <a:solidFill>
                  <a:schemeClr val="accent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really well together</a:t>
            </a:r>
            <a:r>
              <a:rPr lang="en-US" sz="1400" b="0" dirty="0">
                <a:solidFill>
                  <a:schemeClr val="accent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.</a:t>
            </a:r>
          </a:p>
          <a:p>
            <a: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endParaRPr lang="en-US" sz="1400" b="0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1400" b="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As such, we believe the way we work matters. We focus on leading in contemplative ways – individually and collectively – to support our ability to work on challenging adaptive issues and thrive.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000" b="0" dirty="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200" b="0" dirty="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200" b="0" dirty="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200" b="0" dirty="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200" b="0" dirty="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200" b="0" dirty="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sz="2200" b="0" dirty="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Calibri"/>
              <a:buNone/>
            </a:pPr>
            <a:endParaRPr sz="2200" b="0" dirty="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Calibri"/>
              <a:buNone/>
            </a:pPr>
            <a:endParaRPr sz="2200" b="0" dirty="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b="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b="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 dirty="0"/>
          </a:p>
        </p:txBody>
      </p:sp>
      <p:sp>
        <p:nvSpPr>
          <p:cNvPr id="147" name="Google Shape;147;p21"/>
          <p:cNvSpPr txBox="1">
            <a:spLocks noGrp="1"/>
          </p:cNvSpPr>
          <p:nvPr>
            <p:ph type="title"/>
          </p:nvPr>
        </p:nvSpPr>
        <p:spPr>
          <a:xfrm>
            <a:off x="671756" y="371511"/>
            <a:ext cx="8183759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200" dirty="0">
                <a:latin typeface="Open Sans"/>
                <a:ea typeface="Open Sans"/>
                <a:cs typeface="Open Sans"/>
                <a:sym typeface="Open Sans"/>
              </a:rPr>
              <a:t>Redefining Resilience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5383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8813055-246E-5EE9-CE9D-58E3B1C1B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6106A5-0F1A-9309-EF33-9FDBDD5B33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DBBD0C-6861-678C-429D-5A1D0FB309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5756" y="2325634"/>
            <a:ext cx="8404261" cy="4727575"/>
          </a:xfrm>
          <a:prstGeom prst="rect">
            <a:avLst/>
          </a:prstGeom>
        </p:spPr>
        <p:txBody>
          <a:bodyPr/>
          <a:lstStyle/>
          <a:p>
            <a:r>
              <a:rPr lang="en-US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Two theories that inform our leadership practice.</a:t>
            </a:r>
          </a:p>
        </p:txBody>
      </p:sp>
    </p:spTree>
    <p:extLst>
      <p:ext uri="{BB962C8B-B14F-4D97-AF65-F5344CB8AC3E}">
        <p14:creationId xmlns:p14="http://schemas.microsoft.com/office/powerpoint/2010/main" val="123653357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4b2e83 1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5377</TotalTime>
  <Words>1768</Words>
  <Application>Microsoft Office PowerPoint</Application>
  <PresentationFormat>On-screen Show (4:3)</PresentationFormat>
  <Paragraphs>248</Paragraphs>
  <Slides>42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5" baseType="lpstr">
      <vt:lpstr>Arial</vt:lpstr>
      <vt:lpstr>Arimo</vt:lpstr>
      <vt:lpstr>Calibri</vt:lpstr>
      <vt:lpstr>Encode Sans Black</vt:lpstr>
      <vt:lpstr>Helvetica Neue</vt:lpstr>
      <vt:lpstr>Merriweather</vt:lpstr>
      <vt:lpstr>Merriweather Sans</vt:lpstr>
      <vt:lpstr>Open Sans</vt:lpstr>
      <vt:lpstr>PT Sans</vt:lpstr>
      <vt:lpstr>Roboto</vt:lpstr>
      <vt:lpstr>Source Sans Pro</vt:lpstr>
      <vt:lpstr>Times</vt:lpstr>
      <vt:lpstr>1_Custom Design</vt:lpstr>
      <vt:lpstr>Be REAL</vt:lpstr>
      <vt:lpstr>Today’s Presenters</vt:lpstr>
      <vt:lpstr>Learning Objectives</vt:lpstr>
      <vt:lpstr>PowerPoint Presentation</vt:lpstr>
      <vt:lpstr>Student &amp; Alumni Centered Vision</vt:lpstr>
      <vt:lpstr>Redefining Resilience </vt:lpstr>
      <vt:lpstr>Redefining Resilience</vt:lpstr>
      <vt:lpstr>PowerPoint Presentation</vt:lpstr>
      <vt:lpstr>Two theories that inform our leadership practice.</vt:lpstr>
      <vt:lpstr>Systems Perspective  </vt:lpstr>
      <vt:lpstr>Adaptive Leadership</vt:lpstr>
      <vt:lpstr>Share your reflections of the Resilience Lab’s framework.   What thoughts - reactions, questions, connections – are coming up for you?   </vt:lpstr>
      <vt:lpstr>Pause for Q&amp;A</vt:lpstr>
      <vt:lpstr>Center for Child &amp; Family Well-Being (CCFW)</vt:lpstr>
      <vt:lpstr>PowerPoint Presentation</vt:lpstr>
      <vt:lpstr>PowerPoint Presentation</vt:lpstr>
      <vt:lpstr>PowerPoint Presentation</vt:lpstr>
      <vt:lpstr>PowerPoint Presentation</vt:lpstr>
      <vt:lpstr>Staff Professional Development and Well-Being</vt:lpstr>
      <vt:lpstr>Pause for Q&amp;A</vt:lpstr>
      <vt:lpstr>Be REAL: Mini-Module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Mindfulness allows us to pause</vt:lpstr>
      <vt:lpstr>PowerPoint Presentation</vt:lpstr>
      <vt:lpstr>PowerPoint Presentation</vt:lpstr>
      <vt:lpstr>PowerPoint Presentation</vt:lpstr>
      <vt:lpstr>Mindfulness in Organizations</vt:lpstr>
      <vt:lpstr>PowerPoint Presentation</vt:lpstr>
      <vt:lpstr>PowerPoint Presentation</vt:lpstr>
      <vt:lpstr>Discussion Questions</vt:lpstr>
      <vt:lpstr>Pause for Q&amp;A</vt:lpstr>
      <vt:lpstr>EXAMPLES &amp; PRACTICE</vt:lpstr>
      <vt:lpstr>PowerPoint Presentation</vt:lpstr>
      <vt:lpstr>Discussion Questions</vt:lpstr>
      <vt:lpstr>Be REAL: Implications for Work</vt:lpstr>
      <vt:lpstr>Mentioned Resources</vt:lpstr>
      <vt:lpstr>Pause for Q&amp;A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 Culture of Resilience &amp; Well-Being</dc:title>
  <dc:creator>Alanya Cannon</dc:creator>
  <cp:lastModifiedBy>Lindsay Piper</cp:lastModifiedBy>
  <cp:revision>29</cp:revision>
  <cp:lastPrinted>2023-12-13T04:09:43Z</cp:lastPrinted>
  <dcterms:created xsi:type="dcterms:W3CDTF">2014-10-14T00:51:43Z</dcterms:created>
  <dcterms:modified xsi:type="dcterms:W3CDTF">2024-01-12T17:28:27Z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0x010100B118162D5ACFB842B4993C0321B58467</vt:lpwstr>
  </property>
</Properties>
</file>