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 id="263" r:id="rId7"/>
    <p:sldId id="266" r:id="rId8"/>
    <p:sldId id="267" r:id="rId9"/>
    <p:sldId id="265"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275B"/>
    <a:srgbClr val="493E75"/>
    <a:srgbClr val="3B185A"/>
    <a:srgbClr val="D3AF21"/>
    <a:srgbClr val="D7C896"/>
    <a:srgbClr val="C7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5" d="100"/>
          <a:sy n="85" d="100"/>
        </p:scale>
        <p:origin x="74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684412_high_Purp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44000" cy="6858000"/>
          </a:xfrm>
          <a:prstGeom prst="rect">
            <a:avLst/>
          </a:prstGeom>
          <a:solidFill>
            <a:srgbClr val="39275B">
              <a:alpha val="59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6686550"/>
            <a:ext cx="9144000" cy="17145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7" name="Rectangle 6"/>
          <p:cNvSpPr>
            <a:spLocks noChangeArrowheads="1"/>
          </p:cNvSpPr>
          <p:nvPr/>
        </p:nvSpPr>
        <p:spPr bwMode="auto">
          <a:xfrm>
            <a:off x="8162925" y="6345238"/>
            <a:ext cx="514350" cy="512762"/>
          </a:xfrm>
          <a:prstGeom prst="rect">
            <a:avLst/>
          </a:prstGeom>
          <a:solidFill>
            <a:srgbClr val="39275B"/>
          </a:solidFill>
          <a:ln>
            <a:noFill/>
          </a:ln>
          <a:effectLst>
            <a:outerShdw blurRad="40000" dist="23000" dir="12660004" rotWithShape="0">
              <a:srgbClr val="808080">
                <a:alpha val="26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8" name="Picture 8" descr="UW_W-Logo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50238" y="6488113"/>
            <a:ext cx="339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UW.Wordmark_ctr_white.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1000" y="265113"/>
            <a:ext cx="25511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752600"/>
            <a:ext cx="7772400" cy="147002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08375"/>
            <a:ext cx="64008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 name="Date Placeholder 3"/>
          <p:cNvSpPr>
            <a:spLocks noGrp="1"/>
          </p:cNvSpPr>
          <p:nvPr>
            <p:ph type="dt" sz="half" idx="10"/>
          </p:nvPr>
        </p:nvSpPr>
        <p:spPr>
          <a:xfrm>
            <a:off x="447675" y="5943600"/>
            <a:ext cx="2133600" cy="365125"/>
          </a:xfrm>
        </p:spPr>
        <p:txBody>
          <a:bodyPr/>
          <a:lstStyle>
            <a:lvl1pPr>
              <a:defRPr>
                <a:solidFill>
                  <a:srgbClr val="FFFFFF"/>
                </a:solidFill>
              </a:defRPr>
            </a:lvl1pPr>
          </a:lstStyle>
          <a:p>
            <a:pPr>
              <a:defRPr/>
            </a:pPr>
            <a:fld id="{E472D0B8-76E0-4010-B0B8-9C42538247C0}" type="datetime1">
              <a:rPr lang="en-US"/>
              <a:pPr>
                <a:defRPr/>
              </a:pPr>
              <a:t>5/28/2015</a:t>
            </a:fld>
            <a:endParaRPr lang="en-US"/>
          </a:p>
        </p:txBody>
      </p:sp>
      <p:sp>
        <p:nvSpPr>
          <p:cNvPr id="11" name="Footer Placeholder 4"/>
          <p:cNvSpPr>
            <a:spLocks noGrp="1"/>
          </p:cNvSpPr>
          <p:nvPr>
            <p:ph type="ftr" sz="quarter" idx="11"/>
          </p:nvPr>
        </p:nvSpPr>
        <p:spPr>
          <a:xfrm>
            <a:off x="3114675" y="5943600"/>
            <a:ext cx="2895600" cy="365125"/>
          </a:xfrm>
        </p:spPr>
        <p:txBody>
          <a:bodyPr/>
          <a:lstStyle>
            <a:lvl1pPr>
              <a:defRPr>
                <a:solidFill>
                  <a:srgbClr val="FFFFFF"/>
                </a:solidFill>
              </a:defRPr>
            </a:lvl1pPr>
          </a:lstStyle>
          <a:p>
            <a:pPr>
              <a:defRPr/>
            </a:pPr>
            <a:endParaRPr lang="en-US"/>
          </a:p>
        </p:txBody>
      </p:sp>
      <p:sp>
        <p:nvSpPr>
          <p:cNvPr id="12" name="Slide Number Placeholder 5"/>
          <p:cNvSpPr>
            <a:spLocks noGrp="1"/>
          </p:cNvSpPr>
          <p:nvPr>
            <p:ph type="sldNum" sz="quarter" idx="12"/>
          </p:nvPr>
        </p:nvSpPr>
        <p:spPr>
          <a:xfrm>
            <a:off x="6543675" y="5943600"/>
            <a:ext cx="2133600" cy="365125"/>
          </a:xfrm>
        </p:spPr>
        <p:txBody>
          <a:bodyPr/>
          <a:lstStyle>
            <a:lvl1pPr>
              <a:defRPr>
                <a:solidFill>
                  <a:srgbClr val="FFFFFF"/>
                </a:solidFill>
              </a:defRPr>
            </a:lvl1pPr>
          </a:lstStyle>
          <a:p>
            <a:fld id="{86CC4FB4-5140-4636-B55A-E29730F50059}" type="slidenum">
              <a:rPr lang="en-US" altLang="en-US"/>
              <a:pPr/>
              <a:t>‹#›</a:t>
            </a:fld>
            <a:endParaRPr lang="en-US" altLang="en-US"/>
          </a:p>
        </p:txBody>
      </p:sp>
    </p:spTree>
    <p:extLst>
      <p:ext uri="{BB962C8B-B14F-4D97-AF65-F5344CB8AC3E}">
        <p14:creationId xmlns:p14="http://schemas.microsoft.com/office/powerpoint/2010/main" val="21476408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6FD500-DCC1-4E8C-A620-F60AC56E1605}" type="datetime1">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C55CC0-CA6D-4CC8-8089-B07834F55367}" type="slidenum">
              <a:rPr lang="en-US" altLang="en-US"/>
              <a:pPr/>
              <a:t>‹#›</a:t>
            </a:fld>
            <a:endParaRPr lang="en-US" altLang="en-US"/>
          </a:p>
        </p:txBody>
      </p:sp>
    </p:spTree>
    <p:extLst>
      <p:ext uri="{BB962C8B-B14F-4D97-AF65-F5344CB8AC3E}">
        <p14:creationId xmlns:p14="http://schemas.microsoft.com/office/powerpoint/2010/main" val="163030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1"/>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410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8D8BEFF-7AA6-4B69-9F6C-F66475D08D5C}" type="datetime1">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99EC4C-CB07-4BF8-93DE-8EE3D549C045}" type="slidenum">
              <a:rPr lang="en-US" altLang="en-US"/>
              <a:pPr/>
              <a:t>‹#›</a:t>
            </a:fld>
            <a:endParaRPr lang="en-US" altLang="en-US"/>
          </a:p>
        </p:txBody>
      </p:sp>
    </p:spTree>
    <p:extLst>
      <p:ext uri="{BB962C8B-B14F-4D97-AF65-F5344CB8AC3E}">
        <p14:creationId xmlns:p14="http://schemas.microsoft.com/office/powerpoint/2010/main" val="280545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6686550"/>
            <a:ext cx="9144000" cy="17145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 name="Rectangle 4"/>
          <p:cNvSpPr>
            <a:spLocks noChangeArrowheads="1"/>
          </p:cNvSpPr>
          <p:nvPr/>
        </p:nvSpPr>
        <p:spPr bwMode="auto">
          <a:xfrm>
            <a:off x="8162925" y="6345238"/>
            <a:ext cx="514350" cy="512762"/>
          </a:xfrm>
          <a:prstGeom prst="rect">
            <a:avLst/>
          </a:prstGeom>
          <a:solidFill>
            <a:srgbClr val="39275B"/>
          </a:solidFill>
          <a:ln>
            <a:noFill/>
          </a:ln>
          <a:effectLst>
            <a:outerShdw blurRad="40000" dist="23000" dir="12660004" rotWithShape="0">
              <a:srgbClr val="808080">
                <a:alpha val="26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6" name="Picture 8" descr="UW_W-Logo_RG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0238" y="6488113"/>
            <a:ext cx="339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UW.Wordmark_ct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66700"/>
            <a:ext cx="25638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D3E513EF-7E90-404A-8183-5A4C2FA6F97C}" type="datetime1">
              <a:rPr lang="en-US"/>
              <a:pPr>
                <a:defRPr/>
              </a:pPr>
              <a:t>5/28/2015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3CB4B133-0BC9-479D-A0AB-ED22EEAA9CD3}" type="slidenum">
              <a:rPr lang="en-US" altLang="en-US"/>
              <a:pPr/>
              <a:t>‹#›</a:t>
            </a:fld>
            <a:endParaRPr lang="en-US" altLang="en-US"/>
          </a:p>
        </p:txBody>
      </p:sp>
    </p:spTree>
    <p:extLst>
      <p:ext uri="{BB962C8B-B14F-4D97-AF65-F5344CB8AC3E}">
        <p14:creationId xmlns:p14="http://schemas.microsoft.com/office/powerpoint/2010/main" val="213362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73C536-A55B-44B6-AE3E-ECFFFAFEC16B}" type="datetime1">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ED434C5-8AA7-4F25-876D-A2C254A13A97}" type="slidenum">
              <a:rPr lang="en-US" altLang="en-US"/>
              <a:pPr/>
              <a:t>‹#›</a:t>
            </a:fld>
            <a:endParaRPr lang="en-US" altLang="en-US"/>
          </a:p>
        </p:txBody>
      </p:sp>
    </p:spTree>
    <p:extLst>
      <p:ext uri="{BB962C8B-B14F-4D97-AF65-F5344CB8AC3E}">
        <p14:creationId xmlns:p14="http://schemas.microsoft.com/office/powerpoint/2010/main" val="192041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0E9A5FB-8A67-4D47-AE48-B8A52A276B24}" type="datetime1">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B172DD7-A310-4DF3-965E-CD32F38606A1}" type="slidenum">
              <a:rPr lang="en-US" altLang="en-US"/>
              <a:pPr/>
              <a:t>‹#›</a:t>
            </a:fld>
            <a:endParaRPr lang="en-US" altLang="en-US"/>
          </a:p>
        </p:txBody>
      </p:sp>
    </p:spTree>
    <p:extLst>
      <p:ext uri="{BB962C8B-B14F-4D97-AF65-F5344CB8AC3E}">
        <p14:creationId xmlns:p14="http://schemas.microsoft.com/office/powerpoint/2010/main" val="129664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09F7BB5-9BEF-4DD0-B581-7A0BD4462382}" type="datetime1">
              <a:rPr lang="en-US"/>
              <a:pPr>
                <a:defRPr/>
              </a:pPr>
              <a:t>5/28/2015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BF339D6-3743-4561-B17C-55E71A98E3EB}" type="slidenum">
              <a:rPr lang="en-US" altLang="en-US"/>
              <a:pPr/>
              <a:t>‹#›</a:t>
            </a:fld>
            <a:endParaRPr lang="en-US" altLang="en-US"/>
          </a:p>
        </p:txBody>
      </p:sp>
    </p:spTree>
    <p:extLst>
      <p:ext uri="{BB962C8B-B14F-4D97-AF65-F5344CB8AC3E}">
        <p14:creationId xmlns:p14="http://schemas.microsoft.com/office/powerpoint/2010/main" val="426118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A08DB6-04BC-4440-ADA0-38A39A4F94CF}" type="datetime1">
              <a:rPr lang="en-US"/>
              <a:pPr>
                <a:defRPr/>
              </a:pPr>
              <a:t>5/28/2015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5D9BC3A-CBC2-49FB-9CB6-84E9F35AA7F2}" type="slidenum">
              <a:rPr lang="en-US" altLang="en-US"/>
              <a:pPr/>
              <a:t>‹#›</a:t>
            </a:fld>
            <a:endParaRPr lang="en-US" altLang="en-US"/>
          </a:p>
        </p:txBody>
      </p:sp>
    </p:spTree>
    <p:extLst>
      <p:ext uri="{BB962C8B-B14F-4D97-AF65-F5344CB8AC3E}">
        <p14:creationId xmlns:p14="http://schemas.microsoft.com/office/powerpoint/2010/main" val="279794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A642CD-E5F7-4D65-96EB-09DF772C3E0E}" type="datetime1">
              <a:rPr lang="en-US"/>
              <a:pPr>
                <a:defRPr/>
              </a:pPr>
              <a:t>5/28/2015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CA9D4B8-E251-42E5-9412-78306B712B10}" type="slidenum">
              <a:rPr lang="en-US" altLang="en-US"/>
              <a:pPr/>
              <a:t>‹#›</a:t>
            </a:fld>
            <a:endParaRPr lang="en-US" altLang="en-US"/>
          </a:p>
        </p:txBody>
      </p:sp>
    </p:spTree>
    <p:extLst>
      <p:ext uri="{BB962C8B-B14F-4D97-AF65-F5344CB8AC3E}">
        <p14:creationId xmlns:p14="http://schemas.microsoft.com/office/powerpoint/2010/main" val="3683432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008313" cy="10668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533401"/>
            <a:ext cx="5111750" cy="5410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76400"/>
            <a:ext cx="3008313" cy="42672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5D7FEA-8EFD-4CD6-8859-A4C1B6775E29}" type="datetime1">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31CBE3E-B148-462E-BBC1-B90D14EFA63A}" type="slidenum">
              <a:rPr lang="en-US" altLang="en-US"/>
              <a:pPr/>
              <a:t>‹#›</a:t>
            </a:fld>
            <a:endParaRPr lang="en-US" altLang="en-US"/>
          </a:p>
        </p:txBody>
      </p:sp>
    </p:spTree>
    <p:extLst>
      <p:ext uri="{BB962C8B-B14F-4D97-AF65-F5344CB8AC3E}">
        <p14:creationId xmlns:p14="http://schemas.microsoft.com/office/powerpoint/2010/main" val="214646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39592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2149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7F51B4-0016-4F11-8FF2-DE4AFCAFA9DE}" type="datetime1">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2C7DF09-07C0-46F0-96AC-59C60637F0EA}" type="slidenum">
              <a:rPr lang="en-US" altLang="en-US"/>
              <a:pPr/>
              <a:t>‹#›</a:t>
            </a:fld>
            <a:endParaRPr lang="en-US" altLang="en-US"/>
          </a:p>
        </p:txBody>
      </p:sp>
    </p:spTree>
    <p:extLst>
      <p:ext uri="{BB962C8B-B14F-4D97-AF65-F5344CB8AC3E}">
        <p14:creationId xmlns:p14="http://schemas.microsoft.com/office/powerpoint/2010/main" val="1681888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334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764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47675" y="609600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A226935B-2096-4612-88D7-AF1ED6B004A8}" type="datetime1">
              <a:rPr lang="en-US"/>
              <a:pPr>
                <a:defRPr/>
              </a:pPr>
              <a:t>5/28/2015</a:t>
            </a:fld>
            <a:endParaRPr lang="en-US"/>
          </a:p>
        </p:txBody>
      </p:sp>
      <p:sp>
        <p:nvSpPr>
          <p:cNvPr id="5" name="Footer Placeholder 4"/>
          <p:cNvSpPr>
            <a:spLocks noGrp="1"/>
          </p:cNvSpPr>
          <p:nvPr>
            <p:ph type="ftr" sz="quarter" idx="3"/>
          </p:nvPr>
        </p:nvSpPr>
        <p:spPr>
          <a:xfrm>
            <a:off x="3114675" y="609600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43675" y="609600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B7344A0-14BF-46F5-A824-258BAB66BE3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atalyst.uw.edu/webq/survey/krtccc/0000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idx="1"/>
          </p:nvPr>
        </p:nvSpPr>
        <p:spPr/>
        <p:txBody>
          <a:bodyPr/>
          <a:lstStyle/>
          <a:p>
            <a:pPr eaLnBrk="1" hangingPunct="1"/>
            <a:r>
              <a:rPr lang="en-US" altLang="en-US" dirty="0" smtClean="0">
                <a:latin typeface="Frutiger 55 Roman" charset="0"/>
                <a:ea typeface="ＭＳ Ｐゴシック" panose="020B0600070205080204" pitchFamily="34" charset="-128"/>
              </a:rPr>
              <a:t> </a:t>
            </a:r>
          </a:p>
        </p:txBody>
      </p:sp>
      <p:sp>
        <p:nvSpPr>
          <p:cNvPr id="4099" name="Title 3"/>
          <p:cNvSpPr>
            <a:spLocks noGrp="1"/>
          </p:cNvSpPr>
          <p:nvPr>
            <p:ph type="ctrTitle"/>
          </p:nvPr>
        </p:nvSpPr>
        <p:spPr/>
        <p:txBody>
          <a:bodyPr/>
          <a:lstStyle/>
          <a:p>
            <a:r>
              <a:rPr lang="en-US" sz="3600" dirty="0" smtClean="0">
                <a:solidFill>
                  <a:schemeClr val="bg1"/>
                </a:solidFill>
                <a:latin typeface="Encode Sans Normal" panose="02000000000000000000" pitchFamily="2" charset="0"/>
              </a:rPr>
              <a:t>PERFORMANCE DEVELOPMENT PLAN WITH 360 FEEDBACK SURVEY</a:t>
            </a:r>
            <a:endParaRPr lang="en-US" altLang="en-US" sz="3600" dirty="0" smtClean="0">
              <a:latin typeface="Encode Sans Normal" panose="02000000000000000000" pitchFamily="2" charset="0"/>
              <a:ea typeface="ＭＳ Ｐゴシック" panose="020B0600070205080204" pitchFamily="34" charset="-128"/>
            </a:endParaRPr>
          </a:p>
        </p:txBody>
      </p:sp>
      <p:pic>
        <p:nvPicPr>
          <p:cNvPr id="4100" name="Picture 6" descr="C:\Users\krschwic\Pictures\uw_hsa_exec_banner.jpg"/>
          <p:cNvPicPr>
            <a:picLocks noChangeAspect="1" noChangeArrowheads="1"/>
          </p:cNvPicPr>
          <p:nvPr/>
        </p:nvPicPr>
        <p:blipFill>
          <a:blip r:embed="rId2">
            <a:extLst>
              <a:ext uri="{28A0092B-C50C-407E-A947-70E740481C1C}">
                <a14:useLocalDpi xmlns:a14="http://schemas.microsoft.com/office/drawing/2010/main" val="0"/>
              </a:ext>
            </a:extLst>
          </a:blip>
          <a:srcRect l="12022" t="12315" r="11955" b="11035"/>
          <a:stretch>
            <a:fillRect/>
          </a:stretch>
        </p:blipFill>
        <p:spPr bwMode="auto">
          <a:xfrm>
            <a:off x="4724400" y="6354763"/>
            <a:ext cx="3200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1"/>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 name="TextBox 2"/>
          <p:cNvSpPr txBox="1"/>
          <p:nvPr/>
        </p:nvSpPr>
        <p:spPr>
          <a:xfrm>
            <a:off x="990600" y="4018816"/>
            <a:ext cx="7086600" cy="1846659"/>
          </a:xfrm>
          <a:prstGeom prst="rect">
            <a:avLst/>
          </a:prstGeom>
          <a:noFill/>
        </p:spPr>
        <p:txBody>
          <a:bodyPr wrap="square" rtlCol="0">
            <a:spAutoFit/>
          </a:bodyPr>
          <a:lstStyle/>
          <a:p>
            <a:pPr marL="285750" indent="-285750">
              <a:buClr>
                <a:srgbClr val="C79900"/>
              </a:buClr>
              <a:buFont typeface="Wingdings 3" panose="05040102010807070707" pitchFamily="18" charset="2"/>
              <a:buChar char=""/>
            </a:pPr>
            <a:r>
              <a:rPr lang="en-US" sz="1600" dirty="0" smtClean="0">
                <a:solidFill>
                  <a:schemeClr val="bg1"/>
                </a:solidFill>
                <a:ea typeface="Open Sans" panose="020B0606030504020204" pitchFamily="34" charset="0"/>
                <a:cs typeface="Arial" panose="020B0604020202020204" pitchFamily="34" charset="0"/>
              </a:rPr>
              <a:t>The goal: To provide supervisors with additional data for formulating employees performance development plan (PDP)</a:t>
            </a:r>
          </a:p>
          <a:p>
            <a:pPr marL="285750" indent="-285750">
              <a:buClr>
                <a:srgbClr val="C79900"/>
              </a:buClr>
              <a:buFont typeface="Wingdings 3" panose="05040102010807070707" pitchFamily="18" charset="2"/>
              <a:buChar char=""/>
            </a:pPr>
            <a:endParaRPr lang="en-US" sz="16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Clr>
                <a:srgbClr val="C79900"/>
              </a:buClr>
              <a:buFont typeface="Wingdings 3" panose="05040102010807070707" pitchFamily="18" charset="2"/>
              <a:buChar char=""/>
            </a:pPr>
            <a:r>
              <a:rPr lang="en-US" sz="1600" dirty="0" smtClean="0">
                <a:solidFill>
                  <a:schemeClr val="bg1"/>
                </a:solidFill>
              </a:rPr>
              <a:t>All resources needed to complete the feedback survey (e-mail template, messages) are included in this training PowerPoint.  Word documents are located on HSA website. </a:t>
            </a:r>
          </a:p>
          <a:p>
            <a:pPr marL="285750" indent="-285750">
              <a:buClr>
                <a:srgbClr val="C79900"/>
              </a:buClr>
              <a:buFont typeface="Wingdings 3" panose="05040102010807070707" pitchFamily="18" charset="2"/>
              <a:buChar char=""/>
            </a:pPr>
            <a:endParaRPr lang="en-US" dirty="0" smtClean="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ln>
            <a:solidFill>
              <a:schemeClr val="tx1"/>
            </a:solidFill>
          </a:ln>
        </p:spPr>
        <p:txBody>
          <a:bodyPr/>
          <a:lstStyle/>
          <a:p>
            <a:r>
              <a:rPr lang="en-US" sz="4000" dirty="0" smtClean="0">
                <a:latin typeface="Open Sans" panose="020B0606030504020204" pitchFamily="34" charset="0"/>
                <a:ea typeface="Open Sans" panose="020B0606030504020204" pitchFamily="34" charset="0"/>
                <a:cs typeface="Open Sans" panose="020B0606030504020204" pitchFamily="34" charset="0"/>
              </a:rPr>
              <a:t>360 FEEDBACK SURVEY PROCESS</a:t>
            </a:r>
            <a:endParaRPr lang="en-US" altLang="en-US" sz="4000" dirty="0" smtClean="0">
              <a:latin typeface="Open Sans" panose="020B0606030504020204" pitchFamily="34" charset="0"/>
              <a:ea typeface="Open Sans" panose="020B0606030504020204" pitchFamily="34" charset="0"/>
              <a:cs typeface="Open Sans" panose="020B0606030504020204" pitchFamily="34" charset="0"/>
            </a:endParaRPr>
          </a:p>
        </p:txBody>
      </p:sp>
      <p:sp>
        <p:nvSpPr>
          <p:cNvPr id="5123" name="Content Placeholder 2"/>
          <p:cNvSpPr>
            <a:spLocks noGrp="1"/>
          </p:cNvSpPr>
          <p:nvPr>
            <p:ph idx="1"/>
          </p:nvPr>
        </p:nvSpPr>
        <p:spPr>
          <a:xfrm>
            <a:off x="552450" y="2438400"/>
            <a:ext cx="8229600" cy="3352800"/>
          </a:xfrm>
        </p:spPr>
        <p:txBody>
          <a:bodyPr/>
          <a:lstStyle/>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e-mails the employee requesting 5 raters and the supervisor selects 5 raters</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reviews list of raters and agrees or amends the list, adding the supervisor's 5 raters</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The supervisor emails the survey invitation to raters with return date</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The supervisor summarizes the results for each employee on report form and incorporates it into the PDP form.</a:t>
            </a:r>
          </a:p>
          <a:p>
            <a:pPr marL="0" indent="0">
              <a:lnSpc>
                <a:spcPct val="150000"/>
              </a:lnSpc>
              <a:buNone/>
            </a:pPr>
            <a:r>
              <a:rPr lang="en-US" sz="1400" dirty="0" smtClean="0">
                <a:latin typeface="Open Sans" panose="020B0606030504020204" pitchFamily="34" charset="0"/>
                <a:ea typeface="Open Sans" panose="020B0606030504020204" pitchFamily="34" charset="0"/>
                <a:cs typeface="Open Sans" panose="020B0606030504020204" pitchFamily="34" charset="0"/>
              </a:rPr>
              <a:t>                     : De-identified report is retained with PDP documents</a:t>
            </a:r>
          </a:p>
          <a:p>
            <a:pPr marL="0" indent="0">
              <a:lnSpc>
                <a:spcPct val="150000"/>
              </a:lnSpc>
              <a:buNone/>
            </a:pPr>
            <a:r>
              <a:rPr lang="en-US" sz="1400" dirty="0">
                <a:latin typeface="Open Sans" panose="020B0606030504020204" pitchFamily="34" charset="0"/>
                <a:ea typeface="Open Sans" panose="020B0606030504020204" pitchFamily="34" charset="0"/>
                <a:cs typeface="Open Sans" panose="020B0606030504020204" pitchFamily="34" charset="0"/>
              </a:rPr>
              <a:t> </a:t>
            </a:r>
            <a:r>
              <a:rPr lang="en-US" sz="1400" dirty="0" smtClean="0">
                <a:latin typeface="Open Sans" panose="020B0606030504020204" pitchFamily="34" charset="0"/>
                <a:ea typeface="Open Sans" panose="020B0606030504020204" pitchFamily="34" charset="0"/>
                <a:cs typeface="Open Sans" panose="020B0606030504020204" pitchFamily="34" charset="0"/>
              </a:rPr>
              <a:t>                    : Drafts and  all data other deleted</a:t>
            </a:r>
          </a:p>
          <a:p>
            <a:pPr marL="0" indent="0">
              <a:lnSpc>
                <a:spcPct val="150000"/>
              </a:lnSpc>
              <a:buNone/>
            </a:pPr>
            <a:r>
              <a:rPr lang="en-US" sz="1400" dirty="0" smtClean="0">
                <a:latin typeface="Open Sans" panose="020B0606030504020204" pitchFamily="34" charset="0"/>
                <a:ea typeface="Open Sans" panose="020B0606030504020204" pitchFamily="34" charset="0"/>
                <a:cs typeface="Open Sans" panose="020B0606030504020204" pitchFamily="34" charset="0"/>
              </a:rPr>
              <a:t>5.              Supervisor and employee schedule PDP discussion</a:t>
            </a:r>
          </a:p>
          <a:p>
            <a:pPr eaLnBrk="1" hangingPunct="1"/>
            <a:endParaRPr lang="en-US" altLang="en-US" dirty="0" smtClean="0">
              <a:ea typeface="ＭＳ Ｐゴシック" panose="020B0600070205080204" pitchFamily="34" charset="-128"/>
            </a:endParaRPr>
          </a:p>
        </p:txBody>
      </p:sp>
      <p:pic>
        <p:nvPicPr>
          <p:cNvPr id="5124" name="Picture 4" descr="C:\Users\krschwic\Pictures\uw_hsa_exec_banner.png"/>
          <p:cNvPicPr>
            <a:picLocks noChangeAspect="1" noChangeArrowheads="1"/>
          </p:cNvPicPr>
          <p:nvPr/>
        </p:nvPicPr>
        <p:blipFill>
          <a:blip r:embed="rId2">
            <a:extLst>
              <a:ext uri="{28A0092B-C50C-407E-A947-70E740481C1C}">
                <a14:useLocalDpi xmlns:a14="http://schemas.microsoft.com/office/drawing/2010/main" val="0"/>
              </a:ext>
            </a:extLst>
          </a:blip>
          <a:srcRect l="11346" r="12056"/>
          <a:stretch>
            <a:fillRect/>
          </a:stretch>
        </p:blipFill>
        <p:spPr bwMode="auto">
          <a:xfrm>
            <a:off x="4800600" y="6372225"/>
            <a:ext cx="32004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US" sz="2800" dirty="0" smtClean="0">
                <a:latin typeface="Open Sans" panose="020B0606030504020204" pitchFamily="34" charset="0"/>
                <a:ea typeface="Open Sans" panose="020B0606030504020204" pitchFamily="34" charset="0"/>
                <a:cs typeface="Open Sans" panose="020B0606030504020204" pitchFamily="34" charset="0"/>
              </a:rPr>
              <a:t>1.</a:t>
            </a:r>
            <a:r>
              <a:rPr lang="en-US" sz="3600" dirty="0" smtClean="0">
                <a:latin typeface="Open Sans" panose="020B0606030504020204" pitchFamily="34" charset="0"/>
                <a:ea typeface="Open Sans" panose="020B0606030504020204" pitchFamily="34" charset="0"/>
                <a:cs typeface="Open Sans" panose="020B0606030504020204" pitchFamily="34" charset="0"/>
              </a:rPr>
              <a:t> </a:t>
            </a:r>
            <a:r>
              <a:rPr lang="en-US" sz="2800" dirty="0" smtClean="0">
                <a:latin typeface="Open Sans" panose="020B0606030504020204" pitchFamily="34" charset="0"/>
                <a:ea typeface="Open Sans" panose="020B0606030504020204" pitchFamily="34" charset="0"/>
                <a:cs typeface="Open Sans" panose="020B0606030504020204" pitchFamily="34" charset="0"/>
              </a:rPr>
              <a:t>Supervisor E-mails the Employee for 5 Raters</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nchor="ctr"/>
          <a:lstStyle/>
          <a:p>
            <a:pPr>
              <a:buClr>
                <a:srgbClr val="C79900"/>
              </a:buClr>
              <a:buFont typeface="Wingdings 3" panose="05040102010807070707" pitchFamily="18" charset="2"/>
              <a:buChar char=""/>
            </a:pPr>
            <a:r>
              <a:rPr lang="en-US" sz="1800" b="1" dirty="0" smtClean="0">
                <a:latin typeface="Open Sans" panose="020B0606030504020204" pitchFamily="34" charset="0"/>
                <a:ea typeface="Open Sans" panose="020B0606030504020204" pitchFamily="34" charset="0"/>
                <a:cs typeface="Open Sans" panose="020B0606030504020204" pitchFamily="34" charset="0"/>
              </a:rPr>
              <a:t>Recommended e-mail from supervisor to employee:</a:t>
            </a:r>
          </a:p>
          <a:p>
            <a:pPr marL="0" indent="0">
              <a:buNone/>
            </a:pPr>
            <a:endParaRPr lang="en-US" sz="2400" dirty="0" smtClean="0"/>
          </a:p>
          <a:p>
            <a:pPr marL="0" indent="0">
              <a:buNone/>
            </a:pPr>
            <a:r>
              <a:rPr lang="en-US" sz="1400" dirty="0">
                <a:latin typeface="Open Sans" panose="020B0606030504020204" pitchFamily="34" charset="0"/>
                <a:ea typeface="Open Sans" panose="020B0606030504020204" pitchFamily="34" charset="0"/>
                <a:cs typeface="Open Sans" panose="020B0606030504020204" pitchFamily="34" charset="0"/>
              </a:rPr>
              <a:t>As we’ve discussed, I am requesting your recommendations for 5 individuals to whom I can send the confidential HSA PDP Feedback Survey.   You may want to consider individuals from within our unit or other UW departments.  If you have significant work-related interactions with individuals outside the UW, you may also include these names in your suggested list.  As your supervisor, I will add 5 survey participants to broaden and perhaps balance the pool of potential survey respondents.  The total survey participant pool may exceed 10.  </a:t>
            </a:r>
            <a:endParaRPr lang="en-US" sz="140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400" dirty="0">
                <a:latin typeface="Open Sans" panose="020B0606030504020204" pitchFamily="34" charset="0"/>
                <a:ea typeface="Open Sans" panose="020B0606030504020204" pitchFamily="34" charset="0"/>
                <a:cs typeface="Open Sans" panose="020B0606030504020204" pitchFamily="34" charset="0"/>
              </a:rPr>
              <a:t>SUPERVISOR NOTE:  if your unit has determined a default set of participants within your unit or a cross a service profile, please include here to avoid redundancy</a:t>
            </a:r>
            <a:r>
              <a:rPr lang="en-US" sz="1400" dirty="0" smtClean="0">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400" dirty="0">
                <a:latin typeface="Open Sans" panose="020B0606030504020204" pitchFamily="34" charset="0"/>
                <a:ea typeface="Open Sans" panose="020B0606030504020204" pitchFamily="34" charset="0"/>
                <a:cs typeface="Open Sans" panose="020B0606030504020204" pitchFamily="34" charset="0"/>
              </a:rPr>
              <a:t>Please respond by DATE.  The approximate timeline for PDP is outlined below and I appreciate your prompt reply. </a:t>
            </a:r>
          </a:p>
          <a:p>
            <a:pPr marL="0" indent="0">
              <a:buNone/>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marL="0" indent="0" algn="r">
              <a:buNone/>
            </a:pPr>
            <a:r>
              <a:rPr lang="en-US" sz="1400" dirty="0" smtClean="0">
                <a:latin typeface="Open Sans" panose="020B0606030504020204" pitchFamily="34" charset="0"/>
                <a:ea typeface="Open Sans" panose="020B0606030504020204" pitchFamily="34" charset="0"/>
                <a:cs typeface="Open Sans" panose="020B0606030504020204" pitchFamily="34" charset="0"/>
              </a:rPr>
              <a:t>(Word document is located on HSA website)</a:t>
            </a:r>
          </a:p>
        </p:txBody>
      </p:sp>
    </p:spTree>
    <p:extLst>
      <p:ext uri="{BB962C8B-B14F-4D97-AF65-F5344CB8AC3E}">
        <p14:creationId xmlns:p14="http://schemas.microsoft.com/office/powerpoint/2010/main" val="19544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latin typeface="Open Sans" panose="020B0606030504020204" pitchFamily="34" charset="0"/>
                <a:ea typeface="Open Sans" panose="020B0606030504020204" pitchFamily="34" charset="0"/>
                <a:cs typeface="Open Sans" panose="020B0606030504020204" pitchFamily="34" charset="0"/>
              </a:rPr>
              <a:t>2. Supervisor reviews list of raters; agrees or amends </a:t>
            </a:r>
            <a:br>
              <a:rPr lang="en-US" sz="2400" dirty="0" smtClean="0">
                <a:latin typeface="Open Sans" panose="020B0606030504020204" pitchFamily="34" charset="0"/>
                <a:ea typeface="Open Sans" panose="020B0606030504020204" pitchFamily="34" charset="0"/>
                <a:cs typeface="Open Sans" panose="020B0606030504020204" pitchFamily="34" charset="0"/>
              </a:rPr>
            </a:br>
            <a:r>
              <a:rPr lang="en-US" sz="2400" dirty="0" smtClean="0">
                <a:latin typeface="Open Sans" panose="020B0606030504020204" pitchFamily="34" charset="0"/>
                <a:ea typeface="Open Sans" panose="020B0606030504020204" pitchFamily="34" charset="0"/>
                <a:cs typeface="Open Sans" panose="020B0606030504020204" pitchFamily="34" charset="0"/>
              </a:rPr>
              <a:t>the list by email to employee</a:t>
            </a:r>
            <a:r>
              <a:rPr lang="en-US" sz="1800" dirty="0" smtClean="0"/>
              <a:t/>
            </a:r>
            <a:br>
              <a:rPr lang="en-US" sz="1800" dirty="0" smtClean="0"/>
            </a:b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142875" y="1524000"/>
            <a:ext cx="4191000" cy="4493538"/>
          </a:xfrm>
          <a:prstGeom prst="rect">
            <a:avLst/>
          </a:prstGeom>
          <a:noFill/>
        </p:spPr>
        <p:txBody>
          <a:bodyPr wrap="square" rtlCol="0">
            <a:spAutoFit/>
          </a:bodyPr>
          <a:lstStyle/>
          <a:p>
            <a:pPr marL="342900" marR="0" lvl="0" indent="-342900">
              <a:spcBef>
                <a:spcPts val="0"/>
              </a:spcBef>
              <a:spcAft>
                <a:spcPts val="0"/>
              </a:spcAft>
              <a:buFont typeface="+mj-lt"/>
              <a:buAutoNum type="arabicPeriod"/>
            </a:pPr>
            <a:r>
              <a:rPr lang="en-US" sz="1000" b="1" dirty="0" smtClean="0">
                <a:solidFill>
                  <a:srgbClr val="548235"/>
                </a:solidFill>
                <a:latin typeface="Open Sans" panose="020B0606030504020204" pitchFamily="34" charset="0"/>
                <a:ea typeface="Open Sans" panose="020B0606030504020204" pitchFamily="34" charset="0"/>
                <a:cs typeface="Open Sans" panose="020B0606030504020204" pitchFamily="34" charset="0"/>
              </a:rPr>
              <a:t>ASSUMING CONCURRENCE ON SUGGESTIONS</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dirty="0"/>
          </a:p>
          <a:p>
            <a:r>
              <a:rPr lang="en-US" sz="1000" dirty="0" smtClean="0">
                <a:latin typeface="Open Sans" panose="020B0606030504020204" pitchFamily="34" charset="0"/>
                <a:ea typeface="Open Sans" panose="020B0606030504020204" pitchFamily="34" charset="0"/>
                <a:cs typeface="Open Sans" panose="020B0606030504020204" pitchFamily="34" charset="0"/>
              </a:rPr>
              <a:t>Hello </a:t>
            </a:r>
            <a:r>
              <a:rPr lang="en-US" sz="1000" dirty="0">
                <a:latin typeface="Open Sans" panose="020B0606030504020204" pitchFamily="34" charset="0"/>
                <a:ea typeface="Open Sans" panose="020B0606030504020204" pitchFamily="34" charset="0"/>
                <a:cs typeface="Open Sans" panose="020B0606030504020204" pitchFamily="34" charset="0"/>
              </a:rPr>
              <a:t>NAME</a:t>
            </a:r>
            <a:r>
              <a:rPr lang="en-US" sz="1000" dirty="0" smtClean="0">
                <a:latin typeface="Open Sans" panose="020B0606030504020204" pitchFamily="34" charset="0"/>
                <a:ea typeface="Open Sans" panose="020B0606030504020204" pitchFamily="34" charset="0"/>
                <a:cs typeface="Open Sans" panose="020B0606030504020204" pitchFamily="34" charset="0"/>
              </a:rPr>
              <a:t>,</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I appreciate your prompt response in responding to my request for performance survey participants.  I agree with your suggestions and appreciate your thoughtful approach to this task.  As your supervisor, my job is to expand and possibly balance the potential pool of survey raters to reflect your job description and organizational relationships.  </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The </a:t>
            </a:r>
            <a:r>
              <a:rPr lang="en-US" sz="1000" dirty="0">
                <a:latin typeface="Open Sans" panose="020B0606030504020204" pitchFamily="34" charset="0"/>
                <a:ea typeface="Open Sans" panose="020B0606030504020204" pitchFamily="34" charset="0"/>
                <a:cs typeface="Open Sans" panose="020B0606030504020204" pitchFamily="34" charset="0"/>
              </a:rPr>
              <a:t>confidential responses I receive from the survey raters will be collated into an additional data stream that I will reference as I develop your PDP form.   Survey response rates vary and may not reach 100% response.  I will work with the data I receive and we will address as a component of our overall PDP discussions.  Your confidential survey link sent to the potential raters listed below.</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LIST </a:t>
            </a:r>
            <a:r>
              <a:rPr lang="en-US" sz="1000" dirty="0">
                <a:latin typeface="Open Sans" panose="020B0606030504020204" pitchFamily="34" charset="0"/>
                <a:ea typeface="Open Sans" panose="020B0606030504020204" pitchFamily="34" charset="0"/>
                <a:cs typeface="Open Sans" panose="020B0606030504020204" pitchFamily="34" charset="0"/>
              </a:rPr>
              <a:t>NAMES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OPTIONAL: If you have not already done so, please begin preparing your self-evaluation form and gathering training records, significant achievements, strategy benchmarks, and goals to discuss in June.  I look forward to our discussion and development planning.</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Thank you,</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SUPERVISOR</a:t>
            </a:r>
          </a:p>
          <a:p>
            <a:r>
              <a:rPr lang="en-US" sz="1000" dirty="0">
                <a:latin typeface="Open Sans" panose="020B0606030504020204" pitchFamily="34" charset="0"/>
                <a:ea typeface="Open Sans" panose="020B0606030504020204" pitchFamily="34" charset="0"/>
                <a:cs typeface="Open Sans" panose="020B0606030504020204" pitchFamily="34" charset="0"/>
              </a:rPr>
              <a:t>SIGNATURE BLOCK</a:t>
            </a:r>
          </a:p>
          <a:p>
            <a:endParaRPr lang="en-US" dirty="0"/>
          </a:p>
        </p:txBody>
      </p:sp>
      <p:sp>
        <p:nvSpPr>
          <p:cNvPr id="7" name="TextBox 6"/>
          <p:cNvSpPr txBox="1"/>
          <p:nvPr/>
        </p:nvSpPr>
        <p:spPr>
          <a:xfrm>
            <a:off x="4572000" y="1447800"/>
            <a:ext cx="4267200" cy="4678204"/>
          </a:xfrm>
          <a:prstGeom prst="rect">
            <a:avLst/>
          </a:prstGeom>
          <a:noFill/>
        </p:spPr>
        <p:txBody>
          <a:bodyPr wrap="square" rtlCol="0">
            <a:spAutoFit/>
          </a:bodyPr>
          <a:lstStyle/>
          <a:p>
            <a:pPr marR="0" lvl="0">
              <a:spcBef>
                <a:spcPts val="0"/>
              </a:spcBef>
              <a:spcAft>
                <a:spcPts val="0"/>
              </a:spcAft>
            </a:pPr>
            <a:r>
              <a:rPr lang="en-US" sz="1000" b="1" dirty="0" smtClean="0">
                <a:solidFill>
                  <a:schemeClr val="accent2">
                    <a:lumMod val="75000"/>
                  </a:schemeClr>
                </a:solidFill>
                <a:latin typeface="Open Sans" panose="020B0606030504020204" pitchFamily="34" charset="0"/>
                <a:ea typeface="Open Sans" panose="020B0606030504020204" pitchFamily="34" charset="0"/>
                <a:cs typeface="Open Sans" panose="020B0606030504020204" pitchFamily="34" charset="0"/>
              </a:rPr>
              <a:t>2.         SUPERVISOR NEEDS TO ALIGN/AMEND SUGGESTIONS</a:t>
            </a:r>
            <a:endParaRPr lang="en-US" sz="1000" dirty="0" smtClean="0">
              <a:solidFill>
                <a:schemeClr val="accent2">
                  <a:lumMod val="75000"/>
                </a:schemeClr>
              </a:solidFill>
              <a:latin typeface="Open Sans" panose="020B0606030504020204" pitchFamily="34" charset="0"/>
              <a:ea typeface="Open Sans" panose="020B0606030504020204" pitchFamily="34" charset="0"/>
              <a:cs typeface="Open Sans" panose="020B0606030504020204" pitchFamily="34" charset="0"/>
            </a:endParaRPr>
          </a:p>
          <a:p>
            <a:pPr marL="457200" marR="0">
              <a:spcBef>
                <a:spcPts val="0"/>
              </a:spcBef>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Hello </a:t>
            </a:r>
            <a:r>
              <a:rPr lang="en-US" sz="1000" dirty="0">
                <a:latin typeface="Open Sans" panose="020B0606030504020204" pitchFamily="34" charset="0"/>
                <a:ea typeface="Open Sans" panose="020B0606030504020204" pitchFamily="34" charset="0"/>
                <a:cs typeface="Open Sans" panose="020B0606030504020204" pitchFamily="34" charset="0"/>
              </a:rPr>
              <a:t>NAME</a:t>
            </a:r>
            <a:r>
              <a:rPr lang="en-US" sz="1000" dirty="0" smtClean="0">
                <a:latin typeface="Open Sans" panose="020B0606030504020204" pitchFamily="34" charset="0"/>
                <a:ea typeface="Open Sans" panose="020B0606030504020204" pitchFamily="34" charset="0"/>
                <a:cs typeface="Open Sans" panose="020B0606030504020204" pitchFamily="34" charset="0"/>
              </a:rPr>
              <a:t>,</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I appreciate your prompt response in responding to my request for performance survey participants. As your supervisor, my job is to expand and possibly balance the potential pool of survey raters to reflect your job description and organizational relationships. With that in mind, I have replaced several names to more accurately reflect the scope, responsibilities and organizational relationships aligned with your position description. If you’d like to discuss these changes, I’m happy to do so.</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The </a:t>
            </a:r>
            <a:r>
              <a:rPr lang="en-US" sz="1000" dirty="0">
                <a:latin typeface="Open Sans" panose="020B0606030504020204" pitchFamily="34" charset="0"/>
                <a:ea typeface="Open Sans" panose="020B0606030504020204" pitchFamily="34" charset="0"/>
                <a:cs typeface="Open Sans" panose="020B0606030504020204" pitchFamily="34" charset="0"/>
              </a:rPr>
              <a:t>confidential responses I receive from the survey raters will be collated into an additional data stream that I will reference as I develop your PDP form.   Survey response rates vary and may not reach 100% response.  I will work with the data I receive and we will address as a component of our overall PDP discussions.  Your confidential survey link sent to the potential raters listed below</a:t>
            </a: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LIST </a:t>
            </a:r>
            <a:r>
              <a:rPr lang="en-US" sz="1000" dirty="0">
                <a:latin typeface="Open Sans" panose="020B0606030504020204" pitchFamily="34" charset="0"/>
                <a:ea typeface="Open Sans" panose="020B0606030504020204" pitchFamily="34" charset="0"/>
                <a:cs typeface="Open Sans" panose="020B0606030504020204" pitchFamily="34" charset="0"/>
              </a:rPr>
              <a:t>NAMES (notations or strike-</a:t>
            </a:r>
            <a:r>
              <a:rPr lang="en-US" sz="1000" dirty="0" err="1">
                <a:latin typeface="Open Sans" panose="020B0606030504020204" pitchFamily="34" charset="0"/>
                <a:ea typeface="Open Sans" panose="020B0606030504020204" pitchFamily="34" charset="0"/>
                <a:cs typeface="Open Sans" panose="020B0606030504020204" pitchFamily="34" charset="0"/>
              </a:rPr>
              <a:t>throughs</a:t>
            </a:r>
            <a:r>
              <a:rPr lang="en-US" sz="1000" dirty="0" smtClean="0">
                <a:latin typeface="Open Sans" panose="020B0606030504020204" pitchFamily="34" charset="0"/>
                <a:ea typeface="Open Sans" panose="020B0606030504020204" pitchFamily="34" charset="0"/>
                <a:cs typeface="Open Sans" panose="020B0606030504020204" pitchFamily="34" charset="0"/>
              </a:rPr>
              <a:t>)</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OPTIONAL: If you have not already done so, please begin preparing your self-evaluation form and gathering training records, significant achievements, strategy benchmarks, and goals to discuss in June.  I look forward to our discussion and development planning.</a:t>
            </a:r>
          </a:p>
          <a:p>
            <a:r>
              <a:rPr lang="en-US" sz="1000" dirty="0">
                <a:latin typeface="Open Sans" panose="020B0606030504020204" pitchFamily="34" charset="0"/>
                <a:ea typeface="Open Sans" panose="020B0606030504020204" pitchFamily="34" charset="0"/>
                <a:cs typeface="Open Sans" panose="020B0606030504020204" pitchFamily="34" charset="0"/>
              </a:rPr>
              <a:t>Thank you,</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000" dirty="0">
                <a:latin typeface="Open Sans" panose="020B0606030504020204" pitchFamily="34" charset="0"/>
                <a:ea typeface="Open Sans" panose="020B0606030504020204" pitchFamily="34" charset="0"/>
                <a:cs typeface="Open Sans" panose="020B0606030504020204" pitchFamily="34" charset="0"/>
              </a:rPr>
              <a:t>SUPERVISOR</a:t>
            </a:r>
          </a:p>
          <a:p>
            <a:r>
              <a:rPr lang="en-US" sz="1000" dirty="0">
                <a:latin typeface="Open Sans" panose="020B0606030504020204" pitchFamily="34" charset="0"/>
                <a:ea typeface="Open Sans" panose="020B0606030504020204" pitchFamily="34" charset="0"/>
                <a:cs typeface="Open Sans" panose="020B0606030504020204" pitchFamily="34" charset="0"/>
              </a:rPr>
              <a:t>SIGNATURE BLOCK</a:t>
            </a:r>
          </a:p>
          <a:p>
            <a:endParaRPr lang="en-US" dirty="0"/>
          </a:p>
        </p:txBody>
      </p:sp>
      <p:sp>
        <p:nvSpPr>
          <p:cNvPr id="3" name="TextBox 2"/>
          <p:cNvSpPr txBox="1"/>
          <p:nvPr/>
        </p:nvSpPr>
        <p:spPr>
          <a:xfrm>
            <a:off x="1219200" y="6163015"/>
            <a:ext cx="5105400" cy="646331"/>
          </a:xfrm>
          <a:prstGeom prst="rect">
            <a:avLst/>
          </a:prstGeom>
          <a:noFill/>
        </p:spPr>
        <p:txBody>
          <a:bodyPr wrap="square" rtlCol="0">
            <a:spAutoFit/>
          </a:bodyPr>
          <a:lstStyle/>
          <a:p>
            <a:r>
              <a:rPr lang="en-US" dirty="0" smtClean="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Word </a:t>
            </a:r>
            <a:r>
              <a:rPr lang="en-US" dirty="0" smtClean="0">
                <a:latin typeface="Open Sans" panose="020B0606030504020204" pitchFamily="34" charset="0"/>
                <a:ea typeface="Open Sans" panose="020B0606030504020204" pitchFamily="34" charset="0"/>
                <a:cs typeface="Open Sans" panose="020B0606030504020204" pitchFamily="34" charset="0"/>
              </a:rPr>
              <a:t>documents are </a:t>
            </a:r>
            <a:r>
              <a:rPr lang="en-US" dirty="0">
                <a:latin typeface="Open Sans" panose="020B0606030504020204" pitchFamily="34" charset="0"/>
                <a:ea typeface="Open Sans" panose="020B0606030504020204" pitchFamily="34" charset="0"/>
                <a:cs typeface="Open Sans" panose="020B0606030504020204" pitchFamily="34" charset="0"/>
              </a:rPr>
              <a:t>located on HSA website)</a:t>
            </a:r>
          </a:p>
          <a:p>
            <a:endParaRPr lang="en-US" dirty="0"/>
          </a:p>
        </p:txBody>
      </p:sp>
    </p:spTree>
    <p:extLst>
      <p:ext uri="{BB962C8B-B14F-4D97-AF65-F5344CB8AC3E}">
        <p14:creationId xmlns:p14="http://schemas.microsoft.com/office/powerpoint/2010/main" val="285421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pPr algn="l"/>
            <a:r>
              <a:rPr lang="en-US" sz="2400" dirty="0" smtClean="0">
                <a:latin typeface="Open Sans" panose="020B0606030504020204" pitchFamily="34" charset="0"/>
                <a:ea typeface="Open Sans" panose="020B0606030504020204" pitchFamily="34" charset="0"/>
                <a:cs typeface="Open Sans" panose="020B0606030504020204" pitchFamily="34" charset="0"/>
              </a:rPr>
              <a:t>       3. The Supervisor emails the survey to raters with return date</a:t>
            </a: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a:xfrm>
            <a:off x="457200" y="1219200"/>
            <a:ext cx="8229600" cy="5410200"/>
          </a:xfrm>
        </p:spPr>
        <p:txBody>
          <a:bodyPr/>
          <a:lstStyle/>
          <a:p>
            <a:pPr marL="0" indent="0">
              <a:buNone/>
            </a:pPr>
            <a:r>
              <a:rPr lang="en-US" sz="1050" b="1" dirty="0" smtClean="0"/>
              <a:t>                                Supervisor </a:t>
            </a:r>
            <a:r>
              <a:rPr lang="en-US" sz="1050" b="1" dirty="0"/>
              <a:t>to raters with embedded catalyst survey link or 360 Word document** attached</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Subject </a:t>
            </a:r>
            <a:r>
              <a:rPr lang="en-US" sz="1050" dirty="0">
                <a:latin typeface="Open Sans" panose="020B0606030504020204" pitchFamily="34" charset="0"/>
                <a:ea typeface="Open Sans" panose="020B0606030504020204" pitchFamily="34" charset="0"/>
                <a:cs typeface="Open Sans" panose="020B0606030504020204" pitchFamily="34" charset="0"/>
              </a:rPr>
              <a:t>line:  HSA Performance Feedback 360 survey – Employee Last </a:t>
            </a:r>
            <a:r>
              <a:rPr lang="en-US" sz="1050" dirty="0" smtClean="0">
                <a:latin typeface="Open Sans" panose="020B0606030504020204" pitchFamily="34" charset="0"/>
                <a:ea typeface="Open Sans" panose="020B0606030504020204" pitchFamily="34" charset="0"/>
                <a:cs typeface="Open Sans" panose="020B0606030504020204" pitchFamily="34" charset="0"/>
              </a:rPr>
              <a:t>Name</a:t>
            </a:r>
          </a:p>
          <a:p>
            <a:pPr marL="0" indent="0">
              <a:buNone/>
            </a:pPr>
            <a:endParaRPr lang="en-US" sz="105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Hello RATER NAME</a:t>
            </a:r>
            <a:r>
              <a:rPr lang="en-US" sz="1050" dirty="0" smtClean="0">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You are being asked to provide confidential performance feedback for EMPLOYEE NAME as part of the Health Sciences Administration (HSA) Performance Development process.  The survey questions are aligned with the current HSA performance development plan (PDP) form which serves as the basis for our employees’ ongoing performance development, self-evaluation and annual review.  Your response is confidential and will serve as additional reference data that informs formulation of the individual employee’s PDP. </a:t>
            </a: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Health Sciences Administration uses a 3 point rating scale with the following definitions:</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       Exceeds Expectations – The employee regularly works beyond a majority of the performance expectations of this factor and has made many significant contributions to the efficiency and economy of the organization through such performance.</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       Meets Expectations – The employee has met the performance expectations for this factor and has contributed to the efficiency and economy of this organization.</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       Needs Improvement – The employee has failed to meet one or more of the significant performance expectations for this factor.</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Please </a:t>
            </a:r>
            <a:r>
              <a:rPr lang="en-US" sz="1050" dirty="0">
                <a:latin typeface="Open Sans" panose="020B0606030504020204" pitchFamily="34" charset="0"/>
                <a:ea typeface="Open Sans" panose="020B0606030504020204" pitchFamily="34" charset="0"/>
                <a:cs typeface="Open Sans" panose="020B0606030504020204" pitchFamily="34" charset="0"/>
              </a:rPr>
              <a:t>use the following catalyst link to rate the employee’s performance from </a:t>
            </a:r>
            <a:r>
              <a:rPr lang="en-US" sz="1050" i="1" dirty="0">
                <a:latin typeface="Open Sans" panose="020B0606030504020204" pitchFamily="34" charset="0"/>
                <a:ea typeface="Open Sans" panose="020B0606030504020204" pitchFamily="34" charset="0"/>
                <a:cs typeface="Open Sans" panose="020B0606030504020204" pitchFamily="34" charset="0"/>
              </a:rPr>
              <a:t>your perspective </a:t>
            </a:r>
            <a:r>
              <a:rPr lang="en-US" sz="1050" dirty="0">
                <a:latin typeface="Open Sans" panose="020B0606030504020204" pitchFamily="34" charset="0"/>
                <a:ea typeface="Open Sans" panose="020B0606030504020204" pitchFamily="34" charset="0"/>
                <a:cs typeface="Open Sans" panose="020B0606030504020204" pitchFamily="34" charset="0"/>
              </a:rPr>
              <a:t>by DATE end of day.  It typically takes less than 10 minutes to complete the nine survey questions.</a:t>
            </a: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                                  EMPLOYEE </a:t>
            </a:r>
            <a:r>
              <a:rPr lang="en-US" sz="1050" dirty="0">
                <a:latin typeface="Open Sans" panose="020B0606030504020204" pitchFamily="34" charset="0"/>
                <a:ea typeface="Open Sans" panose="020B0606030504020204" pitchFamily="34" charset="0"/>
                <a:cs typeface="Open Sans" panose="020B0606030504020204" pitchFamily="34" charset="0"/>
              </a:rPr>
              <a:t>NAME survey link:  </a:t>
            </a:r>
            <a:r>
              <a:rPr lang="en-US" sz="1050" dirty="0">
                <a:latin typeface="Open Sans" panose="020B0606030504020204" pitchFamily="34" charset="0"/>
                <a:ea typeface="Open Sans" panose="020B0606030504020204" pitchFamily="34" charset="0"/>
                <a:cs typeface="Open Sans" panose="020B0606030504020204" pitchFamily="34" charset="0"/>
                <a:hlinkClick r:id="rId2"/>
              </a:rPr>
              <a:t>https://</a:t>
            </a:r>
            <a:r>
              <a:rPr lang="en-US" sz="1050" dirty="0" smtClean="0">
                <a:latin typeface="Open Sans" panose="020B0606030504020204" pitchFamily="34" charset="0"/>
                <a:ea typeface="Open Sans" panose="020B0606030504020204" pitchFamily="34" charset="0"/>
                <a:cs typeface="Open Sans" panose="020B0606030504020204" pitchFamily="34" charset="0"/>
                <a:hlinkClick r:id="rId2"/>
              </a:rPr>
              <a:t>catalyst.uw.edu/webq/survey/krtccc/00000</a:t>
            </a: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  **</a:t>
            </a:r>
            <a:r>
              <a:rPr lang="en-US" sz="1050" dirty="0">
                <a:latin typeface="Open Sans" panose="020B0606030504020204" pitchFamily="34" charset="0"/>
                <a:ea typeface="Open Sans" panose="020B0606030504020204" pitchFamily="34" charset="0"/>
                <a:cs typeface="Open Sans" panose="020B0606030504020204" pitchFamily="34" charset="0"/>
              </a:rPr>
              <a:t>OR</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Please use the attached Word Survey to rate the employee’s performance from your perspective </a:t>
            </a:r>
            <a:r>
              <a:rPr lang="en-US" sz="1050" dirty="0" smtClean="0">
                <a:latin typeface="Open Sans" panose="020B0606030504020204" pitchFamily="34" charset="0"/>
                <a:ea typeface="Open Sans" panose="020B0606030504020204" pitchFamily="34" charset="0"/>
                <a:cs typeface="Open Sans" panose="020B0606030504020204" pitchFamily="34" charset="0"/>
              </a:rPr>
              <a:t>and return to SUPERVISOR EMAIL by </a:t>
            </a:r>
            <a:r>
              <a:rPr lang="en-US" sz="1050" dirty="0">
                <a:latin typeface="Open Sans" panose="020B0606030504020204" pitchFamily="34" charset="0"/>
                <a:ea typeface="Open Sans" panose="020B0606030504020204" pitchFamily="34" charset="0"/>
                <a:cs typeface="Open Sans" panose="020B0606030504020204" pitchFamily="34" charset="0"/>
              </a:rPr>
              <a:t>DATE</a:t>
            </a:r>
            <a:r>
              <a:rPr lang="en-US" sz="1050" dirty="0" smtClean="0">
                <a:latin typeface="Open Sans" panose="020B0606030504020204" pitchFamily="34" charset="0"/>
                <a:ea typeface="Open Sans" panose="020B0606030504020204" pitchFamily="34" charset="0"/>
                <a:cs typeface="Open Sans" panose="020B0606030504020204" pitchFamily="34" charset="0"/>
              </a:rPr>
              <a:t> end </a:t>
            </a:r>
            <a:r>
              <a:rPr lang="en-US" sz="1050" dirty="0">
                <a:latin typeface="Open Sans" panose="020B0606030504020204" pitchFamily="34" charset="0"/>
                <a:ea typeface="Open Sans" panose="020B0606030504020204" pitchFamily="34" charset="0"/>
                <a:cs typeface="Open Sans" panose="020B0606030504020204" pitchFamily="34" charset="0"/>
              </a:rPr>
              <a:t>of day.  It typically takes less than 10 minutes to complete the nine survey questions.</a:t>
            </a:r>
          </a:p>
          <a:p>
            <a:pPr marL="0" indent="0">
              <a:buNone/>
            </a:pPr>
            <a:endParaRPr lang="en-US" sz="6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As EMPLOYEE NAME’s supervisor, please feel free to contact me directly with questions, concerns, or input.</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Thank you for your time and valuable feedback,     </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SUPERVISOR </a:t>
            </a:r>
            <a:r>
              <a:rPr lang="en-US" sz="1050" dirty="0">
                <a:latin typeface="Open Sans" panose="020B0606030504020204" pitchFamily="34" charset="0"/>
                <a:ea typeface="Open Sans" panose="020B0606030504020204" pitchFamily="34" charset="0"/>
                <a:cs typeface="Open Sans" panose="020B0606030504020204" pitchFamily="34" charset="0"/>
              </a:rPr>
              <a:t>NAME</a:t>
            </a:r>
          </a:p>
          <a:p>
            <a:pPr marL="0" indent="0">
              <a:buNone/>
            </a:pPr>
            <a:r>
              <a:rPr lang="en-US" sz="1050" dirty="0">
                <a:latin typeface="Open Sans" panose="020B0606030504020204" pitchFamily="34" charset="0"/>
                <a:ea typeface="Open Sans" panose="020B0606030504020204" pitchFamily="34" charset="0"/>
                <a:cs typeface="Open Sans" panose="020B0606030504020204" pitchFamily="34" charset="0"/>
              </a:rPr>
              <a:t>SIGNATURE BLOCK</a:t>
            </a:r>
          </a:p>
        </p:txBody>
      </p:sp>
    </p:spTree>
    <p:extLst>
      <p:ext uri="{BB962C8B-B14F-4D97-AF65-F5344CB8AC3E}">
        <p14:creationId xmlns:p14="http://schemas.microsoft.com/office/powerpoint/2010/main" val="2158984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90525"/>
            <a:ext cx="8229600" cy="1066800"/>
          </a:xfrm>
        </p:spPr>
        <p:txBody>
          <a:bodyPr/>
          <a:lstStyle/>
          <a:p>
            <a:r>
              <a:rPr lang="en-US" sz="2800" b="1" dirty="0" smtClean="0">
                <a:latin typeface="Open Sans" panose="020B0606030504020204" pitchFamily="34" charset="0"/>
                <a:ea typeface="Open Sans" panose="020B0606030504020204" pitchFamily="34" charset="0"/>
                <a:cs typeface="Open Sans" panose="020B0606030504020204" pitchFamily="34" charset="0"/>
              </a:rPr>
              <a:t>HSA PDP Feedback Survey – last name</a:t>
            </a:r>
            <a:endParaRPr lang="en-US" sz="2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228600" y="1447800"/>
            <a:ext cx="4572000" cy="5476884"/>
          </a:xfrm>
          <a:prstGeom prst="rect">
            <a:avLst/>
          </a:prstGeom>
          <a:noFill/>
        </p:spPr>
        <p:txBody>
          <a:bodyPr wrap="square" rtlCol="0">
            <a:spAutoFit/>
          </a:bodyPr>
          <a:lstStyle/>
          <a:p>
            <a:pPr marR="0" lvl="0">
              <a:spcBef>
                <a:spcPts val="0"/>
              </a:spcBef>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I </a:t>
            </a:r>
            <a:r>
              <a:rPr lang="en-US" sz="900" dirty="0" smtClean="0">
                <a:latin typeface="Open Sans" panose="020B0606030504020204" pitchFamily="34" charset="0"/>
                <a:ea typeface="Open Sans" panose="020B0606030504020204" pitchFamily="34" charset="0"/>
                <a:cs typeface="Open Sans" panose="020B0606030504020204" pitchFamily="34" charset="0"/>
              </a:rPr>
              <a:t>am providing feedback for _________________ (Required)</a:t>
            </a:r>
          </a:p>
          <a:p>
            <a:pPr marR="0" lvl="0">
              <a:spcBef>
                <a:spcPts val="0"/>
              </a:spcBef>
              <a:spcAft>
                <a:spcPts val="0"/>
              </a:spcAft>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228600" marR="0" lvl="0" indent="-228600">
              <a:spcBef>
                <a:spcPts val="0"/>
              </a:spcBef>
              <a:spcAft>
                <a:spcPts val="0"/>
              </a:spcAft>
              <a:buAutoNum type="arabicPeriod"/>
            </a:pPr>
            <a:r>
              <a:rPr lang="en-US" sz="900" dirty="0" smtClean="0">
                <a:latin typeface="Open Sans" panose="020B0606030504020204" pitchFamily="34" charset="0"/>
                <a:ea typeface="Open Sans" panose="020B0606030504020204" pitchFamily="34" charset="0"/>
                <a:cs typeface="Open Sans" panose="020B0606030504020204" pitchFamily="34" charset="0"/>
              </a:rPr>
              <a:t>Yes, I will provide feedback</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No, I prefer not to participate</a:t>
            </a:r>
          </a:p>
          <a:p>
            <a:pPr marL="457200" marR="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2 .         How often do you interact with this individual?</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Daily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Weekly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Monthly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Infrequently</a:t>
            </a:r>
          </a:p>
          <a:p>
            <a:pPr marL="914400" marR="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a:lnSpc>
                <a:spcPct val="107000"/>
              </a:lnSpc>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Please evaluate the degree to which this individual exhibits the behaviors and attributes in the questions below.</a:t>
            </a:r>
          </a:p>
          <a:p>
            <a:pPr marL="228600" indent="-228600">
              <a:lnSpc>
                <a:spcPct val="107000"/>
              </a:lnSpc>
              <a:spcAft>
                <a:spcPts val="800"/>
              </a:spcAft>
              <a:buAutoNum type="arabicPeriod" startAt="3"/>
            </a:pPr>
            <a:r>
              <a:rPr lang="en-US" sz="900" dirty="0" smtClean="0">
                <a:latin typeface="Open Sans" panose="020B0606030504020204" pitchFamily="34" charset="0"/>
                <a:ea typeface="Open Sans" panose="020B0606030504020204" pitchFamily="34" charset="0"/>
                <a:cs typeface="Open Sans" panose="020B0606030504020204" pitchFamily="34" charset="0"/>
              </a:rPr>
              <a:t>Demonstrates competency, accuracy, thoroughness across service profile</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4.           Uses time effectively, efficiently produces expected volume of work,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meets schedules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5..           Displays appropriate knowledge, understanding of procedures,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methods and best practices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600" dirty="0" smtClean="0">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5" name="TextBox 4"/>
          <p:cNvSpPr txBox="1"/>
          <p:nvPr/>
        </p:nvSpPr>
        <p:spPr>
          <a:xfrm>
            <a:off x="4581525" y="1447800"/>
            <a:ext cx="4419600" cy="4999638"/>
          </a:xfrm>
          <a:prstGeom prst="rect">
            <a:avLst/>
          </a:prstGeom>
          <a:noFill/>
        </p:spPr>
        <p:txBody>
          <a:bodyPr wrap="square" rtlCol="0">
            <a:spAutoFit/>
          </a:bodyPr>
          <a:lstStyle/>
          <a:p>
            <a:pPr marL="228600" marR="0" lvl="0" indent="-228600">
              <a:spcBef>
                <a:spcPts val="0"/>
              </a:spcBef>
              <a:spcAft>
                <a:spcPts val="0"/>
              </a:spcAft>
              <a:buAutoNum type="arabicPeriod" startAt="6"/>
            </a:pPr>
            <a:r>
              <a:rPr lang="en-US" sz="900" dirty="0" smtClean="0">
                <a:latin typeface="Open Sans" panose="020B0606030504020204" pitchFamily="34" charset="0"/>
                <a:ea typeface="Open Sans" panose="020B0606030504020204" pitchFamily="34" charset="0"/>
                <a:cs typeface="Open Sans" panose="020B0606030504020204" pitchFamily="34" charset="0"/>
              </a:rPr>
              <a:t>Communicates, cooperates and demonstrates capacity to work with   supervisor, colleagues, coworkers, students and clients with respect and professionalism     </a:t>
            </a:r>
          </a:p>
          <a:p>
            <a:pPr marL="228600" marR="0" lvl="0" indent="-228600">
              <a:spcBef>
                <a:spcPts val="0"/>
              </a:spcBef>
              <a:spcAft>
                <a:spcPts val="0"/>
              </a:spcAft>
              <a:buAutoNum type="arabicPeriod" startAt="6"/>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7"/>
            </a:pPr>
            <a:r>
              <a:rPr lang="en-US" sz="900" dirty="0" smtClean="0">
                <a:latin typeface="Open Sans" panose="020B0606030504020204" pitchFamily="34" charset="0"/>
                <a:ea typeface="Open Sans" panose="020B0606030504020204" pitchFamily="34" charset="0"/>
                <a:cs typeface="Open Sans" panose="020B0606030504020204" pitchFamily="34" charset="0"/>
              </a:rPr>
              <a:t>Able to work independently and in teams effectively and productively </a:t>
            </a:r>
          </a:p>
          <a:p>
            <a:pPr marL="228600" marR="0" lvl="0" indent="-228600">
              <a:spcBef>
                <a:spcPts val="0"/>
              </a:spcBef>
              <a:spcAft>
                <a:spcPts val="0"/>
              </a:spcAft>
              <a:buAutoNum type="arabicPeriod" startAt="7"/>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8"/>
            </a:pPr>
            <a:r>
              <a:rPr lang="en-US" sz="900" dirty="0" smtClean="0">
                <a:latin typeface="Open Sans" panose="020B0606030504020204" pitchFamily="34" charset="0"/>
                <a:ea typeface="Open Sans" panose="020B0606030504020204" pitchFamily="34" charset="0"/>
                <a:cs typeface="Open Sans" panose="020B0606030504020204" pitchFamily="34" charset="0"/>
              </a:rPr>
              <a:t>Demonstrates leadership/supervisory skill across activity scope; directing and/or evaluating subordinates, delegation, planning and organizing work, problem-solving, training, modeling.</a:t>
            </a:r>
          </a:p>
          <a:p>
            <a:pPr marL="228600" marR="0" lvl="0" indent="-228600">
              <a:spcBef>
                <a:spcPts val="0"/>
              </a:spcBef>
              <a:spcAft>
                <a:spcPts val="0"/>
              </a:spcAft>
              <a:buAutoNum type="arabicPeriod" startAt="8"/>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9"/>
            </a:pPr>
            <a:r>
              <a:rPr lang="en-US" sz="900" dirty="0" smtClean="0">
                <a:latin typeface="Open Sans" panose="020B0606030504020204" pitchFamily="34" charset="0"/>
                <a:ea typeface="Open Sans" panose="020B0606030504020204" pitchFamily="34" charset="0"/>
                <a:cs typeface="Open Sans" panose="020B0606030504020204" pitchFamily="34" charset="0"/>
              </a:rPr>
              <a:t>Represents unit and UW professionally and capably in alignment with mission, values, strategies</a:t>
            </a:r>
          </a:p>
          <a:p>
            <a:pPr marR="0" lvl="0">
              <a:spcBef>
                <a:spcPts val="0"/>
              </a:spcBef>
              <a:spcAft>
                <a:spcPts val="0"/>
              </a:spcAft>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31180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lstStyle/>
          <a:p>
            <a:r>
              <a:rPr lang="en-US" sz="2400" dirty="0">
                <a:solidFill>
                  <a:prstClr val="black"/>
                </a:solidFill>
                <a:latin typeface="Open Sans" panose="020B0606030504020204" pitchFamily="34" charset="0"/>
                <a:ea typeface="Open Sans" panose="020B0606030504020204" pitchFamily="34" charset="0"/>
                <a:cs typeface="Open Sans" panose="020B0606030504020204" pitchFamily="34" charset="0"/>
              </a:rPr>
              <a:t>4. The supervisor summarizes the results for each </a:t>
            </a:r>
            <a:r>
              <a:rPr lang="en-US" sz="2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employee</a:t>
            </a:r>
            <a:br>
              <a:rPr lang="en-US" sz="24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br>
            <a:r>
              <a:rPr lang="en-US" sz="1600" dirty="0" smtClean="0">
                <a:solidFill>
                  <a:prstClr val="black"/>
                </a:solidFill>
                <a:latin typeface="Open Sans" panose="020B0606030504020204" pitchFamily="34" charset="0"/>
                <a:ea typeface="Open Sans" panose="020B0606030504020204" pitchFamily="34" charset="0"/>
                <a:cs typeface="Open Sans" panose="020B0606030504020204" pitchFamily="34" charset="0"/>
              </a:rPr>
              <a:t>This de-identified summary will be retained with the PDP documents, draft data deleted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1645805"/>
              </p:ext>
            </p:extLst>
          </p:nvPr>
        </p:nvGraphicFramePr>
        <p:xfrm>
          <a:off x="1904999" y="1371601"/>
          <a:ext cx="5334002" cy="4828538"/>
        </p:xfrm>
        <a:graphic>
          <a:graphicData uri="http://schemas.openxmlformats.org/drawingml/2006/table">
            <a:tbl>
              <a:tblPr firstRow="1" firstCol="1" bandRow="1">
                <a:tableStyleId>{5C22544A-7EE6-4342-B048-85BDC9FD1C3A}</a:tableStyleId>
              </a:tblPr>
              <a:tblGrid>
                <a:gridCol w="2121511"/>
                <a:gridCol w="673587"/>
                <a:gridCol w="621773"/>
                <a:gridCol w="880844"/>
                <a:gridCol w="1036287"/>
              </a:tblGrid>
              <a:tr h="252764">
                <a:tc>
                  <a:txBody>
                    <a:bodyPr/>
                    <a:lstStyle/>
                    <a:p>
                      <a:pPr marL="0" marR="0">
                        <a:lnSpc>
                          <a:spcPct val="107000"/>
                        </a:lnSpc>
                        <a:spcBef>
                          <a:spcPts val="0"/>
                        </a:spcBef>
                        <a:spcAft>
                          <a:spcPts val="0"/>
                        </a:spcAft>
                      </a:pPr>
                      <a:r>
                        <a:rPr lang="en-US" sz="900" dirty="0">
                          <a:solidFill>
                            <a:srgbClr val="39275B"/>
                          </a:solidFill>
                          <a:effectLst/>
                          <a:highlight>
                            <a:srgbClr val="FFFF00"/>
                          </a:highlight>
                        </a:rPr>
                        <a:t>Full </a:t>
                      </a:r>
                      <a:r>
                        <a:rPr lang="en-US" sz="900" dirty="0" smtClean="0">
                          <a:solidFill>
                            <a:srgbClr val="39275B"/>
                          </a:solidFill>
                          <a:effectLst/>
                          <a:highlight>
                            <a:srgbClr val="FFFF00"/>
                          </a:highlight>
                        </a:rPr>
                        <a:t>Name</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Monthly</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Weekly</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Daily</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Infrequently</a:t>
                      </a:r>
                    </a:p>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2764">
                <a:tc>
                  <a:txBody>
                    <a:bodyPr/>
                    <a:lstStyle/>
                    <a:p>
                      <a:pPr marL="0" marR="0">
                        <a:lnSpc>
                          <a:spcPct val="107000"/>
                        </a:lnSpc>
                        <a:spcBef>
                          <a:spcPts val="0"/>
                        </a:spcBef>
                        <a:spcAft>
                          <a:spcPts val="0"/>
                        </a:spcAft>
                      </a:pPr>
                      <a:r>
                        <a:rPr lang="en-US" sz="700" dirty="0">
                          <a:solidFill>
                            <a:srgbClr val="39275B"/>
                          </a:solidFill>
                          <a:effectLst/>
                        </a:rPr>
                        <a:t>How often do you interact with this individual?</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6383">
                <a:tc>
                  <a:txBody>
                    <a:bodyPr/>
                    <a:lstStyle/>
                    <a:p>
                      <a:pPr marL="0" marR="0">
                        <a:lnSpc>
                          <a:spcPct val="107000"/>
                        </a:lnSpc>
                        <a:spcBef>
                          <a:spcPts val="0"/>
                        </a:spcBef>
                        <a:spcAft>
                          <a:spcPts val="0"/>
                        </a:spcAft>
                      </a:pP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gn="ctr">
                        <a:lnSpc>
                          <a:spcPct val="107000"/>
                        </a:lnSpc>
                        <a:spcBef>
                          <a:spcPts val="0"/>
                        </a:spcBef>
                        <a:spcAft>
                          <a:spcPts val="0"/>
                        </a:spcAft>
                      </a:pP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gn="ctr">
                        <a:lnSpc>
                          <a:spcPct val="107000"/>
                        </a:lnSpc>
                        <a:spcBef>
                          <a:spcPts val="0"/>
                        </a:spcBef>
                        <a:spcAft>
                          <a:spcPts val="0"/>
                        </a:spcAft>
                      </a:pP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gn="ctr">
                        <a:lnSpc>
                          <a:spcPct val="107000"/>
                        </a:lnSpc>
                        <a:spcBef>
                          <a:spcPts val="0"/>
                        </a:spcBef>
                        <a:spcAft>
                          <a:spcPts val="0"/>
                        </a:spcAft>
                      </a:pP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a:lnSpc>
                          <a:spcPct val="107000"/>
                        </a:lnSpc>
                        <a:spcBef>
                          <a:spcPts val="0"/>
                        </a:spcBef>
                        <a:spcAft>
                          <a:spcPts val="0"/>
                        </a:spcAft>
                      </a:pP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52764">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b="1" dirty="0">
                          <a:solidFill>
                            <a:srgbClr val="39275B"/>
                          </a:solidFill>
                          <a:effectLst/>
                        </a:rPr>
                        <a:t> </a:t>
                      </a:r>
                    </a:p>
                    <a:p>
                      <a:pPr marL="0" marR="0" algn="ctr">
                        <a:lnSpc>
                          <a:spcPct val="107000"/>
                        </a:lnSpc>
                        <a:spcBef>
                          <a:spcPts val="0"/>
                        </a:spcBef>
                        <a:spcAft>
                          <a:spcPts val="0"/>
                        </a:spcAft>
                      </a:pPr>
                      <a:r>
                        <a:rPr lang="en-US" sz="700" b="1" dirty="0">
                          <a:solidFill>
                            <a:srgbClr val="39275B"/>
                          </a:solidFill>
                          <a:effectLst/>
                        </a:rPr>
                        <a:t>Exceeds</a:t>
                      </a:r>
                      <a:endParaRPr lang="en-US" sz="700" b="1"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b="1">
                          <a:solidFill>
                            <a:srgbClr val="39275B"/>
                          </a:solidFill>
                          <a:effectLst/>
                        </a:rPr>
                        <a:t> </a:t>
                      </a:r>
                    </a:p>
                    <a:p>
                      <a:pPr marL="0" marR="0" algn="ctr">
                        <a:lnSpc>
                          <a:spcPct val="107000"/>
                        </a:lnSpc>
                        <a:spcBef>
                          <a:spcPts val="0"/>
                        </a:spcBef>
                        <a:spcAft>
                          <a:spcPts val="0"/>
                        </a:spcAft>
                      </a:pPr>
                      <a:r>
                        <a:rPr lang="en-US" sz="700" b="1">
                          <a:solidFill>
                            <a:srgbClr val="39275B"/>
                          </a:solidFill>
                          <a:effectLst/>
                        </a:rPr>
                        <a:t>Meets</a:t>
                      </a:r>
                      <a:endParaRPr lang="en-US" sz="700" b="1">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endParaRPr lang="en-US" sz="700" b="1" dirty="0" smtClean="0">
                        <a:solidFill>
                          <a:srgbClr val="39275B"/>
                        </a:solidFill>
                        <a:effectLst/>
                      </a:endParaRPr>
                    </a:p>
                    <a:p>
                      <a:pPr marL="0" marR="0" algn="ctr">
                        <a:lnSpc>
                          <a:spcPct val="107000"/>
                        </a:lnSpc>
                        <a:spcBef>
                          <a:spcPts val="0"/>
                        </a:spcBef>
                        <a:spcAft>
                          <a:spcPts val="0"/>
                        </a:spcAft>
                      </a:pPr>
                      <a:r>
                        <a:rPr lang="en-US" sz="700" b="1" dirty="0" smtClean="0">
                          <a:solidFill>
                            <a:srgbClr val="39275B"/>
                          </a:solidFill>
                          <a:effectLst/>
                        </a:rPr>
                        <a:t>Needs </a:t>
                      </a:r>
                      <a:r>
                        <a:rPr lang="en-US" sz="700" b="1" dirty="0">
                          <a:solidFill>
                            <a:srgbClr val="39275B"/>
                          </a:solidFill>
                          <a:effectLst/>
                        </a:rPr>
                        <a:t>Improvement</a:t>
                      </a:r>
                      <a:endParaRPr lang="en-US" sz="700" b="1"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b="1" dirty="0">
                          <a:solidFill>
                            <a:srgbClr val="39275B"/>
                          </a:solidFill>
                          <a:effectLst/>
                        </a:rPr>
                        <a:t>  </a:t>
                      </a:r>
                    </a:p>
                    <a:p>
                      <a:pPr marL="0" marR="0" algn="ctr">
                        <a:lnSpc>
                          <a:spcPct val="107000"/>
                        </a:lnSpc>
                        <a:spcBef>
                          <a:spcPts val="0"/>
                        </a:spcBef>
                        <a:spcAft>
                          <a:spcPts val="0"/>
                        </a:spcAft>
                      </a:pPr>
                      <a:r>
                        <a:rPr lang="en-US" sz="700" b="1" dirty="0">
                          <a:solidFill>
                            <a:srgbClr val="39275B"/>
                          </a:solidFill>
                          <a:effectLst/>
                        </a:rPr>
                        <a:t>N/A</a:t>
                      </a:r>
                      <a:endParaRPr lang="en-US" sz="700" b="1"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9843">
                <a:tc>
                  <a:txBody>
                    <a:bodyPr/>
                    <a:lstStyle/>
                    <a:p>
                      <a:pPr marL="0" marR="0">
                        <a:lnSpc>
                          <a:spcPct val="107000"/>
                        </a:lnSpc>
                        <a:spcBef>
                          <a:spcPts val="0"/>
                        </a:spcBef>
                        <a:spcAft>
                          <a:spcPts val="0"/>
                        </a:spcAft>
                      </a:pPr>
                      <a:r>
                        <a:rPr lang="en-US" sz="700">
                          <a:solidFill>
                            <a:srgbClr val="39275B"/>
                          </a:solidFill>
                          <a:effectLst/>
                        </a:rPr>
                        <a:t>Demonstrates competency, accuracy, thoroughness across service profile</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8339">
                <a:tc>
                  <a:txBody>
                    <a:bodyPr/>
                    <a:lstStyle/>
                    <a:p>
                      <a:pPr marL="0" marR="0">
                        <a:lnSpc>
                          <a:spcPct val="107000"/>
                        </a:lnSpc>
                        <a:spcBef>
                          <a:spcPts val="0"/>
                        </a:spcBef>
                        <a:spcAft>
                          <a:spcPts val="0"/>
                        </a:spcAft>
                      </a:pPr>
                      <a:r>
                        <a:rPr lang="en-US" sz="700">
                          <a:solidFill>
                            <a:srgbClr val="39275B"/>
                          </a:solidFill>
                          <a:effectLst/>
                        </a:rPr>
                        <a:t>Uses time effectively, efficiently produces expected volume of work, meets schedules</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8339">
                <a:tc>
                  <a:txBody>
                    <a:bodyPr/>
                    <a:lstStyle/>
                    <a:p>
                      <a:pPr marL="0" marR="0">
                        <a:lnSpc>
                          <a:spcPct val="107000"/>
                        </a:lnSpc>
                        <a:spcBef>
                          <a:spcPts val="0"/>
                        </a:spcBef>
                        <a:spcAft>
                          <a:spcPts val="0"/>
                        </a:spcAft>
                      </a:pPr>
                      <a:r>
                        <a:rPr lang="en-US" sz="700">
                          <a:solidFill>
                            <a:srgbClr val="39275B"/>
                          </a:solidFill>
                          <a:effectLst/>
                        </a:rPr>
                        <a:t>Displays appropriate knowledge, understanding of procedures, methods and best practices</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65332">
                <a:tc>
                  <a:txBody>
                    <a:bodyPr/>
                    <a:lstStyle/>
                    <a:p>
                      <a:pPr marL="0" marR="0">
                        <a:lnSpc>
                          <a:spcPct val="107000"/>
                        </a:lnSpc>
                        <a:spcBef>
                          <a:spcPts val="0"/>
                        </a:spcBef>
                        <a:spcAft>
                          <a:spcPts val="0"/>
                        </a:spcAft>
                      </a:pPr>
                      <a:r>
                        <a:rPr lang="en-US" sz="700">
                          <a:solidFill>
                            <a:srgbClr val="39275B"/>
                          </a:solidFill>
                          <a:effectLst/>
                        </a:rPr>
                        <a:t>Communicates, cooperates and demonstrates capacity to work with supervisor, colleagues, coworkers, students and clients with respect and professionalism</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9843">
                <a:tc>
                  <a:txBody>
                    <a:bodyPr/>
                    <a:lstStyle/>
                    <a:p>
                      <a:pPr marL="0" marR="0">
                        <a:lnSpc>
                          <a:spcPct val="107000"/>
                        </a:lnSpc>
                        <a:spcBef>
                          <a:spcPts val="0"/>
                        </a:spcBef>
                        <a:spcAft>
                          <a:spcPts val="0"/>
                        </a:spcAft>
                      </a:pPr>
                      <a:r>
                        <a:rPr lang="en-US" sz="700">
                          <a:solidFill>
                            <a:srgbClr val="39275B"/>
                          </a:solidFill>
                          <a:effectLst/>
                        </a:rPr>
                        <a:t>Able to work independently and in teams effectively and productively</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93828">
                <a:tc>
                  <a:txBody>
                    <a:bodyPr/>
                    <a:lstStyle/>
                    <a:p>
                      <a:pPr marL="0" marR="0">
                        <a:lnSpc>
                          <a:spcPct val="107000"/>
                        </a:lnSpc>
                        <a:spcBef>
                          <a:spcPts val="0"/>
                        </a:spcBef>
                        <a:spcAft>
                          <a:spcPts val="0"/>
                        </a:spcAft>
                      </a:pPr>
                      <a:r>
                        <a:rPr lang="en-US" sz="700">
                          <a:solidFill>
                            <a:srgbClr val="39275B"/>
                          </a:solidFill>
                          <a:effectLst/>
                        </a:rPr>
                        <a:t>Demonstrates leadership/supervisory skill across activity scope; directing and/or evaluating subordinates, delegation, planning and organizing work, problem-solving, training, modeling</a:t>
                      </a:r>
                    </a:p>
                    <a:p>
                      <a:pPr marL="0" marR="0">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8339">
                <a:tc>
                  <a:txBody>
                    <a:bodyPr/>
                    <a:lstStyle/>
                    <a:p>
                      <a:pPr marL="0" marR="0">
                        <a:lnSpc>
                          <a:spcPct val="107000"/>
                        </a:lnSpc>
                        <a:spcBef>
                          <a:spcPts val="0"/>
                        </a:spcBef>
                        <a:spcAft>
                          <a:spcPts val="0"/>
                        </a:spcAft>
                      </a:pPr>
                      <a:r>
                        <a:rPr lang="en-US" sz="700" dirty="0">
                          <a:solidFill>
                            <a:srgbClr val="39275B"/>
                          </a:solidFill>
                          <a:effectLst/>
                        </a:rPr>
                        <a:t>Represents unit and UW professionally and capably in alignment with mission, values, strategies</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700">
                          <a:solidFill>
                            <a:srgbClr val="39275B"/>
                          </a:solidFill>
                          <a:effectLst/>
                        </a:rPr>
                        <a:t> </a:t>
                      </a:r>
                      <a:endParaRPr lang="en-US" sz="70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700" dirty="0">
                          <a:solidFill>
                            <a:srgbClr val="39275B"/>
                          </a:solidFill>
                          <a:effectLst/>
                        </a:rPr>
                        <a:t> </a:t>
                      </a:r>
                      <a:endParaRPr lang="en-US" sz="700" dirty="0">
                        <a:solidFill>
                          <a:srgbClr val="39275B"/>
                        </a:solidFill>
                        <a:effectLst/>
                        <a:latin typeface="Calibri" panose="020F0502020204030204" pitchFamily="34" charset="0"/>
                        <a:ea typeface="Calibri" panose="020F0502020204030204" pitchFamily="34" charset="0"/>
                        <a:cs typeface="Times New Roman" panose="02020603050405020304" pitchFamily="18" charset="0"/>
                      </a:endParaRPr>
                    </a:p>
                  </a:txBody>
                  <a:tcPr marL="42930" marR="429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783461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1066800"/>
          </a:xfrm>
        </p:spPr>
        <p:txBody>
          <a:bodyPr/>
          <a:lstStyle/>
          <a:p>
            <a:endParaRPr lang="en-US" dirty="0"/>
          </a:p>
        </p:txBody>
      </p:sp>
      <p:graphicFrame>
        <p:nvGraphicFramePr>
          <p:cNvPr id="4" name="Content Placeholder 3"/>
          <p:cNvGraphicFramePr>
            <a:graphicFrameLocks noGrp="1"/>
          </p:cNvGraphicFramePr>
          <p:nvPr>
            <p:ph idx="1"/>
          </p:nvPr>
        </p:nvGraphicFramePr>
        <p:xfrm>
          <a:off x="2777781" y="1469454"/>
          <a:ext cx="3588437" cy="4625917"/>
        </p:xfrm>
        <a:graphic>
          <a:graphicData uri="http://schemas.openxmlformats.org/drawingml/2006/table">
            <a:tbl>
              <a:tblPr firstRow="1" firstCol="1" bandRow="1">
                <a:tableStyleId>{5C22544A-7EE6-4342-B048-85BDC9FD1C3A}</a:tableStyleId>
              </a:tblPr>
              <a:tblGrid>
                <a:gridCol w="1427241"/>
                <a:gridCol w="453154"/>
                <a:gridCol w="418296"/>
                <a:gridCol w="592586"/>
                <a:gridCol w="697160"/>
              </a:tblGrid>
              <a:tr h="218831">
                <a:tc>
                  <a:txBody>
                    <a:bodyPr/>
                    <a:lstStyle/>
                    <a:p>
                      <a:pPr marL="0" marR="0">
                        <a:lnSpc>
                          <a:spcPct val="107000"/>
                        </a:lnSpc>
                        <a:spcBef>
                          <a:spcPts val="0"/>
                        </a:spcBef>
                        <a:spcAft>
                          <a:spcPts val="0"/>
                        </a:spcAft>
                      </a:pPr>
                      <a:r>
                        <a:rPr lang="en-US" sz="900" dirty="0">
                          <a:effectLst/>
                        </a:rPr>
                        <a:t>Mary Jones</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dirty="0">
                          <a:effectLst/>
                        </a:rPr>
                        <a:t>Monthly</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Weekly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Daily</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Infrequently</a:t>
                      </a:r>
                    </a:p>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218831">
                <a:tc>
                  <a:txBody>
                    <a:bodyPr/>
                    <a:lstStyle/>
                    <a:p>
                      <a:pPr marL="0" marR="0">
                        <a:lnSpc>
                          <a:spcPct val="107000"/>
                        </a:lnSpc>
                        <a:spcBef>
                          <a:spcPts val="0"/>
                        </a:spcBef>
                        <a:spcAft>
                          <a:spcPts val="0"/>
                        </a:spcAft>
                      </a:pPr>
                      <a:r>
                        <a:rPr lang="en-US" sz="700">
                          <a:effectLst/>
                        </a:rPr>
                        <a:t>How often do you interact with this individual?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11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218831">
                <a:tc>
                  <a:txBody>
                    <a:bodyPr/>
                    <a:lstStyle/>
                    <a:p>
                      <a:pPr marL="0" marR="0">
                        <a:lnSpc>
                          <a:spcPct val="107000"/>
                        </a:lnSpc>
                        <a:spcBef>
                          <a:spcPts val="0"/>
                        </a:spcBef>
                        <a:spcAft>
                          <a:spcPts val="0"/>
                        </a:spcAft>
                      </a:pPr>
                      <a:r>
                        <a:rPr lang="en-US" sz="700">
                          <a:effectLst/>
                        </a:rPr>
                        <a:t>16 /20 Raters </a:t>
                      </a:r>
                    </a:p>
                    <a:p>
                      <a:pPr marL="0" marR="0">
                        <a:lnSpc>
                          <a:spcPct val="107000"/>
                        </a:lnSpc>
                        <a:spcBef>
                          <a:spcPts val="0"/>
                        </a:spcBef>
                        <a:spcAft>
                          <a:spcPts val="0"/>
                        </a:spcAft>
                      </a:pPr>
                      <a:r>
                        <a:rPr lang="en-US" sz="700">
                          <a:effectLst/>
                        </a:rPr>
                        <a:t>NR: Smith, Brown, Taylor, James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218831">
                <a:tc>
                  <a:txBody>
                    <a:bodyPr/>
                    <a:lstStyle/>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Exceeds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Meets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Needs Improvement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N/A</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328246">
                <a:tc>
                  <a:txBody>
                    <a:bodyPr/>
                    <a:lstStyle/>
                    <a:p>
                      <a:pPr marL="0" marR="0">
                        <a:lnSpc>
                          <a:spcPct val="107000"/>
                        </a:lnSpc>
                        <a:spcBef>
                          <a:spcPts val="0"/>
                        </a:spcBef>
                        <a:spcAft>
                          <a:spcPts val="0"/>
                        </a:spcAft>
                      </a:pPr>
                      <a:r>
                        <a:rPr lang="en-US" sz="700">
                          <a:effectLst/>
                        </a:rPr>
                        <a:t>Demonstrates competency, accuracy, thoroughness across service profile</a:t>
                      </a:r>
                    </a:p>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437661">
                <a:tc>
                  <a:txBody>
                    <a:bodyPr/>
                    <a:lstStyle/>
                    <a:p>
                      <a:pPr marL="0" marR="0">
                        <a:lnSpc>
                          <a:spcPct val="107000"/>
                        </a:lnSpc>
                        <a:spcBef>
                          <a:spcPts val="0"/>
                        </a:spcBef>
                        <a:spcAft>
                          <a:spcPts val="0"/>
                        </a:spcAft>
                      </a:pPr>
                      <a:r>
                        <a:rPr lang="en-US" sz="700">
                          <a:effectLst/>
                        </a:rPr>
                        <a:t>Uses time effectively, efficiently produces expected volume of work, meets schedules</a:t>
                      </a:r>
                    </a:p>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437661">
                <a:tc>
                  <a:txBody>
                    <a:bodyPr/>
                    <a:lstStyle/>
                    <a:p>
                      <a:pPr marL="0" marR="0">
                        <a:lnSpc>
                          <a:spcPct val="107000"/>
                        </a:lnSpc>
                        <a:spcBef>
                          <a:spcPts val="0"/>
                        </a:spcBef>
                        <a:spcAft>
                          <a:spcPts val="0"/>
                        </a:spcAft>
                      </a:pPr>
                      <a:r>
                        <a:rPr lang="en-US" sz="700">
                          <a:effectLst/>
                        </a:rPr>
                        <a:t>Displays appropriate knowledge, understanding of procedures, methods and best practices</a:t>
                      </a:r>
                    </a:p>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656492">
                <a:tc>
                  <a:txBody>
                    <a:bodyPr/>
                    <a:lstStyle/>
                    <a:p>
                      <a:pPr marL="0" marR="0">
                        <a:lnSpc>
                          <a:spcPct val="107000"/>
                        </a:lnSpc>
                        <a:spcBef>
                          <a:spcPts val="0"/>
                        </a:spcBef>
                        <a:spcAft>
                          <a:spcPts val="0"/>
                        </a:spcAft>
                      </a:pPr>
                      <a:r>
                        <a:rPr lang="en-US" sz="700">
                          <a:effectLst/>
                        </a:rPr>
                        <a:t>Communicates, cooperates and demonstrates capacity to work with supervisor, colleagues, coworkers, students and clients with respect and professionalism</a:t>
                      </a:r>
                    </a:p>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328246">
                <a:tc>
                  <a:txBody>
                    <a:bodyPr/>
                    <a:lstStyle/>
                    <a:p>
                      <a:pPr marL="0" marR="0">
                        <a:lnSpc>
                          <a:spcPct val="107000"/>
                        </a:lnSpc>
                        <a:spcBef>
                          <a:spcPts val="0"/>
                        </a:spcBef>
                        <a:spcAft>
                          <a:spcPts val="0"/>
                        </a:spcAft>
                      </a:pPr>
                      <a:r>
                        <a:rPr lang="en-US" sz="700">
                          <a:effectLst/>
                        </a:rPr>
                        <a:t>Able to work independently and in teams effectively and productively</a:t>
                      </a:r>
                    </a:p>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765908">
                <a:tc>
                  <a:txBody>
                    <a:bodyPr/>
                    <a:lstStyle/>
                    <a:p>
                      <a:pPr marL="0" marR="0">
                        <a:lnSpc>
                          <a:spcPct val="107000"/>
                        </a:lnSpc>
                        <a:spcBef>
                          <a:spcPts val="0"/>
                        </a:spcBef>
                        <a:spcAft>
                          <a:spcPts val="0"/>
                        </a:spcAft>
                      </a:pPr>
                      <a:r>
                        <a:rPr lang="en-US" sz="700">
                          <a:effectLst/>
                        </a:rPr>
                        <a:t>Demonstrates leadership/supervisory skill across activity scope; directing and/or evaluating subordinates, delegation, planning and organizing work, problem-solving, training, modeling</a:t>
                      </a:r>
                    </a:p>
                    <a:p>
                      <a:pPr marL="0" marR="0">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r h="437661">
                <a:tc>
                  <a:txBody>
                    <a:bodyPr/>
                    <a:lstStyle/>
                    <a:p>
                      <a:pPr marL="0" marR="0">
                        <a:lnSpc>
                          <a:spcPct val="107000"/>
                        </a:lnSpc>
                        <a:spcBef>
                          <a:spcPts val="0"/>
                        </a:spcBef>
                        <a:spcAft>
                          <a:spcPts val="0"/>
                        </a:spcAft>
                      </a:pPr>
                      <a:r>
                        <a:rPr lang="en-US" sz="700">
                          <a:effectLst/>
                        </a:rPr>
                        <a:t>Represents unit and UW professionally and capably in alignment with mission, values, strategies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10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p>
                    <a:p>
                      <a:pPr marL="0" marR="0" algn="ctr">
                        <a:lnSpc>
                          <a:spcPct val="107000"/>
                        </a:lnSpc>
                        <a:spcBef>
                          <a:spcPts val="0"/>
                        </a:spcBef>
                        <a:spcAft>
                          <a:spcPts val="0"/>
                        </a:spcAft>
                      </a:pPr>
                      <a:r>
                        <a:rPr lang="en-US" sz="700">
                          <a:effectLst/>
                        </a:rPr>
                        <a:t>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a:effectLst/>
                        </a:rPr>
                        <a:t> </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c>
                  <a:txBody>
                    <a:bodyPr/>
                    <a:lstStyle/>
                    <a:p>
                      <a:pPr marL="0" marR="0" algn="ctr">
                        <a:lnSpc>
                          <a:spcPct val="107000"/>
                        </a:lnSpc>
                        <a:spcBef>
                          <a:spcPts val="0"/>
                        </a:spcBef>
                        <a:spcAft>
                          <a:spcPts val="0"/>
                        </a:spcAft>
                      </a:pPr>
                      <a:r>
                        <a:rPr lang="en-US" sz="700" dirty="0">
                          <a:effectLst/>
                        </a:rPr>
                        <a:t> </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1830" marR="41830" marT="0" marB="0"/>
                </a:tc>
              </a:tr>
            </a:tbl>
          </a:graphicData>
        </a:graphic>
      </p:graphicFrame>
      <p:sp>
        <p:nvSpPr>
          <p:cNvPr id="5" name="Rectangle 1"/>
          <p:cNvSpPr>
            <a:spLocks noChangeArrowheads="1"/>
          </p:cNvSpPr>
          <p:nvPr/>
        </p:nvSpPr>
        <p:spPr bwMode="auto">
          <a:xfrm>
            <a:off x="2778125" y="14700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4483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Open Sans" panose="020B0606030504020204" pitchFamily="34" charset="0"/>
                <a:ea typeface="Open Sans" panose="020B0606030504020204" pitchFamily="34" charset="0"/>
                <a:cs typeface="Open Sans" panose="020B0606030504020204" pitchFamily="34" charset="0"/>
              </a:rPr>
              <a:t>5.  PDP discussions scheduled </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lstStyle/>
          <a:p>
            <a:pPr>
              <a:buFont typeface="Wingdings 3" panose="05040102010807070707" pitchFamily="18" charset="2"/>
              <a:buChar char=""/>
            </a:pPr>
            <a:endParaRPr lang="en-US" sz="2400" dirty="0" smtClean="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400" dirty="0" smtClean="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000" dirty="0" smtClean="0">
              <a:latin typeface="Open Sans" panose="020B0606030504020204" pitchFamily="34" charset="0"/>
              <a:ea typeface="Open Sans" panose="020B0606030504020204" pitchFamily="34" charset="0"/>
              <a:cs typeface="Open Sans" panose="020B0606030504020204" pitchFamily="34" charset="0"/>
            </a:endParaRPr>
          </a:p>
          <a:p>
            <a:pPr>
              <a:buClr>
                <a:srgbClr val="C79900"/>
              </a:buClr>
              <a:buFont typeface="Wingdings 3" panose="05040102010807070707" pitchFamily="18" charset="2"/>
              <a:buChar char=""/>
            </a:pPr>
            <a:r>
              <a:rPr lang="en-US" sz="2000" dirty="0" smtClean="0">
                <a:latin typeface="Open Sans" panose="020B0606030504020204" pitchFamily="34" charset="0"/>
                <a:ea typeface="Open Sans" panose="020B0606030504020204" pitchFamily="34" charset="0"/>
                <a:cs typeface="Open Sans" panose="020B0606030504020204" pitchFamily="34" charset="0"/>
              </a:rPr>
              <a:t>Supervisor emails employee with available dates to discuss their Performance Development Plan</a:t>
            </a:r>
          </a:p>
          <a:p>
            <a:pPr>
              <a:buFont typeface="Wingdings 3" panose="05040102010807070707" pitchFamily="18" charset="2"/>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7291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UW_HSA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UW_HSA_Powerpoint_Template</Template>
  <TotalTime>102</TotalTime>
  <Words>1291</Words>
  <Application>Microsoft Office PowerPoint</Application>
  <PresentationFormat>On-screen Show (4:3)</PresentationFormat>
  <Paragraphs>299</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MS PGothic</vt:lpstr>
      <vt:lpstr>Arial</vt:lpstr>
      <vt:lpstr>Calibri</vt:lpstr>
      <vt:lpstr>Encode Sans Normal</vt:lpstr>
      <vt:lpstr>Frutiger 55 Roman</vt:lpstr>
      <vt:lpstr>Open Sans</vt:lpstr>
      <vt:lpstr>Times New Roman</vt:lpstr>
      <vt:lpstr>Wingdings 3</vt:lpstr>
      <vt:lpstr>UW_HSA_Powerpoint_Template</vt:lpstr>
      <vt:lpstr>PERFORMANCE DEVELOPMENT PLAN WITH 360 FEEDBACK SURVEY</vt:lpstr>
      <vt:lpstr>360 FEEDBACK SURVEY PROCESS</vt:lpstr>
      <vt:lpstr>1. Supervisor E-mails the Employee for 5 Raters</vt:lpstr>
      <vt:lpstr>2. Supervisor reviews list of raters; agrees or amends  the list by email to employee </vt:lpstr>
      <vt:lpstr>       3. The Supervisor emails the survey to raters with return date</vt:lpstr>
      <vt:lpstr>HSA PDP Feedback Survey – last name</vt:lpstr>
      <vt:lpstr>4. The supervisor summarizes the results for each employee This de-identified summary will be retained with the PDP documents, draft data deleted</vt:lpstr>
      <vt:lpstr>PowerPoint Presentation</vt:lpstr>
      <vt:lpstr>5.  PDP discussions scheduled </vt:lpstr>
    </vt:vector>
  </TitlesOfParts>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DEVELOPMENT PLAN WITH 360 FEEDBACK SURVEY</dc:title>
  <dc:creator>collins0</dc:creator>
  <cp:lastModifiedBy>Teresa I. Strathy</cp:lastModifiedBy>
  <cp:revision>12</cp:revision>
  <dcterms:created xsi:type="dcterms:W3CDTF">2015-05-18T19:54:39Z</dcterms:created>
  <dcterms:modified xsi:type="dcterms:W3CDTF">2015-05-28T18:34:40Z</dcterms:modified>
</cp:coreProperties>
</file>