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67" r:id="rId3"/>
    <p:sldId id="259" r:id="rId4"/>
    <p:sldId id="260" r:id="rId5"/>
    <p:sldId id="261" r:id="rId6"/>
    <p:sldId id="262" r:id="rId7"/>
    <p:sldId id="263" r:id="rId8"/>
    <p:sldId id="264" r:id="rId9"/>
    <p:sldId id="265" r:id="rId10"/>
    <p:sldId id="269" r:id="rId11"/>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275B"/>
    <a:srgbClr val="493E75"/>
    <a:srgbClr val="3B185A"/>
    <a:srgbClr val="D3AF21"/>
    <a:srgbClr val="D7C896"/>
    <a:srgbClr val="C7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Objects="1">
      <p:cViewPr varScale="1">
        <p:scale>
          <a:sx n="85" d="100"/>
          <a:sy n="85" d="100"/>
        </p:scale>
        <p:origin x="114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F973AD-AF1B-44F8-8A87-29B6A4214AB1}" type="doc">
      <dgm:prSet loTypeId="urn:microsoft.com/office/officeart/2005/8/layout/cycle3" loCatId="cycle" qsTypeId="urn:microsoft.com/office/officeart/2005/8/quickstyle/3d1" qsCatId="3D" csTypeId="urn:microsoft.com/office/officeart/2005/8/colors/accent1_2" csCatId="accent1" phldr="1"/>
      <dgm:spPr/>
      <dgm:t>
        <a:bodyPr/>
        <a:lstStyle/>
        <a:p>
          <a:endParaRPr lang="en-US"/>
        </a:p>
      </dgm:t>
    </dgm:pt>
    <dgm:pt modelId="{6F96BA64-ED2C-48F3-BE70-35D4CB8FEA1A}">
      <dgm:prSet phldrT="[Text]"/>
      <dgm:spPr>
        <a:solidFill>
          <a:schemeClr val="accent1">
            <a:lumMod val="75000"/>
          </a:schemeClr>
        </a:solidFill>
      </dgm:spPr>
      <dgm:t>
        <a:bodyPr/>
        <a:lstStyle/>
        <a:p>
          <a:r>
            <a:rPr lang="en-US" dirty="0" smtClean="0"/>
            <a:t>Set Performance Expectations &amp; Goals</a:t>
          </a:r>
          <a:endParaRPr lang="en-US" dirty="0"/>
        </a:p>
      </dgm:t>
    </dgm:pt>
    <dgm:pt modelId="{C7F49CF6-1AAB-4F66-A963-BC81CBF0F8CE}" type="parTrans" cxnId="{7D0BC102-4314-4E0B-AE75-411E42EEFBEA}">
      <dgm:prSet/>
      <dgm:spPr/>
      <dgm:t>
        <a:bodyPr/>
        <a:lstStyle/>
        <a:p>
          <a:endParaRPr lang="en-US"/>
        </a:p>
      </dgm:t>
    </dgm:pt>
    <dgm:pt modelId="{C3DCB6CD-339B-49E2-997B-FAC2FA635BA2}" type="sibTrans" cxnId="{7D0BC102-4314-4E0B-AE75-411E42EEFBEA}">
      <dgm:prSet/>
      <dgm:spPr>
        <a:solidFill>
          <a:schemeClr val="accent1">
            <a:lumMod val="60000"/>
            <a:lumOff val="40000"/>
          </a:schemeClr>
        </a:solidFill>
      </dgm:spPr>
      <dgm:t>
        <a:bodyPr/>
        <a:lstStyle/>
        <a:p>
          <a:endParaRPr lang="en-US"/>
        </a:p>
      </dgm:t>
    </dgm:pt>
    <dgm:pt modelId="{E178869F-9481-45EA-BE78-46D0A739E3DA}">
      <dgm:prSet phldrT="[Text]"/>
      <dgm:spPr>
        <a:solidFill>
          <a:srgbClr val="00B050"/>
        </a:solidFill>
      </dgm:spPr>
      <dgm:t>
        <a:bodyPr/>
        <a:lstStyle/>
        <a:p>
          <a:r>
            <a:rPr lang="en-US" dirty="0" smtClean="0"/>
            <a:t>Performance Check-Ins</a:t>
          </a:r>
          <a:endParaRPr lang="en-US" dirty="0"/>
        </a:p>
      </dgm:t>
    </dgm:pt>
    <dgm:pt modelId="{E65EAAB8-E46B-4D61-A74F-72DF520C9BE8}" type="parTrans" cxnId="{21278E6C-7FA8-42BF-93E8-44A22843074C}">
      <dgm:prSet/>
      <dgm:spPr/>
      <dgm:t>
        <a:bodyPr/>
        <a:lstStyle/>
        <a:p>
          <a:endParaRPr lang="en-US"/>
        </a:p>
      </dgm:t>
    </dgm:pt>
    <dgm:pt modelId="{3ACC18B7-A337-4920-8322-D2B11FD48F32}" type="sibTrans" cxnId="{21278E6C-7FA8-42BF-93E8-44A22843074C}">
      <dgm:prSet/>
      <dgm:spPr/>
      <dgm:t>
        <a:bodyPr/>
        <a:lstStyle/>
        <a:p>
          <a:endParaRPr lang="en-US"/>
        </a:p>
      </dgm:t>
    </dgm:pt>
    <dgm:pt modelId="{C8D0D7CD-33BE-4F5E-9E27-C928DA3265C2}">
      <dgm:prSet phldrT="[Text]"/>
      <dgm:spPr>
        <a:solidFill>
          <a:srgbClr val="92D050"/>
        </a:solidFill>
      </dgm:spPr>
      <dgm:t>
        <a:bodyPr/>
        <a:lstStyle/>
        <a:p>
          <a:r>
            <a:rPr lang="en-US" dirty="0" smtClean="0"/>
            <a:t>Review Performance</a:t>
          </a:r>
          <a:endParaRPr lang="en-US" dirty="0"/>
        </a:p>
      </dgm:t>
    </dgm:pt>
    <dgm:pt modelId="{1FB0746B-F48E-455F-934E-E047B1F08EBE}" type="parTrans" cxnId="{4510ED24-A6B5-40A3-9BAE-C1B841691D70}">
      <dgm:prSet/>
      <dgm:spPr/>
      <dgm:t>
        <a:bodyPr/>
        <a:lstStyle/>
        <a:p>
          <a:endParaRPr lang="en-US"/>
        </a:p>
      </dgm:t>
    </dgm:pt>
    <dgm:pt modelId="{AAE7930B-1EEC-4A12-831B-0FBE45262E41}" type="sibTrans" cxnId="{4510ED24-A6B5-40A3-9BAE-C1B841691D70}">
      <dgm:prSet/>
      <dgm:spPr/>
      <dgm:t>
        <a:bodyPr/>
        <a:lstStyle/>
        <a:p>
          <a:endParaRPr lang="en-US"/>
        </a:p>
      </dgm:t>
    </dgm:pt>
    <dgm:pt modelId="{045948DB-8767-4BD8-B010-F1A3707FD5E1}" type="pres">
      <dgm:prSet presAssocID="{41F973AD-AF1B-44F8-8A87-29B6A4214AB1}" presName="Name0" presStyleCnt="0">
        <dgm:presLayoutVars>
          <dgm:dir/>
          <dgm:resizeHandles val="exact"/>
        </dgm:presLayoutVars>
      </dgm:prSet>
      <dgm:spPr/>
      <dgm:t>
        <a:bodyPr/>
        <a:lstStyle/>
        <a:p>
          <a:endParaRPr lang="en-US"/>
        </a:p>
      </dgm:t>
    </dgm:pt>
    <dgm:pt modelId="{441B51B2-EBB5-473C-AC2A-DCBF1AEE2F34}" type="pres">
      <dgm:prSet presAssocID="{41F973AD-AF1B-44F8-8A87-29B6A4214AB1}" presName="cycle" presStyleCnt="0"/>
      <dgm:spPr/>
    </dgm:pt>
    <dgm:pt modelId="{81A5D855-EF82-45CD-9CA3-33C22B954585}" type="pres">
      <dgm:prSet presAssocID="{6F96BA64-ED2C-48F3-BE70-35D4CB8FEA1A}" presName="nodeFirstNode" presStyleLbl="node1" presStyleIdx="0" presStyleCnt="3" custScaleX="73801" custScaleY="51742" custRadScaleRad="125862" custRadScaleInc="-7360">
        <dgm:presLayoutVars>
          <dgm:bulletEnabled val="1"/>
        </dgm:presLayoutVars>
      </dgm:prSet>
      <dgm:spPr/>
      <dgm:t>
        <a:bodyPr/>
        <a:lstStyle/>
        <a:p>
          <a:endParaRPr lang="en-US"/>
        </a:p>
      </dgm:t>
    </dgm:pt>
    <dgm:pt modelId="{3F534A26-E5A9-4B86-B236-7F6B46747F11}" type="pres">
      <dgm:prSet presAssocID="{C3DCB6CD-339B-49E2-997B-FAC2FA635BA2}" presName="sibTransFirstNode" presStyleLbl="bgShp" presStyleIdx="0" presStyleCnt="1" custLinFactNeighborX="-902" custLinFactNeighborY="10200"/>
      <dgm:spPr/>
      <dgm:t>
        <a:bodyPr/>
        <a:lstStyle/>
        <a:p>
          <a:endParaRPr lang="en-US"/>
        </a:p>
      </dgm:t>
    </dgm:pt>
    <dgm:pt modelId="{F2E32011-E8A6-4779-AFFF-924C31C63B7E}" type="pres">
      <dgm:prSet presAssocID="{E178869F-9481-45EA-BE78-46D0A739E3DA}" presName="nodeFollowingNodes" presStyleLbl="node1" presStyleIdx="1" presStyleCnt="3" custScaleX="74482" custScaleY="40796" custRadScaleRad="108133" custRadScaleInc="-22505">
        <dgm:presLayoutVars>
          <dgm:bulletEnabled val="1"/>
        </dgm:presLayoutVars>
      </dgm:prSet>
      <dgm:spPr/>
      <dgm:t>
        <a:bodyPr/>
        <a:lstStyle/>
        <a:p>
          <a:endParaRPr lang="en-US"/>
        </a:p>
      </dgm:t>
    </dgm:pt>
    <dgm:pt modelId="{5F98640C-C55A-4D1C-A0A5-D806DCA80DC6}" type="pres">
      <dgm:prSet presAssocID="{C8D0D7CD-33BE-4F5E-9E27-C928DA3265C2}" presName="nodeFollowingNodes" presStyleLbl="node1" presStyleIdx="2" presStyleCnt="3" custScaleX="70448" custScaleY="38452" custRadScaleRad="111442" custRadScaleInc="19390">
        <dgm:presLayoutVars>
          <dgm:bulletEnabled val="1"/>
        </dgm:presLayoutVars>
      </dgm:prSet>
      <dgm:spPr/>
      <dgm:t>
        <a:bodyPr/>
        <a:lstStyle/>
        <a:p>
          <a:endParaRPr lang="en-US"/>
        </a:p>
      </dgm:t>
    </dgm:pt>
  </dgm:ptLst>
  <dgm:cxnLst>
    <dgm:cxn modelId="{D8624B9F-EF7C-491B-8E14-F637DF1EC348}" type="presOf" srcId="{C3DCB6CD-339B-49E2-997B-FAC2FA635BA2}" destId="{3F534A26-E5A9-4B86-B236-7F6B46747F11}" srcOrd="0" destOrd="0" presId="urn:microsoft.com/office/officeart/2005/8/layout/cycle3"/>
    <dgm:cxn modelId="{E373E15A-90EF-4D04-9DE6-815828E9F2CD}" type="presOf" srcId="{41F973AD-AF1B-44F8-8A87-29B6A4214AB1}" destId="{045948DB-8767-4BD8-B010-F1A3707FD5E1}" srcOrd="0" destOrd="0" presId="urn:microsoft.com/office/officeart/2005/8/layout/cycle3"/>
    <dgm:cxn modelId="{1539BA6B-C1FD-4760-9551-EC5ABA0B5D2B}" type="presOf" srcId="{C8D0D7CD-33BE-4F5E-9E27-C928DA3265C2}" destId="{5F98640C-C55A-4D1C-A0A5-D806DCA80DC6}" srcOrd="0" destOrd="0" presId="urn:microsoft.com/office/officeart/2005/8/layout/cycle3"/>
    <dgm:cxn modelId="{05365AE1-CBE3-4C22-ADB2-7526C975DBD8}" type="presOf" srcId="{6F96BA64-ED2C-48F3-BE70-35D4CB8FEA1A}" destId="{81A5D855-EF82-45CD-9CA3-33C22B954585}" srcOrd="0" destOrd="0" presId="urn:microsoft.com/office/officeart/2005/8/layout/cycle3"/>
    <dgm:cxn modelId="{7D0BC102-4314-4E0B-AE75-411E42EEFBEA}" srcId="{41F973AD-AF1B-44F8-8A87-29B6A4214AB1}" destId="{6F96BA64-ED2C-48F3-BE70-35D4CB8FEA1A}" srcOrd="0" destOrd="0" parTransId="{C7F49CF6-1AAB-4F66-A963-BC81CBF0F8CE}" sibTransId="{C3DCB6CD-339B-49E2-997B-FAC2FA635BA2}"/>
    <dgm:cxn modelId="{21278E6C-7FA8-42BF-93E8-44A22843074C}" srcId="{41F973AD-AF1B-44F8-8A87-29B6A4214AB1}" destId="{E178869F-9481-45EA-BE78-46D0A739E3DA}" srcOrd="1" destOrd="0" parTransId="{E65EAAB8-E46B-4D61-A74F-72DF520C9BE8}" sibTransId="{3ACC18B7-A337-4920-8322-D2B11FD48F32}"/>
    <dgm:cxn modelId="{6D337928-9834-444D-85BB-09A8133C888E}" type="presOf" srcId="{E178869F-9481-45EA-BE78-46D0A739E3DA}" destId="{F2E32011-E8A6-4779-AFFF-924C31C63B7E}" srcOrd="0" destOrd="0" presId="urn:microsoft.com/office/officeart/2005/8/layout/cycle3"/>
    <dgm:cxn modelId="{4510ED24-A6B5-40A3-9BAE-C1B841691D70}" srcId="{41F973AD-AF1B-44F8-8A87-29B6A4214AB1}" destId="{C8D0D7CD-33BE-4F5E-9E27-C928DA3265C2}" srcOrd="2" destOrd="0" parTransId="{1FB0746B-F48E-455F-934E-E047B1F08EBE}" sibTransId="{AAE7930B-1EEC-4A12-831B-0FBE45262E41}"/>
    <dgm:cxn modelId="{8FC6030F-8CCE-4381-B3B5-AE87F3EC6A44}" type="presParOf" srcId="{045948DB-8767-4BD8-B010-F1A3707FD5E1}" destId="{441B51B2-EBB5-473C-AC2A-DCBF1AEE2F34}" srcOrd="0" destOrd="0" presId="urn:microsoft.com/office/officeart/2005/8/layout/cycle3"/>
    <dgm:cxn modelId="{433A8525-A102-4F87-B90A-A0CBE272F3C7}" type="presParOf" srcId="{441B51B2-EBB5-473C-AC2A-DCBF1AEE2F34}" destId="{81A5D855-EF82-45CD-9CA3-33C22B954585}" srcOrd="0" destOrd="0" presId="urn:microsoft.com/office/officeart/2005/8/layout/cycle3"/>
    <dgm:cxn modelId="{080E6030-D0E0-4667-93DA-DF691CF881C4}" type="presParOf" srcId="{441B51B2-EBB5-473C-AC2A-DCBF1AEE2F34}" destId="{3F534A26-E5A9-4B86-B236-7F6B46747F11}" srcOrd="1" destOrd="0" presId="urn:microsoft.com/office/officeart/2005/8/layout/cycle3"/>
    <dgm:cxn modelId="{4793D6B5-0F73-48C8-A69C-D9519A053906}" type="presParOf" srcId="{441B51B2-EBB5-473C-AC2A-DCBF1AEE2F34}" destId="{F2E32011-E8A6-4779-AFFF-924C31C63B7E}" srcOrd="2" destOrd="0" presId="urn:microsoft.com/office/officeart/2005/8/layout/cycle3"/>
    <dgm:cxn modelId="{8DE41624-1767-4D24-BB04-1A1444685265}" type="presParOf" srcId="{441B51B2-EBB5-473C-AC2A-DCBF1AEE2F34}" destId="{5F98640C-C55A-4D1C-A0A5-D806DCA80DC6}" srcOrd="3" destOrd="0" presId="urn:microsoft.com/office/officeart/2005/8/layout/cycle3"/>
  </dgm:cxnLst>
  <dgm:bg/>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41F973AD-AF1B-44F8-8A87-29B6A4214AB1}" type="doc">
      <dgm:prSet loTypeId="urn:microsoft.com/office/officeart/2005/8/layout/cycle3" loCatId="cycle" qsTypeId="urn:microsoft.com/office/officeart/2005/8/quickstyle/3d1" qsCatId="3D" csTypeId="urn:microsoft.com/office/officeart/2005/8/colors/accent1_2" csCatId="accent1" phldr="1"/>
      <dgm:spPr/>
      <dgm:t>
        <a:bodyPr/>
        <a:lstStyle/>
        <a:p>
          <a:endParaRPr lang="en-US"/>
        </a:p>
      </dgm:t>
    </dgm:pt>
    <dgm:pt modelId="{6F96BA64-ED2C-48F3-BE70-35D4CB8FEA1A}">
      <dgm:prSet phldrT="[Text]"/>
      <dgm:spPr>
        <a:solidFill>
          <a:schemeClr val="accent1">
            <a:lumMod val="75000"/>
          </a:schemeClr>
        </a:solidFill>
      </dgm:spPr>
      <dgm:t>
        <a:bodyPr/>
        <a:lstStyle/>
        <a:p>
          <a:r>
            <a:rPr lang="en-US" dirty="0" smtClean="0"/>
            <a:t>Set Performance Expectations &amp; Goals</a:t>
          </a:r>
          <a:endParaRPr lang="en-US" dirty="0"/>
        </a:p>
      </dgm:t>
    </dgm:pt>
    <dgm:pt modelId="{C7F49CF6-1AAB-4F66-A963-BC81CBF0F8CE}" type="parTrans" cxnId="{7D0BC102-4314-4E0B-AE75-411E42EEFBEA}">
      <dgm:prSet/>
      <dgm:spPr/>
      <dgm:t>
        <a:bodyPr/>
        <a:lstStyle/>
        <a:p>
          <a:endParaRPr lang="en-US"/>
        </a:p>
      </dgm:t>
    </dgm:pt>
    <dgm:pt modelId="{C3DCB6CD-339B-49E2-997B-FAC2FA635BA2}" type="sibTrans" cxnId="{7D0BC102-4314-4E0B-AE75-411E42EEFBEA}">
      <dgm:prSet/>
      <dgm:spPr>
        <a:solidFill>
          <a:schemeClr val="accent1">
            <a:lumMod val="60000"/>
            <a:lumOff val="40000"/>
          </a:schemeClr>
        </a:solidFill>
      </dgm:spPr>
      <dgm:t>
        <a:bodyPr/>
        <a:lstStyle/>
        <a:p>
          <a:endParaRPr lang="en-US"/>
        </a:p>
      </dgm:t>
    </dgm:pt>
    <dgm:pt modelId="{E178869F-9481-45EA-BE78-46D0A739E3DA}">
      <dgm:prSet phldrT="[Text]"/>
      <dgm:spPr>
        <a:solidFill>
          <a:srgbClr val="00B050"/>
        </a:solidFill>
      </dgm:spPr>
      <dgm:t>
        <a:bodyPr/>
        <a:lstStyle/>
        <a:p>
          <a:r>
            <a:rPr lang="en-US" dirty="0" smtClean="0"/>
            <a:t>Performance Check-Ins</a:t>
          </a:r>
          <a:endParaRPr lang="en-US" dirty="0"/>
        </a:p>
      </dgm:t>
    </dgm:pt>
    <dgm:pt modelId="{E65EAAB8-E46B-4D61-A74F-72DF520C9BE8}" type="parTrans" cxnId="{21278E6C-7FA8-42BF-93E8-44A22843074C}">
      <dgm:prSet/>
      <dgm:spPr/>
      <dgm:t>
        <a:bodyPr/>
        <a:lstStyle/>
        <a:p>
          <a:endParaRPr lang="en-US"/>
        </a:p>
      </dgm:t>
    </dgm:pt>
    <dgm:pt modelId="{3ACC18B7-A337-4920-8322-D2B11FD48F32}" type="sibTrans" cxnId="{21278E6C-7FA8-42BF-93E8-44A22843074C}">
      <dgm:prSet/>
      <dgm:spPr/>
      <dgm:t>
        <a:bodyPr/>
        <a:lstStyle/>
        <a:p>
          <a:endParaRPr lang="en-US"/>
        </a:p>
      </dgm:t>
    </dgm:pt>
    <dgm:pt modelId="{C8D0D7CD-33BE-4F5E-9E27-C928DA3265C2}">
      <dgm:prSet phldrT="[Text]"/>
      <dgm:spPr>
        <a:solidFill>
          <a:srgbClr val="92D050"/>
        </a:solidFill>
      </dgm:spPr>
      <dgm:t>
        <a:bodyPr/>
        <a:lstStyle/>
        <a:p>
          <a:r>
            <a:rPr lang="en-US" dirty="0" smtClean="0"/>
            <a:t>Review Performance</a:t>
          </a:r>
          <a:endParaRPr lang="en-US" dirty="0"/>
        </a:p>
      </dgm:t>
    </dgm:pt>
    <dgm:pt modelId="{1FB0746B-F48E-455F-934E-E047B1F08EBE}" type="parTrans" cxnId="{4510ED24-A6B5-40A3-9BAE-C1B841691D70}">
      <dgm:prSet/>
      <dgm:spPr/>
      <dgm:t>
        <a:bodyPr/>
        <a:lstStyle/>
        <a:p>
          <a:endParaRPr lang="en-US"/>
        </a:p>
      </dgm:t>
    </dgm:pt>
    <dgm:pt modelId="{AAE7930B-1EEC-4A12-831B-0FBE45262E41}" type="sibTrans" cxnId="{4510ED24-A6B5-40A3-9BAE-C1B841691D70}">
      <dgm:prSet/>
      <dgm:spPr/>
      <dgm:t>
        <a:bodyPr/>
        <a:lstStyle/>
        <a:p>
          <a:endParaRPr lang="en-US"/>
        </a:p>
      </dgm:t>
    </dgm:pt>
    <dgm:pt modelId="{045948DB-8767-4BD8-B010-F1A3707FD5E1}" type="pres">
      <dgm:prSet presAssocID="{41F973AD-AF1B-44F8-8A87-29B6A4214AB1}" presName="Name0" presStyleCnt="0">
        <dgm:presLayoutVars>
          <dgm:dir/>
          <dgm:resizeHandles val="exact"/>
        </dgm:presLayoutVars>
      </dgm:prSet>
      <dgm:spPr/>
      <dgm:t>
        <a:bodyPr/>
        <a:lstStyle/>
        <a:p>
          <a:endParaRPr lang="en-US"/>
        </a:p>
      </dgm:t>
    </dgm:pt>
    <dgm:pt modelId="{441B51B2-EBB5-473C-AC2A-DCBF1AEE2F34}" type="pres">
      <dgm:prSet presAssocID="{41F973AD-AF1B-44F8-8A87-29B6A4214AB1}" presName="cycle" presStyleCnt="0"/>
      <dgm:spPr/>
    </dgm:pt>
    <dgm:pt modelId="{81A5D855-EF82-45CD-9CA3-33C22B954585}" type="pres">
      <dgm:prSet presAssocID="{6F96BA64-ED2C-48F3-BE70-35D4CB8FEA1A}" presName="nodeFirstNode" presStyleLbl="node1" presStyleIdx="0" presStyleCnt="3" custScaleX="73801" custScaleY="51742" custRadScaleRad="125862" custRadScaleInc="-7360">
        <dgm:presLayoutVars>
          <dgm:bulletEnabled val="1"/>
        </dgm:presLayoutVars>
      </dgm:prSet>
      <dgm:spPr/>
      <dgm:t>
        <a:bodyPr/>
        <a:lstStyle/>
        <a:p>
          <a:endParaRPr lang="en-US"/>
        </a:p>
      </dgm:t>
    </dgm:pt>
    <dgm:pt modelId="{3F534A26-E5A9-4B86-B236-7F6B46747F11}" type="pres">
      <dgm:prSet presAssocID="{C3DCB6CD-339B-49E2-997B-FAC2FA635BA2}" presName="sibTransFirstNode" presStyleLbl="bgShp" presStyleIdx="0" presStyleCnt="1" custLinFactNeighborX="-902" custLinFactNeighborY="10200"/>
      <dgm:spPr/>
      <dgm:t>
        <a:bodyPr/>
        <a:lstStyle/>
        <a:p>
          <a:endParaRPr lang="en-US"/>
        </a:p>
      </dgm:t>
    </dgm:pt>
    <dgm:pt modelId="{F2E32011-E8A6-4779-AFFF-924C31C63B7E}" type="pres">
      <dgm:prSet presAssocID="{E178869F-9481-45EA-BE78-46D0A739E3DA}" presName="nodeFollowingNodes" presStyleLbl="node1" presStyleIdx="1" presStyleCnt="3" custScaleX="74482" custScaleY="40796" custRadScaleRad="108133" custRadScaleInc="-22505">
        <dgm:presLayoutVars>
          <dgm:bulletEnabled val="1"/>
        </dgm:presLayoutVars>
      </dgm:prSet>
      <dgm:spPr/>
      <dgm:t>
        <a:bodyPr/>
        <a:lstStyle/>
        <a:p>
          <a:endParaRPr lang="en-US"/>
        </a:p>
      </dgm:t>
    </dgm:pt>
    <dgm:pt modelId="{5F98640C-C55A-4D1C-A0A5-D806DCA80DC6}" type="pres">
      <dgm:prSet presAssocID="{C8D0D7CD-33BE-4F5E-9E27-C928DA3265C2}" presName="nodeFollowingNodes" presStyleLbl="node1" presStyleIdx="2" presStyleCnt="3" custScaleX="70448" custScaleY="38452" custRadScaleRad="111442" custRadScaleInc="19390">
        <dgm:presLayoutVars>
          <dgm:bulletEnabled val="1"/>
        </dgm:presLayoutVars>
      </dgm:prSet>
      <dgm:spPr/>
      <dgm:t>
        <a:bodyPr/>
        <a:lstStyle/>
        <a:p>
          <a:endParaRPr lang="en-US"/>
        </a:p>
      </dgm:t>
    </dgm:pt>
  </dgm:ptLst>
  <dgm:cxnLst>
    <dgm:cxn modelId="{F0016474-0AF0-4039-AC5D-D2619200F9C9}" type="presOf" srcId="{C8D0D7CD-33BE-4F5E-9E27-C928DA3265C2}" destId="{5F98640C-C55A-4D1C-A0A5-D806DCA80DC6}" srcOrd="0" destOrd="0" presId="urn:microsoft.com/office/officeart/2005/8/layout/cycle3"/>
    <dgm:cxn modelId="{ACD8723C-5882-43DF-BFED-E9A9E18E788B}" type="presOf" srcId="{E178869F-9481-45EA-BE78-46D0A739E3DA}" destId="{F2E32011-E8A6-4779-AFFF-924C31C63B7E}" srcOrd="0" destOrd="0" presId="urn:microsoft.com/office/officeart/2005/8/layout/cycle3"/>
    <dgm:cxn modelId="{65B77E4F-34F0-49A5-80DE-9D20870C1601}" type="presOf" srcId="{6F96BA64-ED2C-48F3-BE70-35D4CB8FEA1A}" destId="{81A5D855-EF82-45CD-9CA3-33C22B954585}" srcOrd="0" destOrd="0" presId="urn:microsoft.com/office/officeart/2005/8/layout/cycle3"/>
    <dgm:cxn modelId="{F0BB1A79-5B5E-4A43-AFA3-1783D51BA290}" type="presOf" srcId="{41F973AD-AF1B-44F8-8A87-29B6A4214AB1}" destId="{045948DB-8767-4BD8-B010-F1A3707FD5E1}" srcOrd="0" destOrd="0" presId="urn:microsoft.com/office/officeart/2005/8/layout/cycle3"/>
    <dgm:cxn modelId="{7D0BC102-4314-4E0B-AE75-411E42EEFBEA}" srcId="{41F973AD-AF1B-44F8-8A87-29B6A4214AB1}" destId="{6F96BA64-ED2C-48F3-BE70-35D4CB8FEA1A}" srcOrd="0" destOrd="0" parTransId="{C7F49CF6-1AAB-4F66-A963-BC81CBF0F8CE}" sibTransId="{C3DCB6CD-339B-49E2-997B-FAC2FA635BA2}"/>
    <dgm:cxn modelId="{21278E6C-7FA8-42BF-93E8-44A22843074C}" srcId="{41F973AD-AF1B-44F8-8A87-29B6A4214AB1}" destId="{E178869F-9481-45EA-BE78-46D0A739E3DA}" srcOrd="1" destOrd="0" parTransId="{E65EAAB8-E46B-4D61-A74F-72DF520C9BE8}" sibTransId="{3ACC18B7-A337-4920-8322-D2B11FD48F32}"/>
    <dgm:cxn modelId="{3F803D0C-48D6-47D2-9E26-75D722B6A6E9}" type="presOf" srcId="{C3DCB6CD-339B-49E2-997B-FAC2FA635BA2}" destId="{3F534A26-E5A9-4B86-B236-7F6B46747F11}" srcOrd="0" destOrd="0" presId="urn:microsoft.com/office/officeart/2005/8/layout/cycle3"/>
    <dgm:cxn modelId="{4510ED24-A6B5-40A3-9BAE-C1B841691D70}" srcId="{41F973AD-AF1B-44F8-8A87-29B6A4214AB1}" destId="{C8D0D7CD-33BE-4F5E-9E27-C928DA3265C2}" srcOrd="2" destOrd="0" parTransId="{1FB0746B-F48E-455F-934E-E047B1F08EBE}" sibTransId="{AAE7930B-1EEC-4A12-831B-0FBE45262E41}"/>
    <dgm:cxn modelId="{4026B6B7-47ED-4C2F-A680-D4AAD6220236}" type="presParOf" srcId="{045948DB-8767-4BD8-B010-F1A3707FD5E1}" destId="{441B51B2-EBB5-473C-AC2A-DCBF1AEE2F34}" srcOrd="0" destOrd="0" presId="urn:microsoft.com/office/officeart/2005/8/layout/cycle3"/>
    <dgm:cxn modelId="{E0E2667F-DD75-46F6-8B5E-A7D826A78818}" type="presParOf" srcId="{441B51B2-EBB5-473C-AC2A-DCBF1AEE2F34}" destId="{81A5D855-EF82-45CD-9CA3-33C22B954585}" srcOrd="0" destOrd="0" presId="urn:microsoft.com/office/officeart/2005/8/layout/cycle3"/>
    <dgm:cxn modelId="{4BEC3150-A26C-43B4-A09E-BB6F880FEDF6}" type="presParOf" srcId="{441B51B2-EBB5-473C-AC2A-DCBF1AEE2F34}" destId="{3F534A26-E5A9-4B86-B236-7F6B46747F11}" srcOrd="1" destOrd="0" presId="urn:microsoft.com/office/officeart/2005/8/layout/cycle3"/>
    <dgm:cxn modelId="{920E84AD-4341-4B6B-B105-8C2AADFC6C12}" type="presParOf" srcId="{441B51B2-EBB5-473C-AC2A-DCBF1AEE2F34}" destId="{F2E32011-E8A6-4779-AFFF-924C31C63B7E}" srcOrd="2" destOrd="0" presId="urn:microsoft.com/office/officeart/2005/8/layout/cycle3"/>
    <dgm:cxn modelId="{AB3BF0FB-5EE0-4399-B638-9CB251D42F47}" type="presParOf" srcId="{441B51B2-EBB5-473C-AC2A-DCBF1AEE2F34}" destId="{5F98640C-C55A-4D1C-A0A5-D806DCA80DC6}" srcOrd="3" destOrd="0" presId="urn:microsoft.com/office/officeart/2005/8/layout/cycle3"/>
  </dgm:cxnLst>
  <dgm:bg/>
  <dgm:whole/>
  <dgm:extLst>
    <a:ext uri="http://schemas.microsoft.com/office/drawing/2008/diagram">
      <dsp:dataModelExt xmlns:dsp="http://schemas.microsoft.com/office/drawing/2008/diagram" relId="rId8"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534A26-E5A9-4B86-B236-7F6B46747F11}">
      <dsp:nvSpPr>
        <dsp:cNvPr id="0" name=""/>
        <dsp:cNvSpPr/>
      </dsp:nvSpPr>
      <dsp:spPr>
        <a:xfrm>
          <a:off x="660718" y="238995"/>
          <a:ext cx="4447510" cy="4447510"/>
        </a:xfrm>
        <a:prstGeom prst="circularArrow">
          <a:avLst>
            <a:gd name="adj1" fmla="val 5689"/>
            <a:gd name="adj2" fmla="val 340510"/>
            <a:gd name="adj3" fmla="val 13519563"/>
            <a:gd name="adj4" fmla="val 17537900"/>
            <a:gd name="adj5" fmla="val 5908"/>
          </a:avLst>
        </a:prstGeom>
        <a:solidFill>
          <a:schemeClr val="accent1">
            <a:lumMod val="60000"/>
            <a:lumOff val="40000"/>
          </a:schemeClr>
        </a:soli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81A5D855-EF82-45CD-9CA3-33C22B954585}">
      <dsp:nvSpPr>
        <dsp:cNvPr id="0" name=""/>
        <dsp:cNvSpPr/>
      </dsp:nvSpPr>
      <dsp:spPr>
        <a:xfrm>
          <a:off x="1778581" y="10103"/>
          <a:ext cx="2292015" cy="803467"/>
        </a:xfrm>
        <a:prstGeom prst="roundRect">
          <a:avLst/>
        </a:prstGeom>
        <a:solidFill>
          <a:schemeClr val="accent1">
            <a:lumMod val="75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Set Performance Expectations &amp; Goals</a:t>
          </a:r>
          <a:endParaRPr lang="en-US" sz="1700" kern="1200" dirty="0"/>
        </a:p>
      </dsp:txBody>
      <dsp:txXfrm>
        <a:off x="1817803" y="49325"/>
        <a:ext cx="2213571" cy="725023"/>
      </dsp:txXfrm>
    </dsp:sp>
    <dsp:sp modelId="{F2E32011-E8A6-4779-AFFF-924C31C63B7E}">
      <dsp:nvSpPr>
        <dsp:cNvPr id="0" name=""/>
        <dsp:cNvSpPr/>
      </dsp:nvSpPr>
      <dsp:spPr>
        <a:xfrm>
          <a:off x="4124918" y="2884773"/>
          <a:ext cx="2313165" cy="633494"/>
        </a:xfrm>
        <a:prstGeom prst="roundRect">
          <a:avLst/>
        </a:prstGeom>
        <a:solidFill>
          <a:srgbClr val="00B05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Performance Check-Ins</a:t>
          </a:r>
          <a:endParaRPr lang="en-US" sz="1700" kern="1200" dirty="0"/>
        </a:p>
      </dsp:txBody>
      <dsp:txXfrm>
        <a:off x="4155843" y="2915698"/>
        <a:ext cx="2251315" cy="571644"/>
      </dsp:txXfrm>
    </dsp:sp>
    <dsp:sp modelId="{5F98640C-C55A-4D1C-A0A5-D806DCA80DC6}">
      <dsp:nvSpPr>
        <dsp:cNvPr id="0" name=""/>
        <dsp:cNvSpPr/>
      </dsp:nvSpPr>
      <dsp:spPr>
        <a:xfrm>
          <a:off x="0" y="3017996"/>
          <a:ext cx="2187882" cy="597096"/>
        </a:xfrm>
        <a:prstGeom prst="roundRect">
          <a:avLst/>
        </a:prstGeom>
        <a:solidFill>
          <a:srgbClr val="92D05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Review Performance</a:t>
          </a:r>
          <a:endParaRPr lang="en-US" sz="1700" kern="1200" dirty="0"/>
        </a:p>
      </dsp:txBody>
      <dsp:txXfrm>
        <a:off x="29148" y="3047144"/>
        <a:ext cx="2129586" cy="5388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534A26-E5A9-4B86-B236-7F6B46747F11}">
      <dsp:nvSpPr>
        <dsp:cNvPr id="0" name=""/>
        <dsp:cNvSpPr/>
      </dsp:nvSpPr>
      <dsp:spPr>
        <a:xfrm>
          <a:off x="660718" y="238995"/>
          <a:ext cx="4447510" cy="4447510"/>
        </a:xfrm>
        <a:prstGeom prst="circularArrow">
          <a:avLst>
            <a:gd name="adj1" fmla="val 5689"/>
            <a:gd name="adj2" fmla="val 340510"/>
            <a:gd name="adj3" fmla="val 13519563"/>
            <a:gd name="adj4" fmla="val 17537900"/>
            <a:gd name="adj5" fmla="val 5908"/>
          </a:avLst>
        </a:prstGeom>
        <a:solidFill>
          <a:schemeClr val="accent1">
            <a:lumMod val="60000"/>
            <a:lumOff val="40000"/>
          </a:schemeClr>
        </a:soli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81A5D855-EF82-45CD-9CA3-33C22B954585}">
      <dsp:nvSpPr>
        <dsp:cNvPr id="0" name=""/>
        <dsp:cNvSpPr/>
      </dsp:nvSpPr>
      <dsp:spPr>
        <a:xfrm>
          <a:off x="1778581" y="10103"/>
          <a:ext cx="2292015" cy="803467"/>
        </a:xfrm>
        <a:prstGeom prst="roundRect">
          <a:avLst/>
        </a:prstGeom>
        <a:solidFill>
          <a:schemeClr val="accent1">
            <a:lumMod val="75000"/>
          </a:schemeClr>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Set Performance Expectations &amp; Goals</a:t>
          </a:r>
          <a:endParaRPr lang="en-US" sz="1700" kern="1200" dirty="0"/>
        </a:p>
      </dsp:txBody>
      <dsp:txXfrm>
        <a:off x="1817803" y="49325"/>
        <a:ext cx="2213571" cy="725023"/>
      </dsp:txXfrm>
    </dsp:sp>
    <dsp:sp modelId="{F2E32011-E8A6-4779-AFFF-924C31C63B7E}">
      <dsp:nvSpPr>
        <dsp:cNvPr id="0" name=""/>
        <dsp:cNvSpPr/>
      </dsp:nvSpPr>
      <dsp:spPr>
        <a:xfrm>
          <a:off x="4124918" y="2884773"/>
          <a:ext cx="2313165" cy="633494"/>
        </a:xfrm>
        <a:prstGeom prst="roundRect">
          <a:avLst/>
        </a:prstGeom>
        <a:solidFill>
          <a:srgbClr val="00B05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Performance Check-Ins</a:t>
          </a:r>
          <a:endParaRPr lang="en-US" sz="1700" kern="1200" dirty="0"/>
        </a:p>
      </dsp:txBody>
      <dsp:txXfrm>
        <a:off x="4155843" y="2915698"/>
        <a:ext cx="2251315" cy="571644"/>
      </dsp:txXfrm>
    </dsp:sp>
    <dsp:sp modelId="{5F98640C-C55A-4D1C-A0A5-D806DCA80DC6}">
      <dsp:nvSpPr>
        <dsp:cNvPr id="0" name=""/>
        <dsp:cNvSpPr/>
      </dsp:nvSpPr>
      <dsp:spPr>
        <a:xfrm>
          <a:off x="0" y="3017996"/>
          <a:ext cx="2187882" cy="597096"/>
        </a:xfrm>
        <a:prstGeom prst="roundRect">
          <a:avLst/>
        </a:prstGeom>
        <a:solidFill>
          <a:srgbClr val="92D050"/>
        </a:soli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Review Performance</a:t>
          </a:r>
          <a:endParaRPr lang="en-US" sz="1700" kern="1200" dirty="0"/>
        </a:p>
      </dsp:txBody>
      <dsp:txXfrm>
        <a:off x="29148" y="3047144"/>
        <a:ext cx="2129586" cy="538800"/>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B6D9AD-4980-49F9-82D0-1455616D66F9}" type="datetimeFigureOut">
              <a:rPr lang="en-US" smtClean="0"/>
              <a:t>5/28/2015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3A617D-9A29-4B8A-9565-FA3E451DE0EA}" type="slidenum">
              <a:rPr lang="en-US" smtClean="0"/>
              <a:t>‹#›</a:t>
            </a:fld>
            <a:endParaRPr lang="en-US"/>
          </a:p>
        </p:txBody>
      </p:sp>
    </p:spTree>
    <p:extLst>
      <p:ext uri="{BB962C8B-B14F-4D97-AF65-F5344CB8AC3E}">
        <p14:creationId xmlns:p14="http://schemas.microsoft.com/office/powerpoint/2010/main" val="41425808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5A4691-AA34-436D-ADDC-C4BBA575CED0}" type="slidenum">
              <a:rPr lang="en-US" smtClean="0"/>
              <a:t>2</a:t>
            </a:fld>
            <a:endParaRPr lang="en-US"/>
          </a:p>
        </p:txBody>
      </p:sp>
    </p:spTree>
    <p:extLst>
      <p:ext uri="{BB962C8B-B14F-4D97-AF65-F5344CB8AC3E}">
        <p14:creationId xmlns:p14="http://schemas.microsoft.com/office/powerpoint/2010/main" val="3333076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5A4691-AA34-436D-ADDC-C4BBA575CED0}" type="slidenum">
              <a:rPr lang="en-US" smtClean="0"/>
              <a:t>10</a:t>
            </a:fld>
            <a:endParaRPr lang="en-US"/>
          </a:p>
        </p:txBody>
      </p:sp>
    </p:spTree>
    <p:extLst>
      <p:ext uri="{BB962C8B-B14F-4D97-AF65-F5344CB8AC3E}">
        <p14:creationId xmlns:p14="http://schemas.microsoft.com/office/powerpoint/2010/main" val="19165288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Picture 6" descr="684412_high_Purple.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0" y="0"/>
            <a:ext cx="9144000" cy="6858000"/>
          </a:xfrm>
          <a:prstGeom prst="rect">
            <a:avLst/>
          </a:prstGeom>
          <a:solidFill>
            <a:srgbClr val="39275B">
              <a:alpha val="59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6" name="Rectangle 5"/>
          <p:cNvSpPr/>
          <p:nvPr/>
        </p:nvSpPr>
        <p:spPr>
          <a:xfrm>
            <a:off x="0" y="6686550"/>
            <a:ext cx="9144000" cy="171450"/>
          </a:xfrm>
          <a:prstGeom prst="rect">
            <a:avLst/>
          </a:prstGeom>
          <a:solidFill>
            <a:srgbClr val="39275B">
              <a:alpha val="8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7" name="Rectangle 6"/>
          <p:cNvSpPr>
            <a:spLocks noChangeArrowheads="1"/>
          </p:cNvSpPr>
          <p:nvPr/>
        </p:nvSpPr>
        <p:spPr bwMode="auto">
          <a:xfrm>
            <a:off x="8162925" y="6345238"/>
            <a:ext cx="514350" cy="512762"/>
          </a:xfrm>
          <a:prstGeom prst="rect">
            <a:avLst/>
          </a:prstGeom>
          <a:solidFill>
            <a:srgbClr val="39275B"/>
          </a:solidFill>
          <a:ln>
            <a:noFill/>
          </a:ln>
          <a:effectLst>
            <a:outerShdw blurRad="40000" dist="23000" dir="12660004" rotWithShape="0">
              <a:srgbClr val="808080">
                <a:alpha val="26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endParaRPr lang="en-US">
              <a:solidFill>
                <a:schemeClr val="lt1"/>
              </a:solidFill>
              <a:latin typeface="+mn-lt"/>
              <a:ea typeface="+mn-ea"/>
            </a:endParaRPr>
          </a:p>
        </p:txBody>
      </p:sp>
      <p:pic>
        <p:nvPicPr>
          <p:cNvPr id="8" name="Picture 8" descr="UW_W-Logo_RGB.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250238" y="6488113"/>
            <a:ext cx="339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7" descr="UW.Wordmark_ctr_white.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81000" y="265113"/>
            <a:ext cx="2551113"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752600"/>
            <a:ext cx="7772400" cy="1470025"/>
          </a:xfrm>
        </p:spPr>
        <p:txBody>
          <a:bodyPr/>
          <a:lstStyle>
            <a:lvl1pPr>
              <a:defRPr>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08375"/>
            <a:ext cx="6400800" cy="1752600"/>
          </a:xfrm>
        </p:spPr>
        <p:txBody>
          <a:bodyPr/>
          <a:lstStyle>
            <a:lvl1pPr marL="0" indent="0" algn="ctr">
              <a:buNone/>
              <a:defRPr>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10" name="Date Placeholder 3"/>
          <p:cNvSpPr>
            <a:spLocks noGrp="1"/>
          </p:cNvSpPr>
          <p:nvPr>
            <p:ph type="dt" sz="half" idx="10"/>
          </p:nvPr>
        </p:nvSpPr>
        <p:spPr>
          <a:xfrm>
            <a:off x="447675" y="5943600"/>
            <a:ext cx="2133600" cy="365125"/>
          </a:xfrm>
        </p:spPr>
        <p:txBody>
          <a:bodyPr/>
          <a:lstStyle>
            <a:lvl1pPr>
              <a:defRPr>
                <a:solidFill>
                  <a:srgbClr val="FFFFFF"/>
                </a:solidFill>
              </a:defRPr>
            </a:lvl1pPr>
          </a:lstStyle>
          <a:p>
            <a:pPr>
              <a:defRPr/>
            </a:pPr>
            <a:fld id="{E472D0B8-76E0-4010-B0B8-9C42538247C0}" type="datetime1">
              <a:rPr lang="en-US"/>
              <a:pPr>
                <a:defRPr/>
              </a:pPr>
              <a:t>5/28/2015</a:t>
            </a:fld>
            <a:endParaRPr lang="en-US"/>
          </a:p>
        </p:txBody>
      </p:sp>
      <p:sp>
        <p:nvSpPr>
          <p:cNvPr id="11" name="Footer Placeholder 4"/>
          <p:cNvSpPr>
            <a:spLocks noGrp="1"/>
          </p:cNvSpPr>
          <p:nvPr>
            <p:ph type="ftr" sz="quarter" idx="11"/>
          </p:nvPr>
        </p:nvSpPr>
        <p:spPr>
          <a:xfrm>
            <a:off x="3114675" y="5943600"/>
            <a:ext cx="2895600" cy="365125"/>
          </a:xfrm>
        </p:spPr>
        <p:txBody>
          <a:bodyPr/>
          <a:lstStyle>
            <a:lvl1pPr>
              <a:defRPr>
                <a:solidFill>
                  <a:srgbClr val="FFFFFF"/>
                </a:solidFill>
              </a:defRPr>
            </a:lvl1pPr>
          </a:lstStyle>
          <a:p>
            <a:pPr>
              <a:defRPr/>
            </a:pPr>
            <a:endParaRPr lang="en-US"/>
          </a:p>
        </p:txBody>
      </p:sp>
      <p:sp>
        <p:nvSpPr>
          <p:cNvPr id="12" name="Slide Number Placeholder 5"/>
          <p:cNvSpPr>
            <a:spLocks noGrp="1"/>
          </p:cNvSpPr>
          <p:nvPr>
            <p:ph type="sldNum" sz="quarter" idx="12"/>
          </p:nvPr>
        </p:nvSpPr>
        <p:spPr>
          <a:xfrm>
            <a:off x="6543675" y="5943600"/>
            <a:ext cx="2133600" cy="365125"/>
          </a:xfrm>
        </p:spPr>
        <p:txBody>
          <a:bodyPr/>
          <a:lstStyle>
            <a:lvl1pPr>
              <a:defRPr>
                <a:solidFill>
                  <a:srgbClr val="FFFFFF"/>
                </a:solidFill>
              </a:defRPr>
            </a:lvl1pPr>
          </a:lstStyle>
          <a:p>
            <a:fld id="{86CC4FB4-5140-4636-B55A-E29730F50059}" type="slidenum">
              <a:rPr lang="en-US" altLang="en-US"/>
              <a:pPr/>
              <a:t>‹#›</a:t>
            </a:fld>
            <a:endParaRPr lang="en-US" altLang="en-US"/>
          </a:p>
        </p:txBody>
      </p:sp>
    </p:spTree>
    <p:extLst>
      <p:ext uri="{BB962C8B-B14F-4D97-AF65-F5344CB8AC3E}">
        <p14:creationId xmlns:p14="http://schemas.microsoft.com/office/powerpoint/2010/main" val="214764081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A6FD500-DCC1-4E8C-A620-F60AC56E1605}" type="datetime1">
              <a:rPr lang="en-US"/>
              <a:pPr>
                <a:defRPr/>
              </a:pPr>
              <a:t>5/28/2015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1C55CC0-CA6D-4CC8-8089-B07834F55367}" type="slidenum">
              <a:rPr lang="en-US" altLang="en-US"/>
              <a:pPr/>
              <a:t>‹#›</a:t>
            </a:fld>
            <a:endParaRPr lang="en-US" altLang="en-US"/>
          </a:p>
        </p:txBody>
      </p:sp>
    </p:spTree>
    <p:extLst>
      <p:ext uri="{BB962C8B-B14F-4D97-AF65-F5344CB8AC3E}">
        <p14:creationId xmlns:p14="http://schemas.microsoft.com/office/powerpoint/2010/main" val="1630305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1"/>
            <a:ext cx="20574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33400"/>
            <a:ext cx="6019800" cy="5410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C8D8BEFF-7AA6-4B69-9F6C-F66475D08D5C}" type="datetime1">
              <a:rPr lang="en-US"/>
              <a:pPr>
                <a:defRPr/>
              </a:pPr>
              <a:t>5/28/2015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899EC4C-CB07-4BF8-93DE-8EE3D549C045}" type="slidenum">
              <a:rPr lang="en-US" altLang="en-US"/>
              <a:pPr/>
              <a:t>‹#›</a:t>
            </a:fld>
            <a:endParaRPr lang="en-US" altLang="en-US"/>
          </a:p>
        </p:txBody>
      </p:sp>
    </p:spTree>
    <p:extLst>
      <p:ext uri="{BB962C8B-B14F-4D97-AF65-F5344CB8AC3E}">
        <p14:creationId xmlns:p14="http://schemas.microsoft.com/office/powerpoint/2010/main" val="2805453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p:nvSpPr>
        <p:spPr>
          <a:xfrm>
            <a:off x="0" y="6686550"/>
            <a:ext cx="9144000" cy="171450"/>
          </a:xfrm>
          <a:prstGeom prst="rect">
            <a:avLst/>
          </a:prstGeom>
          <a:solidFill>
            <a:srgbClr val="39275B">
              <a:alpha val="85000"/>
            </a:srgbClr>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p>
        </p:txBody>
      </p:sp>
      <p:sp>
        <p:nvSpPr>
          <p:cNvPr id="5" name="Rectangle 4"/>
          <p:cNvSpPr>
            <a:spLocks noChangeArrowheads="1"/>
          </p:cNvSpPr>
          <p:nvPr/>
        </p:nvSpPr>
        <p:spPr bwMode="auto">
          <a:xfrm>
            <a:off x="8162925" y="6345238"/>
            <a:ext cx="514350" cy="512762"/>
          </a:xfrm>
          <a:prstGeom prst="rect">
            <a:avLst/>
          </a:prstGeom>
          <a:solidFill>
            <a:srgbClr val="39275B"/>
          </a:solidFill>
          <a:ln>
            <a:noFill/>
          </a:ln>
          <a:effectLst>
            <a:outerShdw blurRad="40000" dist="23000" dir="12660004" rotWithShape="0">
              <a:srgbClr val="808080">
                <a:alpha val="26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a:defRPr/>
            </a:pPr>
            <a:endParaRPr lang="en-US">
              <a:solidFill>
                <a:schemeClr val="lt1"/>
              </a:solidFill>
              <a:latin typeface="+mn-lt"/>
              <a:ea typeface="+mn-ea"/>
            </a:endParaRPr>
          </a:p>
        </p:txBody>
      </p:sp>
      <p:pic>
        <p:nvPicPr>
          <p:cNvPr id="6" name="Picture 8" descr="UW_W-Logo_RGB.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250238" y="6488113"/>
            <a:ext cx="3397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9" descr="UW.Wordmark_ctr.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66700"/>
            <a:ext cx="2563813"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3"/>
          <p:cNvSpPr>
            <a:spLocks noGrp="1"/>
          </p:cNvSpPr>
          <p:nvPr>
            <p:ph type="dt" sz="half" idx="10"/>
          </p:nvPr>
        </p:nvSpPr>
        <p:spPr/>
        <p:txBody>
          <a:bodyPr/>
          <a:lstStyle>
            <a:lvl1pPr>
              <a:defRPr/>
            </a:lvl1pPr>
          </a:lstStyle>
          <a:p>
            <a:pPr>
              <a:defRPr/>
            </a:pPr>
            <a:fld id="{D3E513EF-7E90-404A-8183-5A4C2FA6F97C}" type="datetime1">
              <a:rPr lang="en-US"/>
              <a:pPr>
                <a:defRPr/>
              </a:pPr>
              <a:t>5/28/2015</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fld id="{3CB4B133-0BC9-479D-A0AB-ED22EEAA9CD3}" type="slidenum">
              <a:rPr lang="en-US" altLang="en-US"/>
              <a:pPr/>
              <a:t>‹#›</a:t>
            </a:fld>
            <a:endParaRPr lang="en-US" altLang="en-US"/>
          </a:p>
        </p:txBody>
      </p:sp>
    </p:spTree>
    <p:extLst>
      <p:ext uri="{BB962C8B-B14F-4D97-AF65-F5344CB8AC3E}">
        <p14:creationId xmlns:p14="http://schemas.microsoft.com/office/powerpoint/2010/main" val="21336287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073C536-A55B-44B6-AE3E-ECFFFAFEC16B}" type="datetime1">
              <a:rPr lang="en-US"/>
              <a:pPr>
                <a:defRPr/>
              </a:pPr>
              <a:t>5/28/2015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ED434C5-8AA7-4F25-876D-A2C254A13A97}" type="slidenum">
              <a:rPr lang="en-US" altLang="en-US"/>
              <a:pPr/>
              <a:t>‹#›</a:t>
            </a:fld>
            <a:endParaRPr lang="en-US" altLang="en-US"/>
          </a:p>
        </p:txBody>
      </p:sp>
    </p:spTree>
    <p:extLst>
      <p:ext uri="{BB962C8B-B14F-4D97-AF65-F5344CB8AC3E}">
        <p14:creationId xmlns:p14="http://schemas.microsoft.com/office/powerpoint/2010/main" val="1920416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0E9A5FB-8A67-4D47-AE48-B8A52A276B24}" type="datetime1">
              <a:rPr lang="en-US"/>
              <a:pPr>
                <a:defRPr/>
              </a:pPr>
              <a:t>5/28/2015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B172DD7-A310-4DF3-965E-CD32F38606A1}" type="slidenum">
              <a:rPr lang="en-US" altLang="en-US"/>
              <a:pPr/>
              <a:t>‹#›</a:t>
            </a:fld>
            <a:endParaRPr lang="en-US" altLang="en-US"/>
          </a:p>
        </p:txBody>
      </p:sp>
    </p:spTree>
    <p:extLst>
      <p:ext uri="{BB962C8B-B14F-4D97-AF65-F5344CB8AC3E}">
        <p14:creationId xmlns:p14="http://schemas.microsoft.com/office/powerpoint/2010/main" val="1296644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C09F7BB5-9BEF-4DD0-B581-7A0BD4462382}" type="datetime1">
              <a:rPr lang="en-US"/>
              <a:pPr>
                <a:defRPr/>
              </a:pPr>
              <a:t>5/28/2015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1BF339D6-3743-4561-B17C-55E71A98E3EB}" type="slidenum">
              <a:rPr lang="en-US" altLang="en-US"/>
              <a:pPr/>
              <a:t>‹#›</a:t>
            </a:fld>
            <a:endParaRPr lang="en-US" altLang="en-US"/>
          </a:p>
        </p:txBody>
      </p:sp>
    </p:spTree>
    <p:extLst>
      <p:ext uri="{BB962C8B-B14F-4D97-AF65-F5344CB8AC3E}">
        <p14:creationId xmlns:p14="http://schemas.microsoft.com/office/powerpoint/2010/main" val="4261183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2A08DB6-04BC-4440-ADA0-38A39A4F94CF}" type="datetime1">
              <a:rPr lang="en-US"/>
              <a:pPr>
                <a:defRPr/>
              </a:pPr>
              <a:t>5/28/2015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75D9BC3A-CBC2-49FB-9CB6-84E9F35AA7F2}" type="slidenum">
              <a:rPr lang="en-US" altLang="en-US"/>
              <a:pPr/>
              <a:t>‹#›</a:t>
            </a:fld>
            <a:endParaRPr lang="en-US" altLang="en-US"/>
          </a:p>
        </p:txBody>
      </p:sp>
    </p:spTree>
    <p:extLst>
      <p:ext uri="{BB962C8B-B14F-4D97-AF65-F5344CB8AC3E}">
        <p14:creationId xmlns:p14="http://schemas.microsoft.com/office/powerpoint/2010/main" val="2797940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0A642CD-E5F7-4D65-96EB-09DF772C3E0E}" type="datetime1">
              <a:rPr lang="en-US"/>
              <a:pPr>
                <a:defRPr/>
              </a:pPr>
              <a:t>5/28/2015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7CA9D4B8-E251-42E5-9412-78306B712B10}" type="slidenum">
              <a:rPr lang="en-US" altLang="en-US"/>
              <a:pPr/>
              <a:t>‹#›</a:t>
            </a:fld>
            <a:endParaRPr lang="en-US" altLang="en-US"/>
          </a:p>
        </p:txBody>
      </p:sp>
    </p:spTree>
    <p:extLst>
      <p:ext uri="{BB962C8B-B14F-4D97-AF65-F5344CB8AC3E}">
        <p14:creationId xmlns:p14="http://schemas.microsoft.com/office/powerpoint/2010/main" val="3683432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3008313" cy="10668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533401"/>
            <a:ext cx="5111750" cy="54102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676400"/>
            <a:ext cx="3008313" cy="426720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F5D7FEA-8EFD-4CD6-8859-A4C1B6775E29}" type="datetime1">
              <a:rPr lang="en-US"/>
              <a:pPr>
                <a:defRPr/>
              </a:pPr>
              <a:t>5/28/2015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31CBE3E-B148-462E-BBC1-B90D14EFA63A}" type="slidenum">
              <a:rPr lang="en-US" altLang="en-US"/>
              <a:pPr/>
              <a:t>‹#›</a:t>
            </a:fld>
            <a:endParaRPr lang="en-US" altLang="en-US"/>
          </a:p>
        </p:txBody>
      </p:sp>
    </p:spTree>
    <p:extLst>
      <p:ext uri="{BB962C8B-B14F-4D97-AF65-F5344CB8AC3E}">
        <p14:creationId xmlns:p14="http://schemas.microsoft.com/office/powerpoint/2010/main" val="2146461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6482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39592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214938"/>
            <a:ext cx="5486400" cy="7286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B7F51B4-0016-4F11-8FF2-DE4AFCAFA9DE}" type="datetime1">
              <a:rPr lang="en-US"/>
              <a:pPr>
                <a:defRPr/>
              </a:pPr>
              <a:t>5/28/2015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2C7DF09-07C0-46F0-96AC-59C60637F0EA}" type="slidenum">
              <a:rPr lang="en-US" altLang="en-US"/>
              <a:pPr/>
              <a:t>‹#›</a:t>
            </a:fld>
            <a:endParaRPr lang="en-US" altLang="en-US"/>
          </a:p>
        </p:txBody>
      </p:sp>
    </p:spTree>
    <p:extLst>
      <p:ext uri="{BB962C8B-B14F-4D97-AF65-F5344CB8AC3E}">
        <p14:creationId xmlns:p14="http://schemas.microsoft.com/office/powerpoint/2010/main" val="1681888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5334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76400"/>
            <a:ext cx="82296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47675" y="609600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defRPr>
            </a:lvl1pPr>
          </a:lstStyle>
          <a:p>
            <a:pPr>
              <a:defRPr/>
            </a:pPr>
            <a:fld id="{A226935B-2096-4612-88D7-AF1ED6B004A8}" type="datetime1">
              <a:rPr lang="en-US"/>
              <a:pPr>
                <a:defRPr/>
              </a:pPr>
              <a:t>5/28/2015</a:t>
            </a:fld>
            <a:endParaRPr lang="en-US"/>
          </a:p>
        </p:txBody>
      </p:sp>
      <p:sp>
        <p:nvSpPr>
          <p:cNvPr id="5" name="Footer Placeholder 4"/>
          <p:cNvSpPr>
            <a:spLocks noGrp="1"/>
          </p:cNvSpPr>
          <p:nvPr>
            <p:ph type="ftr" sz="quarter" idx="3"/>
          </p:nvPr>
        </p:nvSpPr>
        <p:spPr>
          <a:xfrm>
            <a:off x="3114675" y="609600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endParaRPr lang="en-US"/>
          </a:p>
        </p:txBody>
      </p:sp>
      <p:sp>
        <p:nvSpPr>
          <p:cNvPr id="6" name="Slide Number Placeholder 5"/>
          <p:cNvSpPr>
            <a:spLocks noGrp="1"/>
          </p:cNvSpPr>
          <p:nvPr>
            <p:ph type="sldNum" sz="quarter" idx="4"/>
          </p:nvPr>
        </p:nvSpPr>
        <p:spPr>
          <a:xfrm>
            <a:off x="6543675" y="609600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9B7344A0-14BF-46F5-A824-258BAB66BE32}"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73" r:id="rId1"/>
    <p:sldLayoutId id="2147483774"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Lst>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7.png"/><Relationship Id="rId7" Type="http://schemas.openxmlformats.org/officeDocument/2006/relationships/diagramColors" Target="../diagrams/colors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7.pn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ubtitle 2"/>
          <p:cNvSpPr>
            <a:spLocks noGrp="1"/>
          </p:cNvSpPr>
          <p:nvPr>
            <p:ph type="subTitle" idx="1"/>
          </p:nvPr>
        </p:nvSpPr>
        <p:spPr/>
        <p:txBody>
          <a:bodyPr/>
          <a:lstStyle/>
          <a:p>
            <a:pPr eaLnBrk="1" hangingPunct="1"/>
            <a:r>
              <a:rPr lang="en-US" altLang="en-US" dirty="0" smtClean="0">
                <a:latin typeface="Frutiger 55 Roman" charset="0"/>
                <a:ea typeface="ＭＳ Ｐゴシック" panose="020B0600070205080204" pitchFamily="34" charset="-128"/>
              </a:rPr>
              <a:t> </a:t>
            </a:r>
          </a:p>
        </p:txBody>
      </p:sp>
      <p:sp>
        <p:nvSpPr>
          <p:cNvPr id="4099" name="Title 3"/>
          <p:cNvSpPr>
            <a:spLocks noGrp="1"/>
          </p:cNvSpPr>
          <p:nvPr>
            <p:ph type="ctrTitle"/>
          </p:nvPr>
        </p:nvSpPr>
        <p:spPr/>
        <p:txBody>
          <a:bodyPr/>
          <a:lstStyle/>
          <a:p>
            <a:r>
              <a:rPr lang="en-US" sz="3600" dirty="0" smtClean="0">
                <a:solidFill>
                  <a:schemeClr val="bg1"/>
                </a:solidFill>
                <a:latin typeface="Encode Sans Normal" panose="02000000000000000000" pitchFamily="2" charset="0"/>
              </a:rPr>
              <a:t>PERFORMANCE DEVELOPMENT PLAN WITH 360 FEEDBACK SURVEY</a:t>
            </a:r>
            <a:endParaRPr lang="en-US" altLang="en-US" sz="3600" dirty="0" smtClean="0">
              <a:latin typeface="Encode Sans Normal" panose="02000000000000000000" pitchFamily="2" charset="0"/>
              <a:ea typeface="ＭＳ Ｐゴシック" panose="020B0600070205080204" pitchFamily="34" charset="-128"/>
            </a:endParaRPr>
          </a:p>
        </p:txBody>
      </p:sp>
      <p:pic>
        <p:nvPicPr>
          <p:cNvPr id="4100" name="Picture 6" descr="C:\Users\krschwic\Pictures\uw_hsa_exec_banner.jpg"/>
          <p:cNvPicPr>
            <a:picLocks noChangeAspect="1" noChangeArrowheads="1"/>
          </p:cNvPicPr>
          <p:nvPr/>
        </p:nvPicPr>
        <p:blipFill>
          <a:blip r:embed="rId2">
            <a:extLst>
              <a:ext uri="{28A0092B-C50C-407E-A947-70E740481C1C}">
                <a14:useLocalDpi xmlns:a14="http://schemas.microsoft.com/office/drawing/2010/main" val="0"/>
              </a:ext>
            </a:extLst>
          </a:blip>
          <a:srcRect l="12022" t="12315" r="11955" b="11035"/>
          <a:stretch>
            <a:fillRect/>
          </a:stretch>
        </p:blipFill>
        <p:spPr bwMode="auto">
          <a:xfrm>
            <a:off x="4724400" y="6354763"/>
            <a:ext cx="3200400"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Oval 1"/>
          <p:cNvSpPr/>
          <p:nvPr/>
        </p:nvSpPr>
        <p:spPr>
          <a:xfrm>
            <a:off x="8001000" y="6477000"/>
            <a:ext cx="76200" cy="76200"/>
          </a:xfrm>
          <a:prstGeom prst="ellipse">
            <a:avLst/>
          </a:prstGeom>
          <a:solidFill>
            <a:srgbClr val="D3AF21"/>
          </a:solidFill>
          <a:ln>
            <a:solidFill>
              <a:srgbClr val="D3AF2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3" name="TextBox 2"/>
          <p:cNvSpPr txBox="1"/>
          <p:nvPr/>
        </p:nvSpPr>
        <p:spPr>
          <a:xfrm>
            <a:off x="990600" y="4018816"/>
            <a:ext cx="7086600" cy="1661993"/>
          </a:xfrm>
          <a:prstGeom prst="rect">
            <a:avLst/>
          </a:prstGeom>
          <a:noFill/>
        </p:spPr>
        <p:txBody>
          <a:bodyPr wrap="square" rtlCol="0">
            <a:spAutoFit/>
          </a:bodyPr>
          <a:lstStyle/>
          <a:p>
            <a:pPr marL="285750" indent="-285750">
              <a:buClr>
                <a:srgbClr val="C79900"/>
              </a:buClr>
              <a:buFont typeface="Wingdings 3" panose="05040102010807070707" pitchFamily="18" charset="2"/>
              <a:buChar char=""/>
            </a:pPr>
            <a:r>
              <a:rPr lang="en-US" sz="1600" dirty="0" smtClean="0">
                <a:solidFill>
                  <a:schemeClr val="bg1"/>
                </a:solidFill>
                <a:latin typeface="Open Sans" panose="020B0606030504020204" pitchFamily="34" charset="0"/>
                <a:ea typeface="Open Sans" panose="020B0606030504020204" pitchFamily="34" charset="0"/>
                <a:cs typeface="Open Sans" panose="020B0606030504020204" pitchFamily="34" charset="0"/>
              </a:rPr>
              <a:t>The goal: To provide supervisors with additional data for formulating employees performance development plan (PDP)</a:t>
            </a:r>
          </a:p>
          <a:p>
            <a:pPr marL="285750" indent="-285750">
              <a:buClr>
                <a:srgbClr val="C79900"/>
              </a:buClr>
              <a:buFont typeface="Wingdings 3" panose="05040102010807070707" pitchFamily="18" charset="2"/>
              <a:buChar char=""/>
            </a:pPr>
            <a:endParaRPr lang="en-US" sz="16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pPr marL="285750" indent="-285750">
              <a:buClr>
                <a:srgbClr val="C79900"/>
              </a:buClr>
              <a:buFont typeface="Wingdings 3" panose="05040102010807070707" pitchFamily="18" charset="2"/>
              <a:buChar char=""/>
            </a:pPr>
            <a:r>
              <a:rPr lang="en-US" sz="1600" dirty="0" smtClean="0">
                <a:solidFill>
                  <a:schemeClr val="bg1"/>
                </a:solidFill>
              </a:rPr>
              <a:t>All resources needed to complete the feedback survey (e-mail template, timelines) are included in this training PowerPoint</a:t>
            </a:r>
          </a:p>
          <a:p>
            <a:pPr marL="285750" indent="-285750">
              <a:buClr>
                <a:srgbClr val="C79900"/>
              </a:buClr>
              <a:buFont typeface="Wingdings 3" panose="05040102010807070707" pitchFamily="18" charset="2"/>
              <a:buChar char=""/>
            </a:pPr>
            <a:endParaRPr lang="en-US" dirty="0" smtClean="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381000"/>
            <a:ext cx="8229600" cy="651659"/>
          </a:xfrm>
        </p:spPr>
        <p:txBody>
          <a:bodyPr/>
          <a:lstStyle/>
          <a:p>
            <a:r>
              <a:rPr lang="en-US" sz="3600" b="1" dirty="0" smtClean="0">
                <a:solidFill>
                  <a:schemeClr val="bg1">
                    <a:lumMod val="50000"/>
                  </a:schemeClr>
                </a:solidFill>
              </a:rPr>
              <a:t>Performance Management Cycle</a:t>
            </a:r>
            <a:endParaRPr lang="en-US" altLang="en-US" sz="3600" b="1" dirty="0" smtClean="0">
              <a:solidFill>
                <a:schemeClr val="bg1">
                  <a:lumMod val="50000"/>
                </a:schemeClr>
              </a:solidFill>
              <a:ea typeface="ＭＳ Ｐゴシック" panose="020B0600070205080204" pitchFamily="34" charset="-128"/>
            </a:endParaRPr>
          </a:p>
        </p:txBody>
      </p:sp>
      <p:pic>
        <p:nvPicPr>
          <p:cNvPr id="5124" name="Picture 4" descr="C:\Users\krschwic\Pictures\uw_hsa_exec_banner.png"/>
          <p:cNvPicPr>
            <a:picLocks noChangeAspect="1" noChangeArrowheads="1"/>
          </p:cNvPicPr>
          <p:nvPr/>
        </p:nvPicPr>
        <p:blipFill>
          <a:blip r:embed="rId3">
            <a:extLst>
              <a:ext uri="{28A0092B-C50C-407E-A947-70E740481C1C}">
                <a14:useLocalDpi xmlns:a14="http://schemas.microsoft.com/office/drawing/2010/main" val="0"/>
              </a:ext>
            </a:extLst>
          </a:blip>
          <a:srcRect l="11346" r="12056"/>
          <a:stretch>
            <a:fillRect/>
          </a:stretch>
        </p:blipFill>
        <p:spPr bwMode="auto">
          <a:xfrm>
            <a:off x="4807325" y="6357143"/>
            <a:ext cx="3200400" cy="315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Oval 4"/>
          <p:cNvSpPr/>
          <p:nvPr/>
        </p:nvSpPr>
        <p:spPr>
          <a:xfrm>
            <a:off x="8001000" y="6477000"/>
            <a:ext cx="76200" cy="76200"/>
          </a:xfrm>
          <a:prstGeom prst="ellipse">
            <a:avLst/>
          </a:prstGeom>
          <a:solidFill>
            <a:srgbClr val="D3AF21"/>
          </a:solidFill>
          <a:ln>
            <a:solidFill>
              <a:srgbClr val="D3AF2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3" name="Slide Number Placeholder 2"/>
          <p:cNvSpPr>
            <a:spLocks noGrp="1"/>
          </p:cNvSpPr>
          <p:nvPr>
            <p:ph type="sldNum" sz="quarter" idx="12"/>
          </p:nvPr>
        </p:nvSpPr>
        <p:spPr>
          <a:xfrm>
            <a:off x="2667099" y="6132262"/>
            <a:ext cx="2133600" cy="365125"/>
          </a:xfrm>
        </p:spPr>
        <p:txBody>
          <a:bodyPr/>
          <a:lstStyle/>
          <a:p>
            <a:fld id="{61FFECA0-5F8C-448B-B738-1144C0041FBD}" type="slidenum">
              <a:rPr lang="en-US" altLang="en-US" smtClean="0"/>
              <a:pPr/>
              <a:t>10</a:t>
            </a:fld>
            <a:endParaRPr lang="en-US" altLang="en-US"/>
          </a:p>
        </p:txBody>
      </p:sp>
      <p:graphicFrame>
        <p:nvGraphicFramePr>
          <p:cNvPr id="4" name="Diagram 3"/>
          <p:cNvGraphicFramePr/>
          <p:nvPr>
            <p:extLst/>
          </p:nvPr>
        </p:nvGraphicFramePr>
        <p:xfrm>
          <a:off x="1295400" y="1433741"/>
          <a:ext cx="6476999" cy="463232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pSp>
        <p:nvGrpSpPr>
          <p:cNvPr id="27" name="Group 26"/>
          <p:cNvGrpSpPr/>
          <p:nvPr/>
        </p:nvGrpSpPr>
        <p:grpSpPr>
          <a:xfrm>
            <a:off x="3259449" y="2675762"/>
            <a:ext cx="2057400" cy="2285999"/>
            <a:chOff x="1924216" y="2210461"/>
            <a:chExt cx="1510744" cy="1653873"/>
          </a:xfrm>
        </p:grpSpPr>
        <p:sp>
          <p:nvSpPr>
            <p:cNvPr id="28" name="Oval 27"/>
            <p:cNvSpPr/>
            <p:nvPr/>
          </p:nvSpPr>
          <p:spPr>
            <a:xfrm>
              <a:off x="2214435" y="2560320"/>
              <a:ext cx="946205" cy="984157"/>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Circular Arrow 28"/>
            <p:cNvSpPr/>
            <p:nvPr/>
          </p:nvSpPr>
          <p:spPr>
            <a:xfrm>
              <a:off x="1924216" y="2313830"/>
              <a:ext cx="1494845" cy="1550504"/>
            </a:xfrm>
            <a:prstGeom prst="circularArrow">
              <a:avLst>
                <a:gd name="adj1" fmla="val 12500"/>
                <a:gd name="adj2" fmla="val 1142319"/>
                <a:gd name="adj3" fmla="val 20457681"/>
                <a:gd name="adj4" fmla="val 10624909"/>
                <a:gd name="adj5" fmla="val 12500"/>
              </a:avLst>
            </a:prstGeom>
            <a:ln>
              <a:solidFill>
                <a:srgbClr val="286E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Circular Arrow 29"/>
            <p:cNvSpPr/>
            <p:nvPr/>
          </p:nvSpPr>
          <p:spPr>
            <a:xfrm rot="10800000">
              <a:off x="1940115" y="2210461"/>
              <a:ext cx="1494845" cy="1550505"/>
            </a:xfrm>
            <a:prstGeom prst="circularArrow">
              <a:avLst>
                <a:gd name="adj1" fmla="val 12500"/>
                <a:gd name="adj2" fmla="val 1142319"/>
                <a:gd name="adj3" fmla="val 20457681"/>
                <a:gd name="adj4" fmla="val 10424786"/>
                <a:gd name="adj5" fmla="val 12500"/>
              </a:avLst>
            </a:prstGeom>
            <a:ln>
              <a:solidFill>
                <a:srgbClr val="286E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31" name="Straight Connector 30"/>
            <p:cNvCxnSpPr>
              <a:stCxn id="29" idx="3"/>
            </p:cNvCxnSpPr>
            <p:nvPr/>
          </p:nvCxnSpPr>
          <p:spPr>
            <a:xfrm>
              <a:off x="3017309" y="2905317"/>
              <a:ext cx="214226" cy="176620"/>
            </a:xfrm>
            <a:prstGeom prst="line">
              <a:avLst/>
            </a:prstGeom>
            <a:ln w="12700">
              <a:solidFill>
                <a:srgbClr val="286EAE"/>
              </a:solidFill>
            </a:ln>
          </p:spPr>
          <p:style>
            <a:lnRef idx="1">
              <a:schemeClr val="accent1"/>
            </a:lnRef>
            <a:fillRef idx="0">
              <a:schemeClr val="accent1"/>
            </a:fillRef>
            <a:effectRef idx="0">
              <a:schemeClr val="accent1"/>
            </a:effectRef>
            <a:fontRef idx="minor">
              <a:schemeClr val="tx1"/>
            </a:fontRef>
          </p:style>
        </p:cxnSp>
        <p:sp>
          <p:nvSpPr>
            <p:cNvPr id="32" name="Circular Arrow 31"/>
            <p:cNvSpPr/>
            <p:nvPr/>
          </p:nvSpPr>
          <p:spPr>
            <a:xfrm>
              <a:off x="2052220" y="2358037"/>
              <a:ext cx="1347789" cy="1443038"/>
            </a:xfrm>
            <a:prstGeom prst="circularArrow">
              <a:avLst>
                <a:gd name="adj1" fmla="val 12500"/>
                <a:gd name="adj2" fmla="val 1142319"/>
                <a:gd name="adj3" fmla="val 20457681"/>
                <a:gd name="adj4" fmla="val 20146961"/>
                <a:gd name="adj5" fmla="val 125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33" name="Straight Connector 32"/>
            <p:cNvCxnSpPr/>
            <p:nvPr/>
          </p:nvCxnSpPr>
          <p:spPr>
            <a:xfrm flipH="1">
              <a:off x="3231535" y="2932971"/>
              <a:ext cx="134474" cy="156111"/>
            </a:xfrm>
            <a:prstGeom prst="line">
              <a:avLst/>
            </a:prstGeom>
            <a:ln w="12700">
              <a:solidFill>
                <a:srgbClr val="286EAE"/>
              </a:solidFill>
            </a:ln>
          </p:spPr>
          <p:style>
            <a:lnRef idx="1">
              <a:schemeClr val="accent1"/>
            </a:lnRef>
            <a:fillRef idx="0">
              <a:schemeClr val="accent1"/>
            </a:fillRef>
            <a:effectRef idx="0">
              <a:schemeClr val="accent1"/>
            </a:effectRef>
            <a:fontRef idx="minor">
              <a:schemeClr val="tx1"/>
            </a:fontRef>
          </p:style>
        </p:cxnSp>
      </p:grpSp>
      <p:sp>
        <p:nvSpPr>
          <p:cNvPr id="6" name="TextBox 5"/>
          <p:cNvSpPr txBox="1"/>
          <p:nvPr/>
        </p:nvSpPr>
        <p:spPr>
          <a:xfrm>
            <a:off x="3624011" y="3592867"/>
            <a:ext cx="1364989" cy="523220"/>
          </a:xfrm>
          <a:prstGeom prst="rect">
            <a:avLst/>
          </a:prstGeom>
          <a:noFill/>
        </p:spPr>
        <p:txBody>
          <a:bodyPr wrap="none" rtlCol="0">
            <a:spAutoFit/>
          </a:bodyPr>
          <a:lstStyle/>
          <a:p>
            <a:pPr algn="ctr"/>
            <a:r>
              <a:rPr lang="en-US" sz="1400" b="1" dirty="0" smtClean="0">
                <a:solidFill>
                  <a:schemeClr val="bg1"/>
                </a:solidFill>
                <a:latin typeface="+mn-lt"/>
              </a:rPr>
              <a:t>Communication</a:t>
            </a:r>
          </a:p>
          <a:p>
            <a:pPr algn="ctr"/>
            <a:r>
              <a:rPr lang="en-US" sz="1400" b="1" dirty="0" smtClean="0">
                <a:solidFill>
                  <a:schemeClr val="bg1"/>
                </a:solidFill>
                <a:latin typeface="+mn-lt"/>
              </a:rPr>
              <a:t>&amp; Feedback</a:t>
            </a:r>
            <a:endParaRPr lang="en-US" sz="1400" b="1" dirty="0">
              <a:solidFill>
                <a:schemeClr val="bg1"/>
              </a:solidFill>
              <a:latin typeface="+mn-lt"/>
            </a:endParaRPr>
          </a:p>
        </p:txBody>
      </p:sp>
      <p:sp>
        <p:nvSpPr>
          <p:cNvPr id="19" name="TextBox 18"/>
          <p:cNvSpPr txBox="1"/>
          <p:nvPr/>
        </p:nvSpPr>
        <p:spPr>
          <a:xfrm>
            <a:off x="5330101" y="1523565"/>
            <a:ext cx="3737699" cy="738664"/>
          </a:xfrm>
          <a:prstGeom prst="rect">
            <a:avLst/>
          </a:prstGeom>
          <a:noFill/>
        </p:spPr>
        <p:txBody>
          <a:bodyPr wrap="square" rtlCol="0">
            <a:spAutoFit/>
          </a:bodyPr>
          <a:lstStyle/>
          <a:p>
            <a:pPr marL="171450" indent="-171450">
              <a:buFont typeface="Arial" panose="020B0604020202020204" pitchFamily="34" charset="0"/>
              <a:buChar char="•"/>
            </a:pPr>
            <a:r>
              <a:rPr lang="en-US" sz="1400" b="1" dirty="0" smtClean="0">
                <a:latin typeface="+mn-lt"/>
              </a:rPr>
              <a:t>Review Job Description</a:t>
            </a:r>
          </a:p>
          <a:p>
            <a:pPr marL="171450" indent="-171450">
              <a:buFont typeface="Arial" panose="020B0604020202020204" pitchFamily="34" charset="0"/>
              <a:buChar char="•"/>
            </a:pPr>
            <a:r>
              <a:rPr lang="en-US" sz="1400" b="1" dirty="0" smtClean="0">
                <a:latin typeface="+mn-lt"/>
              </a:rPr>
              <a:t>Agree on performance goals &amp; expectations</a:t>
            </a:r>
          </a:p>
          <a:p>
            <a:pPr marL="171450" indent="-171450">
              <a:buFont typeface="Arial" panose="020B0604020202020204" pitchFamily="34" charset="0"/>
              <a:buChar char="•"/>
            </a:pPr>
            <a:r>
              <a:rPr lang="en-US" sz="1400" b="1" dirty="0" smtClean="0">
                <a:latin typeface="+mn-lt"/>
              </a:rPr>
              <a:t>Agree on training &amp; development needs</a:t>
            </a:r>
            <a:endParaRPr lang="en-US" sz="1400" b="1" dirty="0">
              <a:latin typeface="+mn-lt"/>
            </a:endParaRPr>
          </a:p>
        </p:txBody>
      </p:sp>
      <p:sp>
        <p:nvSpPr>
          <p:cNvPr id="37" name="TextBox 36"/>
          <p:cNvSpPr txBox="1"/>
          <p:nvPr/>
        </p:nvSpPr>
        <p:spPr>
          <a:xfrm>
            <a:off x="5845613" y="4987230"/>
            <a:ext cx="2993587" cy="954107"/>
          </a:xfrm>
          <a:prstGeom prst="rect">
            <a:avLst/>
          </a:prstGeom>
          <a:noFill/>
        </p:spPr>
        <p:txBody>
          <a:bodyPr wrap="square" rtlCol="0">
            <a:spAutoFit/>
          </a:bodyPr>
          <a:lstStyle/>
          <a:p>
            <a:pPr marL="171450" indent="-171450">
              <a:buFont typeface="Arial" panose="020B0604020202020204" pitchFamily="34" charset="0"/>
              <a:buChar char="•"/>
            </a:pPr>
            <a:r>
              <a:rPr lang="en-US" sz="1400" b="1" dirty="0" smtClean="0">
                <a:latin typeface="+mn-lt"/>
              </a:rPr>
              <a:t>Monitor performance</a:t>
            </a:r>
          </a:p>
          <a:p>
            <a:pPr marL="171450" indent="-171450">
              <a:buFont typeface="Arial" panose="020B0604020202020204" pitchFamily="34" charset="0"/>
              <a:buChar char="•"/>
            </a:pPr>
            <a:r>
              <a:rPr lang="en-US" sz="1400" b="1" dirty="0" smtClean="0">
                <a:latin typeface="+mn-lt"/>
              </a:rPr>
              <a:t>Recognize positive results</a:t>
            </a:r>
          </a:p>
          <a:p>
            <a:pPr marL="171450" indent="-171450">
              <a:buFont typeface="Arial" panose="020B0604020202020204" pitchFamily="34" charset="0"/>
              <a:buChar char="•"/>
            </a:pPr>
            <a:r>
              <a:rPr lang="en-US" sz="1400" b="1" dirty="0" smtClean="0">
                <a:latin typeface="+mn-lt"/>
              </a:rPr>
              <a:t>Provide ongoing feedback/coaching</a:t>
            </a:r>
          </a:p>
          <a:p>
            <a:pPr marL="171450" indent="-171450">
              <a:buFont typeface="Arial" panose="020B0604020202020204" pitchFamily="34" charset="0"/>
              <a:buChar char="•"/>
            </a:pPr>
            <a:r>
              <a:rPr lang="en-US" sz="1400" b="1" dirty="0" smtClean="0">
                <a:latin typeface="+mn-lt"/>
              </a:rPr>
              <a:t>Identify additional training needs</a:t>
            </a:r>
            <a:endParaRPr lang="en-US" sz="1400" b="1" dirty="0">
              <a:latin typeface="+mn-lt"/>
            </a:endParaRPr>
          </a:p>
        </p:txBody>
      </p:sp>
      <p:sp>
        <p:nvSpPr>
          <p:cNvPr id="38" name="TextBox 37"/>
          <p:cNvSpPr txBox="1"/>
          <p:nvPr/>
        </p:nvSpPr>
        <p:spPr>
          <a:xfrm>
            <a:off x="587949" y="5181600"/>
            <a:ext cx="3831651" cy="1384995"/>
          </a:xfrm>
          <a:prstGeom prst="rect">
            <a:avLst/>
          </a:prstGeom>
          <a:noFill/>
        </p:spPr>
        <p:txBody>
          <a:bodyPr wrap="square" rtlCol="0">
            <a:spAutoFit/>
          </a:bodyPr>
          <a:lstStyle/>
          <a:p>
            <a:pPr marL="171450" indent="-171450">
              <a:buFont typeface="Arial" panose="020B0604020202020204" pitchFamily="34" charset="0"/>
              <a:buChar char="•"/>
            </a:pPr>
            <a:r>
              <a:rPr lang="en-US" sz="1400" b="1" dirty="0" smtClean="0">
                <a:latin typeface="+mn-lt"/>
              </a:rPr>
              <a:t>Close-out performance evaluations</a:t>
            </a:r>
          </a:p>
          <a:p>
            <a:pPr marL="171450" indent="-171450">
              <a:buFont typeface="Arial" panose="020B0604020202020204" pitchFamily="34" charset="0"/>
              <a:buChar char="•"/>
            </a:pPr>
            <a:r>
              <a:rPr lang="en-US" sz="1400" b="1" dirty="0" smtClean="0">
                <a:latin typeface="+mn-lt"/>
              </a:rPr>
              <a:t>Assess performance &amp; development</a:t>
            </a:r>
          </a:p>
          <a:p>
            <a:r>
              <a:rPr lang="en-US" sz="1400" b="1" dirty="0">
                <a:latin typeface="+mn-lt"/>
              </a:rPr>
              <a:t> </a:t>
            </a:r>
            <a:r>
              <a:rPr lang="en-US" sz="1400" b="1" dirty="0" smtClean="0">
                <a:latin typeface="+mn-lt"/>
              </a:rPr>
              <a:t>    against goals &amp; expectations</a:t>
            </a:r>
          </a:p>
          <a:p>
            <a:pPr marL="171450" indent="-171450">
              <a:buFont typeface="Arial" panose="020B0604020202020204" pitchFamily="34" charset="0"/>
              <a:buChar char="•"/>
            </a:pPr>
            <a:r>
              <a:rPr lang="en-US" sz="1400" b="1" dirty="0" smtClean="0">
                <a:latin typeface="+mn-lt"/>
              </a:rPr>
              <a:t>Recognize positive results</a:t>
            </a:r>
          </a:p>
          <a:p>
            <a:pPr marL="171450" indent="-171450">
              <a:buFont typeface="Arial" panose="020B0604020202020204" pitchFamily="34" charset="0"/>
              <a:buChar char="•"/>
            </a:pPr>
            <a:r>
              <a:rPr lang="en-US" sz="1400" b="1" dirty="0" smtClean="0">
                <a:latin typeface="+mn-lt"/>
              </a:rPr>
              <a:t>Start planning new performance</a:t>
            </a:r>
          </a:p>
          <a:p>
            <a:r>
              <a:rPr lang="en-US" sz="1400" b="1" dirty="0">
                <a:latin typeface="+mn-lt"/>
              </a:rPr>
              <a:t> </a:t>
            </a:r>
            <a:r>
              <a:rPr lang="en-US" sz="1400" b="1" dirty="0" smtClean="0">
                <a:latin typeface="+mn-lt"/>
              </a:rPr>
              <a:t>    goals &amp; expectations</a:t>
            </a:r>
          </a:p>
        </p:txBody>
      </p:sp>
    </p:spTree>
    <p:extLst>
      <p:ext uri="{BB962C8B-B14F-4D97-AF65-F5344CB8AC3E}">
        <p14:creationId xmlns:p14="http://schemas.microsoft.com/office/powerpoint/2010/main" val="39625877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381000"/>
            <a:ext cx="8229600" cy="651659"/>
          </a:xfrm>
        </p:spPr>
        <p:txBody>
          <a:bodyPr/>
          <a:lstStyle/>
          <a:p>
            <a:r>
              <a:rPr lang="en-US" sz="3600" b="1" dirty="0" smtClean="0">
                <a:solidFill>
                  <a:schemeClr val="bg1">
                    <a:lumMod val="50000"/>
                  </a:schemeClr>
                </a:solidFill>
              </a:rPr>
              <a:t>Performance Management Cycle</a:t>
            </a:r>
            <a:endParaRPr lang="en-US" altLang="en-US" sz="3600" b="1" dirty="0" smtClean="0">
              <a:solidFill>
                <a:schemeClr val="bg1">
                  <a:lumMod val="50000"/>
                </a:schemeClr>
              </a:solidFill>
              <a:ea typeface="ＭＳ Ｐゴシック" panose="020B0600070205080204" pitchFamily="34" charset="-128"/>
            </a:endParaRPr>
          </a:p>
        </p:txBody>
      </p:sp>
      <p:pic>
        <p:nvPicPr>
          <p:cNvPr id="5124" name="Picture 4" descr="C:\Users\krschwic\Pictures\uw_hsa_exec_banner.png"/>
          <p:cNvPicPr>
            <a:picLocks noChangeAspect="1" noChangeArrowheads="1"/>
          </p:cNvPicPr>
          <p:nvPr/>
        </p:nvPicPr>
        <p:blipFill>
          <a:blip r:embed="rId3">
            <a:extLst>
              <a:ext uri="{28A0092B-C50C-407E-A947-70E740481C1C}">
                <a14:useLocalDpi xmlns:a14="http://schemas.microsoft.com/office/drawing/2010/main" val="0"/>
              </a:ext>
            </a:extLst>
          </a:blip>
          <a:srcRect l="11346" r="12056"/>
          <a:stretch>
            <a:fillRect/>
          </a:stretch>
        </p:blipFill>
        <p:spPr bwMode="auto">
          <a:xfrm>
            <a:off x="4807325" y="6357143"/>
            <a:ext cx="3200400" cy="315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Oval 4"/>
          <p:cNvSpPr/>
          <p:nvPr/>
        </p:nvSpPr>
        <p:spPr>
          <a:xfrm>
            <a:off x="8001000" y="6477000"/>
            <a:ext cx="76200" cy="76200"/>
          </a:xfrm>
          <a:prstGeom prst="ellipse">
            <a:avLst/>
          </a:prstGeom>
          <a:solidFill>
            <a:srgbClr val="D3AF21"/>
          </a:solidFill>
          <a:ln>
            <a:solidFill>
              <a:srgbClr val="D3AF2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3" name="Slide Number Placeholder 2"/>
          <p:cNvSpPr>
            <a:spLocks noGrp="1"/>
          </p:cNvSpPr>
          <p:nvPr>
            <p:ph type="sldNum" sz="quarter" idx="12"/>
          </p:nvPr>
        </p:nvSpPr>
        <p:spPr>
          <a:xfrm>
            <a:off x="2667099" y="6132262"/>
            <a:ext cx="2133600" cy="365125"/>
          </a:xfrm>
        </p:spPr>
        <p:txBody>
          <a:bodyPr/>
          <a:lstStyle/>
          <a:p>
            <a:fld id="{61FFECA0-5F8C-448B-B738-1144C0041FBD}" type="slidenum">
              <a:rPr lang="en-US" altLang="en-US" smtClean="0"/>
              <a:pPr/>
              <a:t>2</a:t>
            </a:fld>
            <a:endParaRPr lang="en-US" altLang="en-US"/>
          </a:p>
        </p:txBody>
      </p:sp>
      <p:graphicFrame>
        <p:nvGraphicFramePr>
          <p:cNvPr id="4" name="Diagram 3"/>
          <p:cNvGraphicFramePr/>
          <p:nvPr>
            <p:extLst/>
          </p:nvPr>
        </p:nvGraphicFramePr>
        <p:xfrm>
          <a:off x="1295400" y="1433741"/>
          <a:ext cx="6476999" cy="463232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pSp>
        <p:nvGrpSpPr>
          <p:cNvPr id="27" name="Group 26"/>
          <p:cNvGrpSpPr/>
          <p:nvPr/>
        </p:nvGrpSpPr>
        <p:grpSpPr>
          <a:xfrm>
            <a:off x="3259449" y="2675762"/>
            <a:ext cx="2057400" cy="2285999"/>
            <a:chOff x="1924216" y="2210461"/>
            <a:chExt cx="1510744" cy="1653873"/>
          </a:xfrm>
        </p:grpSpPr>
        <p:sp>
          <p:nvSpPr>
            <p:cNvPr id="28" name="Oval 27"/>
            <p:cNvSpPr/>
            <p:nvPr/>
          </p:nvSpPr>
          <p:spPr>
            <a:xfrm>
              <a:off x="2214435" y="2560320"/>
              <a:ext cx="946205" cy="984157"/>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Circular Arrow 28"/>
            <p:cNvSpPr/>
            <p:nvPr/>
          </p:nvSpPr>
          <p:spPr>
            <a:xfrm>
              <a:off x="1924216" y="2313830"/>
              <a:ext cx="1494845" cy="1550504"/>
            </a:xfrm>
            <a:prstGeom prst="circularArrow">
              <a:avLst>
                <a:gd name="adj1" fmla="val 12500"/>
                <a:gd name="adj2" fmla="val 1142319"/>
                <a:gd name="adj3" fmla="val 20457681"/>
                <a:gd name="adj4" fmla="val 10624909"/>
                <a:gd name="adj5" fmla="val 12500"/>
              </a:avLst>
            </a:prstGeom>
            <a:ln>
              <a:solidFill>
                <a:srgbClr val="286E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0" name="Circular Arrow 29"/>
            <p:cNvSpPr/>
            <p:nvPr/>
          </p:nvSpPr>
          <p:spPr>
            <a:xfrm rot="10800000">
              <a:off x="1940115" y="2210461"/>
              <a:ext cx="1494845" cy="1550505"/>
            </a:xfrm>
            <a:prstGeom prst="circularArrow">
              <a:avLst>
                <a:gd name="adj1" fmla="val 12500"/>
                <a:gd name="adj2" fmla="val 1142319"/>
                <a:gd name="adj3" fmla="val 20457681"/>
                <a:gd name="adj4" fmla="val 10424786"/>
                <a:gd name="adj5" fmla="val 12500"/>
              </a:avLst>
            </a:prstGeom>
            <a:ln>
              <a:solidFill>
                <a:srgbClr val="286EA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31" name="Straight Connector 30"/>
            <p:cNvCxnSpPr>
              <a:stCxn id="29" idx="3"/>
            </p:cNvCxnSpPr>
            <p:nvPr/>
          </p:nvCxnSpPr>
          <p:spPr>
            <a:xfrm>
              <a:off x="3017309" y="2905317"/>
              <a:ext cx="214226" cy="176620"/>
            </a:xfrm>
            <a:prstGeom prst="line">
              <a:avLst/>
            </a:prstGeom>
            <a:ln w="12700">
              <a:solidFill>
                <a:srgbClr val="286EAE"/>
              </a:solidFill>
            </a:ln>
          </p:spPr>
          <p:style>
            <a:lnRef idx="1">
              <a:schemeClr val="accent1"/>
            </a:lnRef>
            <a:fillRef idx="0">
              <a:schemeClr val="accent1"/>
            </a:fillRef>
            <a:effectRef idx="0">
              <a:schemeClr val="accent1"/>
            </a:effectRef>
            <a:fontRef idx="minor">
              <a:schemeClr val="tx1"/>
            </a:fontRef>
          </p:style>
        </p:cxnSp>
        <p:sp>
          <p:nvSpPr>
            <p:cNvPr id="32" name="Circular Arrow 31"/>
            <p:cNvSpPr/>
            <p:nvPr/>
          </p:nvSpPr>
          <p:spPr>
            <a:xfrm>
              <a:off x="2052220" y="2358037"/>
              <a:ext cx="1347789" cy="1443038"/>
            </a:xfrm>
            <a:prstGeom prst="circularArrow">
              <a:avLst>
                <a:gd name="adj1" fmla="val 12500"/>
                <a:gd name="adj2" fmla="val 1142319"/>
                <a:gd name="adj3" fmla="val 20457681"/>
                <a:gd name="adj4" fmla="val 20146961"/>
                <a:gd name="adj5" fmla="val 125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33" name="Straight Connector 32"/>
            <p:cNvCxnSpPr/>
            <p:nvPr/>
          </p:nvCxnSpPr>
          <p:spPr>
            <a:xfrm flipH="1">
              <a:off x="3231535" y="2932971"/>
              <a:ext cx="134474" cy="156111"/>
            </a:xfrm>
            <a:prstGeom prst="line">
              <a:avLst/>
            </a:prstGeom>
            <a:ln w="12700">
              <a:solidFill>
                <a:srgbClr val="286EAE"/>
              </a:solidFill>
            </a:ln>
          </p:spPr>
          <p:style>
            <a:lnRef idx="1">
              <a:schemeClr val="accent1"/>
            </a:lnRef>
            <a:fillRef idx="0">
              <a:schemeClr val="accent1"/>
            </a:fillRef>
            <a:effectRef idx="0">
              <a:schemeClr val="accent1"/>
            </a:effectRef>
            <a:fontRef idx="minor">
              <a:schemeClr val="tx1"/>
            </a:fontRef>
          </p:style>
        </p:cxnSp>
      </p:grpSp>
      <p:sp>
        <p:nvSpPr>
          <p:cNvPr id="6" name="TextBox 5"/>
          <p:cNvSpPr txBox="1"/>
          <p:nvPr/>
        </p:nvSpPr>
        <p:spPr>
          <a:xfrm>
            <a:off x="3624011" y="3592867"/>
            <a:ext cx="1364989" cy="523220"/>
          </a:xfrm>
          <a:prstGeom prst="rect">
            <a:avLst/>
          </a:prstGeom>
          <a:noFill/>
        </p:spPr>
        <p:txBody>
          <a:bodyPr wrap="none" rtlCol="0">
            <a:spAutoFit/>
          </a:bodyPr>
          <a:lstStyle/>
          <a:p>
            <a:pPr algn="ctr"/>
            <a:r>
              <a:rPr lang="en-US" sz="1400" b="1" dirty="0" smtClean="0">
                <a:solidFill>
                  <a:schemeClr val="bg1"/>
                </a:solidFill>
                <a:latin typeface="+mn-lt"/>
              </a:rPr>
              <a:t>Communication</a:t>
            </a:r>
          </a:p>
          <a:p>
            <a:pPr algn="ctr"/>
            <a:r>
              <a:rPr lang="en-US" sz="1400" b="1" dirty="0" smtClean="0">
                <a:solidFill>
                  <a:schemeClr val="bg1"/>
                </a:solidFill>
                <a:latin typeface="+mn-lt"/>
              </a:rPr>
              <a:t>&amp; Feedback</a:t>
            </a:r>
            <a:endParaRPr lang="en-US" sz="1400" b="1" dirty="0">
              <a:solidFill>
                <a:schemeClr val="bg1"/>
              </a:solidFill>
              <a:latin typeface="+mn-lt"/>
            </a:endParaRPr>
          </a:p>
        </p:txBody>
      </p:sp>
      <p:sp>
        <p:nvSpPr>
          <p:cNvPr id="19" name="TextBox 18"/>
          <p:cNvSpPr txBox="1"/>
          <p:nvPr/>
        </p:nvSpPr>
        <p:spPr>
          <a:xfrm>
            <a:off x="5330101" y="1523565"/>
            <a:ext cx="3737699" cy="738664"/>
          </a:xfrm>
          <a:prstGeom prst="rect">
            <a:avLst/>
          </a:prstGeom>
          <a:noFill/>
        </p:spPr>
        <p:txBody>
          <a:bodyPr wrap="square" rtlCol="0">
            <a:spAutoFit/>
          </a:bodyPr>
          <a:lstStyle/>
          <a:p>
            <a:pPr marL="171450" indent="-171450">
              <a:buFont typeface="Arial" panose="020B0604020202020204" pitchFamily="34" charset="0"/>
              <a:buChar char="•"/>
            </a:pPr>
            <a:r>
              <a:rPr lang="en-US" sz="1400" b="1" dirty="0" smtClean="0">
                <a:latin typeface="+mn-lt"/>
              </a:rPr>
              <a:t>Review Job Description</a:t>
            </a:r>
          </a:p>
          <a:p>
            <a:pPr marL="171450" indent="-171450">
              <a:buFont typeface="Arial" panose="020B0604020202020204" pitchFamily="34" charset="0"/>
              <a:buChar char="•"/>
            </a:pPr>
            <a:r>
              <a:rPr lang="en-US" sz="1400" b="1" dirty="0" smtClean="0">
                <a:latin typeface="+mn-lt"/>
              </a:rPr>
              <a:t>Agree on performance goals &amp; expectations</a:t>
            </a:r>
          </a:p>
          <a:p>
            <a:pPr marL="171450" indent="-171450">
              <a:buFont typeface="Arial" panose="020B0604020202020204" pitchFamily="34" charset="0"/>
              <a:buChar char="•"/>
            </a:pPr>
            <a:r>
              <a:rPr lang="en-US" sz="1400" b="1" dirty="0" smtClean="0">
                <a:latin typeface="+mn-lt"/>
              </a:rPr>
              <a:t>Agree on training &amp; development needs</a:t>
            </a:r>
            <a:endParaRPr lang="en-US" sz="1400" b="1" dirty="0">
              <a:latin typeface="+mn-lt"/>
            </a:endParaRPr>
          </a:p>
        </p:txBody>
      </p:sp>
      <p:sp>
        <p:nvSpPr>
          <p:cNvPr id="37" name="TextBox 36"/>
          <p:cNvSpPr txBox="1"/>
          <p:nvPr/>
        </p:nvSpPr>
        <p:spPr>
          <a:xfrm>
            <a:off x="5845613" y="4987230"/>
            <a:ext cx="2993587" cy="954107"/>
          </a:xfrm>
          <a:prstGeom prst="rect">
            <a:avLst/>
          </a:prstGeom>
          <a:noFill/>
        </p:spPr>
        <p:txBody>
          <a:bodyPr wrap="square" rtlCol="0">
            <a:spAutoFit/>
          </a:bodyPr>
          <a:lstStyle/>
          <a:p>
            <a:pPr marL="171450" indent="-171450">
              <a:buFont typeface="Arial" panose="020B0604020202020204" pitchFamily="34" charset="0"/>
              <a:buChar char="•"/>
            </a:pPr>
            <a:r>
              <a:rPr lang="en-US" sz="1400" b="1" dirty="0" smtClean="0">
                <a:latin typeface="+mn-lt"/>
              </a:rPr>
              <a:t>Monitor performance</a:t>
            </a:r>
          </a:p>
          <a:p>
            <a:pPr marL="171450" indent="-171450">
              <a:buFont typeface="Arial" panose="020B0604020202020204" pitchFamily="34" charset="0"/>
              <a:buChar char="•"/>
            </a:pPr>
            <a:r>
              <a:rPr lang="en-US" sz="1400" b="1" dirty="0" smtClean="0">
                <a:latin typeface="+mn-lt"/>
              </a:rPr>
              <a:t>Recognize positive results</a:t>
            </a:r>
          </a:p>
          <a:p>
            <a:pPr marL="171450" indent="-171450">
              <a:buFont typeface="Arial" panose="020B0604020202020204" pitchFamily="34" charset="0"/>
              <a:buChar char="•"/>
            </a:pPr>
            <a:r>
              <a:rPr lang="en-US" sz="1400" b="1" dirty="0" smtClean="0">
                <a:latin typeface="+mn-lt"/>
              </a:rPr>
              <a:t>Provide ongoing feedback/coaching</a:t>
            </a:r>
          </a:p>
          <a:p>
            <a:pPr marL="171450" indent="-171450">
              <a:buFont typeface="Arial" panose="020B0604020202020204" pitchFamily="34" charset="0"/>
              <a:buChar char="•"/>
            </a:pPr>
            <a:r>
              <a:rPr lang="en-US" sz="1400" b="1" dirty="0" smtClean="0">
                <a:latin typeface="+mn-lt"/>
              </a:rPr>
              <a:t>Identify additional training needs</a:t>
            </a:r>
            <a:endParaRPr lang="en-US" sz="1400" b="1" dirty="0">
              <a:latin typeface="+mn-lt"/>
            </a:endParaRPr>
          </a:p>
        </p:txBody>
      </p:sp>
      <p:sp>
        <p:nvSpPr>
          <p:cNvPr id="38" name="TextBox 37"/>
          <p:cNvSpPr txBox="1"/>
          <p:nvPr/>
        </p:nvSpPr>
        <p:spPr>
          <a:xfrm>
            <a:off x="587949" y="5181600"/>
            <a:ext cx="3831651" cy="1384995"/>
          </a:xfrm>
          <a:prstGeom prst="rect">
            <a:avLst/>
          </a:prstGeom>
          <a:noFill/>
        </p:spPr>
        <p:txBody>
          <a:bodyPr wrap="square" rtlCol="0">
            <a:spAutoFit/>
          </a:bodyPr>
          <a:lstStyle/>
          <a:p>
            <a:pPr marL="171450" indent="-171450">
              <a:buFont typeface="Arial" panose="020B0604020202020204" pitchFamily="34" charset="0"/>
              <a:buChar char="•"/>
            </a:pPr>
            <a:r>
              <a:rPr lang="en-US" sz="1400" b="1" dirty="0" smtClean="0">
                <a:latin typeface="+mn-lt"/>
              </a:rPr>
              <a:t>Close-out performance evaluations</a:t>
            </a:r>
          </a:p>
          <a:p>
            <a:pPr marL="171450" indent="-171450">
              <a:buFont typeface="Arial" panose="020B0604020202020204" pitchFamily="34" charset="0"/>
              <a:buChar char="•"/>
            </a:pPr>
            <a:r>
              <a:rPr lang="en-US" sz="1400" b="1" dirty="0" smtClean="0">
                <a:latin typeface="+mn-lt"/>
              </a:rPr>
              <a:t>Assess performance &amp; development</a:t>
            </a:r>
          </a:p>
          <a:p>
            <a:r>
              <a:rPr lang="en-US" sz="1400" b="1" dirty="0">
                <a:latin typeface="+mn-lt"/>
              </a:rPr>
              <a:t> </a:t>
            </a:r>
            <a:r>
              <a:rPr lang="en-US" sz="1400" b="1" dirty="0" smtClean="0">
                <a:latin typeface="+mn-lt"/>
              </a:rPr>
              <a:t>    against goals &amp; expectations</a:t>
            </a:r>
          </a:p>
          <a:p>
            <a:pPr marL="171450" indent="-171450">
              <a:buFont typeface="Arial" panose="020B0604020202020204" pitchFamily="34" charset="0"/>
              <a:buChar char="•"/>
            </a:pPr>
            <a:r>
              <a:rPr lang="en-US" sz="1400" b="1" dirty="0" smtClean="0">
                <a:latin typeface="+mn-lt"/>
              </a:rPr>
              <a:t>Recognize positive results</a:t>
            </a:r>
          </a:p>
          <a:p>
            <a:pPr marL="171450" indent="-171450">
              <a:buFont typeface="Arial" panose="020B0604020202020204" pitchFamily="34" charset="0"/>
              <a:buChar char="•"/>
            </a:pPr>
            <a:r>
              <a:rPr lang="en-US" sz="1400" b="1" dirty="0" smtClean="0">
                <a:latin typeface="+mn-lt"/>
              </a:rPr>
              <a:t>Start planning new performance</a:t>
            </a:r>
          </a:p>
          <a:p>
            <a:r>
              <a:rPr lang="en-US" sz="1400" b="1" dirty="0">
                <a:latin typeface="+mn-lt"/>
              </a:rPr>
              <a:t> </a:t>
            </a:r>
            <a:r>
              <a:rPr lang="en-US" sz="1400" b="1" dirty="0" smtClean="0">
                <a:latin typeface="+mn-lt"/>
              </a:rPr>
              <a:t>    goals &amp; expectations</a:t>
            </a:r>
          </a:p>
        </p:txBody>
      </p:sp>
    </p:spTree>
    <p:extLst>
      <p:ext uri="{BB962C8B-B14F-4D97-AF65-F5344CB8AC3E}">
        <p14:creationId xmlns:p14="http://schemas.microsoft.com/office/powerpoint/2010/main" val="17562563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ln>
            <a:solidFill>
              <a:schemeClr val="tx1"/>
            </a:solidFill>
          </a:ln>
        </p:spPr>
        <p:txBody>
          <a:bodyPr/>
          <a:lstStyle/>
          <a:p>
            <a:r>
              <a:rPr lang="en-US" sz="4000" dirty="0" smtClean="0">
                <a:latin typeface="Open Sans" panose="020B0606030504020204" pitchFamily="34" charset="0"/>
                <a:ea typeface="Open Sans" panose="020B0606030504020204" pitchFamily="34" charset="0"/>
                <a:cs typeface="Open Sans" panose="020B0606030504020204" pitchFamily="34" charset="0"/>
              </a:rPr>
              <a:t>360 FEEDBACK SURVEY PROCESS</a:t>
            </a:r>
            <a:endParaRPr lang="en-US" altLang="en-US" sz="4000" dirty="0" smtClean="0">
              <a:latin typeface="Open Sans" panose="020B0606030504020204" pitchFamily="34" charset="0"/>
              <a:ea typeface="Open Sans" panose="020B0606030504020204" pitchFamily="34" charset="0"/>
              <a:cs typeface="Open Sans" panose="020B0606030504020204" pitchFamily="34" charset="0"/>
            </a:endParaRPr>
          </a:p>
        </p:txBody>
      </p:sp>
      <p:sp>
        <p:nvSpPr>
          <p:cNvPr id="5123" name="Content Placeholder 2"/>
          <p:cNvSpPr>
            <a:spLocks noGrp="1"/>
          </p:cNvSpPr>
          <p:nvPr>
            <p:ph idx="1"/>
          </p:nvPr>
        </p:nvSpPr>
        <p:spPr>
          <a:xfrm>
            <a:off x="552450" y="2438400"/>
            <a:ext cx="8229600" cy="1981200"/>
          </a:xfrm>
        </p:spPr>
        <p:txBody>
          <a:bodyPr/>
          <a:lstStyle/>
          <a:p>
            <a:pPr marL="514350" indent="-514350">
              <a:lnSpc>
                <a:spcPct val="150000"/>
              </a:lnSpc>
              <a:buFont typeface="+mj-lt"/>
              <a:buAutoNum type="arabicPeriod"/>
            </a:pPr>
            <a:r>
              <a:rPr lang="en-US" sz="1400" dirty="0" smtClean="0">
                <a:latin typeface="Open Sans" panose="020B0606030504020204" pitchFamily="34" charset="0"/>
                <a:ea typeface="Open Sans" panose="020B0606030504020204" pitchFamily="34" charset="0"/>
                <a:cs typeface="Open Sans" panose="020B0606030504020204" pitchFamily="34" charset="0"/>
              </a:rPr>
              <a:t>Supervisor e-mails the employee requesting 5 raters and the Supervisor selects 5 raters</a:t>
            </a:r>
          </a:p>
          <a:p>
            <a:pPr marL="514350" indent="-514350">
              <a:lnSpc>
                <a:spcPct val="150000"/>
              </a:lnSpc>
              <a:buFont typeface="+mj-lt"/>
              <a:buAutoNum type="arabicPeriod"/>
            </a:pPr>
            <a:r>
              <a:rPr lang="en-US" sz="1400" dirty="0" smtClean="0">
                <a:latin typeface="Open Sans" panose="020B0606030504020204" pitchFamily="34" charset="0"/>
                <a:ea typeface="Open Sans" panose="020B0606030504020204" pitchFamily="34" charset="0"/>
                <a:cs typeface="Open Sans" panose="020B0606030504020204" pitchFamily="34" charset="0"/>
              </a:rPr>
              <a:t>Supervisor reviews list of raters and agrees or amends the list and creates 5 of their own</a:t>
            </a:r>
          </a:p>
          <a:p>
            <a:pPr marL="514350" indent="-514350">
              <a:lnSpc>
                <a:spcPct val="150000"/>
              </a:lnSpc>
              <a:buFont typeface="+mj-lt"/>
              <a:buAutoNum type="arabicPeriod"/>
            </a:pPr>
            <a:r>
              <a:rPr lang="en-US" sz="1400" dirty="0" smtClean="0">
                <a:latin typeface="Open Sans" panose="020B0606030504020204" pitchFamily="34" charset="0"/>
                <a:ea typeface="Open Sans" panose="020B0606030504020204" pitchFamily="34" charset="0"/>
                <a:cs typeface="Open Sans" panose="020B0606030504020204" pitchFamily="34" charset="0"/>
              </a:rPr>
              <a:t>The Supervisor emails the survey to raters with return date</a:t>
            </a:r>
          </a:p>
          <a:p>
            <a:pPr marL="514350" indent="-514350">
              <a:lnSpc>
                <a:spcPct val="150000"/>
              </a:lnSpc>
              <a:buFont typeface="+mj-lt"/>
              <a:buAutoNum type="arabicPeriod"/>
            </a:pPr>
            <a:r>
              <a:rPr lang="en-US" sz="1400" dirty="0" smtClean="0">
                <a:latin typeface="Open Sans" panose="020B0606030504020204" pitchFamily="34" charset="0"/>
                <a:ea typeface="Open Sans" panose="020B0606030504020204" pitchFamily="34" charset="0"/>
                <a:cs typeface="Open Sans" panose="020B0606030504020204" pitchFamily="34" charset="0"/>
              </a:rPr>
              <a:t>The Supervisor summarizes the results for each employee and incorporates it into the PDP</a:t>
            </a:r>
          </a:p>
          <a:p>
            <a:pPr marL="514350" indent="-514350">
              <a:lnSpc>
                <a:spcPct val="150000"/>
              </a:lnSpc>
              <a:buFont typeface="+mj-lt"/>
              <a:buAutoNum type="arabicPeriod"/>
            </a:pPr>
            <a:r>
              <a:rPr lang="en-US" sz="1400" dirty="0" smtClean="0">
                <a:latin typeface="Open Sans" panose="020B0606030504020204" pitchFamily="34" charset="0"/>
                <a:ea typeface="Open Sans" panose="020B0606030504020204" pitchFamily="34" charset="0"/>
                <a:cs typeface="Open Sans" panose="020B0606030504020204" pitchFamily="34" charset="0"/>
              </a:rPr>
              <a:t>Supervisor and employee schedule PDP discussion</a:t>
            </a:r>
          </a:p>
          <a:p>
            <a:pPr eaLnBrk="1" hangingPunct="1"/>
            <a:endParaRPr lang="en-US" altLang="en-US" dirty="0" smtClean="0">
              <a:ea typeface="ＭＳ Ｐゴシック" panose="020B0600070205080204" pitchFamily="34" charset="-128"/>
            </a:endParaRPr>
          </a:p>
        </p:txBody>
      </p:sp>
      <p:pic>
        <p:nvPicPr>
          <p:cNvPr id="5124" name="Picture 4" descr="C:\Users\krschwic\Pictures\uw_hsa_exec_banner.png"/>
          <p:cNvPicPr>
            <a:picLocks noChangeAspect="1" noChangeArrowheads="1"/>
          </p:cNvPicPr>
          <p:nvPr/>
        </p:nvPicPr>
        <p:blipFill>
          <a:blip r:embed="rId2">
            <a:extLst>
              <a:ext uri="{28A0092B-C50C-407E-A947-70E740481C1C}">
                <a14:useLocalDpi xmlns:a14="http://schemas.microsoft.com/office/drawing/2010/main" val="0"/>
              </a:ext>
            </a:extLst>
          </a:blip>
          <a:srcRect l="11346" r="12056"/>
          <a:stretch>
            <a:fillRect/>
          </a:stretch>
        </p:blipFill>
        <p:spPr bwMode="auto">
          <a:xfrm>
            <a:off x="4800600" y="6372225"/>
            <a:ext cx="3200400" cy="315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Oval 4"/>
          <p:cNvSpPr/>
          <p:nvPr/>
        </p:nvSpPr>
        <p:spPr>
          <a:xfrm>
            <a:off x="8001000" y="6477000"/>
            <a:ext cx="76200" cy="76200"/>
          </a:xfrm>
          <a:prstGeom prst="ellipse">
            <a:avLst/>
          </a:prstGeom>
          <a:solidFill>
            <a:srgbClr val="D3AF21"/>
          </a:solidFill>
          <a:ln>
            <a:solidFill>
              <a:srgbClr val="D3AF2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p:spPr>
        <p:txBody>
          <a:bodyPr/>
          <a:lstStyle/>
          <a:p>
            <a:r>
              <a:rPr lang="en-US" sz="2800" dirty="0" smtClean="0">
                <a:latin typeface="Open Sans" panose="020B0606030504020204" pitchFamily="34" charset="0"/>
                <a:ea typeface="Open Sans" panose="020B0606030504020204" pitchFamily="34" charset="0"/>
                <a:cs typeface="Open Sans" panose="020B0606030504020204" pitchFamily="34" charset="0"/>
              </a:rPr>
              <a:t>1.</a:t>
            </a:r>
            <a:r>
              <a:rPr lang="en-US" sz="3600" dirty="0" smtClean="0">
                <a:latin typeface="Open Sans" panose="020B0606030504020204" pitchFamily="34" charset="0"/>
                <a:ea typeface="Open Sans" panose="020B0606030504020204" pitchFamily="34" charset="0"/>
                <a:cs typeface="Open Sans" panose="020B0606030504020204" pitchFamily="34" charset="0"/>
              </a:rPr>
              <a:t> </a:t>
            </a:r>
            <a:r>
              <a:rPr lang="en-US" sz="2800" dirty="0" smtClean="0">
                <a:latin typeface="Open Sans" panose="020B0606030504020204" pitchFamily="34" charset="0"/>
                <a:ea typeface="Open Sans" panose="020B0606030504020204" pitchFamily="34" charset="0"/>
                <a:cs typeface="Open Sans" panose="020B0606030504020204" pitchFamily="34" charset="0"/>
              </a:rPr>
              <a:t>Supervisor E-mails the Employee for 5 Raters</a:t>
            </a:r>
            <a:endParaRPr lang="en-US" sz="2800" dirty="0">
              <a:latin typeface="Open Sans" panose="020B0606030504020204" pitchFamily="34" charset="0"/>
              <a:ea typeface="Open Sans" panose="020B0606030504020204" pitchFamily="34" charset="0"/>
              <a:cs typeface="Open Sans" panose="020B0606030504020204" pitchFamily="34" charset="0"/>
            </a:endParaRPr>
          </a:p>
        </p:txBody>
      </p:sp>
      <p:sp>
        <p:nvSpPr>
          <p:cNvPr id="3" name="Content Placeholder 2"/>
          <p:cNvSpPr>
            <a:spLocks noGrp="1"/>
          </p:cNvSpPr>
          <p:nvPr>
            <p:ph idx="1"/>
          </p:nvPr>
        </p:nvSpPr>
        <p:spPr/>
        <p:txBody>
          <a:bodyPr anchor="ctr"/>
          <a:lstStyle/>
          <a:p>
            <a:pPr>
              <a:buClr>
                <a:srgbClr val="C79900"/>
              </a:buClr>
              <a:buFont typeface="Wingdings 3" panose="05040102010807070707" pitchFamily="18" charset="2"/>
              <a:buChar char=""/>
            </a:pPr>
            <a:r>
              <a:rPr lang="en-US" sz="1800" b="1" dirty="0" smtClean="0">
                <a:latin typeface="Open Sans" panose="020B0606030504020204" pitchFamily="34" charset="0"/>
                <a:ea typeface="Open Sans" panose="020B0606030504020204" pitchFamily="34" charset="0"/>
                <a:cs typeface="Open Sans" panose="020B0606030504020204" pitchFamily="34" charset="0"/>
              </a:rPr>
              <a:t>Recommended e-mail from supervisor to employee:</a:t>
            </a:r>
          </a:p>
          <a:p>
            <a:pPr marL="0" indent="0">
              <a:buNone/>
            </a:pPr>
            <a:endParaRPr lang="en-US" sz="2400" dirty="0" smtClean="0"/>
          </a:p>
          <a:p>
            <a:pPr marL="0" indent="0">
              <a:buNone/>
            </a:pPr>
            <a:r>
              <a:rPr lang="en-US" sz="1400" dirty="0" smtClean="0">
                <a:latin typeface="Open Sans" panose="020B0606030504020204" pitchFamily="34" charset="0"/>
                <a:ea typeface="Open Sans" panose="020B0606030504020204" pitchFamily="34" charset="0"/>
                <a:cs typeface="Open Sans" panose="020B0606030504020204" pitchFamily="34" charset="0"/>
              </a:rPr>
              <a:t>As we’ve discussed, I am requesting your recommendations for 5 individuals to whom I can send the confidential HSA PDP feedback survey. Supervisors will send each survey to every member of the HSA office staff.  For your 5 survey participants, you may want to consider individuals from our HSA Units or other UW departments.  If you have significant work related interactions with individuals outside the UW, you may also include these names in your list.  As your Supervisor, I will add 5 survey participants to broaden and balance the pool of respondents (total participants may exceed 10).</a:t>
            </a:r>
          </a:p>
        </p:txBody>
      </p:sp>
    </p:spTree>
    <p:extLst>
      <p:ext uri="{BB962C8B-B14F-4D97-AF65-F5344CB8AC3E}">
        <p14:creationId xmlns:p14="http://schemas.microsoft.com/office/powerpoint/2010/main" val="1954449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latin typeface="Open Sans" panose="020B0606030504020204" pitchFamily="34" charset="0"/>
                <a:ea typeface="Open Sans" panose="020B0606030504020204" pitchFamily="34" charset="0"/>
                <a:cs typeface="Open Sans" panose="020B0606030504020204" pitchFamily="34" charset="0"/>
              </a:rPr>
              <a:t>2. Supervisor reviews list of raters; agrees or amends the list by email to employee</a:t>
            </a:r>
            <a:r>
              <a:rPr lang="en-US" sz="1800" dirty="0" smtClean="0"/>
              <a:t/>
            </a:r>
            <a:br>
              <a:rPr lang="en-US" sz="1800" dirty="0" smtClean="0"/>
            </a:br>
            <a:endParaRPr lang="en-US" sz="1800" dirty="0">
              <a:latin typeface="Open Sans" panose="020B0606030504020204" pitchFamily="34" charset="0"/>
              <a:ea typeface="Open Sans" panose="020B0606030504020204" pitchFamily="34" charset="0"/>
              <a:cs typeface="Open Sans" panose="020B0606030504020204" pitchFamily="34" charset="0"/>
            </a:endParaRPr>
          </a:p>
        </p:txBody>
      </p:sp>
      <p:sp>
        <p:nvSpPr>
          <p:cNvPr id="6" name="TextBox 5"/>
          <p:cNvSpPr txBox="1"/>
          <p:nvPr/>
        </p:nvSpPr>
        <p:spPr>
          <a:xfrm>
            <a:off x="142875" y="1524000"/>
            <a:ext cx="4191000" cy="4678204"/>
          </a:xfrm>
          <a:prstGeom prst="rect">
            <a:avLst/>
          </a:prstGeom>
          <a:noFill/>
        </p:spPr>
        <p:txBody>
          <a:bodyPr wrap="square" rtlCol="0">
            <a:spAutoFit/>
          </a:bodyPr>
          <a:lstStyle/>
          <a:p>
            <a:pPr marL="342900" marR="0" lvl="0" indent="-342900">
              <a:spcBef>
                <a:spcPts val="0"/>
              </a:spcBef>
              <a:spcAft>
                <a:spcPts val="0"/>
              </a:spcAft>
              <a:buFont typeface="+mj-lt"/>
              <a:buAutoNum type="arabicPeriod"/>
            </a:pPr>
            <a:r>
              <a:rPr lang="en-US" sz="1000" b="1" dirty="0" smtClean="0">
                <a:solidFill>
                  <a:srgbClr val="548235"/>
                </a:solidFill>
                <a:latin typeface="Open Sans" panose="020B0606030504020204" pitchFamily="34" charset="0"/>
                <a:ea typeface="Open Sans" panose="020B0606030504020204" pitchFamily="34" charset="0"/>
                <a:cs typeface="Open Sans" panose="020B0606030504020204" pitchFamily="34" charset="0"/>
              </a:rPr>
              <a:t>ASSUMING CONCURRENCE ON SUGGESTIONS</a:t>
            </a:r>
            <a:endParaRPr lang="en-US" sz="1000" dirty="0" smtClean="0">
              <a:latin typeface="Open Sans" panose="020B0606030504020204" pitchFamily="34" charset="0"/>
              <a:ea typeface="Open Sans" panose="020B0606030504020204" pitchFamily="34" charset="0"/>
              <a:cs typeface="Open Sans" panose="020B0606030504020204" pitchFamily="34" charset="0"/>
            </a:endParaRPr>
          </a:p>
          <a:p>
            <a:endParaRPr lang="en-US" sz="1000" dirty="0" smtClean="0">
              <a:latin typeface="Open Sans" panose="020B0606030504020204" pitchFamily="34" charset="0"/>
              <a:ea typeface="Open Sans" panose="020B0606030504020204" pitchFamily="34" charset="0"/>
              <a:cs typeface="Open Sans" panose="020B0606030504020204" pitchFamily="34" charset="0"/>
            </a:endParaRPr>
          </a:p>
          <a:p>
            <a:r>
              <a:rPr lang="en-US" sz="1000" dirty="0" smtClean="0">
                <a:latin typeface="Open Sans" panose="020B0606030504020204" pitchFamily="34" charset="0"/>
                <a:ea typeface="Open Sans" panose="020B0606030504020204" pitchFamily="34" charset="0"/>
                <a:cs typeface="Open Sans" panose="020B0606030504020204" pitchFamily="34" charset="0"/>
              </a:rPr>
              <a:t>Hi </a:t>
            </a:r>
            <a:r>
              <a:rPr lang="en-US" sz="1000" dirty="0" smtClean="0">
                <a:highlight>
                  <a:srgbClr val="FFFF00"/>
                </a:highlight>
                <a:latin typeface="Open Sans" panose="020B0606030504020204" pitchFamily="34" charset="0"/>
                <a:ea typeface="Open Sans" panose="020B0606030504020204" pitchFamily="34" charset="0"/>
                <a:cs typeface="Open Sans" panose="020B0606030504020204" pitchFamily="34" charset="0"/>
              </a:rPr>
              <a:t>NAME,</a:t>
            </a:r>
            <a:endParaRPr lang="en-US" sz="1000" dirty="0" smtClean="0">
              <a:latin typeface="Open Sans" panose="020B0606030504020204" pitchFamily="34" charset="0"/>
              <a:ea typeface="Open Sans" panose="020B0606030504020204" pitchFamily="34" charset="0"/>
              <a:cs typeface="Open Sans" panose="020B0606030504020204" pitchFamily="34" charset="0"/>
            </a:endParaRPr>
          </a:p>
          <a:p>
            <a:r>
              <a:rPr lang="en-US" sz="1000" dirty="0" smtClean="0">
                <a:latin typeface="Open Sans" panose="020B0606030504020204" pitchFamily="34" charset="0"/>
                <a:ea typeface="Open Sans" panose="020B0606030504020204" pitchFamily="34" charset="0"/>
                <a:cs typeface="Open Sans" panose="020B0606030504020204" pitchFamily="34" charset="0"/>
              </a:rPr>
              <a:t> </a:t>
            </a:r>
          </a:p>
          <a:p>
            <a:r>
              <a:rPr lang="en-US" sz="1000" dirty="0" smtClean="0">
                <a:latin typeface="Open Sans" panose="020B0606030504020204" pitchFamily="34" charset="0"/>
                <a:ea typeface="Open Sans" panose="020B0606030504020204" pitchFamily="34" charset="0"/>
                <a:cs typeface="Open Sans" panose="020B0606030504020204" pitchFamily="34" charset="0"/>
              </a:rPr>
              <a:t>I appreciate your prompt response in responding to my request for performance survey participants.  I agree with your suggestions and appreciate your thoughtful approach to this task.  As your supervisor, my job is to expand and possibly balance the potential pool of survey raters to reflect your job description and organizational relationships.  The confidential responses I receive from the survey raters will be collated into an additional data stream that I will reference as I develop your PDP form.   Survey response rates vary and may not reach 100% response.  I will work with the data I receive and we will address as a component of our overall PDP discussions.  Your confidential survey link was sent to the potential raters listed below.</a:t>
            </a:r>
          </a:p>
          <a:p>
            <a:r>
              <a:rPr lang="en-US" sz="1000" dirty="0" smtClean="0">
                <a:latin typeface="Open Sans" panose="020B0606030504020204" pitchFamily="34" charset="0"/>
                <a:ea typeface="Open Sans" panose="020B0606030504020204" pitchFamily="34" charset="0"/>
                <a:cs typeface="Open Sans" panose="020B0606030504020204" pitchFamily="34" charset="0"/>
              </a:rPr>
              <a:t> </a:t>
            </a:r>
          </a:p>
          <a:p>
            <a:r>
              <a:rPr lang="en-US" sz="1000" dirty="0" smtClean="0">
                <a:highlight>
                  <a:srgbClr val="FFFF00"/>
                </a:highlight>
                <a:latin typeface="Open Sans" panose="020B0606030504020204" pitchFamily="34" charset="0"/>
                <a:ea typeface="Open Sans" panose="020B0606030504020204" pitchFamily="34" charset="0"/>
                <a:cs typeface="Open Sans" panose="020B0606030504020204" pitchFamily="34" charset="0"/>
              </a:rPr>
              <a:t>LIST NAMES</a:t>
            </a:r>
            <a:endParaRPr lang="en-US" sz="1000" dirty="0" smtClean="0">
              <a:latin typeface="Open Sans" panose="020B0606030504020204" pitchFamily="34" charset="0"/>
              <a:ea typeface="Open Sans" panose="020B0606030504020204" pitchFamily="34" charset="0"/>
              <a:cs typeface="Open Sans" panose="020B0606030504020204" pitchFamily="34" charset="0"/>
            </a:endParaRPr>
          </a:p>
          <a:p>
            <a:r>
              <a:rPr lang="en-US" sz="1000" dirty="0" smtClean="0">
                <a:latin typeface="Open Sans" panose="020B0606030504020204" pitchFamily="34" charset="0"/>
                <a:ea typeface="Open Sans" panose="020B0606030504020204" pitchFamily="34" charset="0"/>
                <a:cs typeface="Open Sans" panose="020B0606030504020204" pitchFamily="34" charset="0"/>
              </a:rPr>
              <a:t> </a:t>
            </a:r>
          </a:p>
          <a:p>
            <a:r>
              <a:rPr lang="en-US" sz="1000" dirty="0" smtClean="0">
                <a:latin typeface="Open Sans" panose="020B0606030504020204" pitchFamily="34" charset="0"/>
                <a:ea typeface="Open Sans" panose="020B0606030504020204" pitchFamily="34" charset="0"/>
                <a:cs typeface="Open Sans" panose="020B0606030504020204" pitchFamily="34" charset="0"/>
              </a:rPr>
              <a:t>If you have not already done so, please begin preparing your self-evaluation form and gathering training records, significant achievements, strategy benchmarks, and goals to discuss in June.  I look forward to our discussion and development planning.</a:t>
            </a:r>
          </a:p>
          <a:p>
            <a:r>
              <a:rPr lang="en-US" sz="1000" dirty="0" smtClean="0">
                <a:latin typeface="Open Sans" panose="020B0606030504020204" pitchFamily="34" charset="0"/>
                <a:ea typeface="Open Sans" panose="020B0606030504020204" pitchFamily="34" charset="0"/>
                <a:cs typeface="Open Sans" panose="020B0606030504020204" pitchFamily="34" charset="0"/>
              </a:rPr>
              <a:t> </a:t>
            </a:r>
          </a:p>
          <a:p>
            <a:r>
              <a:rPr lang="en-US" sz="1000" dirty="0" smtClean="0">
                <a:latin typeface="Open Sans" panose="020B0606030504020204" pitchFamily="34" charset="0"/>
                <a:ea typeface="Open Sans" panose="020B0606030504020204" pitchFamily="34" charset="0"/>
                <a:cs typeface="Open Sans" panose="020B0606030504020204" pitchFamily="34" charset="0"/>
              </a:rPr>
              <a:t>Thank you,</a:t>
            </a:r>
          </a:p>
          <a:p>
            <a:r>
              <a:rPr lang="en-US" sz="1000" dirty="0" smtClean="0">
                <a:latin typeface="Open Sans" panose="020B0606030504020204" pitchFamily="34" charset="0"/>
                <a:ea typeface="Open Sans" panose="020B0606030504020204" pitchFamily="34" charset="0"/>
                <a:cs typeface="Open Sans" panose="020B0606030504020204" pitchFamily="34" charset="0"/>
              </a:rPr>
              <a:t> </a:t>
            </a:r>
          </a:p>
          <a:p>
            <a:r>
              <a:rPr lang="en-US" sz="1000" dirty="0" smtClean="0">
                <a:highlight>
                  <a:srgbClr val="FFFF00"/>
                </a:highlight>
                <a:latin typeface="Open Sans" panose="020B0606030504020204" pitchFamily="34" charset="0"/>
                <a:ea typeface="Open Sans" panose="020B0606030504020204" pitchFamily="34" charset="0"/>
                <a:cs typeface="Open Sans" panose="020B0606030504020204" pitchFamily="34" charset="0"/>
              </a:rPr>
              <a:t>SUPERVISOR</a:t>
            </a:r>
            <a:endParaRPr lang="en-US" sz="1000" dirty="0" smtClean="0">
              <a:latin typeface="Open Sans" panose="020B0606030504020204" pitchFamily="34" charset="0"/>
              <a:ea typeface="Open Sans" panose="020B0606030504020204" pitchFamily="34" charset="0"/>
              <a:cs typeface="Open Sans" panose="020B0606030504020204" pitchFamily="34" charset="0"/>
            </a:endParaRPr>
          </a:p>
          <a:p>
            <a:r>
              <a:rPr lang="en-US" sz="1000" dirty="0" smtClean="0">
                <a:highlight>
                  <a:srgbClr val="FFFF00"/>
                </a:highlight>
                <a:latin typeface="Open Sans" panose="020B0606030504020204" pitchFamily="34" charset="0"/>
                <a:ea typeface="Open Sans" panose="020B0606030504020204" pitchFamily="34" charset="0"/>
                <a:cs typeface="Open Sans" panose="020B0606030504020204" pitchFamily="34" charset="0"/>
              </a:rPr>
              <a:t>SIGNATURE BLOCK</a:t>
            </a:r>
            <a:endParaRPr lang="en-US" sz="1000" dirty="0" smtClean="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
        <p:nvSpPr>
          <p:cNvPr id="7" name="TextBox 6"/>
          <p:cNvSpPr txBox="1"/>
          <p:nvPr/>
        </p:nvSpPr>
        <p:spPr>
          <a:xfrm>
            <a:off x="4572000" y="1447800"/>
            <a:ext cx="4267200" cy="5139869"/>
          </a:xfrm>
          <a:prstGeom prst="rect">
            <a:avLst/>
          </a:prstGeom>
          <a:noFill/>
        </p:spPr>
        <p:txBody>
          <a:bodyPr wrap="square" rtlCol="0">
            <a:spAutoFit/>
          </a:bodyPr>
          <a:lstStyle/>
          <a:p>
            <a:pPr marR="0" lvl="0">
              <a:spcBef>
                <a:spcPts val="0"/>
              </a:spcBef>
              <a:spcAft>
                <a:spcPts val="0"/>
              </a:spcAft>
            </a:pPr>
            <a:r>
              <a:rPr lang="en-US" sz="1000" b="1" dirty="0" smtClean="0">
                <a:solidFill>
                  <a:srgbClr val="C00000"/>
                </a:solidFill>
                <a:latin typeface="Open Sans" panose="020B0606030504020204" pitchFamily="34" charset="0"/>
                <a:ea typeface="Open Sans" panose="020B0606030504020204" pitchFamily="34" charset="0"/>
                <a:cs typeface="Open Sans" panose="020B0606030504020204" pitchFamily="34" charset="0"/>
              </a:rPr>
              <a:t>2.         SUPERVISOR NEEDS TO ALIGN/AMEND SUGGESTIONS</a:t>
            </a:r>
            <a:endParaRPr lang="en-US" sz="1000" dirty="0" smtClean="0">
              <a:latin typeface="Open Sans" panose="020B0606030504020204" pitchFamily="34" charset="0"/>
              <a:ea typeface="Open Sans" panose="020B0606030504020204" pitchFamily="34" charset="0"/>
              <a:cs typeface="Open Sans" panose="020B0606030504020204" pitchFamily="34" charset="0"/>
            </a:endParaRPr>
          </a:p>
          <a:p>
            <a:pPr marL="457200" marR="0">
              <a:spcBef>
                <a:spcPts val="0"/>
              </a:spcBef>
              <a:spcAft>
                <a:spcPts val="0"/>
              </a:spcAft>
            </a:pPr>
            <a:r>
              <a:rPr lang="en-US" sz="1000" dirty="0" smtClean="0">
                <a:latin typeface="Open Sans" panose="020B0606030504020204" pitchFamily="34" charset="0"/>
                <a:ea typeface="Open Sans" panose="020B0606030504020204" pitchFamily="34" charset="0"/>
                <a:cs typeface="Open Sans" panose="020B0606030504020204" pitchFamily="34" charset="0"/>
              </a:rPr>
              <a:t> </a:t>
            </a:r>
          </a:p>
          <a:p>
            <a:r>
              <a:rPr lang="en-US" sz="1000" dirty="0" smtClean="0">
                <a:latin typeface="Open Sans" panose="020B0606030504020204" pitchFamily="34" charset="0"/>
                <a:ea typeface="Open Sans" panose="020B0606030504020204" pitchFamily="34" charset="0"/>
                <a:cs typeface="Open Sans" panose="020B0606030504020204" pitchFamily="34" charset="0"/>
              </a:rPr>
              <a:t>Hi </a:t>
            </a:r>
            <a:r>
              <a:rPr lang="en-US" sz="1000" dirty="0" smtClean="0">
                <a:highlight>
                  <a:srgbClr val="FFFF00"/>
                </a:highlight>
                <a:latin typeface="Open Sans" panose="020B0606030504020204" pitchFamily="34" charset="0"/>
                <a:ea typeface="Open Sans" panose="020B0606030504020204" pitchFamily="34" charset="0"/>
                <a:cs typeface="Open Sans" panose="020B0606030504020204" pitchFamily="34" charset="0"/>
              </a:rPr>
              <a:t>NAME,</a:t>
            </a:r>
            <a:endParaRPr lang="en-US" sz="1000" dirty="0" smtClean="0">
              <a:latin typeface="Open Sans" panose="020B0606030504020204" pitchFamily="34" charset="0"/>
              <a:ea typeface="Open Sans" panose="020B0606030504020204" pitchFamily="34" charset="0"/>
              <a:cs typeface="Open Sans" panose="020B0606030504020204" pitchFamily="34" charset="0"/>
            </a:endParaRPr>
          </a:p>
          <a:p>
            <a:r>
              <a:rPr lang="en-US" sz="1000" dirty="0" smtClean="0">
                <a:latin typeface="Open Sans" panose="020B0606030504020204" pitchFamily="34" charset="0"/>
                <a:ea typeface="Open Sans" panose="020B0606030504020204" pitchFamily="34" charset="0"/>
                <a:cs typeface="Open Sans" panose="020B0606030504020204" pitchFamily="34" charset="0"/>
              </a:rPr>
              <a:t> </a:t>
            </a:r>
          </a:p>
          <a:p>
            <a:r>
              <a:rPr lang="en-US" sz="1000" dirty="0" smtClean="0">
                <a:latin typeface="Open Sans" panose="020B0606030504020204" pitchFamily="34" charset="0"/>
                <a:ea typeface="Open Sans" panose="020B0606030504020204" pitchFamily="34" charset="0"/>
                <a:cs typeface="Open Sans" panose="020B0606030504020204" pitchFamily="34" charset="0"/>
              </a:rPr>
              <a:t>I appreciate your prompt response in responding to my request for performance survey participants. As your supervisor, my job is to expand and possibly balance the potential pool of survey raters to reflect your job description and organizational relationships. With that in mind, I have replaced several names to more accurately reflect the scope, responsibilities and organizational relationships aligned with your position description. If you’d like to discuss these changes, I’m happy to do so.</a:t>
            </a:r>
          </a:p>
          <a:p>
            <a:r>
              <a:rPr lang="en-US" sz="1000" dirty="0" smtClean="0">
                <a:latin typeface="Open Sans" panose="020B0606030504020204" pitchFamily="34" charset="0"/>
                <a:ea typeface="Open Sans" panose="020B0606030504020204" pitchFamily="34" charset="0"/>
                <a:cs typeface="Open Sans" panose="020B0606030504020204" pitchFamily="34" charset="0"/>
              </a:rPr>
              <a:t> </a:t>
            </a:r>
          </a:p>
          <a:p>
            <a:r>
              <a:rPr lang="en-US" sz="1000" dirty="0" smtClean="0">
                <a:latin typeface="Open Sans" panose="020B0606030504020204" pitchFamily="34" charset="0"/>
                <a:ea typeface="Open Sans" panose="020B0606030504020204" pitchFamily="34" charset="0"/>
                <a:cs typeface="Open Sans" panose="020B0606030504020204" pitchFamily="34" charset="0"/>
              </a:rPr>
              <a:t>The confidential responses I receive from the survey raters will be collated into an additional data stream that I will reference as I develop your PDP form.   Survey response rates vary and may not reach 100% response.  I will work with the data I receive and we will address as a component of our overall PDP discussions.  Your confidential survey link was sent to the potential raters listed below.</a:t>
            </a:r>
          </a:p>
          <a:p>
            <a:r>
              <a:rPr lang="en-US" sz="1000" dirty="0" smtClean="0">
                <a:latin typeface="Open Sans" panose="020B0606030504020204" pitchFamily="34" charset="0"/>
                <a:ea typeface="Open Sans" panose="020B0606030504020204" pitchFamily="34" charset="0"/>
                <a:cs typeface="Open Sans" panose="020B0606030504020204" pitchFamily="34" charset="0"/>
              </a:rPr>
              <a:t> </a:t>
            </a:r>
          </a:p>
          <a:p>
            <a:r>
              <a:rPr lang="en-US" sz="1000" dirty="0" smtClean="0">
                <a:highlight>
                  <a:srgbClr val="FFFF00"/>
                </a:highlight>
                <a:latin typeface="Open Sans" panose="020B0606030504020204" pitchFamily="34" charset="0"/>
                <a:ea typeface="Open Sans" panose="020B0606030504020204" pitchFamily="34" charset="0"/>
                <a:cs typeface="Open Sans" panose="020B0606030504020204" pitchFamily="34" charset="0"/>
              </a:rPr>
              <a:t>LIST NAMES (notations or strike-</a:t>
            </a:r>
            <a:r>
              <a:rPr lang="en-US" sz="1000" dirty="0" err="1" smtClean="0">
                <a:highlight>
                  <a:srgbClr val="FFFF00"/>
                </a:highlight>
                <a:latin typeface="Open Sans" panose="020B0606030504020204" pitchFamily="34" charset="0"/>
                <a:ea typeface="Open Sans" panose="020B0606030504020204" pitchFamily="34" charset="0"/>
                <a:cs typeface="Open Sans" panose="020B0606030504020204" pitchFamily="34" charset="0"/>
              </a:rPr>
              <a:t>throughs</a:t>
            </a:r>
            <a:r>
              <a:rPr lang="en-US" sz="1000" dirty="0" smtClean="0">
                <a:highlight>
                  <a:srgbClr val="FFFF00"/>
                </a:highlight>
                <a:latin typeface="Open Sans" panose="020B0606030504020204" pitchFamily="34" charset="0"/>
                <a:ea typeface="Open Sans" panose="020B0606030504020204" pitchFamily="34" charset="0"/>
                <a:cs typeface="Open Sans" panose="020B0606030504020204" pitchFamily="34" charset="0"/>
              </a:rPr>
              <a:t>)</a:t>
            </a:r>
            <a:endParaRPr lang="en-US" sz="1000" dirty="0" smtClean="0">
              <a:latin typeface="Open Sans" panose="020B0606030504020204" pitchFamily="34" charset="0"/>
              <a:ea typeface="Open Sans" panose="020B0606030504020204" pitchFamily="34" charset="0"/>
              <a:cs typeface="Open Sans" panose="020B0606030504020204" pitchFamily="34" charset="0"/>
            </a:endParaRPr>
          </a:p>
          <a:p>
            <a:r>
              <a:rPr lang="en-US" sz="1000" dirty="0" smtClean="0">
                <a:latin typeface="Open Sans" panose="020B0606030504020204" pitchFamily="34" charset="0"/>
                <a:ea typeface="Open Sans" panose="020B0606030504020204" pitchFamily="34" charset="0"/>
                <a:cs typeface="Open Sans" panose="020B0606030504020204" pitchFamily="34" charset="0"/>
              </a:rPr>
              <a:t> </a:t>
            </a:r>
          </a:p>
          <a:p>
            <a:r>
              <a:rPr lang="en-US" sz="1000" dirty="0" smtClean="0">
                <a:latin typeface="Open Sans" panose="020B0606030504020204" pitchFamily="34" charset="0"/>
                <a:ea typeface="Open Sans" panose="020B0606030504020204" pitchFamily="34" charset="0"/>
                <a:cs typeface="Open Sans" panose="020B0606030504020204" pitchFamily="34" charset="0"/>
              </a:rPr>
              <a:t>If you have not already done so, please begin preparing your self-evaluation form and gathering training records, significant achievements, strategy benchmarks, and goals to discuss in June.  I look forward to our discussion and development planning.</a:t>
            </a:r>
          </a:p>
          <a:p>
            <a:r>
              <a:rPr lang="en-US" sz="1000" dirty="0" smtClean="0">
                <a:latin typeface="Open Sans" panose="020B0606030504020204" pitchFamily="34" charset="0"/>
                <a:ea typeface="Open Sans" panose="020B0606030504020204" pitchFamily="34" charset="0"/>
                <a:cs typeface="Open Sans" panose="020B0606030504020204" pitchFamily="34" charset="0"/>
              </a:rPr>
              <a:t> </a:t>
            </a:r>
          </a:p>
          <a:p>
            <a:r>
              <a:rPr lang="en-US" sz="1000" dirty="0" smtClean="0">
                <a:latin typeface="Open Sans" panose="020B0606030504020204" pitchFamily="34" charset="0"/>
                <a:ea typeface="Open Sans" panose="020B0606030504020204" pitchFamily="34" charset="0"/>
                <a:cs typeface="Open Sans" panose="020B0606030504020204" pitchFamily="34" charset="0"/>
              </a:rPr>
              <a:t>Thank you,</a:t>
            </a:r>
          </a:p>
          <a:p>
            <a:r>
              <a:rPr lang="en-US" sz="1000" dirty="0" smtClean="0">
                <a:latin typeface="Open Sans" panose="020B0606030504020204" pitchFamily="34" charset="0"/>
                <a:ea typeface="Open Sans" panose="020B0606030504020204" pitchFamily="34" charset="0"/>
                <a:cs typeface="Open Sans" panose="020B0606030504020204" pitchFamily="34" charset="0"/>
              </a:rPr>
              <a:t> </a:t>
            </a:r>
          </a:p>
          <a:p>
            <a:r>
              <a:rPr lang="en-US" sz="1000" dirty="0" smtClean="0">
                <a:highlight>
                  <a:srgbClr val="FFFF00"/>
                </a:highlight>
                <a:latin typeface="Open Sans" panose="020B0606030504020204" pitchFamily="34" charset="0"/>
                <a:ea typeface="Open Sans" panose="020B0606030504020204" pitchFamily="34" charset="0"/>
                <a:cs typeface="Open Sans" panose="020B0606030504020204" pitchFamily="34" charset="0"/>
              </a:rPr>
              <a:t>SUPERVISOR</a:t>
            </a:r>
            <a:endParaRPr lang="en-US" sz="1000" dirty="0" smtClean="0">
              <a:latin typeface="Open Sans" panose="020B0606030504020204" pitchFamily="34" charset="0"/>
              <a:ea typeface="Open Sans" panose="020B0606030504020204" pitchFamily="34" charset="0"/>
              <a:cs typeface="Open Sans" panose="020B0606030504020204" pitchFamily="34" charset="0"/>
            </a:endParaRPr>
          </a:p>
          <a:p>
            <a:r>
              <a:rPr lang="en-US" sz="1000" dirty="0" smtClean="0">
                <a:highlight>
                  <a:srgbClr val="FFFF00"/>
                </a:highlight>
                <a:latin typeface="Open Sans" panose="020B0606030504020204" pitchFamily="34" charset="0"/>
                <a:ea typeface="Open Sans" panose="020B0606030504020204" pitchFamily="34" charset="0"/>
                <a:cs typeface="Open Sans" panose="020B0606030504020204" pitchFamily="34" charset="0"/>
              </a:rPr>
              <a:t>SIGNATURE BLOCK</a:t>
            </a:r>
            <a:endParaRPr lang="en-US" sz="1000" dirty="0" smtClean="0">
              <a:latin typeface="Open Sans" panose="020B0606030504020204" pitchFamily="34" charset="0"/>
              <a:ea typeface="Open Sans" panose="020B0606030504020204" pitchFamily="34" charset="0"/>
              <a:cs typeface="Open Sans" panose="020B0606030504020204" pitchFamily="34" charset="0"/>
            </a:endParaRPr>
          </a:p>
          <a:p>
            <a:endParaRPr lang="en-US" dirty="0"/>
          </a:p>
        </p:txBody>
      </p:sp>
    </p:spTree>
    <p:extLst>
      <p:ext uri="{BB962C8B-B14F-4D97-AF65-F5344CB8AC3E}">
        <p14:creationId xmlns:p14="http://schemas.microsoft.com/office/powerpoint/2010/main" val="2854213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latin typeface="Open Sans" panose="020B0606030504020204" pitchFamily="34" charset="0"/>
                <a:ea typeface="Open Sans" panose="020B0606030504020204" pitchFamily="34" charset="0"/>
                <a:cs typeface="Open Sans" panose="020B0606030504020204" pitchFamily="34" charset="0"/>
              </a:rPr>
              <a:t>3. The Supervisor emails the survey to raters with</a:t>
            </a:r>
            <a:br>
              <a:rPr lang="en-US" sz="2400" dirty="0" smtClean="0">
                <a:latin typeface="Open Sans" panose="020B0606030504020204" pitchFamily="34" charset="0"/>
                <a:ea typeface="Open Sans" panose="020B0606030504020204" pitchFamily="34" charset="0"/>
                <a:cs typeface="Open Sans" panose="020B0606030504020204" pitchFamily="34" charset="0"/>
              </a:rPr>
            </a:br>
            <a:r>
              <a:rPr lang="en-US" sz="2400" dirty="0" smtClean="0">
                <a:latin typeface="Open Sans" panose="020B0606030504020204" pitchFamily="34" charset="0"/>
                <a:ea typeface="Open Sans" panose="020B0606030504020204" pitchFamily="34" charset="0"/>
                <a:cs typeface="Open Sans" panose="020B0606030504020204" pitchFamily="34" charset="0"/>
              </a:rPr>
              <a:t>    return date</a:t>
            </a:r>
            <a:endParaRPr lang="en-US" sz="2400" dirty="0">
              <a:latin typeface="Open Sans" panose="020B0606030504020204" pitchFamily="34" charset="0"/>
              <a:ea typeface="Open Sans" panose="020B0606030504020204" pitchFamily="34" charset="0"/>
              <a:cs typeface="Open Sans" panose="020B0606030504020204" pitchFamily="34" charset="0"/>
            </a:endParaRPr>
          </a:p>
        </p:txBody>
      </p:sp>
      <p:sp>
        <p:nvSpPr>
          <p:cNvPr id="3" name="Content Placeholder 2"/>
          <p:cNvSpPr>
            <a:spLocks noGrp="1"/>
          </p:cNvSpPr>
          <p:nvPr>
            <p:ph idx="1"/>
          </p:nvPr>
        </p:nvSpPr>
        <p:spPr/>
        <p:txBody>
          <a:bodyPr/>
          <a:lstStyle/>
          <a:p>
            <a:pPr marL="0" indent="0">
              <a:buNone/>
            </a:pPr>
            <a:r>
              <a:rPr lang="en-US" sz="1050" dirty="0" smtClean="0">
                <a:latin typeface="Open Sans" panose="020B0606030504020204" pitchFamily="34" charset="0"/>
                <a:ea typeface="Open Sans" panose="020B0606030504020204" pitchFamily="34" charset="0"/>
                <a:cs typeface="Open Sans" panose="020B0606030504020204" pitchFamily="34" charset="0"/>
              </a:rPr>
              <a:t>EXAMPLE #4           Hello  PARTICIPANT NAME,</a:t>
            </a:r>
          </a:p>
          <a:p>
            <a:pPr marL="0" indent="0">
              <a:buNone/>
            </a:pPr>
            <a:endParaRPr lang="en-US" sz="1050" dirty="0" smtClean="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US" sz="1050" dirty="0" smtClean="0">
                <a:latin typeface="Open Sans" panose="020B0606030504020204" pitchFamily="34" charset="0"/>
                <a:ea typeface="Open Sans" panose="020B0606030504020204" pitchFamily="34" charset="0"/>
                <a:cs typeface="Open Sans" panose="020B0606030504020204" pitchFamily="34" charset="0"/>
              </a:rPr>
              <a:t>You are being asked to provide confidential performance feedback for NAME as part of the Health Sciences Administration Performance Development Process.  The survey questions are aligned with the current performance development plan (PDP) form which serves as the basis for our employees’ ongoing performance development, evaluation and annual review.  Your responses are confidential and serve as additional reference data that informs the supervisor’s approach to formulating the individual employee’s PDP. Health Sciences Administration uses a 3 point rating scale with the following definitions:</a:t>
            </a:r>
          </a:p>
          <a:p>
            <a:pPr marL="0" indent="0">
              <a:buNone/>
            </a:pPr>
            <a:endParaRPr lang="en-US" sz="1050" dirty="0" smtClean="0">
              <a:latin typeface="Open Sans" panose="020B0606030504020204" pitchFamily="34" charset="0"/>
              <a:ea typeface="Open Sans" panose="020B0606030504020204" pitchFamily="34" charset="0"/>
              <a:cs typeface="Open Sans" panose="020B0606030504020204" pitchFamily="34" charset="0"/>
            </a:endParaRPr>
          </a:p>
          <a:p>
            <a:pPr>
              <a:buClr>
                <a:srgbClr val="C79900"/>
              </a:buClr>
            </a:pPr>
            <a:r>
              <a:rPr lang="en-US" sz="1050" dirty="0" smtClean="0">
                <a:latin typeface="Open Sans" panose="020B0606030504020204" pitchFamily="34" charset="0"/>
                <a:ea typeface="Open Sans" panose="020B0606030504020204" pitchFamily="34" charset="0"/>
                <a:cs typeface="Open Sans" panose="020B0606030504020204" pitchFamily="34" charset="0"/>
              </a:rPr>
              <a:t>Exceeds Expectations – The employee regularly works beyond a majority of the performance expectations of this factor and has made many significant contributions to the efficiency and economy of the organization through such performance.</a:t>
            </a:r>
          </a:p>
          <a:p>
            <a:pPr>
              <a:buClr>
                <a:srgbClr val="C79900"/>
              </a:buClr>
            </a:pPr>
            <a:endParaRPr lang="en-US" sz="1050" dirty="0" smtClean="0">
              <a:latin typeface="Open Sans" panose="020B0606030504020204" pitchFamily="34" charset="0"/>
              <a:ea typeface="Open Sans" panose="020B0606030504020204" pitchFamily="34" charset="0"/>
              <a:cs typeface="Open Sans" panose="020B0606030504020204" pitchFamily="34" charset="0"/>
            </a:endParaRPr>
          </a:p>
          <a:p>
            <a:pPr>
              <a:buClr>
                <a:srgbClr val="C79900"/>
              </a:buClr>
            </a:pPr>
            <a:r>
              <a:rPr lang="en-US" sz="1050" dirty="0" smtClean="0">
                <a:latin typeface="Open Sans" panose="020B0606030504020204" pitchFamily="34" charset="0"/>
                <a:ea typeface="Open Sans" panose="020B0606030504020204" pitchFamily="34" charset="0"/>
                <a:cs typeface="Open Sans" panose="020B0606030504020204" pitchFamily="34" charset="0"/>
              </a:rPr>
              <a:t>Meets Expectations – The employee has met the performance expectations for this factor and has contributed to the efficiency and economy of this organization.</a:t>
            </a:r>
          </a:p>
          <a:p>
            <a:pPr>
              <a:buClr>
                <a:srgbClr val="C79900"/>
              </a:buClr>
            </a:pPr>
            <a:endParaRPr lang="en-US" sz="1050" dirty="0" smtClean="0">
              <a:latin typeface="Open Sans" panose="020B0606030504020204" pitchFamily="34" charset="0"/>
              <a:ea typeface="Open Sans" panose="020B0606030504020204" pitchFamily="34" charset="0"/>
              <a:cs typeface="Open Sans" panose="020B0606030504020204" pitchFamily="34" charset="0"/>
            </a:endParaRPr>
          </a:p>
          <a:p>
            <a:pPr>
              <a:buClr>
                <a:srgbClr val="C79900"/>
              </a:buClr>
            </a:pPr>
            <a:r>
              <a:rPr lang="en-US" sz="1050" dirty="0" smtClean="0">
                <a:latin typeface="Open Sans" panose="020B0606030504020204" pitchFamily="34" charset="0"/>
                <a:ea typeface="Open Sans" panose="020B0606030504020204" pitchFamily="34" charset="0"/>
                <a:cs typeface="Open Sans" panose="020B0606030504020204" pitchFamily="34" charset="0"/>
              </a:rPr>
              <a:t>Needs Improvement – the employee has failed to meet one or more of the significant performance expectations for this factor.</a:t>
            </a:r>
          </a:p>
          <a:p>
            <a:pPr marL="0" indent="0">
              <a:buNone/>
            </a:pPr>
            <a:endParaRPr lang="en-US" sz="1050" dirty="0" smtClean="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US" sz="1050" dirty="0" smtClean="0">
                <a:latin typeface="Open Sans" panose="020B0606030504020204" pitchFamily="34" charset="0"/>
                <a:ea typeface="Open Sans" panose="020B0606030504020204" pitchFamily="34" charset="0"/>
                <a:cs typeface="Open Sans" panose="020B0606030504020204" pitchFamily="34" charset="0"/>
              </a:rPr>
              <a:t>Please use the following catalyst link to rate the employee’s performance from your perspective by (date).  It typically takes less than 10 minutes to complete the nine  survey questions.</a:t>
            </a:r>
          </a:p>
          <a:p>
            <a:pPr marL="0" indent="0">
              <a:buNone/>
            </a:pPr>
            <a:endParaRPr lang="en-US" sz="1050" dirty="0" smtClean="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US" sz="1050" dirty="0" smtClean="0">
                <a:latin typeface="Open Sans" panose="020B0606030504020204" pitchFamily="34" charset="0"/>
                <a:ea typeface="Open Sans" panose="020B0606030504020204" pitchFamily="34" charset="0"/>
                <a:cs typeface="Open Sans" panose="020B0606030504020204" pitchFamily="34" charset="0"/>
              </a:rPr>
              <a:t>CATALYST LINK (intro email only)</a:t>
            </a:r>
          </a:p>
          <a:p>
            <a:pPr marL="0" indent="0">
              <a:buNone/>
            </a:pPr>
            <a:endParaRPr lang="en-US" sz="1050" dirty="0" smtClean="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US" sz="1050" dirty="0" smtClean="0">
                <a:latin typeface="Open Sans" panose="020B0606030504020204" pitchFamily="34" charset="0"/>
                <a:ea typeface="Open Sans" panose="020B0606030504020204" pitchFamily="34" charset="0"/>
                <a:cs typeface="Open Sans" panose="020B0606030504020204" pitchFamily="34" charset="0"/>
              </a:rPr>
              <a:t>Feel free to contact me/ HSA Supervisor directly with questions, concerns, or input.</a:t>
            </a:r>
          </a:p>
          <a:p>
            <a:pPr marL="0" indent="0">
              <a:buNone/>
            </a:pPr>
            <a:endParaRPr lang="en-US" sz="1050" dirty="0" smtClean="0">
              <a:latin typeface="Open Sans" panose="020B0606030504020204" pitchFamily="34" charset="0"/>
              <a:ea typeface="Open Sans" panose="020B0606030504020204" pitchFamily="34" charset="0"/>
              <a:cs typeface="Open Sans" panose="020B0606030504020204" pitchFamily="34" charset="0"/>
            </a:endParaRPr>
          </a:p>
          <a:p>
            <a:pPr marL="0" indent="0">
              <a:buNone/>
            </a:pPr>
            <a:r>
              <a:rPr lang="en-US" sz="1050" dirty="0" smtClean="0">
                <a:latin typeface="Open Sans" panose="020B0606030504020204" pitchFamily="34" charset="0"/>
                <a:ea typeface="Open Sans" panose="020B0606030504020204" pitchFamily="34" charset="0"/>
                <a:cs typeface="Open Sans" panose="020B0606030504020204" pitchFamily="34" charset="0"/>
              </a:rPr>
              <a:t>Thank you for your time and valuable feedback,                                                             </a:t>
            </a:r>
          </a:p>
          <a:p>
            <a:endParaRPr lang="en-US" dirty="0"/>
          </a:p>
        </p:txBody>
      </p:sp>
    </p:spTree>
    <p:extLst>
      <p:ext uri="{BB962C8B-B14F-4D97-AF65-F5344CB8AC3E}">
        <p14:creationId xmlns:p14="http://schemas.microsoft.com/office/powerpoint/2010/main" val="21589840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390525"/>
            <a:ext cx="8229600" cy="1066800"/>
          </a:xfrm>
        </p:spPr>
        <p:txBody>
          <a:bodyPr/>
          <a:lstStyle/>
          <a:p>
            <a:r>
              <a:rPr lang="en-US" sz="4000" b="1" dirty="0" smtClean="0">
                <a:latin typeface="Open Sans" panose="020B0606030504020204" pitchFamily="34" charset="0"/>
                <a:ea typeface="Open Sans" panose="020B0606030504020204" pitchFamily="34" charset="0"/>
                <a:cs typeface="Open Sans" panose="020B0606030504020204" pitchFamily="34" charset="0"/>
              </a:rPr>
              <a:t>Employee Feedback Survey </a:t>
            </a:r>
            <a:endParaRPr lang="en-US" sz="4000" b="1" dirty="0">
              <a:latin typeface="Open Sans" panose="020B0606030504020204" pitchFamily="34" charset="0"/>
              <a:ea typeface="Open Sans" panose="020B0606030504020204" pitchFamily="34" charset="0"/>
              <a:cs typeface="Open Sans" panose="020B0606030504020204" pitchFamily="34" charset="0"/>
            </a:endParaRPr>
          </a:p>
        </p:txBody>
      </p:sp>
      <p:sp>
        <p:nvSpPr>
          <p:cNvPr id="4" name="TextBox 3"/>
          <p:cNvSpPr txBox="1"/>
          <p:nvPr/>
        </p:nvSpPr>
        <p:spPr>
          <a:xfrm>
            <a:off x="228600" y="1447800"/>
            <a:ext cx="4572000" cy="5476884"/>
          </a:xfrm>
          <a:prstGeom prst="rect">
            <a:avLst/>
          </a:prstGeom>
          <a:noFill/>
        </p:spPr>
        <p:txBody>
          <a:bodyPr wrap="square" rtlCol="0">
            <a:spAutoFit/>
          </a:bodyPr>
          <a:lstStyle/>
          <a:p>
            <a:pPr marR="0" lvl="0">
              <a:spcBef>
                <a:spcPts val="0"/>
              </a:spcBef>
              <a:spcAft>
                <a:spcPts val="0"/>
              </a:spcAft>
            </a:pPr>
            <a:r>
              <a:rPr lang="en-US" sz="1000" dirty="0" smtClean="0">
                <a:latin typeface="Open Sans" panose="020B0606030504020204" pitchFamily="34" charset="0"/>
                <a:ea typeface="Open Sans" panose="020B0606030504020204" pitchFamily="34" charset="0"/>
                <a:cs typeface="Open Sans" panose="020B0606030504020204" pitchFamily="34" charset="0"/>
              </a:rPr>
              <a:t>I </a:t>
            </a:r>
            <a:r>
              <a:rPr lang="en-US" sz="900" dirty="0" smtClean="0">
                <a:latin typeface="Open Sans" panose="020B0606030504020204" pitchFamily="34" charset="0"/>
                <a:ea typeface="Open Sans" panose="020B0606030504020204" pitchFamily="34" charset="0"/>
                <a:cs typeface="Open Sans" panose="020B0606030504020204" pitchFamily="34" charset="0"/>
              </a:rPr>
              <a:t>am providing feedback for _________________ (Required)</a:t>
            </a:r>
          </a:p>
          <a:p>
            <a:pPr marR="0" lvl="0">
              <a:spcBef>
                <a:spcPts val="0"/>
              </a:spcBef>
              <a:spcAft>
                <a:spcPts val="0"/>
              </a:spcAft>
            </a:pPr>
            <a:endParaRPr lang="en-US" sz="900" dirty="0" smtClean="0">
              <a:latin typeface="Open Sans" panose="020B0606030504020204" pitchFamily="34" charset="0"/>
              <a:ea typeface="Open Sans" panose="020B0606030504020204" pitchFamily="34" charset="0"/>
              <a:cs typeface="Open Sans" panose="020B0606030504020204" pitchFamily="34" charset="0"/>
            </a:endParaRPr>
          </a:p>
          <a:p>
            <a:pPr marL="228600" marR="0" lvl="0" indent="-228600">
              <a:spcBef>
                <a:spcPts val="0"/>
              </a:spcBef>
              <a:spcAft>
                <a:spcPts val="0"/>
              </a:spcAft>
              <a:buAutoNum type="arabicPeriod"/>
            </a:pPr>
            <a:r>
              <a:rPr lang="en-US" sz="900" dirty="0" smtClean="0">
                <a:latin typeface="Open Sans" panose="020B0606030504020204" pitchFamily="34" charset="0"/>
                <a:ea typeface="Open Sans" panose="020B0606030504020204" pitchFamily="34" charset="0"/>
                <a:cs typeface="Open Sans" panose="020B0606030504020204" pitchFamily="34" charset="0"/>
              </a:rPr>
              <a:t>Yes, I will provide feedback</a:t>
            </a:r>
          </a:p>
          <a:p>
            <a:pPr marR="0" lvl="0">
              <a:spcBef>
                <a:spcPts val="0"/>
              </a:spcBef>
              <a:spcAft>
                <a:spcPts val="0"/>
              </a:spcAft>
            </a:pPr>
            <a:r>
              <a:rPr lang="en-US" sz="900" dirty="0" smtClean="0">
                <a:latin typeface="Open Sans" panose="020B0606030504020204" pitchFamily="34" charset="0"/>
                <a:ea typeface="Open Sans" panose="020B0606030504020204" pitchFamily="34" charset="0"/>
                <a:cs typeface="Open Sans" panose="020B0606030504020204" pitchFamily="34" charset="0"/>
              </a:rPr>
              <a:t>       No, I prefer not to participate</a:t>
            </a:r>
          </a:p>
          <a:p>
            <a:pPr marL="457200" marR="0">
              <a:spcBef>
                <a:spcPts val="0"/>
              </a:spcBef>
              <a:spcAft>
                <a:spcPts val="0"/>
              </a:spcAft>
            </a:pPr>
            <a:r>
              <a:rPr lang="en-US" sz="900" dirty="0" smtClean="0">
                <a:latin typeface="Open Sans" panose="020B0606030504020204" pitchFamily="34" charset="0"/>
                <a:ea typeface="Open Sans" panose="020B0606030504020204" pitchFamily="34" charset="0"/>
                <a:cs typeface="Open Sans" panose="020B0606030504020204" pitchFamily="34" charset="0"/>
              </a:rPr>
              <a:t> </a:t>
            </a:r>
          </a:p>
          <a:p>
            <a:pPr marR="0" lvl="0">
              <a:spcBef>
                <a:spcPts val="0"/>
              </a:spcBef>
              <a:spcAft>
                <a:spcPts val="0"/>
              </a:spcAft>
            </a:pPr>
            <a:r>
              <a:rPr lang="en-US" sz="900" dirty="0" smtClean="0">
                <a:latin typeface="Open Sans" panose="020B0606030504020204" pitchFamily="34" charset="0"/>
                <a:ea typeface="Open Sans" panose="020B0606030504020204" pitchFamily="34" charset="0"/>
                <a:cs typeface="Open Sans" panose="020B0606030504020204" pitchFamily="34" charset="0"/>
              </a:rPr>
              <a:t>2 .         How often do you interact with this individual?</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Daily</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Weekly</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Monthly</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Infrequently</a:t>
            </a:r>
          </a:p>
          <a:p>
            <a:pPr marL="914400" marR="0">
              <a:spcBef>
                <a:spcPts val="0"/>
              </a:spcBef>
              <a:spcAft>
                <a:spcPts val="0"/>
              </a:spcAft>
            </a:pPr>
            <a:r>
              <a:rPr lang="en-US" sz="900" dirty="0" smtClean="0">
                <a:latin typeface="Open Sans" panose="020B0606030504020204" pitchFamily="34" charset="0"/>
                <a:ea typeface="Open Sans" panose="020B0606030504020204" pitchFamily="34" charset="0"/>
                <a:cs typeface="Open Sans" panose="020B0606030504020204" pitchFamily="34" charset="0"/>
              </a:rPr>
              <a:t> </a:t>
            </a:r>
          </a:p>
          <a:p>
            <a:pPr>
              <a:lnSpc>
                <a:spcPct val="107000"/>
              </a:lnSpc>
              <a:spcAft>
                <a:spcPts val="800"/>
              </a:spcAft>
            </a:pPr>
            <a:r>
              <a:rPr lang="en-US" sz="900" dirty="0" smtClean="0">
                <a:latin typeface="Open Sans" panose="020B0606030504020204" pitchFamily="34" charset="0"/>
                <a:ea typeface="Open Sans" panose="020B0606030504020204" pitchFamily="34" charset="0"/>
                <a:cs typeface="Open Sans" panose="020B0606030504020204" pitchFamily="34" charset="0"/>
              </a:rPr>
              <a:t>Please evaluate the degree to which this individual exhibits the behaviors and attributes in the questions below.</a:t>
            </a:r>
          </a:p>
          <a:p>
            <a:pPr marL="228600" indent="-228600">
              <a:lnSpc>
                <a:spcPct val="107000"/>
              </a:lnSpc>
              <a:spcAft>
                <a:spcPts val="800"/>
              </a:spcAft>
              <a:buAutoNum type="arabicPeriod" startAt="3"/>
            </a:pPr>
            <a:r>
              <a:rPr lang="en-US" sz="900" dirty="0" smtClean="0">
                <a:latin typeface="Open Sans" panose="020B0606030504020204" pitchFamily="34" charset="0"/>
                <a:ea typeface="Open Sans" panose="020B0606030504020204" pitchFamily="34" charset="0"/>
                <a:cs typeface="Open Sans" panose="020B0606030504020204" pitchFamily="34" charset="0"/>
              </a:rPr>
              <a:t>Demonstrates competency, accuracy, thoroughness across service profile</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Exceeds expectations/needs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Meets expectations/needs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Needs improvement</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N/A</a:t>
            </a:r>
          </a:p>
          <a:p>
            <a:pPr marL="685800" marR="0">
              <a:lnSpc>
                <a:spcPct val="107000"/>
              </a:lnSpc>
              <a:spcBef>
                <a:spcPts val="0"/>
              </a:spcBef>
              <a:spcAft>
                <a:spcPts val="800"/>
              </a:spcAft>
            </a:pPr>
            <a:r>
              <a:rPr lang="en-US" sz="900" dirty="0" smtClean="0">
                <a:latin typeface="Open Sans" panose="020B0606030504020204" pitchFamily="34" charset="0"/>
                <a:ea typeface="Open Sans" panose="020B0606030504020204" pitchFamily="34" charset="0"/>
                <a:cs typeface="Open Sans" panose="020B0606030504020204" pitchFamily="34" charset="0"/>
              </a:rPr>
              <a:t> </a:t>
            </a:r>
          </a:p>
          <a:p>
            <a:pPr marR="0" lvl="0">
              <a:spcBef>
                <a:spcPts val="0"/>
              </a:spcBef>
              <a:spcAft>
                <a:spcPts val="0"/>
              </a:spcAft>
            </a:pPr>
            <a:r>
              <a:rPr lang="en-US" sz="900" dirty="0" smtClean="0">
                <a:latin typeface="Open Sans" panose="020B0606030504020204" pitchFamily="34" charset="0"/>
                <a:ea typeface="Open Sans" panose="020B0606030504020204" pitchFamily="34" charset="0"/>
                <a:cs typeface="Open Sans" panose="020B0606030504020204" pitchFamily="34" charset="0"/>
              </a:rPr>
              <a:t>4.           Uses time effectively, efficiently produces expected volume of work,  </a:t>
            </a:r>
          </a:p>
          <a:p>
            <a:pPr marR="0" lvl="0">
              <a:spcBef>
                <a:spcPts val="0"/>
              </a:spcBef>
              <a:spcAft>
                <a:spcPts val="0"/>
              </a:spcAft>
            </a:pPr>
            <a:r>
              <a:rPr lang="en-US" sz="900" dirty="0" smtClean="0">
                <a:latin typeface="Open Sans" panose="020B0606030504020204" pitchFamily="34" charset="0"/>
                <a:ea typeface="Open Sans" panose="020B0606030504020204" pitchFamily="34" charset="0"/>
                <a:cs typeface="Open Sans" panose="020B0606030504020204" pitchFamily="34" charset="0"/>
              </a:rPr>
              <a:t>              meets schedules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Exceeds expectations/needs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Meets expectations/needs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Needs improvement</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N/A</a:t>
            </a:r>
          </a:p>
          <a:p>
            <a:pPr marL="685800" marR="0">
              <a:lnSpc>
                <a:spcPct val="107000"/>
              </a:lnSpc>
              <a:spcBef>
                <a:spcPts val="0"/>
              </a:spcBef>
              <a:spcAft>
                <a:spcPts val="800"/>
              </a:spcAft>
            </a:pPr>
            <a:r>
              <a:rPr lang="en-US" sz="900" dirty="0" smtClean="0">
                <a:latin typeface="Open Sans" panose="020B0606030504020204" pitchFamily="34" charset="0"/>
                <a:ea typeface="Open Sans" panose="020B0606030504020204" pitchFamily="34" charset="0"/>
                <a:cs typeface="Open Sans" panose="020B0606030504020204" pitchFamily="34" charset="0"/>
              </a:rPr>
              <a:t> </a:t>
            </a:r>
          </a:p>
          <a:p>
            <a:pPr marR="0" lvl="0">
              <a:spcBef>
                <a:spcPts val="0"/>
              </a:spcBef>
              <a:spcAft>
                <a:spcPts val="0"/>
              </a:spcAft>
            </a:pPr>
            <a:r>
              <a:rPr lang="en-US" sz="900" dirty="0" smtClean="0">
                <a:latin typeface="Open Sans" panose="020B0606030504020204" pitchFamily="34" charset="0"/>
                <a:ea typeface="Open Sans" panose="020B0606030504020204" pitchFamily="34" charset="0"/>
                <a:cs typeface="Open Sans" panose="020B0606030504020204" pitchFamily="34" charset="0"/>
              </a:rPr>
              <a:t>5..           Displays appropriate knowledge, understanding of procedures, </a:t>
            </a:r>
          </a:p>
          <a:p>
            <a:pPr marR="0" lvl="0">
              <a:spcBef>
                <a:spcPts val="0"/>
              </a:spcBef>
              <a:spcAft>
                <a:spcPts val="0"/>
              </a:spcAft>
            </a:pPr>
            <a:r>
              <a:rPr lang="en-US" sz="900" dirty="0" smtClean="0">
                <a:latin typeface="Open Sans" panose="020B0606030504020204" pitchFamily="34" charset="0"/>
                <a:ea typeface="Open Sans" panose="020B0606030504020204" pitchFamily="34" charset="0"/>
                <a:cs typeface="Open Sans" panose="020B0606030504020204" pitchFamily="34" charset="0"/>
              </a:rPr>
              <a:t>               methods and best practices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Exceeds expectations/needs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Meets expectations/needs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Needs improvement</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N/A</a:t>
            </a:r>
          </a:p>
          <a:p>
            <a:pPr marL="685800" marR="0">
              <a:lnSpc>
                <a:spcPct val="107000"/>
              </a:lnSpc>
              <a:spcBef>
                <a:spcPts val="0"/>
              </a:spcBef>
              <a:spcAft>
                <a:spcPts val="800"/>
              </a:spcAft>
            </a:pPr>
            <a:r>
              <a:rPr lang="en-US" sz="600" dirty="0" smtClean="0">
                <a:latin typeface="Calibri" panose="020F0502020204030204" pitchFamily="34" charset="0"/>
                <a:ea typeface="Calibri" panose="020F0502020204030204" pitchFamily="34" charset="0"/>
                <a:cs typeface="Times New Roman" panose="02020603050405020304" pitchFamily="18" charset="0"/>
              </a:rPr>
              <a:t> </a:t>
            </a:r>
          </a:p>
          <a:p>
            <a:endParaRPr lang="en-US" dirty="0"/>
          </a:p>
        </p:txBody>
      </p:sp>
      <p:sp>
        <p:nvSpPr>
          <p:cNvPr id="5" name="TextBox 4"/>
          <p:cNvSpPr txBox="1"/>
          <p:nvPr/>
        </p:nvSpPr>
        <p:spPr>
          <a:xfrm>
            <a:off x="4581525" y="1447800"/>
            <a:ext cx="4419600" cy="4999638"/>
          </a:xfrm>
          <a:prstGeom prst="rect">
            <a:avLst/>
          </a:prstGeom>
          <a:noFill/>
        </p:spPr>
        <p:txBody>
          <a:bodyPr wrap="square" rtlCol="0">
            <a:spAutoFit/>
          </a:bodyPr>
          <a:lstStyle/>
          <a:p>
            <a:pPr marL="228600" marR="0" lvl="0" indent="-228600">
              <a:spcBef>
                <a:spcPts val="0"/>
              </a:spcBef>
              <a:spcAft>
                <a:spcPts val="0"/>
              </a:spcAft>
              <a:buAutoNum type="arabicPeriod" startAt="6"/>
            </a:pPr>
            <a:r>
              <a:rPr lang="en-US" sz="900" dirty="0" smtClean="0">
                <a:latin typeface="Open Sans" panose="020B0606030504020204" pitchFamily="34" charset="0"/>
                <a:ea typeface="Open Sans" panose="020B0606030504020204" pitchFamily="34" charset="0"/>
                <a:cs typeface="Open Sans" panose="020B0606030504020204" pitchFamily="34" charset="0"/>
              </a:rPr>
              <a:t>Communicates, cooperates and demonstrates capacity to work with   supervisor, colleagues, coworkers, students and clients with respect and professionalism     </a:t>
            </a:r>
          </a:p>
          <a:p>
            <a:pPr marL="228600" marR="0" lvl="0" indent="-228600">
              <a:spcBef>
                <a:spcPts val="0"/>
              </a:spcBef>
              <a:spcAft>
                <a:spcPts val="0"/>
              </a:spcAft>
              <a:buAutoNum type="arabicPeriod" startAt="6"/>
            </a:pPr>
            <a:endParaRPr lang="en-US" sz="900" dirty="0" smtClean="0">
              <a:latin typeface="Open Sans" panose="020B0606030504020204" pitchFamily="34" charset="0"/>
              <a:ea typeface="Open Sans" panose="020B0606030504020204" pitchFamily="34" charset="0"/>
              <a:cs typeface="Open Sans" panose="020B0606030504020204" pitchFamily="34" charset="0"/>
            </a:endParaRP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Exceeds expectations/needs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Meets expectations/needs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Needs improvement</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N/A</a:t>
            </a:r>
          </a:p>
          <a:p>
            <a:pPr marL="685800" marR="0">
              <a:lnSpc>
                <a:spcPct val="107000"/>
              </a:lnSpc>
              <a:spcBef>
                <a:spcPts val="0"/>
              </a:spcBef>
              <a:spcAft>
                <a:spcPts val="800"/>
              </a:spcAft>
            </a:pPr>
            <a:r>
              <a:rPr lang="en-US" sz="900" dirty="0" smtClean="0">
                <a:latin typeface="Open Sans" panose="020B0606030504020204" pitchFamily="34" charset="0"/>
                <a:ea typeface="Open Sans" panose="020B0606030504020204" pitchFamily="34" charset="0"/>
                <a:cs typeface="Open Sans" panose="020B0606030504020204" pitchFamily="34" charset="0"/>
              </a:rPr>
              <a:t> </a:t>
            </a:r>
          </a:p>
          <a:p>
            <a:pPr marL="228600" marR="0" lvl="0" indent="-228600">
              <a:spcBef>
                <a:spcPts val="0"/>
              </a:spcBef>
              <a:spcAft>
                <a:spcPts val="0"/>
              </a:spcAft>
              <a:buAutoNum type="arabicPeriod" startAt="7"/>
            </a:pPr>
            <a:r>
              <a:rPr lang="en-US" sz="900" dirty="0" smtClean="0">
                <a:latin typeface="Open Sans" panose="020B0606030504020204" pitchFamily="34" charset="0"/>
                <a:ea typeface="Open Sans" panose="020B0606030504020204" pitchFamily="34" charset="0"/>
                <a:cs typeface="Open Sans" panose="020B0606030504020204" pitchFamily="34" charset="0"/>
              </a:rPr>
              <a:t>Able to work independently and in teams effectively and productively </a:t>
            </a:r>
          </a:p>
          <a:p>
            <a:pPr marL="228600" marR="0" lvl="0" indent="-228600">
              <a:spcBef>
                <a:spcPts val="0"/>
              </a:spcBef>
              <a:spcAft>
                <a:spcPts val="0"/>
              </a:spcAft>
              <a:buAutoNum type="arabicPeriod" startAt="7"/>
            </a:pPr>
            <a:endParaRPr lang="en-US" sz="900" dirty="0" smtClean="0">
              <a:latin typeface="Open Sans" panose="020B0606030504020204" pitchFamily="34" charset="0"/>
              <a:ea typeface="Open Sans" panose="020B0606030504020204" pitchFamily="34" charset="0"/>
              <a:cs typeface="Open Sans" panose="020B0606030504020204" pitchFamily="34" charset="0"/>
            </a:endParaRP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Exceeds expectations/needs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Meets expectations/needs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Needs improvement</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N/A</a:t>
            </a:r>
          </a:p>
          <a:p>
            <a:pPr marL="685800" marR="0">
              <a:lnSpc>
                <a:spcPct val="107000"/>
              </a:lnSpc>
              <a:spcBef>
                <a:spcPts val="0"/>
              </a:spcBef>
              <a:spcAft>
                <a:spcPts val="800"/>
              </a:spcAft>
            </a:pPr>
            <a:r>
              <a:rPr lang="en-US" sz="900" dirty="0" smtClean="0">
                <a:latin typeface="Open Sans" panose="020B0606030504020204" pitchFamily="34" charset="0"/>
                <a:ea typeface="Open Sans" panose="020B0606030504020204" pitchFamily="34" charset="0"/>
                <a:cs typeface="Open Sans" panose="020B0606030504020204" pitchFamily="34" charset="0"/>
              </a:rPr>
              <a:t> </a:t>
            </a:r>
          </a:p>
          <a:p>
            <a:pPr marL="228600" marR="0" lvl="0" indent="-228600">
              <a:spcBef>
                <a:spcPts val="0"/>
              </a:spcBef>
              <a:spcAft>
                <a:spcPts val="0"/>
              </a:spcAft>
              <a:buAutoNum type="arabicPeriod" startAt="8"/>
            </a:pPr>
            <a:r>
              <a:rPr lang="en-US" sz="900" dirty="0" smtClean="0">
                <a:latin typeface="Open Sans" panose="020B0606030504020204" pitchFamily="34" charset="0"/>
                <a:ea typeface="Open Sans" panose="020B0606030504020204" pitchFamily="34" charset="0"/>
                <a:cs typeface="Open Sans" panose="020B0606030504020204" pitchFamily="34" charset="0"/>
              </a:rPr>
              <a:t>Demonstrates leadership/supervisory skill across activity scope; directing and/or evaluating subordinates, delegation, planning and organizing work, problem-solving, training, modeling.</a:t>
            </a:r>
          </a:p>
          <a:p>
            <a:pPr marL="228600" marR="0" lvl="0" indent="-228600">
              <a:spcBef>
                <a:spcPts val="0"/>
              </a:spcBef>
              <a:spcAft>
                <a:spcPts val="0"/>
              </a:spcAft>
              <a:buAutoNum type="arabicPeriod" startAt="8"/>
            </a:pPr>
            <a:endParaRPr lang="en-US" sz="900" dirty="0" smtClean="0">
              <a:latin typeface="Open Sans" panose="020B0606030504020204" pitchFamily="34" charset="0"/>
              <a:ea typeface="Open Sans" panose="020B0606030504020204" pitchFamily="34" charset="0"/>
              <a:cs typeface="Open Sans" panose="020B0606030504020204" pitchFamily="34" charset="0"/>
            </a:endParaRP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Exceeds expectations/needs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Meets expectations/needs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Needs improvement</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N/A</a:t>
            </a:r>
          </a:p>
          <a:p>
            <a:pPr marL="685800" marR="0">
              <a:lnSpc>
                <a:spcPct val="107000"/>
              </a:lnSpc>
              <a:spcBef>
                <a:spcPts val="0"/>
              </a:spcBef>
              <a:spcAft>
                <a:spcPts val="800"/>
              </a:spcAft>
            </a:pPr>
            <a:r>
              <a:rPr lang="en-US" sz="900" dirty="0" smtClean="0">
                <a:latin typeface="Open Sans" panose="020B0606030504020204" pitchFamily="34" charset="0"/>
                <a:ea typeface="Open Sans" panose="020B0606030504020204" pitchFamily="34" charset="0"/>
                <a:cs typeface="Open Sans" panose="020B0606030504020204" pitchFamily="34" charset="0"/>
              </a:rPr>
              <a:t> </a:t>
            </a:r>
          </a:p>
          <a:p>
            <a:pPr marL="228600" marR="0" lvl="0" indent="-228600">
              <a:spcBef>
                <a:spcPts val="0"/>
              </a:spcBef>
              <a:spcAft>
                <a:spcPts val="0"/>
              </a:spcAft>
              <a:buAutoNum type="arabicPeriod" startAt="9"/>
            </a:pPr>
            <a:r>
              <a:rPr lang="en-US" sz="900" dirty="0" smtClean="0">
                <a:latin typeface="Open Sans" panose="020B0606030504020204" pitchFamily="34" charset="0"/>
                <a:ea typeface="Open Sans" panose="020B0606030504020204" pitchFamily="34" charset="0"/>
                <a:cs typeface="Open Sans" panose="020B0606030504020204" pitchFamily="34" charset="0"/>
              </a:rPr>
              <a:t>Represents unit and UW professionally and capably in alignment with mission, values, strategies</a:t>
            </a:r>
          </a:p>
          <a:p>
            <a:pPr marR="0" lvl="0">
              <a:spcBef>
                <a:spcPts val="0"/>
              </a:spcBef>
              <a:spcAft>
                <a:spcPts val="0"/>
              </a:spcAft>
            </a:pPr>
            <a:endParaRPr lang="en-US" sz="900" dirty="0" smtClean="0">
              <a:latin typeface="Open Sans" panose="020B0606030504020204" pitchFamily="34" charset="0"/>
              <a:ea typeface="Open Sans" panose="020B0606030504020204" pitchFamily="34" charset="0"/>
              <a:cs typeface="Open Sans" panose="020B0606030504020204" pitchFamily="34" charset="0"/>
            </a:endParaRP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Exceeds expectations/needs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Meets expectations/needs</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Needs improvement</a:t>
            </a:r>
          </a:p>
          <a:p>
            <a:pPr marL="742950" marR="0" lvl="1" indent="-285750">
              <a:spcBef>
                <a:spcPts val="0"/>
              </a:spcBef>
              <a:spcAft>
                <a:spcPts val="0"/>
              </a:spcAft>
              <a:buFont typeface="+mj-lt"/>
              <a:buAutoNum type="alphaLcPeriod"/>
            </a:pPr>
            <a:r>
              <a:rPr lang="en-US" sz="900" dirty="0" smtClean="0">
                <a:latin typeface="Open Sans" panose="020B0606030504020204" pitchFamily="34" charset="0"/>
                <a:ea typeface="Open Sans" panose="020B0606030504020204" pitchFamily="34" charset="0"/>
                <a:cs typeface="Open Sans" panose="020B0606030504020204" pitchFamily="34" charset="0"/>
              </a:rPr>
              <a:t>N/A</a:t>
            </a:r>
            <a:endParaRPr lang="en-US" sz="16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1311803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latin typeface="Open Sans" panose="020B0606030504020204" pitchFamily="34" charset="0"/>
                <a:ea typeface="Open Sans" panose="020B0606030504020204" pitchFamily="34" charset="0"/>
                <a:cs typeface="Open Sans" panose="020B0606030504020204" pitchFamily="34" charset="0"/>
              </a:rPr>
              <a:t>4. The Supervisor summarizes the results for</a:t>
            </a:r>
            <a:br>
              <a:rPr lang="en-US" sz="2400" dirty="0" smtClean="0">
                <a:latin typeface="Open Sans" panose="020B0606030504020204" pitchFamily="34" charset="0"/>
                <a:ea typeface="Open Sans" panose="020B0606030504020204" pitchFamily="34" charset="0"/>
                <a:cs typeface="Open Sans" panose="020B0606030504020204" pitchFamily="34" charset="0"/>
              </a:rPr>
            </a:br>
            <a:r>
              <a:rPr lang="en-US" sz="2400" dirty="0" smtClean="0">
                <a:latin typeface="Open Sans" panose="020B0606030504020204" pitchFamily="34" charset="0"/>
                <a:ea typeface="Open Sans" panose="020B0606030504020204" pitchFamily="34" charset="0"/>
                <a:cs typeface="Open Sans" panose="020B0606030504020204" pitchFamily="34" charset="0"/>
              </a:rPr>
              <a:t>    each employee</a:t>
            </a:r>
            <a:endParaRPr lang="en-US" sz="2400" dirty="0">
              <a:latin typeface="Open Sans" panose="020B0606030504020204" pitchFamily="34" charset="0"/>
              <a:ea typeface="Open Sans" panose="020B0606030504020204" pitchFamily="34" charset="0"/>
              <a:cs typeface="Open Sans" panose="020B0606030504020204"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93567504"/>
              </p:ext>
            </p:extLst>
          </p:nvPr>
        </p:nvGraphicFramePr>
        <p:xfrm>
          <a:off x="190500" y="1905000"/>
          <a:ext cx="8763000" cy="4293805"/>
        </p:xfrm>
        <a:graphic>
          <a:graphicData uri="http://schemas.openxmlformats.org/drawingml/2006/table">
            <a:tbl>
              <a:tblPr>
                <a:tableStyleId>{5C22544A-7EE6-4342-B048-85BDC9FD1C3A}</a:tableStyleId>
              </a:tblPr>
              <a:tblGrid>
                <a:gridCol w="2202121"/>
                <a:gridCol w="621596"/>
                <a:gridCol w="578435"/>
                <a:gridCol w="537118"/>
                <a:gridCol w="330536"/>
                <a:gridCol w="296140"/>
                <a:gridCol w="472765"/>
                <a:gridCol w="472765"/>
                <a:gridCol w="472765"/>
                <a:gridCol w="1115143"/>
                <a:gridCol w="1180788"/>
                <a:gridCol w="482828"/>
              </a:tblGrid>
              <a:tr h="137768">
                <a:tc>
                  <a:txBody>
                    <a:bodyPr/>
                    <a:lstStyle/>
                    <a:p>
                      <a:pPr algn="l" fontAlgn="b"/>
                      <a:r>
                        <a:rPr lang="en-US" sz="900" u="sng" strike="noStrike" dirty="0">
                          <a:effectLst/>
                        </a:rPr>
                        <a:t>NAME</a:t>
                      </a:r>
                      <a:endParaRPr lang="en-US" sz="900" b="1" i="0" u="sng" strike="noStrike" dirty="0">
                        <a:effectLst/>
                        <a:latin typeface="Arial" panose="020B0604020202020204" pitchFamily="34" charset="0"/>
                      </a:endParaRPr>
                    </a:p>
                  </a:txBody>
                  <a:tcPr marL="7594" marR="7594" marT="7594" marB="0" anchor="b"/>
                </a:tc>
                <a:tc>
                  <a:txBody>
                    <a:bodyPr/>
                    <a:lstStyle/>
                    <a:p>
                      <a:pPr algn="ctr" fontAlgn="ctr"/>
                      <a:r>
                        <a:rPr lang="en-US" sz="900" u="none" strike="noStrike">
                          <a:effectLst/>
                        </a:rPr>
                        <a:t>Monthly</a:t>
                      </a:r>
                      <a:endParaRPr lang="en-US" sz="900" b="1" i="0" u="none" strike="noStrike">
                        <a:effectLst/>
                        <a:latin typeface="Arial" panose="020B0604020202020204" pitchFamily="34" charset="0"/>
                      </a:endParaRPr>
                    </a:p>
                  </a:txBody>
                  <a:tcPr marL="7594" marR="7594" marT="7594" marB="0" anchor="ctr"/>
                </a:tc>
                <a:tc>
                  <a:txBody>
                    <a:bodyPr/>
                    <a:lstStyle/>
                    <a:p>
                      <a:pPr algn="ctr" fontAlgn="ctr"/>
                      <a:r>
                        <a:rPr lang="en-US" sz="900" u="none" strike="noStrike">
                          <a:effectLst/>
                        </a:rPr>
                        <a:t>Weekly</a:t>
                      </a:r>
                      <a:endParaRPr lang="en-US" sz="900" b="1" i="0" u="none" strike="noStrike">
                        <a:effectLst/>
                        <a:latin typeface="Arial" panose="020B0604020202020204" pitchFamily="34" charset="0"/>
                      </a:endParaRPr>
                    </a:p>
                  </a:txBody>
                  <a:tcPr marL="7594" marR="7594" marT="7594" marB="0" anchor="ctr"/>
                </a:tc>
                <a:tc>
                  <a:txBody>
                    <a:bodyPr/>
                    <a:lstStyle/>
                    <a:p>
                      <a:pPr algn="ctr" fontAlgn="ctr"/>
                      <a:r>
                        <a:rPr lang="en-US" sz="900" u="none" strike="noStrike" dirty="0">
                          <a:effectLst/>
                        </a:rPr>
                        <a:t>Daily</a:t>
                      </a:r>
                      <a:endParaRPr lang="en-US" sz="900" b="1" i="0" u="none" strike="noStrike" dirty="0">
                        <a:effectLst/>
                        <a:latin typeface="Arial" panose="020B0604020202020204" pitchFamily="34" charset="0"/>
                      </a:endParaRPr>
                    </a:p>
                  </a:txBody>
                  <a:tcPr marL="7594" marR="7594" marT="7594" marB="0" anchor="ctr"/>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dirty="0">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dirty="0">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r>
              <a:tr h="261549">
                <a:tc>
                  <a:txBody>
                    <a:bodyPr/>
                    <a:lstStyle/>
                    <a:p>
                      <a:pPr algn="l" fontAlgn="ctr"/>
                      <a:r>
                        <a:rPr lang="en-US" sz="900" u="none" strike="noStrike" dirty="0">
                          <a:effectLst/>
                        </a:rPr>
                        <a:t>How often do you interact with this individual?</a:t>
                      </a:r>
                      <a:endParaRPr lang="en-US" sz="900" b="0" i="0" u="none" strike="noStrike" dirty="0">
                        <a:effectLst/>
                        <a:latin typeface="Arial" panose="020B0604020202020204" pitchFamily="34" charset="0"/>
                      </a:endParaRPr>
                    </a:p>
                  </a:txBody>
                  <a:tcPr marL="7594" marR="7594" marT="7594" marB="0" anchor="ctr"/>
                </a:tc>
                <a:tc>
                  <a:txBody>
                    <a:bodyPr/>
                    <a:lstStyle/>
                    <a:p>
                      <a:pPr algn="ctr" fontAlgn="ctr"/>
                      <a:r>
                        <a:rPr lang="en-US" sz="900" u="none" strike="noStrike">
                          <a:effectLst/>
                        </a:rPr>
                        <a:t>4</a:t>
                      </a:r>
                      <a:endParaRPr lang="en-US" sz="900" b="0" i="0" u="none" strike="noStrike">
                        <a:effectLst/>
                        <a:latin typeface="Arial" panose="020B0604020202020204" pitchFamily="34" charset="0"/>
                      </a:endParaRPr>
                    </a:p>
                  </a:txBody>
                  <a:tcPr marL="7594" marR="7594" marT="7594" marB="0" anchor="ctr"/>
                </a:tc>
                <a:tc>
                  <a:txBody>
                    <a:bodyPr/>
                    <a:lstStyle/>
                    <a:p>
                      <a:pPr algn="ctr" fontAlgn="ctr"/>
                      <a:r>
                        <a:rPr lang="en-US" sz="900" u="none" strike="noStrike">
                          <a:effectLst/>
                        </a:rPr>
                        <a:t>1</a:t>
                      </a:r>
                      <a:endParaRPr lang="en-US" sz="900" b="0" i="0" u="none" strike="noStrike">
                        <a:effectLst/>
                        <a:latin typeface="Arial" panose="020B0604020202020204" pitchFamily="34" charset="0"/>
                      </a:endParaRPr>
                    </a:p>
                  </a:txBody>
                  <a:tcPr marL="7594" marR="7594" marT="7594" marB="0" anchor="ctr"/>
                </a:tc>
                <a:tc>
                  <a:txBody>
                    <a:bodyPr/>
                    <a:lstStyle/>
                    <a:p>
                      <a:pPr algn="ctr" fontAlgn="ctr"/>
                      <a:r>
                        <a:rPr lang="en-US" sz="900" u="none" strike="noStrike">
                          <a:effectLst/>
                        </a:rPr>
                        <a:t>1</a:t>
                      </a:r>
                      <a:endParaRPr lang="en-US" sz="900" b="0" i="0" u="none" strike="noStrike">
                        <a:effectLst/>
                        <a:latin typeface="Arial" panose="020B0604020202020204" pitchFamily="34" charset="0"/>
                      </a:endParaRPr>
                    </a:p>
                  </a:txBody>
                  <a:tcPr marL="7594" marR="7594" marT="7594" marB="0" anchor="ctr"/>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dirty="0">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r>
              <a:tr h="382297">
                <a:tc>
                  <a:txBody>
                    <a:bodyPr/>
                    <a:lstStyle/>
                    <a:p>
                      <a:pPr algn="l" fontAlgn="b"/>
                      <a:r>
                        <a:rPr lang="en-US" sz="900" u="none" strike="noStrike" dirty="0">
                          <a:effectLst/>
                        </a:rPr>
                        <a:t> </a:t>
                      </a:r>
                      <a:endParaRPr lang="en-US" sz="900" b="1" i="0" u="none" strike="noStrike" dirty="0">
                        <a:effectLst/>
                        <a:latin typeface="Arial" panose="020B0604020202020204" pitchFamily="34" charset="0"/>
                      </a:endParaRPr>
                    </a:p>
                  </a:txBody>
                  <a:tcPr marL="7594" marR="7594" marT="7594" marB="0" anchor="b"/>
                </a:tc>
                <a:tc>
                  <a:txBody>
                    <a:bodyPr/>
                    <a:lstStyle/>
                    <a:p>
                      <a:pPr algn="ctr" fontAlgn="ctr"/>
                      <a:r>
                        <a:rPr lang="en-US" sz="900" u="none" strike="noStrike" dirty="0">
                          <a:effectLst/>
                        </a:rPr>
                        <a:t>Exceeds</a:t>
                      </a:r>
                      <a:endParaRPr lang="en-US" sz="900" b="1" i="0" u="none" strike="noStrike" dirty="0">
                        <a:effectLst/>
                        <a:latin typeface="Arial" panose="020B0604020202020204" pitchFamily="34" charset="0"/>
                      </a:endParaRPr>
                    </a:p>
                  </a:txBody>
                  <a:tcPr marL="7594" marR="7594" marT="7594" marB="0" anchor="ctr"/>
                </a:tc>
                <a:tc>
                  <a:txBody>
                    <a:bodyPr/>
                    <a:lstStyle/>
                    <a:p>
                      <a:pPr algn="ctr" fontAlgn="ctr"/>
                      <a:r>
                        <a:rPr lang="en-US" sz="900" u="none" strike="noStrike" dirty="0">
                          <a:effectLst/>
                        </a:rPr>
                        <a:t>Meets</a:t>
                      </a:r>
                      <a:endParaRPr lang="en-US" sz="900" b="1" i="0" u="none" strike="noStrike" dirty="0">
                        <a:effectLst/>
                        <a:latin typeface="Arial" panose="020B0604020202020204" pitchFamily="34" charset="0"/>
                      </a:endParaRPr>
                    </a:p>
                  </a:txBody>
                  <a:tcPr marL="7594" marR="7594" marT="7594" marB="0" anchor="ctr"/>
                </a:tc>
                <a:tc>
                  <a:txBody>
                    <a:bodyPr/>
                    <a:lstStyle/>
                    <a:p>
                      <a:pPr algn="ctr" fontAlgn="ctr"/>
                      <a:r>
                        <a:rPr lang="en-US" sz="900" u="none" strike="noStrike" dirty="0">
                          <a:effectLst/>
                        </a:rPr>
                        <a:t>Does Not Meet</a:t>
                      </a:r>
                      <a:endParaRPr lang="en-US" sz="900" b="1" i="0" u="none" strike="noStrike" dirty="0">
                        <a:effectLst/>
                        <a:latin typeface="Arial" panose="020B0604020202020204" pitchFamily="34" charset="0"/>
                      </a:endParaRPr>
                    </a:p>
                  </a:txBody>
                  <a:tcPr marL="7594" marR="7594" marT="7594" marB="0" anchor="ctr"/>
                </a:tc>
                <a:tc>
                  <a:txBody>
                    <a:bodyPr/>
                    <a:lstStyle/>
                    <a:p>
                      <a:pPr algn="l" fontAlgn="b"/>
                      <a:endParaRPr lang="en-US" sz="800" b="0" i="0" u="none" strike="noStrike" dirty="0">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dirty="0">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r>
              <a:tr h="382297">
                <a:tc>
                  <a:txBody>
                    <a:bodyPr/>
                    <a:lstStyle/>
                    <a:p>
                      <a:pPr algn="l" fontAlgn="ctr"/>
                      <a:r>
                        <a:rPr lang="en-US" sz="900" u="none" strike="noStrike" dirty="0" smtClean="0">
                          <a:effectLst/>
                        </a:rPr>
                        <a:t>Demonstrates competency, accuracy, thoroughness across service profile</a:t>
                      </a:r>
                      <a:endParaRPr lang="en-US" sz="900" b="0" i="0" u="none" strike="noStrike" dirty="0">
                        <a:effectLst/>
                        <a:latin typeface="Arial" panose="020B0604020202020204" pitchFamily="34" charset="0"/>
                      </a:endParaRPr>
                    </a:p>
                  </a:txBody>
                  <a:tcPr marL="7594" marR="7594" marT="7594" marB="0" anchor="ctr"/>
                </a:tc>
                <a:tc>
                  <a:txBody>
                    <a:bodyPr/>
                    <a:lstStyle/>
                    <a:p>
                      <a:pPr algn="ctr" fontAlgn="ctr"/>
                      <a:r>
                        <a:rPr lang="en-US" sz="900" u="none" strike="noStrike">
                          <a:effectLst/>
                        </a:rPr>
                        <a:t>2</a:t>
                      </a:r>
                      <a:endParaRPr lang="en-US" sz="900" b="0" i="0" u="none" strike="noStrike">
                        <a:effectLst/>
                        <a:latin typeface="Arial" panose="020B0604020202020204" pitchFamily="34" charset="0"/>
                      </a:endParaRPr>
                    </a:p>
                  </a:txBody>
                  <a:tcPr marL="7594" marR="7594" marT="7594" marB="0" anchor="ctr"/>
                </a:tc>
                <a:tc>
                  <a:txBody>
                    <a:bodyPr/>
                    <a:lstStyle/>
                    <a:p>
                      <a:pPr algn="ctr" fontAlgn="ctr"/>
                      <a:r>
                        <a:rPr lang="en-US" sz="900" u="none" strike="noStrike">
                          <a:effectLst/>
                        </a:rPr>
                        <a:t>3</a:t>
                      </a:r>
                      <a:endParaRPr lang="en-US" sz="900" b="0" i="0" u="none" strike="noStrike">
                        <a:effectLst/>
                        <a:latin typeface="Arial" panose="020B0604020202020204" pitchFamily="34" charset="0"/>
                      </a:endParaRPr>
                    </a:p>
                  </a:txBody>
                  <a:tcPr marL="7594" marR="7594" marT="7594" marB="0" anchor="ctr"/>
                </a:tc>
                <a:tc>
                  <a:txBody>
                    <a:bodyPr/>
                    <a:lstStyle/>
                    <a:p>
                      <a:pPr algn="ctr" fontAlgn="ctr"/>
                      <a:r>
                        <a:rPr lang="en-US" sz="900" u="none" strike="noStrike">
                          <a:effectLst/>
                        </a:rPr>
                        <a:t>1</a:t>
                      </a:r>
                      <a:endParaRPr lang="en-US" sz="900" b="0" i="0" u="none" strike="noStrike">
                        <a:effectLst/>
                        <a:latin typeface="Arial" panose="020B0604020202020204" pitchFamily="34" charset="0"/>
                      </a:endParaRPr>
                    </a:p>
                  </a:txBody>
                  <a:tcPr marL="7594" marR="7594" marT="7594" marB="0" anchor="ctr"/>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r>
              <a:tr h="494039">
                <a:tc>
                  <a:txBody>
                    <a:bodyPr/>
                    <a:lstStyle/>
                    <a:p>
                      <a:pPr algn="l" fontAlgn="ctr"/>
                      <a:r>
                        <a:rPr lang="en-US" sz="900" u="none" strike="noStrike" dirty="0" smtClean="0">
                          <a:effectLst/>
                        </a:rPr>
                        <a:t>Uses time effectively, efficiently produces expected volume of work, meets schedules </a:t>
                      </a:r>
                      <a:endParaRPr lang="en-US" sz="900" b="0" i="0" u="none" strike="noStrike" dirty="0">
                        <a:effectLst/>
                        <a:latin typeface="Arial" panose="020B0604020202020204" pitchFamily="34" charset="0"/>
                      </a:endParaRPr>
                    </a:p>
                  </a:txBody>
                  <a:tcPr marL="7594" marR="7594" marT="7594" marB="0" anchor="ctr"/>
                </a:tc>
                <a:tc>
                  <a:txBody>
                    <a:bodyPr/>
                    <a:lstStyle/>
                    <a:p>
                      <a:pPr algn="ctr" fontAlgn="ctr"/>
                      <a:r>
                        <a:rPr lang="en-US" sz="900" u="none" strike="noStrike">
                          <a:effectLst/>
                        </a:rPr>
                        <a:t>2</a:t>
                      </a:r>
                      <a:endParaRPr lang="en-US" sz="900" b="0" i="0" u="none" strike="noStrike">
                        <a:effectLst/>
                        <a:latin typeface="Arial" panose="020B0604020202020204" pitchFamily="34" charset="0"/>
                      </a:endParaRPr>
                    </a:p>
                  </a:txBody>
                  <a:tcPr marL="7594" marR="7594" marT="7594" marB="0" anchor="ctr"/>
                </a:tc>
                <a:tc>
                  <a:txBody>
                    <a:bodyPr/>
                    <a:lstStyle/>
                    <a:p>
                      <a:pPr algn="ctr" fontAlgn="ctr"/>
                      <a:r>
                        <a:rPr lang="en-US" sz="900" u="none" strike="noStrike">
                          <a:effectLst/>
                        </a:rPr>
                        <a:t>4</a:t>
                      </a:r>
                      <a:endParaRPr lang="en-US" sz="900" b="0" i="0" u="none" strike="noStrike">
                        <a:effectLst/>
                        <a:latin typeface="Arial" panose="020B0604020202020204" pitchFamily="34" charset="0"/>
                      </a:endParaRPr>
                    </a:p>
                  </a:txBody>
                  <a:tcPr marL="7594" marR="7594" marT="7594" marB="0" anchor="ctr"/>
                </a:tc>
                <a:tc>
                  <a:txBody>
                    <a:bodyPr/>
                    <a:lstStyle/>
                    <a:p>
                      <a:pPr algn="ctr" fontAlgn="ctr"/>
                      <a:r>
                        <a:rPr lang="en-US" sz="900" u="none" strike="noStrike">
                          <a:effectLst/>
                        </a:rPr>
                        <a:t>0</a:t>
                      </a:r>
                      <a:endParaRPr lang="en-US" sz="900" b="0" i="0" u="none" strike="noStrike">
                        <a:effectLst/>
                        <a:latin typeface="Arial" panose="020B0604020202020204" pitchFamily="34" charset="0"/>
                      </a:endParaRPr>
                    </a:p>
                  </a:txBody>
                  <a:tcPr marL="7594" marR="7594" marT="7594" marB="0" anchor="ctr"/>
                </a:tc>
                <a:tc>
                  <a:txBody>
                    <a:bodyPr/>
                    <a:lstStyle/>
                    <a:p>
                      <a:pPr algn="l" fontAlgn="b"/>
                      <a:endParaRPr lang="en-US" sz="800" b="0" i="0" u="none" strike="noStrike" dirty="0">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dirty="0">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r>
              <a:tr h="382297">
                <a:tc>
                  <a:txBody>
                    <a:bodyPr/>
                    <a:lstStyle/>
                    <a:p>
                      <a:pPr algn="l" fontAlgn="ctr"/>
                      <a:r>
                        <a:rPr lang="en-US" sz="900" u="none" strike="noStrike" dirty="0" smtClean="0">
                          <a:effectLst/>
                        </a:rPr>
                        <a:t>Displays appropriate knowledge, understanding of procedures, methods and best practices</a:t>
                      </a:r>
                      <a:endParaRPr lang="en-US" sz="900" b="0" i="0" u="none" strike="noStrike" dirty="0">
                        <a:effectLst/>
                        <a:latin typeface="Arial" panose="020B0604020202020204" pitchFamily="34" charset="0"/>
                      </a:endParaRPr>
                    </a:p>
                  </a:txBody>
                  <a:tcPr marL="7594" marR="7594" marT="7594" marB="0" anchor="ctr"/>
                </a:tc>
                <a:tc>
                  <a:txBody>
                    <a:bodyPr/>
                    <a:lstStyle/>
                    <a:p>
                      <a:pPr algn="ctr" fontAlgn="ctr"/>
                      <a:r>
                        <a:rPr lang="en-US" sz="900" u="none" strike="noStrike">
                          <a:effectLst/>
                        </a:rPr>
                        <a:t>2</a:t>
                      </a:r>
                      <a:endParaRPr lang="en-US" sz="900" b="0" i="0" u="none" strike="noStrike">
                        <a:effectLst/>
                        <a:latin typeface="Arial" panose="020B0604020202020204" pitchFamily="34" charset="0"/>
                      </a:endParaRPr>
                    </a:p>
                  </a:txBody>
                  <a:tcPr marL="7594" marR="7594" marT="7594" marB="0" anchor="ctr"/>
                </a:tc>
                <a:tc>
                  <a:txBody>
                    <a:bodyPr/>
                    <a:lstStyle/>
                    <a:p>
                      <a:pPr algn="ctr" fontAlgn="ctr"/>
                      <a:r>
                        <a:rPr lang="en-US" sz="900" u="none" strike="noStrike">
                          <a:effectLst/>
                        </a:rPr>
                        <a:t>3</a:t>
                      </a:r>
                      <a:endParaRPr lang="en-US" sz="900" b="0" i="0" u="none" strike="noStrike">
                        <a:effectLst/>
                        <a:latin typeface="Arial" panose="020B0604020202020204" pitchFamily="34" charset="0"/>
                      </a:endParaRPr>
                    </a:p>
                  </a:txBody>
                  <a:tcPr marL="7594" marR="7594" marT="7594" marB="0" anchor="ctr"/>
                </a:tc>
                <a:tc>
                  <a:txBody>
                    <a:bodyPr/>
                    <a:lstStyle/>
                    <a:p>
                      <a:pPr algn="ctr" fontAlgn="ctr"/>
                      <a:r>
                        <a:rPr lang="en-US" sz="900" u="none" strike="noStrike">
                          <a:effectLst/>
                        </a:rPr>
                        <a:t>1</a:t>
                      </a:r>
                      <a:endParaRPr lang="en-US" sz="900" b="0" i="0" u="none" strike="noStrike">
                        <a:effectLst/>
                        <a:latin typeface="Arial" panose="020B0604020202020204" pitchFamily="34" charset="0"/>
                      </a:endParaRPr>
                    </a:p>
                  </a:txBody>
                  <a:tcPr marL="7594" marR="7594" marT="7594" marB="0" anchor="ctr"/>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dirty="0">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dirty="0">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dirty="0">
                        <a:effectLst/>
                        <a:latin typeface="Arial" panose="020B0604020202020204" pitchFamily="34" charset="0"/>
                      </a:endParaRPr>
                    </a:p>
                  </a:txBody>
                  <a:tcPr marL="7594" marR="7594" marT="7594" marB="0" anchor="b"/>
                </a:tc>
              </a:tr>
              <a:tr h="631978">
                <a:tc>
                  <a:txBody>
                    <a:bodyPr/>
                    <a:lstStyle/>
                    <a:p>
                      <a:pPr algn="l" fontAlgn="ctr"/>
                      <a:r>
                        <a:rPr lang="en-US" sz="900" u="none" strike="noStrike" dirty="0" smtClean="0">
                          <a:effectLst/>
                        </a:rPr>
                        <a:t>Communicates, cooperates</a:t>
                      </a:r>
                      <a:r>
                        <a:rPr lang="en-US" sz="900" u="none" strike="noStrike" baseline="0" dirty="0" smtClean="0">
                          <a:effectLst/>
                        </a:rPr>
                        <a:t> and demonstrates capacity to work with supervisor, colleagues, coworkers, students and clients with respect and professionalism</a:t>
                      </a:r>
                      <a:endParaRPr lang="en-US" sz="900" b="0" i="0" u="none" strike="noStrike" dirty="0">
                        <a:effectLst/>
                        <a:latin typeface="Arial" panose="020B0604020202020204" pitchFamily="34" charset="0"/>
                      </a:endParaRPr>
                    </a:p>
                  </a:txBody>
                  <a:tcPr marL="7594" marR="7594" marT="7594" marB="0" anchor="ctr"/>
                </a:tc>
                <a:tc>
                  <a:txBody>
                    <a:bodyPr/>
                    <a:lstStyle/>
                    <a:p>
                      <a:pPr algn="ctr" fontAlgn="ctr"/>
                      <a:r>
                        <a:rPr lang="en-US" sz="900" u="none" strike="noStrike">
                          <a:effectLst/>
                        </a:rPr>
                        <a:t>2</a:t>
                      </a:r>
                      <a:endParaRPr lang="en-US" sz="900" b="0" i="0" u="none" strike="noStrike">
                        <a:effectLst/>
                        <a:latin typeface="Arial" panose="020B0604020202020204" pitchFamily="34" charset="0"/>
                      </a:endParaRPr>
                    </a:p>
                  </a:txBody>
                  <a:tcPr marL="7594" marR="7594" marT="7594" marB="0" anchor="ctr"/>
                </a:tc>
                <a:tc>
                  <a:txBody>
                    <a:bodyPr/>
                    <a:lstStyle/>
                    <a:p>
                      <a:pPr algn="ctr" fontAlgn="ctr"/>
                      <a:r>
                        <a:rPr lang="en-US" sz="900" u="none" strike="noStrike">
                          <a:effectLst/>
                        </a:rPr>
                        <a:t>4</a:t>
                      </a:r>
                      <a:endParaRPr lang="en-US" sz="900" b="0" i="0" u="none" strike="noStrike">
                        <a:effectLst/>
                        <a:latin typeface="Arial" panose="020B0604020202020204" pitchFamily="34" charset="0"/>
                      </a:endParaRPr>
                    </a:p>
                  </a:txBody>
                  <a:tcPr marL="7594" marR="7594" marT="7594" marB="0" anchor="ctr"/>
                </a:tc>
                <a:tc>
                  <a:txBody>
                    <a:bodyPr/>
                    <a:lstStyle/>
                    <a:p>
                      <a:pPr algn="ctr" fontAlgn="ctr"/>
                      <a:r>
                        <a:rPr lang="en-US" sz="900" u="none" strike="noStrike">
                          <a:effectLst/>
                        </a:rPr>
                        <a:t>0</a:t>
                      </a:r>
                      <a:endParaRPr lang="en-US" sz="900" b="0" i="0" u="none" strike="noStrike">
                        <a:effectLst/>
                        <a:latin typeface="Arial" panose="020B0604020202020204" pitchFamily="34" charset="0"/>
                      </a:endParaRPr>
                    </a:p>
                  </a:txBody>
                  <a:tcPr marL="7594" marR="7594" marT="7594" marB="0" anchor="ctr"/>
                </a:tc>
                <a:tc>
                  <a:txBody>
                    <a:bodyPr/>
                    <a:lstStyle/>
                    <a:p>
                      <a:pPr algn="l" fontAlgn="b"/>
                      <a:endParaRPr lang="en-US" sz="800" b="0" i="0" u="none" strike="noStrike" dirty="0">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dirty="0">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r>
              <a:tr h="313861">
                <a:tc>
                  <a:txBody>
                    <a:bodyPr/>
                    <a:lstStyle/>
                    <a:p>
                      <a:pPr algn="l" fontAlgn="ctr"/>
                      <a:r>
                        <a:rPr lang="en-US" sz="900" u="none" strike="noStrike" dirty="0" smtClean="0">
                          <a:effectLst/>
                        </a:rPr>
                        <a:t>Able to work independently and in teams effectively and productively</a:t>
                      </a:r>
                      <a:endParaRPr lang="en-US" sz="900" b="0" i="0" u="none" strike="noStrike" dirty="0">
                        <a:effectLst/>
                        <a:latin typeface="Arial" panose="020B0604020202020204" pitchFamily="34" charset="0"/>
                      </a:endParaRPr>
                    </a:p>
                  </a:txBody>
                  <a:tcPr marL="7594" marR="7594" marT="7594" marB="0" anchor="ctr"/>
                </a:tc>
                <a:tc>
                  <a:txBody>
                    <a:bodyPr/>
                    <a:lstStyle/>
                    <a:p>
                      <a:pPr algn="ctr" fontAlgn="ctr"/>
                      <a:r>
                        <a:rPr lang="en-US" sz="900" u="none" strike="noStrike">
                          <a:effectLst/>
                        </a:rPr>
                        <a:t>2</a:t>
                      </a:r>
                      <a:endParaRPr lang="en-US" sz="900" b="0" i="0" u="none" strike="noStrike">
                        <a:effectLst/>
                        <a:latin typeface="Arial" panose="020B0604020202020204" pitchFamily="34" charset="0"/>
                      </a:endParaRPr>
                    </a:p>
                  </a:txBody>
                  <a:tcPr marL="7594" marR="7594" marT="7594" marB="0" anchor="ctr"/>
                </a:tc>
                <a:tc>
                  <a:txBody>
                    <a:bodyPr/>
                    <a:lstStyle/>
                    <a:p>
                      <a:pPr algn="ctr" fontAlgn="ctr"/>
                      <a:r>
                        <a:rPr lang="en-US" sz="900" u="none" strike="noStrike">
                          <a:effectLst/>
                        </a:rPr>
                        <a:t>4</a:t>
                      </a:r>
                      <a:endParaRPr lang="en-US" sz="900" b="0" i="0" u="none" strike="noStrike">
                        <a:effectLst/>
                        <a:latin typeface="Arial" panose="020B0604020202020204" pitchFamily="34" charset="0"/>
                      </a:endParaRPr>
                    </a:p>
                  </a:txBody>
                  <a:tcPr marL="7594" marR="7594" marT="7594" marB="0" anchor="ctr"/>
                </a:tc>
                <a:tc>
                  <a:txBody>
                    <a:bodyPr/>
                    <a:lstStyle/>
                    <a:p>
                      <a:pPr algn="ctr" fontAlgn="ctr"/>
                      <a:r>
                        <a:rPr lang="en-US" sz="900" u="none" strike="noStrike">
                          <a:effectLst/>
                        </a:rPr>
                        <a:t>0</a:t>
                      </a:r>
                      <a:endParaRPr lang="en-US" sz="900" b="0" i="0" u="none" strike="noStrike">
                        <a:effectLst/>
                        <a:latin typeface="Arial" panose="020B0604020202020204" pitchFamily="34" charset="0"/>
                      </a:endParaRPr>
                    </a:p>
                  </a:txBody>
                  <a:tcPr marL="7594" marR="7594" marT="7594" marB="0" anchor="ctr"/>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r>
              <a:tr h="756818">
                <a:tc>
                  <a:txBody>
                    <a:bodyPr/>
                    <a:lstStyle/>
                    <a:p>
                      <a:pPr algn="l" fontAlgn="ctr"/>
                      <a:r>
                        <a:rPr lang="en-US" sz="900" u="none" strike="noStrike" dirty="0" smtClean="0">
                          <a:effectLst/>
                        </a:rPr>
                        <a:t>Demonstrates leadership/supervisory skill across activity scope; directing and/or evaluating subordinates, delegation, planning and organizing work, problem-solving, training, modeling </a:t>
                      </a:r>
                      <a:endParaRPr lang="en-US" sz="900" b="0" i="0" u="none" strike="noStrike" dirty="0">
                        <a:effectLst/>
                        <a:latin typeface="Arial" panose="020B0604020202020204" pitchFamily="34" charset="0"/>
                      </a:endParaRPr>
                    </a:p>
                  </a:txBody>
                  <a:tcPr marL="7594" marR="7594" marT="7594" marB="0" anchor="ctr"/>
                </a:tc>
                <a:tc>
                  <a:txBody>
                    <a:bodyPr/>
                    <a:lstStyle/>
                    <a:p>
                      <a:pPr algn="ctr" fontAlgn="ctr"/>
                      <a:r>
                        <a:rPr lang="en-US" sz="900" u="none" strike="noStrike">
                          <a:effectLst/>
                        </a:rPr>
                        <a:t>2</a:t>
                      </a:r>
                      <a:endParaRPr lang="en-US" sz="900" b="0" i="0" u="none" strike="noStrike">
                        <a:effectLst/>
                        <a:latin typeface="Arial" panose="020B0604020202020204" pitchFamily="34" charset="0"/>
                      </a:endParaRPr>
                    </a:p>
                  </a:txBody>
                  <a:tcPr marL="7594" marR="7594" marT="7594" marB="0" anchor="ctr"/>
                </a:tc>
                <a:tc>
                  <a:txBody>
                    <a:bodyPr/>
                    <a:lstStyle/>
                    <a:p>
                      <a:pPr algn="ctr" fontAlgn="ctr"/>
                      <a:r>
                        <a:rPr lang="en-US" sz="900" u="none" strike="noStrike">
                          <a:effectLst/>
                        </a:rPr>
                        <a:t>4</a:t>
                      </a:r>
                      <a:endParaRPr lang="en-US" sz="900" b="0" i="0" u="none" strike="noStrike">
                        <a:effectLst/>
                        <a:latin typeface="Arial" panose="020B0604020202020204" pitchFamily="34" charset="0"/>
                      </a:endParaRPr>
                    </a:p>
                  </a:txBody>
                  <a:tcPr marL="7594" marR="7594" marT="7594" marB="0" anchor="ctr"/>
                </a:tc>
                <a:tc>
                  <a:txBody>
                    <a:bodyPr/>
                    <a:lstStyle/>
                    <a:p>
                      <a:pPr algn="ctr" fontAlgn="ctr"/>
                      <a:r>
                        <a:rPr lang="en-US" sz="900" u="none" strike="noStrike">
                          <a:effectLst/>
                        </a:rPr>
                        <a:t>0</a:t>
                      </a:r>
                      <a:endParaRPr lang="en-US" sz="900" b="0" i="0" u="none" strike="noStrike">
                        <a:effectLst/>
                        <a:latin typeface="Arial" panose="020B0604020202020204" pitchFamily="34" charset="0"/>
                      </a:endParaRPr>
                    </a:p>
                  </a:txBody>
                  <a:tcPr marL="7594" marR="7594" marT="7594" marB="0" anchor="ctr"/>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r>
              <a:tr h="507138">
                <a:tc>
                  <a:txBody>
                    <a:bodyPr/>
                    <a:lstStyle/>
                    <a:p>
                      <a:pPr algn="l" fontAlgn="ctr"/>
                      <a:r>
                        <a:rPr lang="en-US" sz="900" u="none" strike="noStrike" dirty="0" smtClean="0">
                          <a:effectLst/>
                        </a:rPr>
                        <a:t>Represents</a:t>
                      </a:r>
                      <a:r>
                        <a:rPr lang="en-US" sz="900" u="none" strike="noStrike" baseline="0" dirty="0" smtClean="0">
                          <a:effectLst/>
                        </a:rPr>
                        <a:t> unit and UW professionally and capably in alignment with mission, values, strategies</a:t>
                      </a:r>
                      <a:endParaRPr lang="en-US" sz="900" b="0" i="0" u="none" strike="noStrike" dirty="0">
                        <a:effectLst/>
                        <a:latin typeface="Arial" panose="020B0604020202020204" pitchFamily="34" charset="0"/>
                      </a:endParaRPr>
                    </a:p>
                  </a:txBody>
                  <a:tcPr marL="7594" marR="7594" marT="7594" marB="0" anchor="ctr"/>
                </a:tc>
                <a:tc>
                  <a:txBody>
                    <a:bodyPr/>
                    <a:lstStyle/>
                    <a:p>
                      <a:pPr algn="ctr" fontAlgn="ctr"/>
                      <a:r>
                        <a:rPr lang="en-US" sz="900" u="none" strike="noStrike">
                          <a:effectLst/>
                        </a:rPr>
                        <a:t>2</a:t>
                      </a:r>
                      <a:endParaRPr lang="en-US" sz="900" b="0" i="0" u="none" strike="noStrike">
                        <a:effectLst/>
                        <a:latin typeface="Arial" panose="020B0604020202020204" pitchFamily="34" charset="0"/>
                      </a:endParaRPr>
                    </a:p>
                  </a:txBody>
                  <a:tcPr marL="7594" marR="7594" marT="7594" marB="0" anchor="ctr"/>
                </a:tc>
                <a:tc>
                  <a:txBody>
                    <a:bodyPr/>
                    <a:lstStyle/>
                    <a:p>
                      <a:pPr algn="ctr" fontAlgn="ctr"/>
                      <a:r>
                        <a:rPr lang="en-US" sz="900" u="none" strike="noStrike">
                          <a:effectLst/>
                        </a:rPr>
                        <a:t>3</a:t>
                      </a:r>
                      <a:endParaRPr lang="en-US" sz="900" b="0" i="0" u="none" strike="noStrike">
                        <a:effectLst/>
                        <a:latin typeface="Arial" panose="020B0604020202020204" pitchFamily="34" charset="0"/>
                      </a:endParaRPr>
                    </a:p>
                  </a:txBody>
                  <a:tcPr marL="7594" marR="7594" marT="7594" marB="0" anchor="ctr"/>
                </a:tc>
                <a:tc>
                  <a:txBody>
                    <a:bodyPr/>
                    <a:lstStyle/>
                    <a:p>
                      <a:pPr algn="ctr" fontAlgn="ctr"/>
                      <a:r>
                        <a:rPr lang="en-US" sz="900" u="none" strike="noStrike" dirty="0">
                          <a:effectLst/>
                        </a:rPr>
                        <a:t>1</a:t>
                      </a:r>
                      <a:endParaRPr lang="en-US" sz="900" b="0" i="0" u="none" strike="noStrike" dirty="0">
                        <a:effectLst/>
                        <a:latin typeface="Arial" panose="020B0604020202020204" pitchFamily="34" charset="0"/>
                      </a:endParaRPr>
                    </a:p>
                  </a:txBody>
                  <a:tcPr marL="7594" marR="7594" marT="7594" marB="0" anchor="ctr"/>
                </a:tc>
                <a:tc>
                  <a:txBody>
                    <a:bodyPr/>
                    <a:lstStyle/>
                    <a:p>
                      <a:pPr algn="l" fontAlgn="b"/>
                      <a:endParaRPr lang="en-US" sz="800" b="0" i="0" u="none" strike="noStrike" dirty="0">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a:effectLst/>
                        <a:latin typeface="Arial" panose="020B0604020202020204" pitchFamily="34" charset="0"/>
                      </a:endParaRPr>
                    </a:p>
                  </a:txBody>
                  <a:tcPr marL="7594" marR="7594" marT="7594" marB="0" anchor="b"/>
                </a:tc>
                <a:tc>
                  <a:txBody>
                    <a:bodyPr/>
                    <a:lstStyle/>
                    <a:p>
                      <a:pPr algn="l" fontAlgn="b"/>
                      <a:endParaRPr lang="en-US" sz="800" b="0" i="0" u="none" strike="noStrike" dirty="0">
                        <a:effectLst/>
                        <a:latin typeface="Arial" panose="020B0604020202020204" pitchFamily="34" charset="0"/>
                      </a:endParaRPr>
                    </a:p>
                  </a:txBody>
                  <a:tcPr marL="7594" marR="7594" marT="7594" marB="0" anchor="b"/>
                </a:tc>
              </a:tr>
            </a:tbl>
          </a:graphicData>
        </a:graphic>
      </p:graphicFrame>
    </p:spTree>
    <p:extLst>
      <p:ext uri="{BB962C8B-B14F-4D97-AF65-F5344CB8AC3E}">
        <p14:creationId xmlns:p14="http://schemas.microsoft.com/office/powerpoint/2010/main" val="14248978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latin typeface="Open Sans" panose="020B0606030504020204" pitchFamily="34" charset="0"/>
                <a:ea typeface="Open Sans" panose="020B0606030504020204" pitchFamily="34" charset="0"/>
                <a:cs typeface="Open Sans" panose="020B0606030504020204" pitchFamily="34" charset="0"/>
              </a:rPr>
              <a:t>5.  PDP discussions scheduled </a:t>
            </a:r>
            <a:endParaRPr lang="en-US" sz="2800" dirty="0">
              <a:latin typeface="Open Sans" panose="020B0606030504020204" pitchFamily="34" charset="0"/>
              <a:ea typeface="Open Sans" panose="020B0606030504020204" pitchFamily="34" charset="0"/>
              <a:cs typeface="Open Sans" panose="020B0606030504020204" pitchFamily="34" charset="0"/>
            </a:endParaRPr>
          </a:p>
        </p:txBody>
      </p:sp>
      <p:sp>
        <p:nvSpPr>
          <p:cNvPr id="3" name="Content Placeholder 2"/>
          <p:cNvSpPr>
            <a:spLocks noGrp="1"/>
          </p:cNvSpPr>
          <p:nvPr>
            <p:ph idx="1"/>
          </p:nvPr>
        </p:nvSpPr>
        <p:spPr/>
        <p:txBody>
          <a:bodyPr/>
          <a:lstStyle/>
          <a:p>
            <a:pPr>
              <a:buFont typeface="Wingdings 3" panose="05040102010807070707" pitchFamily="18" charset="2"/>
              <a:buChar char=""/>
            </a:pPr>
            <a:endParaRPr lang="en-US" sz="2400" dirty="0" smtClean="0">
              <a:latin typeface="Open Sans" panose="020B0606030504020204" pitchFamily="34" charset="0"/>
              <a:ea typeface="Open Sans" panose="020B0606030504020204" pitchFamily="34" charset="0"/>
              <a:cs typeface="Open Sans" panose="020B0606030504020204" pitchFamily="34" charset="0"/>
            </a:endParaRPr>
          </a:p>
          <a:p>
            <a:pPr>
              <a:buFont typeface="Wingdings 3" panose="05040102010807070707" pitchFamily="18" charset="2"/>
              <a:buChar char=""/>
            </a:pPr>
            <a:endParaRPr lang="en-US" sz="2400" dirty="0">
              <a:latin typeface="Open Sans" panose="020B0606030504020204" pitchFamily="34" charset="0"/>
              <a:ea typeface="Open Sans" panose="020B0606030504020204" pitchFamily="34" charset="0"/>
              <a:cs typeface="Open Sans" panose="020B0606030504020204" pitchFamily="34" charset="0"/>
            </a:endParaRPr>
          </a:p>
          <a:p>
            <a:pPr>
              <a:buFont typeface="Wingdings 3" panose="05040102010807070707" pitchFamily="18" charset="2"/>
              <a:buChar char=""/>
            </a:pPr>
            <a:endParaRPr lang="en-US" sz="2400" dirty="0" smtClean="0">
              <a:latin typeface="Open Sans" panose="020B0606030504020204" pitchFamily="34" charset="0"/>
              <a:ea typeface="Open Sans" panose="020B0606030504020204" pitchFamily="34" charset="0"/>
              <a:cs typeface="Open Sans" panose="020B0606030504020204" pitchFamily="34" charset="0"/>
            </a:endParaRPr>
          </a:p>
          <a:p>
            <a:pPr>
              <a:buFont typeface="Wingdings 3" panose="05040102010807070707" pitchFamily="18" charset="2"/>
              <a:buChar char=""/>
            </a:pPr>
            <a:endParaRPr lang="en-US" sz="2000" dirty="0" smtClean="0">
              <a:latin typeface="Open Sans" panose="020B0606030504020204" pitchFamily="34" charset="0"/>
              <a:ea typeface="Open Sans" panose="020B0606030504020204" pitchFamily="34" charset="0"/>
              <a:cs typeface="Open Sans" panose="020B0606030504020204" pitchFamily="34" charset="0"/>
            </a:endParaRPr>
          </a:p>
          <a:p>
            <a:pPr>
              <a:buClr>
                <a:srgbClr val="C79900"/>
              </a:buClr>
              <a:buFont typeface="Wingdings 3" panose="05040102010807070707" pitchFamily="18" charset="2"/>
              <a:buChar char=""/>
            </a:pPr>
            <a:r>
              <a:rPr lang="en-US" sz="2000" dirty="0" smtClean="0">
                <a:latin typeface="Open Sans" panose="020B0606030504020204" pitchFamily="34" charset="0"/>
                <a:ea typeface="Open Sans" panose="020B0606030504020204" pitchFamily="34" charset="0"/>
                <a:cs typeface="Open Sans" panose="020B0606030504020204" pitchFamily="34" charset="0"/>
              </a:rPr>
              <a:t>Supervisor emails employee with available dates to discuss their Performance Development Plan</a:t>
            </a:r>
          </a:p>
          <a:p>
            <a:pPr>
              <a:buFont typeface="Wingdings 3" panose="05040102010807070707" pitchFamily="18" charset="2"/>
              <a:buChar char=""/>
            </a:pPr>
            <a:endParaRPr lang="en-US" sz="2400"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072912087"/>
      </p:ext>
    </p:extLst>
  </p:cSld>
  <p:clrMapOvr>
    <a:masterClrMapping/>
  </p:clrMapOvr>
  <p:timing>
    <p:tnLst>
      <p:par>
        <p:cTn id="1" dur="indefinite" restart="never" nodeType="tmRoot"/>
      </p:par>
    </p:tnLst>
  </p:timing>
</p:sld>
</file>

<file path=ppt/theme/theme1.xml><?xml version="1.0" encoding="utf-8"?>
<a:theme xmlns:a="http://schemas.openxmlformats.org/drawingml/2006/main" name="UW_HSA_Powerpoint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UW_HSA_Powerpoint_Template</Template>
  <TotalTime>268</TotalTime>
  <Words>953</Words>
  <Application>Microsoft Office PowerPoint</Application>
  <PresentationFormat>On-screen Show (4:3)</PresentationFormat>
  <Paragraphs>213</Paragraphs>
  <Slides>10</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10</vt:i4>
      </vt:variant>
    </vt:vector>
  </HeadingPairs>
  <TitlesOfParts>
    <vt:vector size="19" baseType="lpstr">
      <vt:lpstr>MS PGothic</vt:lpstr>
      <vt:lpstr>Arial</vt:lpstr>
      <vt:lpstr>Calibri</vt:lpstr>
      <vt:lpstr>Encode Sans Normal</vt:lpstr>
      <vt:lpstr>Frutiger 55 Roman</vt:lpstr>
      <vt:lpstr>Open Sans</vt:lpstr>
      <vt:lpstr>Times New Roman</vt:lpstr>
      <vt:lpstr>Wingdings 3</vt:lpstr>
      <vt:lpstr>UW_HSA_Powerpoint_Template</vt:lpstr>
      <vt:lpstr>PERFORMANCE DEVELOPMENT PLAN WITH 360 FEEDBACK SURVEY</vt:lpstr>
      <vt:lpstr>Performance Management Cycle</vt:lpstr>
      <vt:lpstr>360 FEEDBACK SURVEY PROCESS</vt:lpstr>
      <vt:lpstr>1. Supervisor E-mails the Employee for 5 Raters</vt:lpstr>
      <vt:lpstr>2. Supervisor reviews list of raters; agrees or amends the list by email to employee </vt:lpstr>
      <vt:lpstr>3. The Supervisor emails the survey to raters with     return date</vt:lpstr>
      <vt:lpstr>Employee Feedback Survey </vt:lpstr>
      <vt:lpstr>4. The Supervisor summarizes the results for     each employee</vt:lpstr>
      <vt:lpstr>5.  PDP discussions scheduled </vt:lpstr>
      <vt:lpstr>Performance Management Cycle</vt:lpstr>
    </vt:vector>
  </TitlesOfParts>
  <Company>University of Washington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DEVELOPMENT PLAN WITH 360 FEEDBACK SURVEY</dc:title>
  <dc:creator>collins0</dc:creator>
  <cp:lastModifiedBy>Teresa I. Strathy</cp:lastModifiedBy>
  <cp:revision>6</cp:revision>
  <dcterms:created xsi:type="dcterms:W3CDTF">2015-05-18T19:54:39Z</dcterms:created>
  <dcterms:modified xsi:type="dcterms:W3CDTF">2015-05-28T21:06:07Z</dcterms:modified>
</cp:coreProperties>
</file>