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2" r:id="rId4"/>
    <p:sldId id="261" r:id="rId5"/>
    <p:sldId id="263" r:id="rId6"/>
    <p:sldId id="279" r:id="rId7"/>
    <p:sldId id="264" r:id="rId8"/>
    <p:sldId id="258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60" r:id="rId18"/>
    <p:sldId id="276" r:id="rId19"/>
    <p:sldId id="281" r:id="rId20"/>
    <p:sldId id="273" r:id="rId21"/>
    <p:sldId id="274" r:id="rId22"/>
    <p:sldId id="278" r:id="rId23"/>
    <p:sldId id="275" r:id="rId2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275B"/>
    <a:srgbClr val="C79900"/>
    <a:srgbClr val="3B185A"/>
    <a:srgbClr val="D3AF21"/>
    <a:srgbClr val="493E75"/>
    <a:srgbClr val="D7C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175" autoAdjust="0"/>
  </p:normalViewPr>
  <p:slideViewPr>
    <p:cSldViewPr snapToObjects="1">
      <p:cViewPr varScale="1">
        <p:scale>
          <a:sx n="59" d="100"/>
          <a:sy n="59" d="100"/>
        </p:scale>
        <p:origin x="18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973AD-AF1B-44F8-8A87-29B6A4214AB1}" type="doc">
      <dgm:prSet loTypeId="urn:microsoft.com/office/officeart/2005/8/layout/cycle3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6BA64-ED2C-48F3-BE70-35D4CB8FEA1A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Set Performance Expectations &amp; Goals</a:t>
          </a:r>
          <a:endParaRPr lang="en-US" dirty="0"/>
        </a:p>
      </dgm:t>
    </dgm:pt>
    <dgm:pt modelId="{C7F49CF6-1AAB-4F66-A963-BC81CBF0F8CE}" type="parTrans" cxnId="{7D0BC102-4314-4E0B-AE75-411E42EEFBEA}">
      <dgm:prSet/>
      <dgm:spPr/>
      <dgm:t>
        <a:bodyPr/>
        <a:lstStyle/>
        <a:p>
          <a:endParaRPr lang="en-US"/>
        </a:p>
      </dgm:t>
    </dgm:pt>
    <dgm:pt modelId="{C3DCB6CD-339B-49E2-997B-FAC2FA635BA2}" type="sibTrans" cxnId="{7D0BC102-4314-4E0B-AE75-411E42EEFBE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E178869F-9481-45EA-BE78-46D0A739E3D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Performance Check-Ins</a:t>
          </a:r>
          <a:endParaRPr lang="en-US" dirty="0"/>
        </a:p>
      </dgm:t>
    </dgm:pt>
    <dgm:pt modelId="{E65EAAB8-E46B-4D61-A74F-72DF520C9BE8}" type="parTrans" cxnId="{21278E6C-7FA8-42BF-93E8-44A22843074C}">
      <dgm:prSet/>
      <dgm:spPr/>
      <dgm:t>
        <a:bodyPr/>
        <a:lstStyle/>
        <a:p>
          <a:endParaRPr lang="en-US"/>
        </a:p>
      </dgm:t>
    </dgm:pt>
    <dgm:pt modelId="{3ACC18B7-A337-4920-8322-D2B11FD48F32}" type="sibTrans" cxnId="{21278E6C-7FA8-42BF-93E8-44A22843074C}">
      <dgm:prSet/>
      <dgm:spPr/>
      <dgm:t>
        <a:bodyPr/>
        <a:lstStyle/>
        <a:p>
          <a:endParaRPr lang="en-US"/>
        </a:p>
      </dgm:t>
    </dgm:pt>
    <dgm:pt modelId="{C8D0D7CD-33BE-4F5E-9E27-C928DA3265C2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Review Performance</a:t>
          </a:r>
          <a:endParaRPr lang="en-US" dirty="0"/>
        </a:p>
      </dgm:t>
    </dgm:pt>
    <dgm:pt modelId="{1FB0746B-F48E-455F-934E-E047B1F08EBE}" type="parTrans" cxnId="{4510ED24-A6B5-40A3-9BAE-C1B841691D70}">
      <dgm:prSet/>
      <dgm:spPr/>
      <dgm:t>
        <a:bodyPr/>
        <a:lstStyle/>
        <a:p>
          <a:endParaRPr lang="en-US"/>
        </a:p>
      </dgm:t>
    </dgm:pt>
    <dgm:pt modelId="{AAE7930B-1EEC-4A12-831B-0FBE45262E41}" type="sibTrans" cxnId="{4510ED24-A6B5-40A3-9BAE-C1B841691D70}">
      <dgm:prSet/>
      <dgm:spPr/>
      <dgm:t>
        <a:bodyPr/>
        <a:lstStyle/>
        <a:p>
          <a:endParaRPr lang="en-US"/>
        </a:p>
      </dgm:t>
    </dgm:pt>
    <dgm:pt modelId="{045948DB-8767-4BD8-B010-F1A3707FD5E1}" type="pres">
      <dgm:prSet presAssocID="{41F973AD-AF1B-44F8-8A87-29B6A4214A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1B51B2-EBB5-473C-AC2A-DCBF1AEE2F34}" type="pres">
      <dgm:prSet presAssocID="{41F973AD-AF1B-44F8-8A87-29B6A4214AB1}" presName="cycle" presStyleCnt="0"/>
      <dgm:spPr/>
    </dgm:pt>
    <dgm:pt modelId="{81A5D855-EF82-45CD-9CA3-33C22B954585}" type="pres">
      <dgm:prSet presAssocID="{6F96BA64-ED2C-48F3-BE70-35D4CB8FEA1A}" presName="nodeFirstNode" presStyleLbl="node1" presStyleIdx="0" presStyleCnt="3" custScaleX="73801" custScaleY="51742" custRadScaleRad="125862" custRadScaleInc="-7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534A26-E5A9-4B86-B236-7F6B46747F11}" type="pres">
      <dgm:prSet presAssocID="{C3DCB6CD-339B-49E2-997B-FAC2FA635BA2}" presName="sibTransFirstNode" presStyleLbl="bgShp" presStyleIdx="0" presStyleCnt="1" custLinFactNeighborX="-902" custLinFactNeighborY="10200"/>
      <dgm:spPr/>
      <dgm:t>
        <a:bodyPr/>
        <a:lstStyle/>
        <a:p>
          <a:endParaRPr lang="en-US"/>
        </a:p>
      </dgm:t>
    </dgm:pt>
    <dgm:pt modelId="{F2E32011-E8A6-4779-AFFF-924C31C63B7E}" type="pres">
      <dgm:prSet presAssocID="{E178869F-9481-45EA-BE78-46D0A739E3DA}" presName="nodeFollowingNodes" presStyleLbl="node1" presStyleIdx="1" presStyleCnt="3" custScaleX="74482" custScaleY="40796" custRadScaleRad="108133" custRadScaleInc="-22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8640C-C55A-4D1C-A0A5-D806DCA80DC6}" type="pres">
      <dgm:prSet presAssocID="{C8D0D7CD-33BE-4F5E-9E27-C928DA3265C2}" presName="nodeFollowingNodes" presStyleLbl="node1" presStyleIdx="2" presStyleCnt="3" custScaleX="70448" custScaleY="38452" custRadScaleRad="111442" custRadScaleInc="19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7B2002-DD5B-498D-990B-6ED26AF308F2}" type="presOf" srcId="{6F96BA64-ED2C-48F3-BE70-35D4CB8FEA1A}" destId="{81A5D855-EF82-45CD-9CA3-33C22B954585}" srcOrd="0" destOrd="0" presId="urn:microsoft.com/office/officeart/2005/8/layout/cycle3"/>
    <dgm:cxn modelId="{61CA558D-F158-4638-8465-68D51A960C76}" type="presOf" srcId="{E178869F-9481-45EA-BE78-46D0A739E3DA}" destId="{F2E32011-E8A6-4779-AFFF-924C31C63B7E}" srcOrd="0" destOrd="0" presId="urn:microsoft.com/office/officeart/2005/8/layout/cycle3"/>
    <dgm:cxn modelId="{D7D8FD82-338F-4885-87B7-BE769D3724B1}" type="presOf" srcId="{C8D0D7CD-33BE-4F5E-9E27-C928DA3265C2}" destId="{5F98640C-C55A-4D1C-A0A5-D806DCA80DC6}" srcOrd="0" destOrd="0" presId="urn:microsoft.com/office/officeart/2005/8/layout/cycle3"/>
    <dgm:cxn modelId="{43651532-D0A9-4AE7-A054-127C3B976C28}" type="presOf" srcId="{41F973AD-AF1B-44F8-8A87-29B6A4214AB1}" destId="{045948DB-8767-4BD8-B010-F1A3707FD5E1}" srcOrd="0" destOrd="0" presId="urn:microsoft.com/office/officeart/2005/8/layout/cycle3"/>
    <dgm:cxn modelId="{7D0BC102-4314-4E0B-AE75-411E42EEFBEA}" srcId="{41F973AD-AF1B-44F8-8A87-29B6A4214AB1}" destId="{6F96BA64-ED2C-48F3-BE70-35D4CB8FEA1A}" srcOrd="0" destOrd="0" parTransId="{C7F49CF6-1AAB-4F66-A963-BC81CBF0F8CE}" sibTransId="{C3DCB6CD-339B-49E2-997B-FAC2FA635BA2}"/>
    <dgm:cxn modelId="{322BBDFA-BB4D-4CDB-B89C-974ADD4EC7F6}" type="presOf" srcId="{C3DCB6CD-339B-49E2-997B-FAC2FA635BA2}" destId="{3F534A26-E5A9-4B86-B236-7F6B46747F11}" srcOrd="0" destOrd="0" presId="urn:microsoft.com/office/officeart/2005/8/layout/cycle3"/>
    <dgm:cxn modelId="{21278E6C-7FA8-42BF-93E8-44A22843074C}" srcId="{41F973AD-AF1B-44F8-8A87-29B6A4214AB1}" destId="{E178869F-9481-45EA-BE78-46D0A739E3DA}" srcOrd="1" destOrd="0" parTransId="{E65EAAB8-E46B-4D61-A74F-72DF520C9BE8}" sibTransId="{3ACC18B7-A337-4920-8322-D2B11FD48F32}"/>
    <dgm:cxn modelId="{4510ED24-A6B5-40A3-9BAE-C1B841691D70}" srcId="{41F973AD-AF1B-44F8-8A87-29B6A4214AB1}" destId="{C8D0D7CD-33BE-4F5E-9E27-C928DA3265C2}" srcOrd="2" destOrd="0" parTransId="{1FB0746B-F48E-455F-934E-E047B1F08EBE}" sibTransId="{AAE7930B-1EEC-4A12-831B-0FBE45262E41}"/>
    <dgm:cxn modelId="{6347677A-F171-4072-856F-C2E5853F6435}" type="presParOf" srcId="{045948DB-8767-4BD8-B010-F1A3707FD5E1}" destId="{441B51B2-EBB5-473C-AC2A-DCBF1AEE2F34}" srcOrd="0" destOrd="0" presId="urn:microsoft.com/office/officeart/2005/8/layout/cycle3"/>
    <dgm:cxn modelId="{A2805C14-646F-4E08-9CE4-2D6272F4F9EA}" type="presParOf" srcId="{441B51B2-EBB5-473C-AC2A-DCBF1AEE2F34}" destId="{81A5D855-EF82-45CD-9CA3-33C22B954585}" srcOrd="0" destOrd="0" presId="urn:microsoft.com/office/officeart/2005/8/layout/cycle3"/>
    <dgm:cxn modelId="{E76659CA-8479-438B-B5AD-CDB6A7CA94E0}" type="presParOf" srcId="{441B51B2-EBB5-473C-AC2A-DCBF1AEE2F34}" destId="{3F534A26-E5A9-4B86-B236-7F6B46747F11}" srcOrd="1" destOrd="0" presId="urn:microsoft.com/office/officeart/2005/8/layout/cycle3"/>
    <dgm:cxn modelId="{F00D88FC-C16F-49BB-BFEA-34C021000E9B}" type="presParOf" srcId="{441B51B2-EBB5-473C-AC2A-DCBF1AEE2F34}" destId="{F2E32011-E8A6-4779-AFFF-924C31C63B7E}" srcOrd="2" destOrd="0" presId="urn:microsoft.com/office/officeart/2005/8/layout/cycle3"/>
    <dgm:cxn modelId="{4C5F4995-FBBA-4CE0-9563-808DFDC167A3}" type="presParOf" srcId="{441B51B2-EBB5-473C-AC2A-DCBF1AEE2F34}" destId="{5F98640C-C55A-4D1C-A0A5-D806DCA80DC6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34A26-E5A9-4B86-B236-7F6B46747F11}">
      <dsp:nvSpPr>
        <dsp:cNvPr id="0" name=""/>
        <dsp:cNvSpPr/>
      </dsp:nvSpPr>
      <dsp:spPr>
        <a:xfrm>
          <a:off x="660718" y="238995"/>
          <a:ext cx="4447510" cy="4447510"/>
        </a:xfrm>
        <a:prstGeom prst="circularArrow">
          <a:avLst>
            <a:gd name="adj1" fmla="val 5689"/>
            <a:gd name="adj2" fmla="val 340510"/>
            <a:gd name="adj3" fmla="val 13519563"/>
            <a:gd name="adj4" fmla="val 17537900"/>
            <a:gd name="adj5" fmla="val 5908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1A5D855-EF82-45CD-9CA3-33C22B954585}">
      <dsp:nvSpPr>
        <dsp:cNvPr id="0" name=""/>
        <dsp:cNvSpPr/>
      </dsp:nvSpPr>
      <dsp:spPr>
        <a:xfrm>
          <a:off x="1778581" y="10103"/>
          <a:ext cx="2292015" cy="803467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Set Performance Expectations &amp; Goals</a:t>
          </a:r>
          <a:endParaRPr lang="en-US" sz="1700" kern="1200" dirty="0"/>
        </a:p>
      </dsp:txBody>
      <dsp:txXfrm>
        <a:off x="1817803" y="49325"/>
        <a:ext cx="2213571" cy="725023"/>
      </dsp:txXfrm>
    </dsp:sp>
    <dsp:sp modelId="{F2E32011-E8A6-4779-AFFF-924C31C63B7E}">
      <dsp:nvSpPr>
        <dsp:cNvPr id="0" name=""/>
        <dsp:cNvSpPr/>
      </dsp:nvSpPr>
      <dsp:spPr>
        <a:xfrm>
          <a:off x="4124918" y="2884773"/>
          <a:ext cx="2313165" cy="633494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Performance Check-Ins</a:t>
          </a:r>
          <a:endParaRPr lang="en-US" sz="1700" kern="1200" dirty="0"/>
        </a:p>
      </dsp:txBody>
      <dsp:txXfrm>
        <a:off x="4155843" y="2915698"/>
        <a:ext cx="2251315" cy="571644"/>
      </dsp:txXfrm>
    </dsp:sp>
    <dsp:sp modelId="{5F98640C-C55A-4D1C-A0A5-D806DCA80DC6}">
      <dsp:nvSpPr>
        <dsp:cNvPr id="0" name=""/>
        <dsp:cNvSpPr/>
      </dsp:nvSpPr>
      <dsp:spPr>
        <a:xfrm>
          <a:off x="0" y="3017996"/>
          <a:ext cx="2187882" cy="597096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Performance</a:t>
          </a:r>
          <a:endParaRPr lang="en-US" sz="1700" kern="1200" dirty="0"/>
        </a:p>
      </dsp:txBody>
      <dsp:txXfrm>
        <a:off x="29148" y="3047144"/>
        <a:ext cx="2129586" cy="53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8C021-FDFA-4E44-845E-8D6029382D35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A4EA5-DE96-466B-9101-D2790CC50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81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3303F3-08A0-4F1C-BD79-E318AA1B9D26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5A4691-AA34-436D-ADDC-C4BBA575C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51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lvl="1" indent="-232943" defTabSz="931774">
              <a:buFontTx/>
              <a:buAutoNum type="arabicPeriod"/>
              <a:defRPr/>
            </a:pPr>
            <a:r>
              <a:rPr lang="en-US" b="1" i="1" dirty="0" smtClean="0"/>
              <a:t>Unit PDP Practice or SOP  </a:t>
            </a:r>
            <a:r>
              <a:rPr lang="en-US" b="1" i="1" dirty="0"/>
              <a:t>may transfer from existing processes or establish</a:t>
            </a:r>
          </a:p>
          <a:p>
            <a:pPr marL="698830" lvl="1" indent="-232943" defTabSz="931774">
              <a:buFontTx/>
              <a:buAutoNum type="alphaUcPeriod"/>
              <a:defRPr/>
            </a:pPr>
            <a:r>
              <a:rPr lang="en-US" b="1" i="1" dirty="0" smtClean="0"/>
              <a:t>Timelines </a:t>
            </a:r>
          </a:p>
          <a:p>
            <a:pPr marL="698830" lvl="1" indent="-232943" defTabSz="931774">
              <a:buFontTx/>
              <a:buAutoNum type="alphaUcPeriod"/>
              <a:defRPr/>
            </a:pPr>
            <a:r>
              <a:rPr lang="en-US" b="1" i="1" dirty="0" smtClean="0"/>
              <a:t>Rater - Reviewer  policy</a:t>
            </a:r>
          </a:p>
          <a:p>
            <a:pPr marL="698830" lvl="1" indent="-232943" defTabSz="931774">
              <a:buFont typeface="+mj-lt"/>
              <a:buAutoNum type="alphaUcPeriod"/>
              <a:defRPr/>
            </a:pPr>
            <a:r>
              <a:rPr lang="en-US" b="1" i="1" dirty="0"/>
              <a:t>Employee self-</a:t>
            </a:r>
            <a:r>
              <a:rPr lang="en-US" b="1" i="1" dirty="0" err="1"/>
              <a:t>eval</a:t>
            </a:r>
            <a:r>
              <a:rPr lang="en-US" b="1" i="1" dirty="0"/>
              <a:t> process, </a:t>
            </a:r>
            <a:r>
              <a:rPr lang="en-US" b="1" i="1" dirty="0" smtClean="0"/>
              <a:t>format,</a:t>
            </a:r>
            <a:r>
              <a:rPr lang="en-US" b="1" i="1" baseline="0" dirty="0" smtClean="0"/>
              <a:t> training parameters or availability </a:t>
            </a:r>
            <a:endParaRPr lang="en-US" b="1" i="1" dirty="0"/>
          </a:p>
          <a:p>
            <a:pPr marL="698830" lvl="1" indent="-232943" defTabSz="931774">
              <a:buFont typeface="+mj-lt"/>
              <a:buAutoNum type="alphaUcPeriod"/>
              <a:defRPr/>
            </a:pPr>
            <a:r>
              <a:rPr lang="en-US" b="1" i="1" dirty="0" smtClean="0"/>
              <a:t>Any HR actions</a:t>
            </a:r>
            <a:r>
              <a:rPr lang="en-US" b="1" i="1" baseline="0" dirty="0" smtClean="0"/>
              <a:t> (disciplinary or promotion, FMLA or extended absences)</a:t>
            </a:r>
          </a:p>
          <a:p>
            <a:pPr marL="698830" lvl="1" indent="-232943" defTabSz="931774">
              <a:buFont typeface="+mj-lt"/>
              <a:buAutoNum type="alphaUcPeriod"/>
              <a:defRPr/>
            </a:pPr>
            <a:r>
              <a:rPr lang="en-US" b="1" i="1" baseline="0" dirty="0" smtClean="0"/>
              <a:t>Standardized terms/language to be included (i.e. org impact statement; ways to address attendance/delegation)</a:t>
            </a:r>
          </a:p>
          <a:p>
            <a:pPr marL="698830" lvl="1" indent="-232943" defTabSz="931774">
              <a:buFont typeface="+mj-lt"/>
              <a:buAutoNum type="alphaUcPeriod"/>
              <a:defRPr/>
            </a:pPr>
            <a:endParaRPr lang="en-US" b="1" i="1" baseline="0" dirty="0" smtClean="0"/>
          </a:p>
          <a:p>
            <a:pPr marL="465887" lvl="2" defTabSz="931774">
              <a:defRPr/>
            </a:pPr>
            <a:endParaRPr lang="en-US" b="1" i="1" dirty="0"/>
          </a:p>
          <a:p>
            <a:r>
              <a:rPr lang="en-US" i="0" dirty="0" smtClean="0"/>
              <a:t>2.   Volume and time available –</a:t>
            </a:r>
            <a:r>
              <a:rPr lang="en-US" i="0" baseline="0" dirty="0" smtClean="0"/>
              <a:t> individual schedule variances</a:t>
            </a:r>
          </a:p>
          <a:p>
            <a:r>
              <a:rPr lang="en-US" i="0" baseline="0" dirty="0" smtClean="0"/>
              <a:t>3.   Creates on this first go-around </a:t>
            </a:r>
            <a:r>
              <a:rPr lang="en-US" b="1" i="1" baseline="0" dirty="0" smtClean="0"/>
              <a:t>but existing information should translate or format</a:t>
            </a:r>
          </a:p>
          <a:p>
            <a:pPr defTabSz="931774">
              <a:defRPr/>
            </a:pPr>
            <a:r>
              <a:rPr lang="en-US" i="0" baseline="0" dirty="0" smtClean="0"/>
              <a:t>4.    If applicable, Employee completes </a:t>
            </a:r>
            <a:r>
              <a:rPr lang="en-US" i="0" baseline="0" dirty="0" err="1" smtClean="0"/>
              <a:t>perf</a:t>
            </a:r>
            <a:r>
              <a:rPr lang="en-US" i="0" baseline="0" dirty="0" smtClean="0"/>
              <a:t> factors and ratings, specific achievements, training and development needs</a:t>
            </a:r>
            <a:endParaRPr lang="en-US" b="1" i="1" baseline="0" dirty="0" smtClean="0"/>
          </a:p>
          <a:p>
            <a:pPr defTabSz="931774">
              <a:defRPr/>
            </a:pPr>
            <a:r>
              <a:rPr lang="en-US" i="0" baseline="0" dirty="0" smtClean="0"/>
              <a:t>5.    Unit establishes/communicates timeline (3 days prior, 1 day prior)</a:t>
            </a:r>
            <a:endParaRPr lang="en-US" i="0" dirty="0" smtClean="0"/>
          </a:p>
          <a:p>
            <a:pPr marL="232943" indent="-232943">
              <a:buFont typeface="+mj-lt"/>
              <a:buAutoNum type="arabicPeriod" startAt="6"/>
            </a:pPr>
            <a:r>
              <a:rPr lang="en-US" i="0" baseline="0" dirty="0" smtClean="0"/>
              <a:t>Protocol slide – are we on the same page, same book?</a:t>
            </a:r>
          </a:p>
          <a:p>
            <a:pPr marL="698830" lvl="1" indent="-232943">
              <a:buFont typeface="+mj-lt"/>
              <a:buAutoNum type="alphaUcPeriod" startAt="6"/>
            </a:pPr>
            <a:r>
              <a:rPr lang="en-US" b="1" i="1" baseline="0" dirty="0" smtClean="0"/>
              <a:t>Current ratings include supervisor’s and employee’s of performance</a:t>
            </a:r>
          </a:p>
          <a:p>
            <a:pPr marL="228600" indent="-228600">
              <a:buAutoNum type="arabicPeriod" startAt="7"/>
            </a:pPr>
            <a:r>
              <a:rPr lang="en-US" i="0" baseline="0" dirty="0" smtClean="0"/>
              <a:t>Sign and submit </a:t>
            </a:r>
            <a:r>
              <a:rPr lang="en-US" b="1" i="1" baseline="0" dirty="0" smtClean="0"/>
              <a:t>or schedule a revisit  </a:t>
            </a:r>
            <a:r>
              <a:rPr lang="en-US" i="0" baseline="0" dirty="0" smtClean="0"/>
              <a:t>(slide 13 coming</a:t>
            </a:r>
            <a:r>
              <a:rPr lang="en-US" i="1" baseline="0" dirty="0" smtClean="0"/>
              <a:t>)</a:t>
            </a:r>
            <a:endParaRPr lang="en-US" dirty="0" smtClean="0"/>
          </a:p>
          <a:p>
            <a:pPr marL="0" lvl="1" indent="0" defTabSz="931774">
              <a:buNone/>
              <a:defRPr/>
            </a:pPr>
            <a:r>
              <a:rPr lang="en-US" b="1" i="1" dirty="0" smtClean="0"/>
              <a:t>  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i="0" dirty="0" smtClean="0"/>
              <a:t>Sources: performance</a:t>
            </a:r>
            <a:r>
              <a:rPr lang="en-US" i="0" baseline="0" dirty="0" smtClean="0"/>
              <a:t> portfolio, lean report outs, other strategy visuals, stakeholders feedback, </a:t>
            </a:r>
            <a:r>
              <a:rPr lang="en-US" i="0" baseline="0" dirty="0" smtClean="0">
                <a:solidFill>
                  <a:srgbClr val="FF0000"/>
                </a:solidFill>
              </a:rPr>
              <a:t>PSPDF, Grant language, </a:t>
            </a:r>
            <a:r>
              <a:rPr lang="en-US" b="1" i="1" baseline="0" dirty="0" smtClean="0">
                <a:solidFill>
                  <a:srgbClr val="FF0000"/>
                </a:solidFill>
              </a:rPr>
              <a:t>HR appointments, issues</a:t>
            </a:r>
          </a:p>
          <a:p>
            <a:pPr defTabSz="931774">
              <a:defRPr/>
            </a:pPr>
            <a:r>
              <a:rPr lang="en-US" i="1" baseline="0" dirty="0" smtClean="0"/>
              <a:t>       </a:t>
            </a:r>
            <a:r>
              <a:rPr lang="en-US" b="1" i="1" baseline="0" dirty="0" smtClean="0"/>
              <a:t>FUTURE 360◦ catalyst survey</a:t>
            </a:r>
          </a:p>
          <a:p>
            <a:r>
              <a:rPr lang="en-US" b="1" i="1" baseline="0" dirty="0" smtClean="0"/>
              <a:t>Consistency from Source Docs re: HR action  (Dave’s examples of returning employee RFD to work based  on  prior evaluations)</a:t>
            </a:r>
          </a:p>
          <a:p>
            <a:r>
              <a:rPr lang="en-US" baseline="0" dirty="0" smtClean="0"/>
              <a:t>Significant:  see PDP handout </a:t>
            </a:r>
            <a:r>
              <a:rPr lang="en-US" baseline="0" dirty="0" err="1" smtClean="0"/>
              <a:t>pg</a:t>
            </a:r>
            <a:r>
              <a:rPr lang="en-US" baseline="0" dirty="0" smtClean="0"/>
              <a:t> 1</a:t>
            </a:r>
          </a:p>
          <a:p>
            <a:pPr defTabSz="931774">
              <a:defRPr/>
            </a:pPr>
            <a:r>
              <a:rPr lang="en-US" i="0" baseline="0" dirty="0" smtClean="0"/>
              <a:t>Examples of emerging priorities; lean leadership, initiatives, absence of co-worker</a:t>
            </a:r>
            <a:endParaRPr lang="en-US" i="0" dirty="0" smtClean="0"/>
          </a:p>
          <a:p>
            <a:endParaRPr lang="en-US" baseline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i="1" dirty="0" smtClean="0"/>
              <a:t>Stress Significant (PDP</a:t>
            </a:r>
            <a:r>
              <a:rPr lang="en-US" i="1" baseline="0" dirty="0" smtClean="0"/>
              <a:t> page 1)</a:t>
            </a:r>
          </a:p>
          <a:p>
            <a:pPr eaLnBrk="1" hangingPunct="1">
              <a:buFont typeface="Arial" pitchFamily="34" charset="0"/>
              <a:buNone/>
            </a:pPr>
            <a:endParaRPr lang="en-US" i="1" baseline="0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i="1" baseline="0" dirty="0" smtClean="0"/>
              <a:t>What employee needs to accomplish </a:t>
            </a:r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and what supervisor needs to clearly communicate</a:t>
            </a:r>
          </a:p>
          <a:p>
            <a:pPr defTabSz="931774">
              <a:buFont typeface="Arial" pitchFamily="34" charset="0"/>
              <a:buChar char="•"/>
            </a:pPr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Meaningful metrics slide ahead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For PG 2 – reiterate</a:t>
            </a:r>
            <a:r>
              <a:rPr lang="en-US" b="1" baseline="0" dirty="0" smtClean="0">
                <a:solidFill>
                  <a:schemeClr val="accent2">
                    <a:lumMod val="75000"/>
                  </a:schemeClr>
                </a:solidFill>
              </a:rPr>
              <a:t>  HSA development funds available in FY15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i="1" baseline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Job Descriptions should be updated and revised if there are significant changes to the employee’s responsibilities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baseline="0" dirty="0" smtClean="0"/>
              <a:t>Have a discussion about how their individual goals influence other goals (group/team, department/division, organization) new PDP frames this</a:t>
            </a:r>
            <a:endParaRPr lang="en-US" dirty="0" smtClean="0"/>
          </a:p>
          <a:p>
            <a:pPr marL="0" lvl="1" defTabSz="928225">
              <a:defRPr/>
            </a:pPr>
            <a:r>
              <a:rPr lang="en-US" sz="1900" dirty="0"/>
              <a:t>The goals are where you want the primary focus to be – this does not mean the employee ignores the rest of their job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6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GOALS ARE THE REFERENCE POINT (remind people</a:t>
            </a:r>
            <a:r>
              <a:rPr lang="en-US" baseline="0" dirty="0" smtClean="0"/>
              <a:t> of Effective Communications Training)</a:t>
            </a:r>
          </a:p>
          <a:p>
            <a:pPr eaLnBrk="1" hangingPunct="1"/>
            <a:r>
              <a:rPr lang="en-US" baseline="0" dirty="0" smtClean="0"/>
              <a:t>Are the supervisor and employee on the same page?  Clearly communicated and understood</a:t>
            </a:r>
          </a:p>
          <a:p>
            <a:pPr eaLnBrk="1" hangingPunct="1"/>
            <a:endParaRPr lang="en-US" dirty="0" smtClean="0"/>
          </a:p>
          <a:p>
            <a:r>
              <a:rPr lang="en-US" sz="1400" dirty="0"/>
              <a:t>S</a:t>
            </a:r>
            <a:r>
              <a:rPr lang="en-US" dirty="0" smtClean="0"/>
              <a:t>pecific – clear and focused</a:t>
            </a:r>
          </a:p>
          <a:p>
            <a:r>
              <a:rPr lang="en-US" sz="1400" dirty="0" smtClean="0"/>
              <a:t>M</a:t>
            </a:r>
            <a:r>
              <a:rPr lang="en-US" dirty="0" smtClean="0"/>
              <a:t>easurable/observable – actions/behaviors that can be measured, observed, documented, tracked</a:t>
            </a:r>
          </a:p>
          <a:p>
            <a:r>
              <a:rPr lang="en-US" sz="1400" dirty="0"/>
              <a:t>A</a:t>
            </a:r>
            <a:r>
              <a:rPr lang="en-US" dirty="0" smtClean="0"/>
              <a:t>ction-oriented – something must be </a:t>
            </a:r>
            <a:r>
              <a:rPr lang="en-US" i="1" dirty="0" smtClean="0"/>
              <a:t>done</a:t>
            </a:r>
            <a:endParaRPr lang="en-US" dirty="0" smtClean="0"/>
          </a:p>
          <a:p>
            <a:r>
              <a:rPr lang="en-US" sz="1400" dirty="0"/>
              <a:t>R</a:t>
            </a:r>
            <a:r>
              <a:rPr lang="en-US" dirty="0" smtClean="0"/>
              <a:t>ealistic/Relevant – within the employee’s control &amp; abilities, resources available </a:t>
            </a:r>
          </a:p>
          <a:p>
            <a:r>
              <a:rPr lang="en-US" sz="1400" dirty="0"/>
              <a:t>T</a:t>
            </a:r>
            <a:r>
              <a:rPr lang="en-US" dirty="0" smtClean="0"/>
              <a:t>imely – establish time frames, turnaround/processing times, deadlines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r>
              <a:rPr lang="en-US" dirty="0" smtClean="0"/>
              <a:t>Goal Example – implement new technology to allow for streamlined</a:t>
            </a:r>
            <a:r>
              <a:rPr lang="en-US" baseline="0" dirty="0" smtClean="0"/>
              <a:t> response to protocol inquiries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responsibility</a:t>
            </a:r>
            <a:r>
              <a:rPr lang="en-US" dirty="0" smtClean="0"/>
              <a:t> – ensure that best fit technology is in place,</a:t>
            </a:r>
            <a:r>
              <a:rPr lang="en-US" baseline="0" dirty="0" smtClean="0"/>
              <a:t> training conducted, implementation measured as successful by Dec 1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task</a:t>
            </a:r>
            <a:r>
              <a:rPr lang="en-US" dirty="0" smtClean="0"/>
              <a:t> – delegates track</a:t>
            </a:r>
            <a:r>
              <a:rPr lang="en-US" baseline="0" dirty="0" smtClean="0"/>
              <a:t> training compliance and report 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77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>
                <a:solidFill>
                  <a:srgbClr val="FF0000"/>
                </a:solidFill>
              </a:rPr>
              <a:t>The point isn’t to simply measure </a:t>
            </a:r>
            <a:r>
              <a:rPr lang="en-US" i="1" dirty="0" smtClean="0">
                <a:solidFill>
                  <a:srgbClr val="FF0000"/>
                </a:solidFill>
              </a:rPr>
              <a:t>something</a:t>
            </a:r>
            <a:r>
              <a:rPr lang="en-US" dirty="0" smtClean="0">
                <a:solidFill>
                  <a:srgbClr val="FF0000"/>
                </a:solidFill>
              </a:rPr>
              <a:t> – the point is to make things “better”</a:t>
            </a:r>
          </a:p>
          <a:p>
            <a:pPr defTabSz="931774"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Your source</a:t>
            </a:r>
            <a:r>
              <a:rPr lang="en-US" b="1" i="1" baseline="0" dirty="0" smtClean="0">
                <a:solidFill>
                  <a:srgbClr val="FF0000"/>
                </a:solidFill>
              </a:rPr>
              <a:t> documents, report outs, grant specific aims, previous evaluations may have built-in metrics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defTabSz="931774"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Again – example of FY 15 HSA training</a:t>
            </a:r>
            <a:r>
              <a:rPr lang="en-US" b="1" i="1" baseline="0" dirty="0" smtClean="0">
                <a:solidFill>
                  <a:srgbClr val="FF0000"/>
                </a:solidFill>
              </a:rPr>
              <a:t> dollars</a:t>
            </a:r>
            <a:endParaRPr lang="en-US" b="1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2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25">
              <a:defRPr/>
            </a:pPr>
            <a:r>
              <a:rPr lang="en-US" i="0" dirty="0" smtClean="0">
                <a:solidFill>
                  <a:srgbClr val="FF0000"/>
                </a:solidFill>
              </a:rPr>
              <a:t>Use effective communication techniques</a:t>
            </a:r>
          </a:p>
          <a:p>
            <a:pPr defTabSz="928225"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Honesty: </a:t>
            </a:r>
          </a:p>
          <a:p>
            <a:pPr defTabSz="928225">
              <a:defRPr/>
            </a:pPr>
            <a:r>
              <a:rPr lang="en-US" b="1" i="1" dirty="0" smtClean="0">
                <a:solidFill>
                  <a:schemeClr val="tx1"/>
                </a:solidFill>
              </a:rPr>
              <a:t> it is a disservice to everyone to avoid difficult conversations;  actions</a:t>
            </a:r>
            <a:r>
              <a:rPr lang="en-US" b="1" i="1" baseline="0" dirty="0" smtClean="0">
                <a:solidFill>
                  <a:schemeClr val="tx1"/>
                </a:solidFill>
              </a:rPr>
              <a:t> you are planning may be delayed (pitch to Kelly)</a:t>
            </a:r>
          </a:p>
          <a:p>
            <a:pPr defTabSz="928225">
              <a:defRPr/>
            </a:pPr>
            <a:r>
              <a:rPr lang="en-US" b="1" i="1" baseline="0" dirty="0" smtClean="0">
                <a:solidFill>
                  <a:schemeClr val="tx1"/>
                </a:solidFill>
              </a:rPr>
              <a:t>“everything was perfect – and then I got fired”  “I inherited this person and her last supervisor said she was terrific”</a:t>
            </a:r>
          </a:p>
          <a:p>
            <a:pPr marL="0" marR="0" indent="0" algn="l" defTabSz="9282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>
                <a:solidFill>
                  <a:srgbClr val="FF0000"/>
                </a:solidFill>
              </a:rPr>
              <a:t>The employee should end up doing most of the talking, since he or she is likely to know their needs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i="0" dirty="0" smtClean="0">
                <a:solidFill>
                  <a:srgbClr val="FF0000"/>
                </a:solidFill>
              </a:rPr>
              <a:t>best</a:t>
            </a:r>
          </a:p>
          <a:p>
            <a:pPr defTabSz="928225">
              <a:defRPr/>
            </a:pPr>
            <a:r>
              <a:rPr lang="en-US" i="0" dirty="0" smtClean="0">
                <a:solidFill>
                  <a:srgbClr val="FF0000"/>
                </a:solidFill>
              </a:rPr>
              <a:t>Refer to documents; paper not personality unless the personality is overriding component (should not be a surprise)</a:t>
            </a:r>
          </a:p>
          <a:p>
            <a:pPr defTabSz="928225">
              <a:defRPr/>
            </a:pPr>
            <a:r>
              <a:rPr lang="en-US" i="0" dirty="0" smtClean="0">
                <a:solidFill>
                  <a:srgbClr val="FF0000"/>
                </a:solidFill>
              </a:rPr>
              <a:t>The employee should end up doing most of the talking, since he or she is likely to know their needs best</a:t>
            </a:r>
          </a:p>
          <a:p>
            <a:pPr defTabSz="928225">
              <a:defRPr/>
            </a:pPr>
            <a:endParaRPr lang="en-US" i="0" dirty="0" smtClean="0">
              <a:solidFill>
                <a:srgbClr val="FF0000"/>
              </a:solidFill>
            </a:endParaRPr>
          </a:p>
          <a:p>
            <a:r>
              <a:rPr lang="en-US" b="1" i="1" dirty="0" smtClean="0"/>
              <a:t>Alignment</a:t>
            </a:r>
          </a:p>
          <a:p>
            <a:r>
              <a:rPr lang="en-US" b="1" i="1" dirty="0" smtClean="0"/>
              <a:t>From </a:t>
            </a:r>
            <a:r>
              <a:rPr lang="en-US" b="1" i="1" dirty="0" err="1" smtClean="0"/>
              <a:t>ee</a:t>
            </a:r>
            <a:r>
              <a:rPr lang="en-US" b="1" i="1" dirty="0" smtClean="0"/>
              <a:t> perspective (under/over performer</a:t>
            </a:r>
            <a:r>
              <a:rPr lang="en-US" b="1" i="1" baseline="0" dirty="0" smtClean="0"/>
              <a:t> bias in ratings) widely different perceptions</a:t>
            </a:r>
            <a:endParaRPr lang="en-US" b="1" i="1" dirty="0" smtClean="0"/>
          </a:p>
          <a:p>
            <a:r>
              <a:rPr lang="en-US" b="1" i="1" dirty="0" smtClean="0"/>
              <a:t>From supervisor (with goals,</a:t>
            </a:r>
            <a:r>
              <a:rPr lang="en-US" b="1" i="1" baseline="0" dirty="0" smtClean="0"/>
              <a:t> with current capabilities, with team)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2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 to strategy map</a:t>
            </a:r>
          </a:p>
          <a:p>
            <a:r>
              <a:rPr lang="en-US" dirty="0" smtClean="0"/>
              <a:t>High</a:t>
            </a:r>
            <a:r>
              <a:rPr lang="en-US" baseline="0" dirty="0" smtClean="0"/>
              <a:t> performance linked to processes, tools, programs</a:t>
            </a:r>
          </a:p>
          <a:p>
            <a:r>
              <a:rPr lang="en-US" baseline="0" dirty="0" smtClean="0"/>
              <a:t>Agility, Flexibility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72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Peggy can moderate, field</a:t>
            </a:r>
          </a:p>
          <a:p>
            <a:r>
              <a:rPr lang="en-US" dirty="0" smtClean="0"/>
              <a:t>FAQ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 smtClean="0"/>
              <a:t>The new normal, our cultural shift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0" dirty="0" smtClean="0"/>
              <a:t>All HSA personnel expected to meet expectations with high 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0" dirty="0" smtClean="0"/>
              <a:t>Need good metrics to support</a:t>
            </a:r>
          </a:p>
          <a:p>
            <a:endParaRPr lang="en-US" b="1" dirty="0" smtClean="0"/>
          </a:p>
          <a:p>
            <a:r>
              <a:rPr lang="en-US" b="1" dirty="0" smtClean="0"/>
              <a:t>Performance development 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1" dirty="0" smtClean="0"/>
              <a:t>Designed to provide a</a:t>
            </a:r>
            <a:r>
              <a:rPr lang="en-US" b="1" i="1" baseline="0" dirty="0" smtClean="0"/>
              <a:t> reflection of actual performance, current expectations/goals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1" baseline="0" dirty="0" smtClean="0"/>
              <a:t>Designed to support ongoing performance communication around progress, growth, goals – not supplant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1" baseline="0" dirty="0" smtClean="0"/>
              <a:t>N</a:t>
            </a:r>
            <a:r>
              <a:rPr lang="en-US" b="1" i="1" dirty="0" smtClean="0"/>
              <a:t>ot designed as</a:t>
            </a:r>
            <a:r>
              <a:rPr lang="en-US" b="1" i="1" baseline="0" dirty="0" smtClean="0"/>
              <a:t> corrective or recognition ; there are other systems for that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72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Ongoing communication,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10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5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Describe Definitions – PMP PD </a:t>
            </a:r>
          </a:p>
          <a:p>
            <a:pPr defTabSz="931774"/>
            <a:r>
              <a:rPr lang="en-US" b="1" i="1" dirty="0" smtClean="0">
                <a:solidFill>
                  <a:srgbClr val="C00000"/>
                </a:solidFill>
              </a:rPr>
              <a:t>CULTURE CHANGE – expecting high performance of all staff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Organizational flexibility</a:t>
            </a:r>
            <a:r>
              <a:rPr lang="en-US" b="1" i="1" baseline="0" dirty="0" smtClean="0">
                <a:solidFill>
                  <a:srgbClr val="C00000"/>
                </a:solidFill>
              </a:rPr>
              <a:t> and agility</a:t>
            </a:r>
            <a:endParaRPr lang="en-US" b="1" i="1" dirty="0" smtClean="0">
              <a:solidFill>
                <a:srgbClr val="C00000"/>
              </a:solidFill>
            </a:endParaRPr>
          </a:p>
          <a:p>
            <a:r>
              <a:rPr lang="en-US" b="1" i="1" dirty="0" smtClean="0">
                <a:solidFill>
                  <a:srgbClr val="C00000"/>
                </a:solidFill>
              </a:rPr>
              <a:t>Better, meaningful metrics yield better decisions, justify growth and further development</a:t>
            </a:r>
          </a:p>
          <a:p>
            <a:r>
              <a:rPr lang="en-US" b="0" i="0" dirty="0" smtClean="0">
                <a:solidFill>
                  <a:srgbClr val="C00000"/>
                </a:solidFill>
              </a:rPr>
              <a:t>Driven by Provost timeline</a:t>
            </a:r>
          </a:p>
          <a:p>
            <a:r>
              <a:rPr lang="en-US" b="0" i="0" dirty="0" smtClean="0">
                <a:solidFill>
                  <a:srgbClr val="C00000"/>
                </a:solidFill>
              </a:rPr>
              <a:t>History of HS Directors/HSA decisions/Supervisor post-training</a:t>
            </a:r>
            <a:r>
              <a:rPr lang="en-US" b="0" i="0" baseline="0" dirty="0" smtClean="0">
                <a:solidFill>
                  <a:srgbClr val="C00000"/>
                </a:solidFill>
              </a:rPr>
              <a:t> feedback</a:t>
            </a:r>
          </a:p>
          <a:p>
            <a:r>
              <a:rPr lang="en-US" b="1" i="1" baseline="0" dirty="0" smtClean="0">
                <a:solidFill>
                  <a:srgbClr val="C00000"/>
                </a:solidFill>
              </a:rPr>
              <a:t>Streamlined version now  - future: all staff</a:t>
            </a:r>
            <a:r>
              <a:rPr lang="en-US" b="0" i="0" baseline="0" dirty="0" smtClean="0">
                <a:solidFill>
                  <a:srgbClr val="C00000"/>
                </a:solidFill>
              </a:rPr>
              <a:t>, </a:t>
            </a:r>
            <a:r>
              <a:rPr lang="en-US" b="1" i="1" baseline="0" dirty="0" smtClean="0">
                <a:solidFill>
                  <a:srgbClr val="C00000"/>
                </a:solidFill>
              </a:rPr>
              <a:t>PMP CYCLE, </a:t>
            </a:r>
            <a:r>
              <a:rPr lang="en-US" b="0" i="0" baseline="0" dirty="0" smtClean="0">
                <a:solidFill>
                  <a:srgbClr val="C00000"/>
                </a:solidFill>
              </a:rPr>
              <a:t>360 survey (e-sample), coaching, cycle with full tools, incorporating feedback</a:t>
            </a:r>
            <a:endParaRPr lang="en-US" b="0" i="0" dirty="0" smtClean="0">
              <a:solidFill>
                <a:srgbClr val="C00000"/>
              </a:solidFill>
            </a:endParaRPr>
          </a:p>
          <a:p>
            <a:endParaRPr lang="en-US" b="0" i="1" dirty="0" smtClean="0">
              <a:solidFill>
                <a:srgbClr val="C00000"/>
              </a:solidFill>
            </a:endParaRPr>
          </a:p>
          <a:p>
            <a:r>
              <a:rPr lang="en-US" b="0" i="0" dirty="0" smtClean="0">
                <a:solidFill>
                  <a:srgbClr val="C00000"/>
                </a:solidFill>
              </a:rPr>
              <a:t>Current UW HR Status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0" dirty="0" smtClean="0"/>
              <a:t>Inconsistent performance mgt. culture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0" dirty="0" smtClean="0"/>
              <a:t>Inconsistent emphasis/support on the role of managing/supervising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0" dirty="0" smtClean="0"/>
              <a:t>Inconsistent performance mgt. coaching skillsets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0" dirty="0" smtClean="0"/>
              <a:t>Wide variability and effectiveness across tools/practices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70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51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Health</a:t>
            </a:r>
          </a:p>
          <a:p>
            <a:r>
              <a:rPr lang="en-US" dirty="0" smtClean="0"/>
              <a:t>Late due to chemo treatment</a:t>
            </a:r>
          </a:p>
          <a:p>
            <a:r>
              <a:rPr lang="en-US" dirty="0" smtClean="0"/>
              <a:t>Project</a:t>
            </a:r>
            <a:r>
              <a:rPr lang="en-US" baseline="0" dirty="0" smtClean="0"/>
              <a:t> delayed due to approved leave</a:t>
            </a:r>
          </a:p>
          <a:p>
            <a:r>
              <a:rPr lang="en-US" baseline="0" dirty="0" smtClean="0"/>
              <a:t>Mental health counseling schedule</a:t>
            </a:r>
          </a:p>
          <a:p>
            <a:r>
              <a:rPr lang="en-US" baseline="0" dirty="0" err="1" smtClean="0"/>
              <a:t>Carelink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="1" baseline="0" dirty="0" smtClean="0"/>
              <a:t>Legal</a:t>
            </a:r>
          </a:p>
          <a:p>
            <a:r>
              <a:rPr lang="en-US" baseline="0" dirty="0" smtClean="0"/>
              <a:t>UCIRO, </a:t>
            </a:r>
            <a:r>
              <a:rPr lang="en-US" baseline="0" dirty="0" err="1" smtClean="0"/>
              <a:t>Ombud</a:t>
            </a:r>
            <a:r>
              <a:rPr lang="en-US" baseline="0" dirty="0" smtClean="0"/>
              <a:t>,  Union, Mediations……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Language - vague</a:t>
            </a:r>
          </a:p>
          <a:p>
            <a:r>
              <a:rPr lang="en-US" baseline="0" dirty="0" smtClean="0"/>
              <a:t>“Always late”</a:t>
            </a:r>
          </a:p>
          <a:p>
            <a:r>
              <a:rPr lang="en-US" baseline="0" dirty="0" smtClean="0"/>
              <a:t>“Never does it”</a:t>
            </a:r>
          </a:p>
          <a:p>
            <a:r>
              <a:rPr lang="en-US" baseline="0" dirty="0" smtClean="0"/>
              <a:t>“Outstanding at every aspect of her job”</a:t>
            </a:r>
          </a:p>
          <a:p>
            <a:r>
              <a:rPr lang="en-US" baseline="0" dirty="0" smtClean="0"/>
              <a:t>Provide specific examples, </a:t>
            </a:r>
          </a:p>
          <a:p>
            <a:r>
              <a:rPr lang="en-US" baseline="0" dirty="0" smtClean="0"/>
              <a:t>“late to senior </a:t>
            </a:r>
            <a:r>
              <a:rPr lang="en-US" baseline="0" dirty="0" err="1" smtClean="0"/>
              <a:t>mgt</a:t>
            </a:r>
            <a:r>
              <a:rPr lang="en-US" baseline="0" dirty="0" smtClean="0"/>
              <a:t> meeting 3 times in June and July, impacting agenda”</a:t>
            </a:r>
          </a:p>
          <a:p>
            <a:r>
              <a:rPr lang="en-US" baseline="0" dirty="0" smtClean="0"/>
              <a:t>“Assigned 10 benchmark tasks, completed 5 with no extenuating circumstances communicated”</a:t>
            </a:r>
          </a:p>
          <a:p>
            <a:r>
              <a:rPr lang="en-US" baseline="0" dirty="0" smtClean="0"/>
              <a:t>“Accurately delegated responsibilities, prepared staff, communicated 1 week prior to departure re: 5 approved leaves”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HALO</a:t>
            </a:r>
          </a:p>
          <a:p>
            <a:r>
              <a:rPr lang="en-US" b="0" baseline="0" dirty="0" smtClean="0"/>
              <a:t>So expertly managed national conference or Lean Initiative that rest of performance not accurately measured</a:t>
            </a:r>
          </a:p>
          <a:p>
            <a:r>
              <a:rPr lang="en-US" b="0" baseline="0" dirty="0" smtClean="0"/>
              <a:t>One pinnacle achievement overshadows underperformance</a:t>
            </a:r>
          </a:p>
          <a:p>
            <a:r>
              <a:rPr lang="en-US" b="0" baseline="0" dirty="0" smtClean="0"/>
              <a:t>Supervisor reacts to one outstanding characteristic which influences our total judgment about person and performance</a:t>
            </a:r>
          </a:p>
          <a:p>
            <a:r>
              <a:rPr lang="en-US" b="0" baseline="0" dirty="0" smtClean="0"/>
              <a:t>Ascribe a range of related traits that may not now or ever exist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HORN</a:t>
            </a:r>
          </a:p>
          <a:p>
            <a:r>
              <a:rPr lang="en-US" b="0" baseline="0" dirty="0" smtClean="0"/>
              <a:t>Flip side – lacking in one trait ( or one spectacular failure) influences all others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Rate against others</a:t>
            </a:r>
          </a:p>
          <a:p>
            <a:r>
              <a:rPr lang="en-US" b="0" baseline="0" dirty="0" smtClean="0"/>
              <a:t>Style</a:t>
            </a:r>
          </a:p>
          <a:p>
            <a:r>
              <a:rPr lang="en-US" b="0" baseline="0" dirty="0" smtClean="0"/>
              <a:t>Scope</a:t>
            </a:r>
          </a:p>
          <a:p>
            <a:r>
              <a:rPr lang="en-US" b="0" baseline="0" dirty="0" smtClean="0"/>
              <a:t>Personality</a:t>
            </a:r>
          </a:p>
          <a:p>
            <a:r>
              <a:rPr lang="en-US" b="0" baseline="0" dirty="0" smtClean="0"/>
              <a:t>Relationships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AVOID</a:t>
            </a:r>
          </a:p>
          <a:p>
            <a:r>
              <a:rPr lang="en-US" b="0" baseline="0" dirty="0" smtClean="0"/>
              <a:t>Planned events may not occur, lose the opportunity to address immediately</a:t>
            </a:r>
          </a:p>
          <a:p>
            <a:r>
              <a:rPr lang="en-US" b="0" baseline="0" dirty="0" smtClean="0"/>
              <a:t>Ignoring…lame ducks, retirement, vacation</a:t>
            </a:r>
          </a:p>
          <a:p>
            <a:r>
              <a:rPr lang="en-US" b="1" i="1" baseline="0" dirty="0" smtClean="0"/>
              <a:t>Perception or culture that assumes UW employees are underpaid</a:t>
            </a:r>
          </a:p>
          <a:p>
            <a:endParaRPr lang="en-US" b="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    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23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local</a:t>
            </a:r>
            <a:r>
              <a:rPr lang="en-US" baseline="0" dirty="0" smtClean="0"/>
              <a:t> – unit practices, policies</a:t>
            </a:r>
            <a:endParaRPr lang="en-US" dirty="0" smtClean="0"/>
          </a:p>
          <a:p>
            <a:r>
              <a:rPr lang="en-US" dirty="0" smtClean="0"/>
              <a:t>FAQ – questions that</a:t>
            </a:r>
            <a:r>
              <a:rPr lang="en-US" baseline="0" dirty="0" smtClean="0"/>
              <a:t> can be extrapolated to all units will be added to website FAQ</a:t>
            </a:r>
            <a:endParaRPr lang="en-US" dirty="0" smtClean="0"/>
          </a:p>
          <a:p>
            <a:r>
              <a:rPr lang="en-US" dirty="0" smtClean="0"/>
              <a:t>Given time</a:t>
            </a:r>
            <a:r>
              <a:rPr lang="en-US" baseline="0" dirty="0" smtClean="0"/>
              <a:t>line:</a:t>
            </a:r>
          </a:p>
          <a:p>
            <a:r>
              <a:rPr lang="en-US" baseline="0" dirty="0" smtClean="0"/>
              <a:t>We can help you or field your question more effectively if you’re as specific as possible, cite a slide or item on PDP form; 1 business day response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Teresa .5 FTE  M-</a:t>
            </a:r>
            <a:r>
              <a:rPr lang="en-US" dirty="0" err="1" smtClean="0"/>
              <a:t>Th</a:t>
            </a:r>
            <a:r>
              <a:rPr lang="en-US" dirty="0" smtClean="0"/>
              <a:t> 8:30</a:t>
            </a:r>
            <a:r>
              <a:rPr lang="en-US" baseline="0" dirty="0" smtClean="0"/>
              <a:t> – 2:30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44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baseline="0" dirty="0" smtClean="0"/>
              <a:t>Unit goals translate to each person</a:t>
            </a:r>
          </a:p>
          <a:p>
            <a:r>
              <a:rPr lang="en-US" b="1" i="1" baseline="0" dirty="0" smtClean="0"/>
              <a:t>Promotes ongoing communication that ensures employees understand unit goals </a:t>
            </a:r>
          </a:p>
          <a:p>
            <a:r>
              <a:rPr lang="en-US" b="0" baseline="0" dirty="0" smtClean="0"/>
              <a:t>Purpose and alignment – world class education, research, service</a:t>
            </a:r>
          </a:p>
          <a:p>
            <a:r>
              <a:rPr lang="en-US" b="0" baseline="0" dirty="0" smtClean="0"/>
              <a:t>Supports strategy, resource allocation, personnel actions (positive and negative)</a:t>
            </a:r>
          </a:p>
          <a:p>
            <a:r>
              <a:rPr lang="en-US" b="0" baseline="0" dirty="0" smtClean="0"/>
              <a:t>New PDP states relationship to mission</a:t>
            </a:r>
          </a:p>
          <a:p>
            <a:endParaRPr lang="en-US" b="1" i="1" baseline="0" dirty="0" smtClean="0"/>
          </a:p>
          <a:p>
            <a:r>
              <a:rPr lang="en-US" b="1" i="1" baseline="0" dirty="0" smtClean="0"/>
              <a:t>SUCCESS:  we want employees to have the highest likelihood of success</a:t>
            </a:r>
          </a:p>
          <a:p>
            <a:endParaRPr lang="en-US" baseline="0" dirty="0" smtClean="0"/>
          </a:p>
          <a:p>
            <a:pPr marL="0" lvl="1" defTabSz="928225">
              <a:defRPr/>
            </a:pPr>
            <a:r>
              <a:rPr lang="en-US" dirty="0" smtClean="0">
                <a:solidFill>
                  <a:srgbClr val="FF0000"/>
                </a:solidFill>
              </a:rPr>
              <a:t>Assumes:</a:t>
            </a:r>
            <a:r>
              <a:rPr lang="en-US" baseline="0" dirty="0" smtClean="0">
                <a:solidFill>
                  <a:srgbClr val="FF0000"/>
                </a:solidFill>
              </a:rPr>
              <a:t> J</a:t>
            </a:r>
            <a:r>
              <a:rPr lang="en-US" dirty="0" smtClean="0">
                <a:solidFill>
                  <a:srgbClr val="FF0000"/>
                </a:solidFill>
              </a:rPr>
              <a:t>Ds are available</a:t>
            </a:r>
            <a:r>
              <a:rPr lang="en-US" baseline="0" dirty="0" smtClean="0">
                <a:solidFill>
                  <a:srgbClr val="FF0000"/>
                </a:solidFill>
              </a:rPr>
              <a:t> and current (HS Units’ JD audits) strategic goals communicated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PDP copy in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38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Arial" pitchFamily="34" charset="0"/>
              <a:buNone/>
            </a:pPr>
            <a:r>
              <a:rPr lang="en-US" baseline="0" dirty="0" smtClean="0"/>
              <a:t>In research you need feedback and data as quickly and often as you can get it, right? – it’s the same with performance</a:t>
            </a:r>
          </a:p>
          <a:p>
            <a:pPr lvl="0" eaLnBrk="1" hangingPunct="1">
              <a:buFont typeface="Arial" pitchFamily="34" charset="0"/>
              <a:buChar char="•"/>
            </a:pPr>
            <a:r>
              <a:rPr lang="en-US" baseline="0" dirty="0" smtClean="0"/>
              <a:t>Importance of understanding the value of their position, and how it fits into the team and organization</a:t>
            </a:r>
          </a:p>
          <a:p>
            <a:pPr lvl="0" eaLnBrk="1" hangingPunct="1">
              <a:buFont typeface="Arial" pitchFamily="34" charset="0"/>
              <a:buChar char="•"/>
            </a:pPr>
            <a:r>
              <a:rPr lang="en-US" baseline="0" dirty="0" smtClean="0"/>
              <a:t>Frequency varies (annual, biannual, quarterly …goal is that it’s constant)</a:t>
            </a:r>
          </a:p>
          <a:p>
            <a:pPr lvl="0" eaLnBrk="1" hangingPunct="1">
              <a:buFont typeface="Arial" pitchFamily="34" charset="0"/>
              <a:buNone/>
            </a:pPr>
            <a:endParaRPr lang="en-US" baseline="0" dirty="0" smtClean="0">
              <a:solidFill>
                <a:srgbClr val="FF0000"/>
              </a:solidFill>
            </a:endParaRPr>
          </a:p>
          <a:p>
            <a:pPr defTabSz="931774"/>
            <a:r>
              <a:rPr lang="en-US" baseline="0" dirty="0" smtClean="0">
                <a:solidFill>
                  <a:srgbClr val="FF0000"/>
                </a:solidFill>
              </a:rPr>
              <a:t>Roles and responsibilities clarified.  Focus on paper not personalities unless…</a:t>
            </a:r>
            <a:endParaRPr lang="en-US" baseline="0" dirty="0" smtClean="0"/>
          </a:p>
          <a:p>
            <a:pPr lvl="0" eaLnBrk="1" hangingPunct="1">
              <a:buFont typeface="Arial" pitchFamily="34" charset="0"/>
              <a:buNone/>
            </a:pPr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Similar to best practices hiring; comparing each candidate against the position requirements</a:t>
            </a:r>
          </a:p>
          <a:p>
            <a:pPr defTabSz="931774"/>
            <a:r>
              <a:rPr lang="en-US" b="1" i="1" baseline="0" dirty="0" smtClean="0">
                <a:solidFill>
                  <a:srgbClr val="FF0000"/>
                </a:solidFill>
              </a:rPr>
              <a:t>Comparing this person to current job, not others in similar position (Program Coordinators, Research Scientists, Assistant Directors)</a:t>
            </a:r>
          </a:p>
          <a:p>
            <a:pPr lvl="0" eaLnBrk="1" hangingPunct="1">
              <a:buFont typeface="Arial" pitchFamily="34" charset="0"/>
              <a:buNone/>
            </a:pPr>
            <a:endParaRPr lang="en-US" b="1" i="1" baseline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eaLnBrk="1" hangingPunct="1">
              <a:buFont typeface="Arial" pitchFamily="34" charset="0"/>
              <a:buNone/>
            </a:pPr>
            <a:r>
              <a:rPr lang="en-US" b="1" i="1" baseline="0" dirty="0" smtClean="0">
                <a:solidFill>
                  <a:srgbClr val="FF0000"/>
                </a:solidFill>
              </a:rPr>
              <a:t>Shared:  </a:t>
            </a:r>
            <a:r>
              <a:rPr lang="en-US" b="1" baseline="0" dirty="0" smtClean="0">
                <a:solidFill>
                  <a:srgbClr val="FF0000"/>
                </a:solidFill>
              </a:rPr>
              <a:t>Supervisor is </a:t>
            </a:r>
            <a:r>
              <a:rPr lang="en-US" b="1" i="1" baseline="0" dirty="0" smtClean="0">
                <a:solidFill>
                  <a:srgbClr val="FF0000"/>
                </a:solidFill>
              </a:rPr>
              <a:t>accountable </a:t>
            </a:r>
            <a:r>
              <a:rPr lang="en-US" b="1" baseline="0" dirty="0" smtClean="0">
                <a:solidFill>
                  <a:srgbClr val="FF0000"/>
                </a:solidFill>
              </a:rPr>
              <a:t>for PDP but the employee is </a:t>
            </a:r>
            <a:r>
              <a:rPr lang="en-US" b="1" i="1" baseline="0" dirty="0" smtClean="0">
                <a:solidFill>
                  <a:srgbClr val="FF0000"/>
                </a:solidFill>
              </a:rPr>
              <a:t>responsible for performance and communicating </a:t>
            </a:r>
            <a:r>
              <a:rPr lang="en-US" b="1" baseline="0" dirty="0" smtClean="0">
                <a:solidFill>
                  <a:srgbClr val="FF0000"/>
                </a:solidFill>
              </a:rPr>
              <a:t>need for tools, training</a:t>
            </a:r>
          </a:p>
          <a:p>
            <a:pPr lvl="0" eaLnBrk="1" hangingPunct="1">
              <a:buFont typeface="Arial" pitchFamily="34" charset="0"/>
              <a:buNone/>
            </a:pPr>
            <a:endParaRPr lang="en-US" b="1" baseline="0" dirty="0" smtClean="0">
              <a:solidFill>
                <a:srgbClr val="FF0000"/>
              </a:solidFill>
            </a:endParaRPr>
          </a:p>
          <a:p>
            <a:pPr lvl="0" eaLnBrk="1" hangingPunct="1">
              <a:buFont typeface="Arial" pitchFamily="34" charset="0"/>
              <a:buNone/>
            </a:pPr>
            <a:r>
              <a:rPr lang="en-US" baseline="0" dirty="0" smtClean="0">
                <a:solidFill>
                  <a:srgbClr val="FF0000"/>
                </a:solidFill>
              </a:rPr>
              <a:t>Source material:  HSA Exec Director mandated Strategic Plans/Goals – if it is not available, ask or look to HSA, UW overriding mission, vision, values    </a:t>
            </a:r>
            <a:r>
              <a:rPr lang="en-US" b="1" baseline="0" dirty="0" smtClean="0">
                <a:solidFill>
                  <a:srgbClr val="FF0000"/>
                </a:solidFill>
              </a:rPr>
              <a:t>Per DA 10-22-14  </a:t>
            </a:r>
            <a:r>
              <a:rPr lang="en-US" altLang="en-US" sz="12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Exit Interview Feedback</a:t>
            </a:r>
            <a:endParaRPr lang="en-US" b="1" baseline="0" dirty="0" smtClean="0">
              <a:solidFill>
                <a:srgbClr val="FF0000"/>
              </a:solidFill>
            </a:endParaRPr>
          </a:p>
          <a:p>
            <a:pPr lvl="0" eaLnBrk="1" hangingPunct="1">
              <a:buFont typeface="Arial" pitchFamily="34" charset="0"/>
              <a:buNone/>
            </a:pPr>
            <a:r>
              <a:rPr lang="en-US" baseline="0" dirty="0" smtClean="0">
                <a:solidFill>
                  <a:srgbClr val="FF0000"/>
                </a:solidFill>
              </a:rPr>
              <a:t>PSPDF, Grant language (</a:t>
            </a:r>
            <a:r>
              <a:rPr lang="en-US" b="1" i="1" baseline="0" dirty="0" smtClean="0">
                <a:solidFill>
                  <a:srgbClr val="FF0000"/>
                </a:solidFill>
              </a:rPr>
              <a:t>consistency)</a:t>
            </a:r>
          </a:p>
          <a:p>
            <a:pPr lvl="0" eaLnBrk="1" hangingPunct="1">
              <a:buFont typeface="Arial" pitchFamily="34" charset="0"/>
              <a:buNone/>
            </a:pPr>
            <a:endParaRPr 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86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baseline="0" dirty="0" smtClean="0"/>
              <a:t>Cultural shift in meeting expectations </a:t>
            </a:r>
            <a:r>
              <a:rPr lang="en-US" i="1" baseline="0" dirty="0" smtClean="0"/>
              <a:t>– </a:t>
            </a:r>
            <a:r>
              <a:rPr lang="en-US" b="1" i="1" baseline="0" dirty="0" smtClean="0"/>
              <a:t>high performance expected of all employees</a:t>
            </a:r>
          </a:p>
          <a:p>
            <a:r>
              <a:rPr lang="en-US" b="1" i="1" baseline="0" dirty="0" smtClean="0"/>
              <a:t>Meeting expectations does not mean that I am doing mediocre week – it is not a “C” grade</a:t>
            </a:r>
          </a:p>
          <a:p>
            <a:r>
              <a:rPr lang="en-US" i="0" dirty="0" smtClean="0"/>
              <a:t>Introduce 3</a:t>
            </a:r>
            <a:r>
              <a:rPr lang="en-US" i="0" baseline="0" dirty="0" smtClean="0"/>
              <a:t> point rating system (PDP handout)  Previous  5 pt. rating included Outstanding  -  Unsatisfactory</a:t>
            </a:r>
          </a:p>
          <a:p>
            <a:r>
              <a:rPr lang="en-US" i="0" baseline="0" dirty="0" smtClean="0"/>
              <a:t>Avoiding  A-F grading syndrome</a:t>
            </a:r>
          </a:p>
          <a:p>
            <a:endParaRPr lang="en-US" b="1" i="1" baseline="0" dirty="0" smtClean="0"/>
          </a:p>
          <a:p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Employees need to understand the unit goals and how they apply</a:t>
            </a:r>
          </a:p>
          <a:p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Supervisors need to communicate and set context for goals and expectations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Organizational</a:t>
            </a:r>
            <a:r>
              <a:rPr lang="en-US" baseline="0" dirty="0" smtClean="0"/>
              <a:t> impact (Row to identify impact)</a:t>
            </a:r>
          </a:p>
          <a:p>
            <a:endParaRPr lang="en-US" baseline="0" dirty="0" smtClean="0"/>
          </a:p>
          <a:p>
            <a:r>
              <a:rPr lang="en-US" b="1" i="1" baseline="0" dirty="0" smtClean="0"/>
              <a:t>Changes to familiar classified form</a:t>
            </a:r>
          </a:p>
          <a:p>
            <a:r>
              <a:rPr lang="en-US" b="1" i="1" baseline="0" dirty="0" smtClean="0"/>
              <a:t>Explain highlights starting with org impact row</a:t>
            </a:r>
          </a:p>
          <a:p>
            <a:r>
              <a:rPr lang="en-US" b="1" i="1" baseline="0" dirty="0" smtClean="0"/>
              <a:t>Adjusts to level of responsibility ;  front line through Director</a:t>
            </a:r>
          </a:p>
          <a:p>
            <a:r>
              <a:rPr lang="en-US" b="1" i="1" baseline="0" dirty="0" smtClean="0"/>
              <a:t>Point out the pre-filled evaluation period  HR defined </a:t>
            </a:r>
            <a:r>
              <a:rPr lang="en-US" b="1" i="1" baseline="0" dirty="0" err="1" smtClean="0"/>
              <a:t>eval</a:t>
            </a:r>
            <a:r>
              <a:rPr lang="en-US" b="1" i="1" baseline="0" dirty="0" smtClean="0"/>
              <a:t> phase, confirmed with Provost</a:t>
            </a:r>
          </a:p>
          <a:p>
            <a:r>
              <a:rPr lang="en-US" b="1" i="1" baseline="0" dirty="0" smtClean="0"/>
              <a:t>June is not get out of jail free</a:t>
            </a:r>
          </a:p>
          <a:p>
            <a:endParaRPr lang="en-US" b="1" i="1" baseline="0" dirty="0" smtClean="0"/>
          </a:p>
          <a:p>
            <a:r>
              <a:rPr lang="en-US" b="1" i="1" baseline="0" dirty="0" smtClean="0"/>
              <a:t>BE HONEST and FAIR in the evaluation – more later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52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err="1" smtClean="0"/>
              <a:t>Pg</a:t>
            </a:r>
            <a:r>
              <a:rPr lang="en-US" b="1" i="1" dirty="0" smtClean="0"/>
              <a:t> 2 to post</a:t>
            </a:r>
            <a:r>
              <a:rPr lang="en-US" b="1" i="1" baseline="0" dirty="0" smtClean="0"/>
              <a:t> on wall, desktop as reference document</a:t>
            </a:r>
            <a:endParaRPr lang="en-US" b="1" i="1" dirty="0" smtClean="0"/>
          </a:p>
          <a:p>
            <a:r>
              <a:rPr lang="en-US" b="1" i="1" dirty="0" smtClean="0"/>
              <a:t>Emphasis on Planning, Employee input</a:t>
            </a:r>
          </a:p>
          <a:p>
            <a:r>
              <a:rPr lang="en-US" b="1" i="1" dirty="0" smtClean="0"/>
              <a:t>Reasonable, strategic goals  SMART</a:t>
            </a:r>
          </a:p>
          <a:p>
            <a:pPr defTabSz="931774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For PG 2 – introduce</a:t>
            </a:r>
            <a:r>
              <a:rPr lang="en-US" b="1" i="1" baseline="0" dirty="0" smtClean="0">
                <a:solidFill>
                  <a:schemeClr val="accent2">
                    <a:lumMod val="75000"/>
                  </a:schemeClr>
                </a:solidFill>
              </a:rPr>
              <a:t>  HSA development funds available in FY15</a:t>
            </a:r>
            <a:endParaRPr lang="en-US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i="1" dirty="0" smtClean="0"/>
          </a:p>
          <a:p>
            <a:r>
              <a:rPr lang="en-US" b="1" i="1" dirty="0" smtClean="0"/>
              <a:t>…..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A4691-AA34-436D-ADDC-C4BBA575CE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1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1">
                <a:lumMod val="85000"/>
              </a:schemeClr>
            </a:gs>
            <a:gs pos="40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684412_high_Purp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9275B">
              <a:alpha val="5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686550"/>
            <a:ext cx="9144000" cy="171450"/>
          </a:xfrm>
          <a:prstGeom prst="rect">
            <a:avLst/>
          </a:prstGeom>
          <a:solidFill>
            <a:srgbClr val="39275B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162925" y="6345238"/>
            <a:ext cx="514350" cy="512762"/>
          </a:xfrm>
          <a:prstGeom prst="rect">
            <a:avLst/>
          </a:prstGeom>
          <a:solidFill>
            <a:srgbClr val="39275B"/>
          </a:solidFill>
          <a:ln>
            <a:noFill/>
          </a:ln>
          <a:effectLst>
            <a:outerShdw blurRad="40000" dist="23000" dir="12660004" rotWithShape="0">
              <a:srgbClr val="808080">
                <a:alpha val="26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8" name="Picture 8" descr="UW_W-Logo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488113"/>
            <a:ext cx="339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UW.Wordmark_ctr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5113"/>
            <a:ext cx="2551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83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47675" y="5943600"/>
            <a:ext cx="2133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05777E-A895-404E-B91F-3341949024B6}" type="datetime1">
              <a:rPr lang="en-US" smtClean="0"/>
              <a:t>5/28/2015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4675" y="5943600"/>
            <a:ext cx="2895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3675" y="5943600"/>
            <a:ext cx="2133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873ACE-9068-42C9-819E-13FD0419B3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229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1A0D3-2347-4506-A280-CED09D9DEEDB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D8B7-F317-4441-BFE6-60FE06E0B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67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1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410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C2AE7-5A4B-422A-A54D-87E97E0F2746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4B5CC-29E8-413F-8B1F-5A278B04D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64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686550"/>
            <a:ext cx="9144000" cy="171450"/>
          </a:xfrm>
          <a:prstGeom prst="rect">
            <a:avLst/>
          </a:prstGeom>
          <a:solidFill>
            <a:srgbClr val="39275B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162925" y="6345238"/>
            <a:ext cx="514350" cy="512762"/>
          </a:xfrm>
          <a:prstGeom prst="rect">
            <a:avLst/>
          </a:prstGeom>
          <a:solidFill>
            <a:srgbClr val="39275B"/>
          </a:solidFill>
          <a:ln>
            <a:noFill/>
          </a:ln>
          <a:effectLst>
            <a:outerShdw blurRad="40000" dist="23000" dir="12660004" rotWithShape="0">
              <a:srgbClr val="808080">
                <a:alpha val="26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8" descr="UW_W-Logo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488113"/>
            <a:ext cx="339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UW.Wordmark_ct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"/>
            <a:ext cx="25638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F62FF-86DD-46B9-91E0-3DDDC85A080E}" type="datetime1">
              <a:rPr lang="en-US" smtClean="0"/>
              <a:t>5/28/2015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FECA0-5F8C-448B-B738-1144C0041F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67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24896-AE4B-4C86-BB8F-5A7861CF4A48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A0655-B111-4BD1-8D4A-357AEBA6CC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81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8A0D-ABCF-4ABC-931A-ADFB60EAD677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E39D6-1E7A-472F-9A96-9DC5342BE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50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FF020-123E-4824-96DF-F635E169F9B9}" type="datetime1">
              <a:rPr lang="en-US" smtClean="0"/>
              <a:t>5/28/2015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D99B3-78B9-48B8-A3BA-DC42B25D5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14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AC96-B74C-414B-8100-3147F01B9CBB}" type="datetime1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11570-8B55-4C31-B06D-4102B9CC3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66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158C0-F096-4580-9E3E-74C86D1558E7}" type="datetime1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7F1A5-AA8D-41A3-B728-7CA126BBA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52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066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410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2672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CDB91-4F5A-498E-9EED-CBDEDA458C09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26E6E-6FB8-46AC-B8EB-2A9DDCC51D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96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9592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14938"/>
            <a:ext cx="5486400" cy="728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9110-B5E0-4545-8426-485D934EE175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41E0A-C87E-47B2-8FE0-F9F4B4C14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75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7675" y="60960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0CCE447B-1B62-4F7D-BFEF-3D634647FB52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4675" y="60960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3675" y="60960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69B82B-4E56-40B6-A8E4-4A8A641774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latin typeface="Frutiger 55 Roman" charset="0"/>
                <a:ea typeface="ＭＳ Ｐゴシック" panose="020B0600070205080204" pitchFamily="34" charset="-128"/>
              </a:rPr>
              <a:t> </a:t>
            </a:r>
            <a:r>
              <a:rPr lang="en-US" dirty="0" smtClean="0"/>
              <a:t>HSA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/>
              <a:t>Performance </a:t>
            </a:r>
            <a:r>
              <a:rPr lang="en-US" sz="2400" b="1" dirty="0" smtClean="0"/>
              <a:t>Management Program</a:t>
            </a:r>
            <a:endParaRPr lang="en-US" sz="2400" b="1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2014</a:t>
            </a:r>
            <a:endParaRPr lang="en-US" dirty="0"/>
          </a:p>
          <a:p>
            <a:pPr eaLnBrk="1" hangingPunct="1"/>
            <a:endParaRPr lang="en-US" altLang="en-US" dirty="0" smtClean="0">
              <a:latin typeface="Frutiger 55 Roman" charset="0"/>
              <a:ea typeface="ＭＳ Ｐゴシック" panose="020B0600070205080204" pitchFamily="34" charset="-128"/>
            </a:endParaRPr>
          </a:p>
        </p:txBody>
      </p:sp>
      <p:sp>
        <p:nvSpPr>
          <p:cNvPr id="4099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Performance Development Plan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4100" name="Picture 6" descr="C:\Users\krschwic\Pictures\uw_hsa_exec_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2" t="12315" r="11955" b="11035"/>
          <a:stretch>
            <a:fillRect/>
          </a:stretch>
        </p:blipFill>
        <p:spPr bwMode="auto">
          <a:xfrm>
            <a:off x="4572000" y="6377781"/>
            <a:ext cx="3200400" cy="274637"/>
          </a:xfrm>
          <a:prstGeom prst="rect">
            <a:avLst/>
          </a:prstGeom>
          <a:noFill/>
          <a:ln w="28575">
            <a:solidFill>
              <a:srgbClr val="D3AF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24800" y="6465793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PDP Process Steps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Unit PDP practices communicated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Supervisor establishes PDP schedule for team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Supervisor develops PDP form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Employee self-evaluates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Supervisor provides employee with draft PDP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Employee and supervisor meet to review</a:t>
            </a:r>
          </a:p>
          <a:p>
            <a:pPr lvl="1" indent="-34290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Goals, expectations</a:t>
            </a:r>
          </a:p>
          <a:p>
            <a:pPr lvl="1" indent="-34290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Current performance ratings</a:t>
            </a:r>
          </a:p>
          <a:p>
            <a:pPr lvl="1" indent="-34290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Discuss and further develop plan for next performance period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Finalize PDP, sign – next steps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9FDF61A0-C765-40FF-ACFC-D3459A5B4D7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From Source docs to PDP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560887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Source docs: </a:t>
            </a:r>
            <a:r>
              <a:rPr lang="en-US" sz="2400" dirty="0" smtClean="0"/>
              <a:t>Job description, PSPDF, Unit Strategic Goals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i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u="sng" dirty="0" smtClean="0"/>
              <a:t>Significant</a:t>
            </a:r>
            <a:r>
              <a:rPr lang="en-US" sz="2400" dirty="0" smtClean="0"/>
              <a:t> </a:t>
            </a:r>
            <a:r>
              <a:rPr lang="en-US" sz="2400" b="1" dirty="0" smtClean="0"/>
              <a:t>performance expectations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Determine key goals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What the employee needs to accomplish and…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en-US" sz="2400" dirty="0" smtClean="0"/>
              <a:t>what supervisor needs to clearly communicate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Meaningful metrics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Address linear vs. concurrent goals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Be aware of emerging priorities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endParaRPr lang="en-US" sz="1200" dirty="0" smtClean="0"/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48CB1948-1FD0-43EF-9717-E4039EDCB55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39271" y="193115"/>
            <a:ext cx="8229600" cy="797485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Setting Goals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427662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Quality key goal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What is the intended result or outcome?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How does it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strategically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contribute to mission?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When will it be met?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How will it be met?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Is it transparent?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0" indent="0">
              <a:buNone/>
              <a:defRPr/>
            </a:pPr>
            <a:r>
              <a:rPr lang="en-US" sz="2400" b="1" dirty="0" smtClean="0"/>
              <a:t>SMART test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Specific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Measurable/Observable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Action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Realistic and relevant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Timely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19391804-7F76-4D5E-8252-7D8E716B23F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Meaningful Metrics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The purpose of metrics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Translate strategy into plans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Measure and assess progress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Plan for - and </a:t>
            </a:r>
            <a:r>
              <a:rPr lang="en-US" i="1" dirty="0" smtClean="0"/>
              <a:t>drive</a:t>
            </a:r>
            <a:r>
              <a:rPr lang="en-US" dirty="0" smtClean="0"/>
              <a:t> - improvements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Make better data-based decisions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Justify future plans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69A980CA-0DEA-4C92-B4AB-EB313177D8B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PDP Meeting Protocol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30306" y="1503362"/>
            <a:ext cx="8229600" cy="501173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Be prepared -  docs and ducks in a row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Be honest -  work together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Supervisors </a:t>
            </a:r>
            <a:r>
              <a:rPr lang="en-US" sz="2400" b="1" i="1" dirty="0" smtClean="0"/>
              <a:t>guide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a conversation, not control a discussion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Identify and discuss what…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Supervisor will do to help the plan succeed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Employee needs from the supervisor</a:t>
            </a:r>
          </a:p>
          <a:p>
            <a:pPr marL="0" indent="0">
              <a:buNone/>
              <a:defRPr/>
            </a:pPr>
            <a:r>
              <a:rPr lang="en-US" sz="2400" b="1" dirty="0" smtClean="0"/>
              <a:t>Next steps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Incorporate new information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Develop a plan to address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Resources – time, money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Employee needs and  team equity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Alignment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1A5121D0-034E-488E-985E-5979B7113EC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5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HSA Strategy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OD Specialist as HSA shared service 	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Units’ organizational culture aligned to support performance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Elevate capacity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Best practice models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Tools, training and implementation</a:t>
            </a:r>
          </a:p>
          <a:p>
            <a:pPr marL="0" indent="0">
              <a:buNone/>
              <a:defRPr/>
            </a:pPr>
            <a:r>
              <a:rPr lang="en-US" sz="2400" b="1" dirty="0" smtClean="0"/>
              <a:t>High Performing Individuals and </a:t>
            </a:r>
            <a:r>
              <a:rPr lang="en-US" altLang="en-US" sz="2400" b="1" dirty="0" smtClean="0">
                <a:ea typeface="ＭＳ Ｐゴシック" panose="020B0600070205080204" pitchFamily="34" charset="-128"/>
              </a:rPr>
              <a:t>Teams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Best Practices Hiring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Performance Management – Performance Development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Recognition – Retention - Reward</a:t>
            </a:r>
            <a:endParaRPr lang="en-US" altLang="en-US" sz="2400" i="1" dirty="0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5E0EB7F5-FCFD-473D-86BB-BE6341874916}" type="slidenum">
              <a:rPr lang="en-US" smtClean="0"/>
              <a:t>15</a:t>
            </a:fld>
            <a:endParaRPr lang="en-US" dirty="0"/>
          </a:p>
        </p:txBody>
      </p:sp>
      <p:pic>
        <p:nvPicPr>
          <p:cNvPr id="10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47675" y="392526"/>
            <a:ext cx="8229600" cy="918749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PMP Future State     HSA - UW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1386785"/>
            <a:ext cx="8229600" cy="4419600"/>
          </a:xfrm>
        </p:spPr>
        <p:txBody>
          <a:bodyPr/>
          <a:lstStyle/>
          <a:p>
            <a:pPr marL="57150" indent="0">
              <a:buNone/>
            </a:pPr>
            <a:r>
              <a:rPr lang="en-US" sz="2400" dirty="0" smtClean="0"/>
              <a:t>Culture </a:t>
            </a:r>
            <a:r>
              <a:rPr lang="en-US" sz="2400" dirty="0"/>
              <a:t>aligned to support high performance</a:t>
            </a:r>
          </a:p>
          <a:p>
            <a:pPr marL="800100" lvl="1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Consistent, ongoing feedback for all personnel</a:t>
            </a:r>
          </a:p>
          <a:p>
            <a:pPr marL="800100" lvl="1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Supports strategic goals </a:t>
            </a:r>
          </a:p>
          <a:p>
            <a:pPr marL="800100" lvl="1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Drives linkage to Unit, HSA and UW missions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 smtClean="0"/>
              <a:t>Standardized, effective, efficient systems tools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Established, relevant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Accessible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 smtClean="0"/>
              <a:t>Systems for accountability and recognition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 smtClean="0"/>
              <a:t>Web-based processes with delegated access to: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Performance data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PMP activities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b="1" dirty="0" smtClean="0"/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665F27E-82FE-46B8-B7E6-EA6523113E4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1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QUESTIONS?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6929338C-26A9-4CFE-ABB5-0EEEB6E7B0E0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488"/>
            <a:ext cx="8229600" cy="776287"/>
          </a:xfrm>
        </p:spPr>
        <p:txBody>
          <a:bodyPr/>
          <a:lstStyle/>
          <a:p>
            <a:r>
              <a:rPr lang="en-US" dirty="0" smtClean="0"/>
              <a:t>3 Point Rating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5631"/>
            <a:ext cx="8077200" cy="4021138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3B185A"/>
                </a:solidFill>
              </a:rPr>
              <a:t>      Meets Expectations</a:t>
            </a:r>
            <a:endParaRPr lang="en-US" b="1" dirty="0">
              <a:solidFill>
                <a:srgbClr val="3B185A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Performance </a:t>
            </a:r>
            <a:r>
              <a:rPr lang="en-US" sz="2400" dirty="0"/>
              <a:t>fully meets </a:t>
            </a:r>
            <a:r>
              <a:rPr lang="en-US" sz="2400" dirty="0" smtClean="0"/>
              <a:t>job requirements and expectations on a consistent basis.  Performs tasks/functions and meets performance factors:</a:t>
            </a:r>
          </a:p>
          <a:p>
            <a:r>
              <a:rPr lang="en-US" sz="2400" dirty="0" smtClean="0"/>
              <a:t>performs </a:t>
            </a:r>
            <a:r>
              <a:rPr lang="en-US" sz="2400" dirty="0"/>
              <a:t>and sustains the </a:t>
            </a:r>
            <a:r>
              <a:rPr lang="en-US" sz="2400" dirty="0" smtClean="0"/>
              <a:t>function </a:t>
            </a:r>
            <a:r>
              <a:rPr lang="en-US" sz="2400" dirty="0"/>
              <a:t>at a </a:t>
            </a:r>
            <a:r>
              <a:rPr lang="en-US" sz="2400" i="1" dirty="0"/>
              <a:t>high quality </a:t>
            </a:r>
            <a:r>
              <a:rPr lang="en-US" sz="2400" dirty="0" smtClean="0"/>
              <a:t>level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in alignment with strategic goals</a:t>
            </a:r>
            <a:r>
              <a:rPr lang="en-US" sz="1800" dirty="0"/>
              <a:t> </a:t>
            </a:r>
            <a:endParaRPr lang="en-US" sz="1800" dirty="0" smtClean="0"/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initiates and/or volunteers</a:t>
            </a:r>
          </a:p>
          <a:p>
            <a:r>
              <a:rPr lang="en-US" sz="2400" dirty="0" smtClean="0"/>
              <a:t> consistent, thorough, timely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4D4666CF-8A94-4BF7-BAB6-752473E0ADC9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2324060"/>
            <a:ext cx="304800" cy="369332"/>
          </a:xfrm>
          <a:prstGeom prst="rect">
            <a:avLst/>
          </a:prstGeom>
          <a:solidFill>
            <a:srgbClr val="C79900"/>
          </a:solidFill>
          <a:ln w="28575">
            <a:solidFill>
              <a:srgbClr val="39275B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√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731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733842"/>
            <a:ext cx="8229600" cy="53621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/>
              <a:t> Exceeds </a:t>
            </a:r>
            <a:r>
              <a:rPr lang="en-US" sz="2800" b="1" dirty="0"/>
              <a:t>Expectations</a:t>
            </a:r>
          </a:p>
          <a:p>
            <a:pPr marL="0" indent="0">
              <a:buNone/>
            </a:pPr>
            <a:r>
              <a:rPr lang="en-US" sz="2000" dirty="0"/>
              <a:t>Performance consistently exceeds </a:t>
            </a:r>
            <a:r>
              <a:rPr lang="en-US" sz="2000" dirty="0" smtClean="0"/>
              <a:t>requirements, </a:t>
            </a:r>
            <a:r>
              <a:rPr lang="en-US" sz="2000" dirty="0"/>
              <a:t>reaching a very high </a:t>
            </a:r>
            <a:r>
              <a:rPr lang="en-US" sz="2000" dirty="0" smtClean="0"/>
              <a:t>level </a:t>
            </a:r>
            <a:r>
              <a:rPr lang="en-US" sz="2000" dirty="0"/>
              <a:t>found only in a small percentage of people; with minimum supervision or directions, achievements are well beyond those expected at this level.  Has a </a:t>
            </a:r>
            <a:r>
              <a:rPr lang="en-US" sz="2000" dirty="0" smtClean="0"/>
              <a:t>unique, positive, and outstanding </a:t>
            </a:r>
            <a:r>
              <a:rPr lang="en-US" sz="2000" dirty="0"/>
              <a:t>impact on the organization. 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Qualifies </a:t>
            </a:r>
            <a:r>
              <a:rPr lang="en-US" sz="2000" i="1" dirty="0"/>
              <a:t>for recognition, reward and </a:t>
            </a:r>
            <a:r>
              <a:rPr lang="en-US" sz="2000" i="1" dirty="0" smtClean="0"/>
              <a:t>active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measures to </a:t>
            </a:r>
            <a:r>
              <a:rPr lang="en-US" sz="2000" i="1" dirty="0"/>
              <a:t>retain and/or advance this </a:t>
            </a:r>
            <a:r>
              <a:rPr lang="en-US" sz="2000" i="1" dirty="0" smtClean="0"/>
              <a:t>employee</a:t>
            </a:r>
          </a:p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endParaRPr lang="en-US" sz="8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/>
              <a:t> Needs </a:t>
            </a:r>
            <a:r>
              <a:rPr lang="en-US" sz="2800" b="1" dirty="0"/>
              <a:t>Improvement</a:t>
            </a:r>
          </a:p>
          <a:p>
            <a:pPr marL="0" indent="0">
              <a:buNone/>
            </a:pPr>
            <a:r>
              <a:rPr lang="en-US" sz="2000" dirty="0"/>
              <a:t>Performance sometimes meets requirements, but not consistently; improvement necessary</a:t>
            </a:r>
            <a:r>
              <a:rPr lang="en-US" sz="2000" dirty="0" smtClean="0"/>
              <a:t>.  Unsatisfactory; consistently </a:t>
            </a:r>
            <a:r>
              <a:rPr lang="en-US" sz="2000" dirty="0"/>
              <a:t>failed to meet the performance expectations for this </a:t>
            </a:r>
            <a:r>
              <a:rPr lang="en-US" sz="2000" dirty="0" smtClean="0"/>
              <a:t>factor(s)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Qualifies </a:t>
            </a:r>
            <a:r>
              <a:rPr lang="en-US" sz="2000" i="1" dirty="0"/>
              <a:t>for  immediate </a:t>
            </a:r>
            <a:r>
              <a:rPr lang="en-US" sz="2000" i="1" dirty="0" smtClean="0"/>
              <a:t>follow-through</a:t>
            </a:r>
            <a:r>
              <a:rPr lang="en-US" sz="2000" i="1" dirty="0"/>
              <a:t>, feedback, </a:t>
            </a:r>
            <a:endParaRPr lang="en-US" sz="2000" i="1" dirty="0" smtClean="0"/>
          </a:p>
          <a:p>
            <a:pPr marL="0" indent="0" algn="ctr">
              <a:buNone/>
            </a:pPr>
            <a:r>
              <a:rPr lang="en-US" sz="2000" i="1" dirty="0" smtClean="0"/>
              <a:t>  coaching,  possible corrective action; supervisor provides                                              timely, specific documentation and appropriate planning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4675" y="6278562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/>
        </p:nvSpPr>
        <p:spPr>
          <a:xfrm>
            <a:off x="843274" y="2652921"/>
            <a:ext cx="433791" cy="304800"/>
          </a:xfrm>
          <a:prstGeom prst="actionButtonForwardNext">
            <a:avLst/>
          </a:prstGeom>
          <a:solidFill>
            <a:srgbClr val="C79900"/>
          </a:solidFill>
          <a:ln>
            <a:solidFill>
              <a:srgbClr val="C7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" action="ppaction://hlinkshowjump?jump=nextslide" highlightClick="1"/>
          </p:cNvPr>
          <p:cNvSpPr/>
          <p:nvPr/>
        </p:nvSpPr>
        <p:spPr>
          <a:xfrm>
            <a:off x="843275" y="5181599"/>
            <a:ext cx="433791" cy="304800"/>
          </a:xfrm>
          <a:prstGeom prst="actionButtonForwardNext">
            <a:avLst/>
          </a:prstGeom>
          <a:solidFill>
            <a:srgbClr val="C79900"/>
          </a:solidFill>
          <a:ln>
            <a:solidFill>
              <a:srgbClr val="C79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anose="020B0600070205080204" pitchFamily="34" charset="-128"/>
              </a:rPr>
              <a:t>Overview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/>
              <a:t>Why now?</a:t>
            </a:r>
          </a:p>
          <a:p>
            <a:pPr lvl="1">
              <a:buFont typeface="Wingdings 2"/>
              <a:buChar char=""/>
              <a:defRPr/>
            </a:pPr>
            <a:r>
              <a:rPr lang="en-US" sz="2400" dirty="0"/>
              <a:t>It’s required</a:t>
            </a:r>
          </a:p>
          <a:p>
            <a:pPr lvl="1">
              <a:buFont typeface="Wingdings 2"/>
              <a:buChar char=""/>
              <a:defRPr/>
            </a:pPr>
            <a:r>
              <a:rPr lang="en-US" sz="2400" dirty="0"/>
              <a:t>Feedback, </a:t>
            </a:r>
            <a:r>
              <a:rPr lang="en-US" sz="2400" dirty="0" smtClean="0"/>
              <a:t>roadmap </a:t>
            </a:r>
          </a:p>
          <a:p>
            <a:pPr lvl="1">
              <a:buFont typeface="Wingdings 2"/>
              <a:buChar char=""/>
              <a:defRPr/>
            </a:pPr>
            <a:r>
              <a:rPr lang="en-US" sz="2400" dirty="0" smtClean="0"/>
              <a:t>Better metrics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b="1" dirty="0" smtClean="0"/>
              <a:t>What </a:t>
            </a:r>
            <a:r>
              <a:rPr lang="en-US" sz="2400" b="1" dirty="0"/>
              <a:t>is Performance Management &amp; Development?</a:t>
            </a:r>
          </a:p>
          <a:p>
            <a:pPr lvl="1">
              <a:buFont typeface="Wingdings 2"/>
              <a:buChar char=""/>
              <a:defRPr/>
            </a:pPr>
            <a:r>
              <a:rPr lang="en-US" sz="2400" dirty="0"/>
              <a:t>Streamlined version of a simplified process</a:t>
            </a:r>
          </a:p>
          <a:p>
            <a:pPr lvl="1">
              <a:buFont typeface="Wingdings 2"/>
              <a:buChar char=""/>
              <a:defRPr/>
            </a:pPr>
            <a:r>
              <a:rPr lang="en-US" sz="2400" dirty="0"/>
              <a:t>Now and what’s ahead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7869" y="62490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0AB74103-D85C-412F-A43B-6A2A1B6B0AC9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24D62E8A-53C1-48A2-8119-E1744316C678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9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36BD4EFD-5E65-4435-AC81-14AB2878B5AD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9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References to health conditions</a:t>
            </a:r>
          </a:p>
          <a:p>
            <a:r>
              <a:rPr lang="en-US" dirty="0" smtClean="0"/>
              <a:t>References to HR or legal proceedings</a:t>
            </a:r>
          </a:p>
          <a:p>
            <a:r>
              <a:rPr lang="en-US" dirty="0" smtClean="0"/>
              <a:t>All-encompassing language</a:t>
            </a:r>
          </a:p>
          <a:p>
            <a:r>
              <a:rPr lang="en-US" dirty="0" smtClean="0"/>
              <a:t>Halo or horn effect</a:t>
            </a:r>
          </a:p>
          <a:p>
            <a:r>
              <a:rPr lang="en-US" dirty="0" smtClean="0"/>
              <a:t>Rating against other peers</a:t>
            </a:r>
          </a:p>
          <a:p>
            <a:r>
              <a:rPr lang="en-US" dirty="0" smtClean="0"/>
              <a:t>Ignoring performance based on anticipated events or perception of compensation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53839301-F81F-4848-B84F-9EA5CDD34719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supervisor</a:t>
            </a:r>
          </a:p>
          <a:p>
            <a:r>
              <a:rPr lang="en-US" dirty="0" smtClean="0"/>
              <a:t>Your administrator</a:t>
            </a:r>
          </a:p>
          <a:p>
            <a:r>
              <a:rPr lang="en-US" dirty="0" smtClean="0"/>
              <a:t>HSA</a:t>
            </a:r>
          </a:p>
          <a:p>
            <a:pPr lvl="1"/>
            <a:r>
              <a:rPr lang="en-US" dirty="0" smtClean="0"/>
              <a:t>Teresa Strathy</a:t>
            </a:r>
          </a:p>
          <a:p>
            <a:pPr lvl="1"/>
            <a:r>
              <a:rPr lang="en-US" dirty="0" smtClean="0"/>
              <a:t>Peggy Smith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Ennes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HSA website </a:t>
            </a:r>
            <a:r>
              <a:rPr lang="en-US" dirty="0"/>
              <a:t>or Kelsey </a:t>
            </a:r>
            <a:r>
              <a:rPr lang="en-US" dirty="0" smtClean="0"/>
              <a:t>Croft at </a:t>
            </a:r>
            <a:r>
              <a:rPr lang="en-US" dirty="0"/>
              <a:t>206-543-7202</a:t>
            </a:r>
            <a:endParaRPr lang="en-US" dirty="0" smtClean="0"/>
          </a:p>
          <a:p>
            <a:r>
              <a:rPr lang="en-US" dirty="0" smtClean="0"/>
              <a:t>HRC Kelly Johnson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Ombud</a:t>
            </a:r>
            <a:r>
              <a:rPr lang="en-US" dirty="0" smtClean="0"/>
              <a:t>  call Chuck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4A80D2DF-FE48-4C72-A238-08C8A80E1610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5987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Why do Performance Development?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47675" y="1615030"/>
            <a:ext cx="8229600" cy="42672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Improve performance and positive, sustainable outcomes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Supports strategic goals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Link position/responsibilities to:</a:t>
            </a:r>
          </a:p>
          <a:p>
            <a:pPr marL="457200" lvl="1" indent="0">
              <a:buNone/>
            </a:pPr>
            <a:r>
              <a:rPr lang="en-US" sz="2400" b="1" dirty="0" smtClean="0"/>
              <a:t>You</a:t>
            </a:r>
            <a:r>
              <a:rPr lang="en-US" sz="2000" b="1" dirty="0" smtClean="0"/>
              <a:t>            </a:t>
            </a:r>
            <a:r>
              <a:rPr lang="en-US" sz="2400" b="1" dirty="0" smtClean="0"/>
              <a:t>Team</a:t>
            </a:r>
            <a:r>
              <a:rPr lang="en-US" sz="2000" b="1" dirty="0" smtClean="0"/>
              <a:t>           </a:t>
            </a:r>
            <a:r>
              <a:rPr lang="en-US" sz="2400" b="1" dirty="0" smtClean="0"/>
              <a:t>Unit</a:t>
            </a:r>
            <a:r>
              <a:rPr lang="en-US" sz="2400" dirty="0" smtClean="0"/>
              <a:t> </a:t>
            </a:r>
            <a:r>
              <a:rPr lang="en-US" sz="2000" dirty="0" smtClean="0"/>
              <a:t>              </a:t>
            </a:r>
            <a:r>
              <a:rPr lang="en-US" sz="2400" b="1" dirty="0" smtClean="0"/>
              <a:t>HSA</a:t>
            </a:r>
            <a:r>
              <a:rPr lang="en-US" sz="2000" b="1" dirty="0" smtClean="0"/>
              <a:t> </a:t>
            </a:r>
            <a:r>
              <a:rPr lang="en-US" sz="2000" dirty="0" smtClean="0"/>
              <a:t>               </a:t>
            </a:r>
            <a:r>
              <a:rPr lang="en-US" sz="2400" b="1" dirty="0" smtClean="0"/>
              <a:t>UW</a:t>
            </a:r>
            <a:r>
              <a:rPr lang="en-US" sz="2000" dirty="0" smtClean="0"/>
              <a:t>   </a:t>
            </a:r>
          </a:p>
          <a:p>
            <a:pPr marL="0" lvl="0" indent="0">
              <a:buNone/>
              <a:defRPr/>
            </a:pPr>
            <a:r>
              <a:rPr lang="en-US" sz="2400" b="1" dirty="0" smtClean="0">
                <a:solidFill>
                  <a:prstClr val="black"/>
                </a:solidFill>
              </a:rPr>
              <a:t>Effective, efficient organizations require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Agility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Flexibility</a:t>
            </a:r>
          </a:p>
          <a:p>
            <a:pPr marL="0" indent="0">
              <a:buNone/>
              <a:defRPr/>
            </a:pPr>
            <a:r>
              <a:rPr lang="en-US" sz="2400" b="1" dirty="0" smtClean="0"/>
              <a:t>Set the stage for success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Identify organizational needs, employee contributions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Identify supervisor support for employee success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B24D0A01-B277-4B59-AE98-3AD47EF65539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Right Arrow 5"/>
          <p:cNvSpPr/>
          <p:nvPr/>
        </p:nvSpPr>
        <p:spPr>
          <a:xfrm>
            <a:off x="1511097" y="3052114"/>
            <a:ext cx="457200" cy="228600"/>
          </a:xfrm>
          <a:prstGeom prst="rightArrow">
            <a:avLst/>
          </a:prstGeom>
          <a:solidFill>
            <a:srgbClr val="C7990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6603" y="3033644"/>
            <a:ext cx="554784" cy="3475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8771" y="3019503"/>
            <a:ext cx="554784" cy="3475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1861" y="3021247"/>
            <a:ext cx="554784" cy="347502"/>
          </a:xfrm>
          <a:prstGeom prst="rect">
            <a:avLst/>
          </a:prstGeom>
        </p:spPr>
      </p:pic>
      <p:sp>
        <p:nvSpPr>
          <p:cNvPr id="9" name="Up Arrow 8"/>
          <p:cNvSpPr/>
          <p:nvPr/>
        </p:nvSpPr>
        <p:spPr>
          <a:xfrm>
            <a:off x="6831981" y="2701180"/>
            <a:ext cx="305939" cy="582847"/>
          </a:xfrm>
          <a:prstGeom prst="upArrow">
            <a:avLst/>
          </a:prstGeom>
          <a:solidFill>
            <a:srgbClr val="C7990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is Performance Development?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Performance is evaluated by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Continually comparing actual results to desired results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Performance Development Plan (PDP) evaluation tool</a:t>
            </a:r>
          </a:p>
          <a:p>
            <a:pPr marL="274320" lvl="1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b="1" dirty="0" smtClean="0"/>
              <a:t>Performance development involves continual: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Communication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Planning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Coaching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Evaluation – </a:t>
            </a:r>
            <a:r>
              <a:rPr lang="en-US" altLang="en-US" sz="2400" i="1" dirty="0" smtClean="0">
                <a:ea typeface="ＭＳ Ｐゴシック" panose="020B0600070205080204" pitchFamily="34" charset="-128"/>
              </a:rPr>
              <a:t>streamlined version focus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D5CAE670-1153-4E2C-B0FD-D46F6D83BC6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5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35643" y="228600"/>
            <a:ext cx="8229600" cy="10668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It’s a cycle…..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35643" y="1295400"/>
            <a:ext cx="8229600" cy="42672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Performance development is a continuous cycle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No surprises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Shared responsibility     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Evaluation (PDP) is a specific phase of the cycle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  <a:defRPr/>
            </a:pPr>
            <a:r>
              <a:rPr lang="en-US" sz="2400" b="1" dirty="0" smtClean="0"/>
              <a:t>Keep the focus on the specific job and mission(s)</a:t>
            </a:r>
          </a:p>
          <a:p>
            <a:pPr marL="742950" lvl="2" indent="-342900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Individual  performance against job expectations</a:t>
            </a:r>
            <a:endParaRPr lang="en-US" dirty="0"/>
          </a:p>
          <a:p>
            <a:pPr marL="0" indent="0">
              <a:buNone/>
              <a:defRPr/>
            </a:pPr>
            <a:endParaRPr lang="en-US" sz="1200" b="1" dirty="0"/>
          </a:p>
          <a:p>
            <a:pPr marL="0" indent="0">
              <a:buNone/>
              <a:defRPr/>
            </a:pPr>
            <a:r>
              <a:rPr lang="en-US" sz="2400" b="1" dirty="0" smtClean="0"/>
              <a:t>Use well-written source material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Job description </a:t>
            </a:r>
            <a:endParaRPr lang="en-US" altLang="en-US" sz="2400" dirty="0" smtClean="0">
              <a:solidFill>
                <a:srgbClr val="C00000"/>
              </a:solidFill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Professional Staff Position Description Form</a:t>
            </a:r>
            <a:endParaRPr lang="en-US" altLang="en-US" sz="2400" dirty="0" smtClean="0">
              <a:solidFill>
                <a:srgbClr val="C00000"/>
              </a:solidFill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Unit Strategic Plan/Goals, </a:t>
            </a:r>
            <a:r>
              <a:rPr lang="en-US" altLang="en-US" sz="2400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Exit Interview Feedback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147B3963-90CE-410F-884E-AC2CBC222CF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51659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Performance Management Cycle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7325" y="6357143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99" y="6132262"/>
            <a:ext cx="2133600" cy="365125"/>
          </a:xfrm>
        </p:spPr>
        <p:txBody>
          <a:bodyPr/>
          <a:lstStyle/>
          <a:p>
            <a:fld id="{61FFECA0-5F8C-448B-B738-1144C0041FBD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248294"/>
              </p:ext>
            </p:extLst>
          </p:nvPr>
        </p:nvGraphicFramePr>
        <p:xfrm>
          <a:off x="1295400" y="1433741"/>
          <a:ext cx="6476999" cy="463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3259449" y="2675762"/>
            <a:ext cx="2057400" cy="2285999"/>
            <a:chOff x="1924216" y="2210461"/>
            <a:chExt cx="1510744" cy="1653873"/>
          </a:xfrm>
        </p:grpSpPr>
        <p:sp>
          <p:nvSpPr>
            <p:cNvPr id="28" name="Oval 27"/>
            <p:cNvSpPr/>
            <p:nvPr/>
          </p:nvSpPr>
          <p:spPr>
            <a:xfrm>
              <a:off x="2214435" y="2560320"/>
              <a:ext cx="946205" cy="98415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ircular Arrow 28"/>
            <p:cNvSpPr/>
            <p:nvPr/>
          </p:nvSpPr>
          <p:spPr>
            <a:xfrm>
              <a:off x="1924216" y="2313830"/>
              <a:ext cx="1494845" cy="1550504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624909"/>
                <a:gd name="adj5" fmla="val 12500"/>
              </a:avLst>
            </a:prstGeom>
            <a:ln>
              <a:solidFill>
                <a:srgbClr val="286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Circular Arrow 29"/>
            <p:cNvSpPr/>
            <p:nvPr/>
          </p:nvSpPr>
          <p:spPr>
            <a:xfrm rot="10800000">
              <a:off x="1940115" y="2210461"/>
              <a:ext cx="1494845" cy="1550505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424786"/>
                <a:gd name="adj5" fmla="val 12500"/>
              </a:avLst>
            </a:prstGeom>
            <a:ln>
              <a:solidFill>
                <a:srgbClr val="286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9" idx="3"/>
            </p:cNvCxnSpPr>
            <p:nvPr/>
          </p:nvCxnSpPr>
          <p:spPr>
            <a:xfrm>
              <a:off x="3017309" y="2905317"/>
              <a:ext cx="214226" cy="176620"/>
            </a:xfrm>
            <a:prstGeom prst="line">
              <a:avLst/>
            </a:prstGeom>
            <a:ln w="12700">
              <a:solidFill>
                <a:srgbClr val="286E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ircular Arrow 31"/>
            <p:cNvSpPr/>
            <p:nvPr/>
          </p:nvSpPr>
          <p:spPr>
            <a:xfrm>
              <a:off x="2052220" y="2358037"/>
              <a:ext cx="1347789" cy="144303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20146961"/>
                <a:gd name="adj5" fmla="val 12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3231535" y="2932971"/>
              <a:ext cx="134474" cy="156111"/>
            </a:xfrm>
            <a:prstGeom prst="line">
              <a:avLst/>
            </a:prstGeom>
            <a:ln w="12700">
              <a:solidFill>
                <a:srgbClr val="286E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624011" y="3592867"/>
            <a:ext cx="1364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Communication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&amp; Feedback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0101" y="1523565"/>
            <a:ext cx="37376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Review Job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Agree on performance goals &amp; expectations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Agree on training &amp; development needs</a:t>
            </a:r>
            <a:endParaRPr lang="en-US" sz="1400" b="1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45613" y="4987230"/>
            <a:ext cx="2993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Monitor 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Recognize positive results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Provide ongoing feedback/coaching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Identify additional training needs</a:t>
            </a:r>
            <a:endParaRPr lang="en-US" sz="1400" b="1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7949" y="5181600"/>
            <a:ext cx="38316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Close-out performance evaluations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Assess performance &amp; development</a:t>
            </a:r>
          </a:p>
          <a:p>
            <a:r>
              <a:rPr lang="en-US" sz="1400" b="1" dirty="0">
                <a:latin typeface="+mn-lt"/>
              </a:rPr>
              <a:t> </a:t>
            </a:r>
            <a:r>
              <a:rPr lang="en-US" sz="1400" b="1" dirty="0" smtClean="0">
                <a:latin typeface="+mn-lt"/>
              </a:rPr>
              <a:t>    against goals &amp; expectations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Recognize positive results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lt"/>
              </a:rPr>
              <a:t>Start planning new performance</a:t>
            </a:r>
          </a:p>
          <a:p>
            <a:r>
              <a:rPr lang="en-US" sz="1400" b="1" dirty="0">
                <a:latin typeface="+mn-lt"/>
              </a:rPr>
              <a:t> </a:t>
            </a:r>
            <a:r>
              <a:rPr lang="en-US" sz="1400" b="1" dirty="0" smtClean="0">
                <a:latin typeface="+mn-lt"/>
              </a:rPr>
              <a:t>    goals &amp; expectations</a:t>
            </a:r>
          </a:p>
        </p:txBody>
      </p:sp>
    </p:spTree>
    <p:extLst>
      <p:ext uri="{BB962C8B-B14F-4D97-AF65-F5344CB8AC3E}">
        <p14:creationId xmlns:p14="http://schemas.microsoft.com/office/powerpoint/2010/main" val="265080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smtClean="0">
                <a:solidFill>
                  <a:schemeClr val="bg1">
                    <a:lumMod val="50000"/>
                  </a:schemeClr>
                </a:solidFill>
              </a:rPr>
              <a:t>New PDP Process</a:t>
            </a:r>
            <a:endParaRPr lang="en-US" altLang="en-US" sz="3600" b="1" dirty="0" smtClean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What’s the point?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It’s required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Feedback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Better metrics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Supervisor/employee may not know everything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  <a:defRPr/>
            </a:pPr>
            <a:r>
              <a:rPr lang="en-US" sz="2400" b="1" dirty="0" smtClean="0"/>
              <a:t>Simplified and standardized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Doing what you’re supposed to do – it’s a plan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Emphasis on ongoing communication, clarity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Cultural shift - expecting high performance</a:t>
            </a:r>
          </a:p>
          <a:p>
            <a:pPr marL="0" indent="0" eaLnBrk="1" hangingPunct="1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9AF9B22F-86C4-46CB-BC04-66B6965532A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4675" y="6294437"/>
            <a:ext cx="2895600" cy="365125"/>
          </a:xfrm>
        </p:spPr>
        <p:txBody>
          <a:bodyPr/>
          <a:lstStyle/>
          <a:p>
            <a:pPr>
              <a:defRPr/>
            </a:pPr>
            <a:fld id="{0CF37028-1027-4853-9452-AF205CE66A56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34813"/>
            <a:ext cx="7774877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C:\Users\krschwic\Pictures\uw_hsa_exec_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6" r="12056"/>
          <a:stretch>
            <a:fillRect/>
          </a:stretch>
        </p:blipFill>
        <p:spPr bwMode="auto">
          <a:xfrm>
            <a:off x="4800600" y="6372225"/>
            <a:ext cx="32004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8001000" y="6477000"/>
            <a:ext cx="76200" cy="76200"/>
          </a:xfrm>
          <a:prstGeom prst="ellipse">
            <a:avLst/>
          </a:prstGeom>
          <a:solidFill>
            <a:srgbClr val="D3AF21"/>
          </a:solidFill>
          <a:ln>
            <a:solidFill>
              <a:srgbClr val="D3AF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14675" y="6276894"/>
            <a:ext cx="2895600" cy="365125"/>
          </a:xfrm>
        </p:spPr>
        <p:txBody>
          <a:bodyPr/>
          <a:lstStyle/>
          <a:p>
            <a:pPr>
              <a:defRPr/>
            </a:pPr>
            <a:fld id="{990FC379-1D1F-48CA-A93D-F1FAC0F1FB44}" type="slidenum">
              <a:rPr lang="en-US" smtClean="0"/>
              <a:t>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1" y="453732"/>
            <a:ext cx="7876899" cy="588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4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W_HSA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UW_HSA_Powerpoint_Template</Template>
  <TotalTime>1168</TotalTime>
  <Words>2279</Words>
  <Application>Microsoft Office PowerPoint</Application>
  <PresentationFormat>On-screen Show (4:3)</PresentationFormat>
  <Paragraphs>421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Frutiger 55 Roman</vt:lpstr>
      <vt:lpstr>Wingdings</vt:lpstr>
      <vt:lpstr>Wingdings 2</vt:lpstr>
      <vt:lpstr>UW_HSA_Powerpoint_Template</vt:lpstr>
      <vt:lpstr>Performance Development Plan</vt:lpstr>
      <vt:lpstr>Overview</vt:lpstr>
      <vt:lpstr>Why do Performance Development?</vt:lpstr>
      <vt:lpstr>What is Performance Development?</vt:lpstr>
      <vt:lpstr>It’s a cycle…..</vt:lpstr>
      <vt:lpstr>Performance Management Cycle</vt:lpstr>
      <vt:lpstr>New PDP Process</vt:lpstr>
      <vt:lpstr>PowerPoint Presentation</vt:lpstr>
      <vt:lpstr>PowerPoint Presentation</vt:lpstr>
      <vt:lpstr>PDP Process Steps</vt:lpstr>
      <vt:lpstr>From Source docs to PDP</vt:lpstr>
      <vt:lpstr>Setting Goals</vt:lpstr>
      <vt:lpstr>Meaningful Metrics</vt:lpstr>
      <vt:lpstr>PDP Meeting Protocol</vt:lpstr>
      <vt:lpstr>HSA Strategy</vt:lpstr>
      <vt:lpstr>PMP Future State     HSA - UW</vt:lpstr>
      <vt:lpstr>QUESTIONS?</vt:lpstr>
      <vt:lpstr>3 Point Rating Scale</vt:lpstr>
      <vt:lpstr>PowerPoint Presentation</vt:lpstr>
      <vt:lpstr>PowerPoint Presentation</vt:lpstr>
      <vt:lpstr>PowerPoint Presentation</vt:lpstr>
      <vt:lpstr>Avoid</vt:lpstr>
      <vt:lpstr>Who to contact…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 S. SMITH</dc:creator>
  <cp:lastModifiedBy>Teresa I. Strathy</cp:lastModifiedBy>
  <cp:revision>100</cp:revision>
  <cp:lastPrinted>2015-05-28T17:35:33Z</cp:lastPrinted>
  <dcterms:created xsi:type="dcterms:W3CDTF">2014-05-05T18:54:12Z</dcterms:created>
  <dcterms:modified xsi:type="dcterms:W3CDTF">2015-05-28T18:10:53Z</dcterms:modified>
</cp:coreProperties>
</file>