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4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4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79" r:id="rId5"/>
    <p:sldMasterId id="2147483697" r:id="rId6"/>
    <p:sldMasterId id="2147483709" r:id="rId7"/>
  </p:sldMasterIdLst>
  <p:notesMasterIdLst>
    <p:notesMasterId r:id="rId54"/>
  </p:notesMasterIdLst>
  <p:handoutMasterIdLst>
    <p:handoutMasterId r:id="rId55"/>
  </p:handoutMasterIdLst>
  <p:sldIdLst>
    <p:sldId id="329" r:id="rId8"/>
    <p:sldId id="371" r:id="rId9"/>
    <p:sldId id="372" r:id="rId10"/>
    <p:sldId id="381" r:id="rId11"/>
    <p:sldId id="374" r:id="rId12"/>
    <p:sldId id="375" r:id="rId13"/>
    <p:sldId id="367" r:id="rId14"/>
    <p:sldId id="404" r:id="rId15"/>
    <p:sldId id="386" r:id="rId16"/>
    <p:sldId id="376" r:id="rId17"/>
    <p:sldId id="405" r:id="rId18"/>
    <p:sldId id="402" r:id="rId19"/>
    <p:sldId id="387" r:id="rId20"/>
    <p:sldId id="399" r:id="rId21"/>
    <p:sldId id="388" r:id="rId22"/>
    <p:sldId id="378" r:id="rId23"/>
    <p:sldId id="382" r:id="rId24"/>
    <p:sldId id="390" r:id="rId25"/>
    <p:sldId id="397" r:id="rId26"/>
    <p:sldId id="383" r:id="rId27"/>
    <p:sldId id="389" r:id="rId28"/>
    <p:sldId id="391" r:id="rId29"/>
    <p:sldId id="392" r:id="rId30"/>
    <p:sldId id="384" r:id="rId31"/>
    <p:sldId id="406" r:id="rId32"/>
    <p:sldId id="396" r:id="rId33"/>
    <p:sldId id="398" r:id="rId34"/>
    <p:sldId id="393" r:id="rId35"/>
    <p:sldId id="394" r:id="rId36"/>
    <p:sldId id="401" r:id="rId37"/>
    <p:sldId id="408" r:id="rId38"/>
    <p:sldId id="403" r:id="rId39"/>
    <p:sldId id="400" r:id="rId40"/>
    <p:sldId id="379" r:id="rId41"/>
    <p:sldId id="370" r:id="rId42"/>
    <p:sldId id="359" r:id="rId43"/>
    <p:sldId id="410" r:id="rId44"/>
    <p:sldId id="412" r:id="rId45"/>
    <p:sldId id="414" r:id="rId46"/>
    <p:sldId id="415" r:id="rId47"/>
    <p:sldId id="416" r:id="rId48"/>
    <p:sldId id="417" r:id="rId49"/>
    <p:sldId id="418" r:id="rId50"/>
    <p:sldId id="419" r:id="rId51"/>
    <p:sldId id="422" r:id="rId52"/>
    <p:sldId id="421" r:id="rId5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2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932">
          <p15:clr>
            <a:srgbClr val="A4A3A4"/>
          </p15:clr>
        </p15:guide>
        <p15:guide id="4" pos="2212">
          <p15:clr>
            <a:srgbClr val="A4A3A4"/>
          </p15:clr>
        </p15:guide>
        <p15:guide id="5" orient="horz" pos="2876">
          <p15:clr>
            <a:srgbClr val="A4A3A4"/>
          </p15:clr>
        </p15:guide>
        <p15:guide id="6" orient="horz" pos="2928">
          <p15:clr>
            <a:srgbClr val="A4A3A4"/>
          </p15:clr>
        </p15:guide>
        <p15:guide id="7" pos="2156">
          <p15:clr>
            <a:srgbClr val="A4A3A4"/>
          </p15:clr>
        </p15:guide>
        <p15:guide id="8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rystal Wong" initials="C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2161"/>
    <a:srgbClr val="2C295C"/>
    <a:srgbClr val="333D47"/>
    <a:srgbClr val="6C2B69"/>
    <a:srgbClr val="3D2E69"/>
    <a:srgbClr val="F5C001"/>
    <a:srgbClr val="4966AD"/>
    <a:srgbClr val="93B0CE"/>
    <a:srgbClr val="61AFD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25217C-FEC9-C16C-8358-AC2BF49075A2}" v="89" dt="2020-05-01T22:14:19.463"/>
    <p1510:client id="{3EEBC53D-2E0D-F043-BC6F-51D294FCE418}" v="109" dt="2020-05-01T21:20:00.951"/>
    <p1510:client id="{C798426D-D6C8-0324-4E81-65813EB8E854}" v="75" dt="2020-05-07T17:48:51.622"/>
    <p1510:client id="{DDB17607-1A5F-C882-78FB-4A5E9A427FD8}" v="3" dt="2020-05-01T22:20:57.251"/>
    <p1510:client id="{E548276E-A457-10B6-705A-7034985D5CFE}" v="2" dt="2020-05-01T21:13:19.358"/>
    <p1510:client id="{FCDB14CF-B965-8295-F32A-EAADEB12A40C}" v="83" dt="2020-05-01T19:46:55.5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46"/>
  </p:normalViewPr>
  <p:slideViewPr>
    <p:cSldViewPr snapToGrid="0">
      <p:cViewPr varScale="1">
        <p:scale>
          <a:sx n="89" d="100"/>
          <a:sy n="89" d="100"/>
        </p:scale>
        <p:origin x="896" y="160"/>
      </p:cViewPr>
      <p:guideLst>
        <p:guide orient="horz" pos="2160"/>
        <p:guide pos="42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  <p:guide orient="horz" pos="2932"/>
        <p:guide pos="2212"/>
        <p:guide orient="horz" pos="2876"/>
        <p:guide orient="horz" pos="2928"/>
        <p:guide pos="2156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61" Type="http://schemas.microsoft.com/office/2015/10/relationships/revisionInfo" Target="revisionInfo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commentAuthors" Target="commentAuthor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theme" Target="theme/theme1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presProps" Target="presProps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1-9FBE-2D44-891C-003195BC1FC4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3-9FBE-2D44-891C-003195BC1FC4}"/>
              </c:ext>
            </c:extLst>
          </c:dPt>
          <c:dLbls>
            <c:dLbl>
              <c:idx val="1"/>
              <c:tx>
                <c:rich>
                  <a:bodyPr/>
                  <a:lstStyle/>
                  <a:p>
                    <a:r>
                      <a:rPr lang="en-US" sz="1600" b="1"/>
                      <a:t>23%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9FBE-2D44-891C-003195BC1F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Empaneled</c:v>
                </c:pt>
                <c:pt idx="1">
                  <c:v>Un-empaneled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0.77</c:v>
                </c:pt>
                <c:pt idx="1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FBE-2D44-891C-003195BC1F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1-C8F4-4744-8FB6-A18D6DB27682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3-C8F4-4744-8FB6-A18D6DB27682}"/>
              </c:ext>
            </c:extLst>
          </c:dPt>
          <c:dLbls>
            <c:dLbl>
              <c:idx val="1"/>
              <c:layout>
                <c:manualLayout>
                  <c:x val="-8.9117235345581802E-2"/>
                  <c:y val="-0.137404636920384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8F4-4744-8FB6-A18D6DB276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Empaneled</c:v>
                </c:pt>
                <c:pt idx="1">
                  <c:v>Un-empaneled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0.97</c:v>
                </c:pt>
                <c:pt idx="1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8F4-4744-8FB6-A18D6DB276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Relationship Id="rId4" Type="http://schemas.openxmlformats.org/officeDocument/2006/relationships/image" Target="../media/image30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Relationship Id="rId4" Type="http://schemas.openxmlformats.org/officeDocument/2006/relationships/image" Target="../media/image3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B16190-1345-4B8A-BC89-75638DBA5CAE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5EBFFA-A440-428E-B596-FE27929048F2}">
      <dgm:prSet phldrT="[Text]"/>
      <dgm:spPr/>
      <dgm:t>
        <a:bodyPr/>
        <a:lstStyle/>
        <a:p>
          <a:r>
            <a:rPr lang="en-US" u="sng"/>
            <a:t>Goal:</a:t>
          </a:r>
          <a:br>
            <a:rPr lang="en-US"/>
          </a:br>
          <a:r>
            <a:rPr lang="en-US"/>
            <a:t>Integrate pop health activities across UW Primary Care</a:t>
          </a:r>
        </a:p>
      </dgm:t>
    </dgm:pt>
    <dgm:pt modelId="{ACEBED88-D271-4F14-ADC9-35D075870DDB}" type="parTrans" cxnId="{0CB19FBE-35D3-482C-B718-4F67F01EAEBD}">
      <dgm:prSet/>
      <dgm:spPr/>
      <dgm:t>
        <a:bodyPr/>
        <a:lstStyle/>
        <a:p>
          <a:endParaRPr lang="en-US"/>
        </a:p>
      </dgm:t>
    </dgm:pt>
    <dgm:pt modelId="{5256D994-5DE7-4A10-A04F-23A26D01FD48}" type="sibTrans" cxnId="{0CB19FBE-35D3-482C-B718-4F67F01EAEBD}">
      <dgm:prSet/>
      <dgm:spPr/>
      <dgm:t>
        <a:bodyPr/>
        <a:lstStyle/>
        <a:p>
          <a:endParaRPr lang="en-US"/>
        </a:p>
      </dgm:t>
    </dgm:pt>
    <dgm:pt modelId="{93ED1C40-8E28-46D6-B4AE-FEB63B79D6E5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>
              <a:solidFill>
                <a:schemeClr val="tx1"/>
              </a:solidFill>
            </a:rPr>
            <a:t>1. Empanelment &amp; Panel Maintenance</a:t>
          </a:r>
        </a:p>
      </dgm:t>
    </dgm:pt>
    <dgm:pt modelId="{3D651083-7F79-4597-9EE3-26F797008DFF}" type="parTrans" cxnId="{5A5BA25F-8B03-46A2-BED8-E36B1D560E20}">
      <dgm:prSet/>
      <dgm:spPr/>
      <dgm:t>
        <a:bodyPr/>
        <a:lstStyle/>
        <a:p>
          <a:endParaRPr lang="en-US"/>
        </a:p>
      </dgm:t>
    </dgm:pt>
    <dgm:pt modelId="{F4A32798-29EB-4046-9362-1696037A4A0C}" type="sibTrans" cxnId="{5A5BA25F-8B03-46A2-BED8-E36B1D560E20}">
      <dgm:prSet/>
      <dgm:spPr/>
      <dgm:t>
        <a:bodyPr/>
        <a:lstStyle/>
        <a:p>
          <a:endParaRPr lang="en-US"/>
        </a:p>
      </dgm:t>
    </dgm:pt>
    <dgm:pt modelId="{65450848-CB2E-445F-8200-8A24497F98EB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>
              <a:solidFill>
                <a:schemeClr val="tx1"/>
              </a:solidFill>
            </a:rPr>
            <a:t>2. Panel &amp; Gap Management</a:t>
          </a:r>
        </a:p>
      </dgm:t>
    </dgm:pt>
    <dgm:pt modelId="{BAA7528D-3855-4140-87E5-DBC8293BBBF8}" type="parTrans" cxnId="{7D332A6E-EFCA-4CEA-B598-F495DA7D6B57}">
      <dgm:prSet/>
      <dgm:spPr/>
      <dgm:t>
        <a:bodyPr/>
        <a:lstStyle/>
        <a:p>
          <a:endParaRPr lang="en-US"/>
        </a:p>
      </dgm:t>
    </dgm:pt>
    <dgm:pt modelId="{3C9D683E-AC69-47AB-A3CE-7F037FD3A053}" type="sibTrans" cxnId="{7D332A6E-EFCA-4CEA-B598-F495DA7D6B57}">
      <dgm:prSet/>
      <dgm:spPr/>
      <dgm:t>
        <a:bodyPr/>
        <a:lstStyle/>
        <a:p>
          <a:endParaRPr lang="en-US"/>
        </a:p>
      </dgm:t>
    </dgm:pt>
    <dgm:pt modelId="{81114369-D12A-4D58-8312-D9B21159BA19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>
              <a:solidFill>
                <a:schemeClr val="tx1"/>
              </a:solidFill>
            </a:rPr>
            <a:t>3. Care Management &amp; Coordination</a:t>
          </a:r>
        </a:p>
      </dgm:t>
    </dgm:pt>
    <dgm:pt modelId="{7D8C69C9-2EB4-4CA3-A276-16E5E128AB87}" type="parTrans" cxnId="{882CFFDF-7E5B-4AE6-8805-8CE5DBE90D5F}">
      <dgm:prSet/>
      <dgm:spPr/>
      <dgm:t>
        <a:bodyPr/>
        <a:lstStyle/>
        <a:p>
          <a:endParaRPr lang="en-US"/>
        </a:p>
      </dgm:t>
    </dgm:pt>
    <dgm:pt modelId="{198B059D-6F95-4387-BA31-6AF594C5912D}" type="sibTrans" cxnId="{882CFFDF-7E5B-4AE6-8805-8CE5DBE90D5F}">
      <dgm:prSet/>
      <dgm:spPr/>
      <dgm:t>
        <a:bodyPr/>
        <a:lstStyle/>
        <a:p>
          <a:endParaRPr lang="en-US"/>
        </a:p>
      </dgm:t>
    </dgm:pt>
    <dgm:pt modelId="{599949CC-EE23-46FC-BEEE-D5F24B246D39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>
              <a:solidFill>
                <a:schemeClr val="tx1"/>
              </a:solidFill>
            </a:rPr>
            <a:t>4. Ambulatory Care Pathways</a:t>
          </a:r>
        </a:p>
      </dgm:t>
    </dgm:pt>
    <dgm:pt modelId="{8428EC9F-BBA2-4400-9F3A-282CB4B1DE16}" type="parTrans" cxnId="{9568FC71-C349-49C6-A0AD-D148CACDF295}">
      <dgm:prSet/>
      <dgm:spPr/>
      <dgm:t>
        <a:bodyPr/>
        <a:lstStyle/>
        <a:p>
          <a:endParaRPr lang="en-US"/>
        </a:p>
      </dgm:t>
    </dgm:pt>
    <dgm:pt modelId="{A26658E4-AB87-4892-ACE4-899262BAD903}" type="sibTrans" cxnId="{9568FC71-C349-49C6-A0AD-D148CACDF295}">
      <dgm:prSet/>
      <dgm:spPr/>
      <dgm:t>
        <a:bodyPr/>
        <a:lstStyle/>
        <a:p>
          <a:endParaRPr lang="en-US"/>
        </a:p>
      </dgm:t>
    </dgm:pt>
    <dgm:pt modelId="{A61405D7-F329-4FC8-98BA-D440A213A10F}" type="pres">
      <dgm:prSet presAssocID="{5FB16190-1345-4B8A-BC89-75638DBA5CAE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7447F6B-9AB2-4D32-89A4-7F278EBA964A}" type="pres">
      <dgm:prSet presAssocID="{2E5EBFFA-A440-428E-B596-FE27929048F2}" presName="centerShape" presStyleLbl="node0" presStyleIdx="0" presStyleCnt="1" custScaleX="143448" custScaleY="131913"/>
      <dgm:spPr/>
    </dgm:pt>
    <dgm:pt modelId="{847EE4FE-793B-4E41-8783-B0779357F939}" type="pres">
      <dgm:prSet presAssocID="{3D651083-7F79-4597-9EE3-26F797008DFF}" presName="parTrans" presStyleLbl="bgSibTrans2D1" presStyleIdx="0" presStyleCnt="4" custLinFactNeighborX="8169"/>
      <dgm:spPr/>
    </dgm:pt>
    <dgm:pt modelId="{52D75D63-E6CD-4011-B4AE-CF05AFF97D0F}" type="pres">
      <dgm:prSet presAssocID="{93ED1C40-8E28-46D6-B4AE-FEB63B79D6E5}" presName="node" presStyleLbl="node1" presStyleIdx="0" presStyleCnt="4" custScaleX="79657" custScaleY="82821" custRadScaleRad="98150" custRadScaleInc="643">
        <dgm:presLayoutVars>
          <dgm:bulletEnabled val="1"/>
        </dgm:presLayoutVars>
      </dgm:prSet>
      <dgm:spPr/>
    </dgm:pt>
    <dgm:pt modelId="{0AAEC702-4E79-4C67-A16A-F1CC1D083C7D}" type="pres">
      <dgm:prSet presAssocID="{BAA7528D-3855-4140-87E5-DBC8293BBBF8}" presName="parTrans" presStyleLbl="bgSibTrans2D1" presStyleIdx="1" presStyleCnt="4" custLinFactNeighborY="15965"/>
      <dgm:spPr/>
    </dgm:pt>
    <dgm:pt modelId="{C0107098-06B8-4310-9858-8BCCEDD405DA}" type="pres">
      <dgm:prSet presAssocID="{65450848-CB2E-445F-8200-8A24497F98EB}" presName="node" presStyleLbl="node1" presStyleIdx="1" presStyleCnt="4" custScaleX="79657" custScaleY="82821" custRadScaleRad="96541" custRadScaleInc="-2137">
        <dgm:presLayoutVars>
          <dgm:bulletEnabled val="1"/>
        </dgm:presLayoutVars>
      </dgm:prSet>
      <dgm:spPr/>
    </dgm:pt>
    <dgm:pt modelId="{9C18E8DD-8172-4A77-A676-6DBC10C6A79E}" type="pres">
      <dgm:prSet presAssocID="{7D8C69C9-2EB4-4CA3-A276-16E5E128AB87}" presName="parTrans" presStyleLbl="bgSibTrans2D1" presStyleIdx="2" presStyleCnt="4" custLinFactNeighborY="15965"/>
      <dgm:spPr/>
    </dgm:pt>
    <dgm:pt modelId="{5B2ECC4F-ECA0-452F-AFD8-4BA6D2F65097}" type="pres">
      <dgm:prSet presAssocID="{81114369-D12A-4D58-8312-D9B21159BA19}" presName="node" presStyleLbl="node1" presStyleIdx="2" presStyleCnt="4" custScaleX="89407" custScaleY="82821" custRadScaleRad="96541" custRadScaleInc="2137">
        <dgm:presLayoutVars>
          <dgm:bulletEnabled val="1"/>
        </dgm:presLayoutVars>
      </dgm:prSet>
      <dgm:spPr/>
    </dgm:pt>
    <dgm:pt modelId="{15755428-A654-463A-8AC2-D2324678AA75}" type="pres">
      <dgm:prSet presAssocID="{8428EC9F-BBA2-4400-9F3A-282CB4B1DE16}" presName="parTrans" presStyleLbl="bgSibTrans2D1" presStyleIdx="3" presStyleCnt="4" custLinFactNeighborX="-8169"/>
      <dgm:spPr/>
    </dgm:pt>
    <dgm:pt modelId="{F28CCD60-B2ED-4884-BC8E-8F0BF72A08A2}" type="pres">
      <dgm:prSet presAssocID="{599949CC-EE23-46FC-BEEE-D5F24B246D39}" presName="node" presStyleLbl="node1" presStyleIdx="3" presStyleCnt="4" custScaleX="79657" custScaleY="82821" custRadScaleRad="98150" custRadScaleInc="-643">
        <dgm:presLayoutVars>
          <dgm:bulletEnabled val="1"/>
        </dgm:presLayoutVars>
      </dgm:prSet>
      <dgm:spPr/>
    </dgm:pt>
  </dgm:ptLst>
  <dgm:cxnLst>
    <dgm:cxn modelId="{05BE2104-AA4F-4C7C-A4DC-D21C5BE2A5F1}" type="presOf" srcId="{599949CC-EE23-46FC-BEEE-D5F24B246D39}" destId="{F28CCD60-B2ED-4884-BC8E-8F0BF72A08A2}" srcOrd="0" destOrd="0" presId="urn:microsoft.com/office/officeart/2005/8/layout/radial4"/>
    <dgm:cxn modelId="{EF3C7019-4CF9-4032-8044-D41AF78B06F5}" type="presOf" srcId="{3D651083-7F79-4597-9EE3-26F797008DFF}" destId="{847EE4FE-793B-4E41-8783-B0779357F939}" srcOrd="0" destOrd="0" presId="urn:microsoft.com/office/officeart/2005/8/layout/radial4"/>
    <dgm:cxn modelId="{9DB13C25-5767-4F51-B41A-E725EB22B7E4}" type="presOf" srcId="{81114369-D12A-4D58-8312-D9B21159BA19}" destId="{5B2ECC4F-ECA0-452F-AFD8-4BA6D2F65097}" srcOrd="0" destOrd="0" presId="urn:microsoft.com/office/officeart/2005/8/layout/radial4"/>
    <dgm:cxn modelId="{11285337-E588-4E4A-A6C5-BC0D96C3A838}" type="presOf" srcId="{8428EC9F-BBA2-4400-9F3A-282CB4B1DE16}" destId="{15755428-A654-463A-8AC2-D2324678AA75}" srcOrd="0" destOrd="0" presId="urn:microsoft.com/office/officeart/2005/8/layout/radial4"/>
    <dgm:cxn modelId="{378E6859-6B1C-479A-AF42-9C234FC9B183}" type="presOf" srcId="{65450848-CB2E-445F-8200-8A24497F98EB}" destId="{C0107098-06B8-4310-9858-8BCCEDD405DA}" srcOrd="0" destOrd="0" presId="urn:microsoft.com/office/officeart/2005/8/layout/radial4"/>
    <dgm:cxn modelId="{5A5BA25F-8B03-46A2-BED8-E36B1D560E20}" srcId="{2E5EBFFA-A440-428E-B596-FE27929048F2}" destId="{93ED1C40-8E28-46D6-B4AE-FEB63B79D6E5}" srcOrd="0" destOrd="0" parTransId="{3D651083-7F79-4597-9EE3-26F797008DFF}" sibTransId="{F4A32798-29EB-4046-9362-1696037A4A0C}"/>
    <dgm:cxn modelId="{7D332A6E-EFCA-4CEA-B598-F495DA7D6B57}" srcId="{2E5EBFFA-A440-428E-B596-FE27929048F2}" destId="{65450848-CB2E-445F-8200-8A24497F98EB}" srcOrd="1" destOrd="0" parTransId="{BAA7528D-3855-4140-87E5-DBC8293BBBF8}" sibTransId="{3C9D683E-AC69-47AB-A3CE-7F037FD3A053}"/>
    <dgm:cxn modelId="{9568FC71-C349-49C6-A0AD-D148CACDF295}" srcId="{2E5EBFFA-A440-428E-B596-FE27929048F2}" destId="{599949CC-EE23-46FC-BEEE-D5F24B246D39}" srcOrd="3" destOrd="0" parTransId="{8428EC9F-BBA2-4400-9F3A-282CB4B1DE16}" sibTransId="{A26658E4-AB87-4892-ACE4-899262BAD903}"/>
    <dgm:cxn modelId="{872BF97B-8600-4290-8647-0AE3E6ACD2A0}" type="presOf" srcId="{5FB16190-1345-4B8A-BC89-75638DBA5CAE}" destId="{A61405D7-F329-4FC8-98BA-D440A213A10F}" srcOrd="0" destOrd="0" presId="urn:microsoft.com/office/officeart/2005/8/layout/radial4"/>
    <dgm:cxn modelId="{58DC06B7-9762-4575-B019-F9454CDBA58E}" type="presOf" srcId="{BAA7528D-3855-4140-87E5-DBC8293BBBF8}" destId="{0AAEC702-4E79-4C67-A16A-F1CC1D083C7D}" srcOrd="0" destOrd="0" presId="urn:microsoft.com/office/officeart/2005/8/layout/radial4"/>
    <dgm:cxn modelId="{0CB19FBE-35D3-482C-B718-4F67F01EAEBD}" srcId="{5FB16190-1345-4B8A-BC89-75638DBA5CAE}" destId="{2E5EBFFA-A440-428E-B596-FE27929048F2}" srcOrd="0" destOrd="0" parTransId="{ACEBED88-D271-4F14-ADC9-35D075870DDB}" sibTransId="{5256D994-5DE7-4A10-A04F-23A26D01FD48}"/>
    <dgm:cxn modelId="{36BED1C3-B576-403B-9382-FCDDE99FC841}" type="presOf" srcId="{2E5EBFFA-A440-428E-B596-FE27929048F2}" destId="{77447F6B-9AB2-4D32-89A4-7F278EBA964A}" srcOrd="0" destOrd="0" presId="urn:microsoft.com/office/officeart/2005/8/layout/radial4"/>
    <dgm:cxn modelId="{882CFFDF-7E5B-4AE6-8805-8CE5DBE90D5F}" srcId="{2E5EBFFA-A440-428E-B596-FE27929048F2}" destId="{81114369-D12A-4D58-8312-D9B21159BA19}" srcOrd="2" destOrd="0" parTransId="{7D8C69C9-2EB4-4CA3-A276-16E5E128AB87}" sibTransId="{198B059D-6F95-4387-BA31-6AF594C5912D}"/>
    <dgm:cxn modelId="{31EAE6ED-A9EC-4C35-84E0-82A71300D90E}" type="presOf" srcId="{7D8C69C9-2EB4-4CA3-A276-16E5E128AB87}" destId="{9C18E8DD-8172-4A77-A676-6DBC10C6A79E}" srcOrd="0" destOrd="0" presId="urn:microsoft.com/office/officeart/2005/8/layout/radial4"/>
    <dgm:cxn modelId="{7EE6CCFA-08F9-4631-ACA3-3E54C59C5BB6}" type="presOf" srcId="{93ED1C40-8E28-46D6-B4AE-FEB63B79D6E5}" destId="{52D75D63-E6CD-4011-B4AE-CF05AFF97D0F}" srcOrd="0" destOrd="0" presId="urn:microsoft.com/office/officeart/2005/8/layout/radial4"/>
    <dgm:cxn modelId="{565430E8-CF3D-4490-BAEA-4EB1350B1270}" type="presParOf" srcId="{A61405D7-F329-4FC8-98BA-D440A213A10F}" destId="{77447F6B-9AB2-4D32-89A4-7F278EBA964A}" srcOrd="0" destOrd="0" presId="urn:microsoft.com/office/officeart/2005/8/layout/radial4"/>
    <dgm:cxn modelId="{0D5E88A5-47ED-4263-8C17-FED702BB2C4C}" type="presParOf" srcId="{A61405D7-F329-4FC8-98BA-D440A213A10F}" destId="{847EE4FE-793B-4E41-8783-B0779357F939}" srcOrd="1" destOrd="0" presId="urn:microsoft.com/office/officeart/2005/8/layout/radial4"/>
    <dgm:cxn modelId="{B71480C5-3869-4E88-8C5D-B8B4BCFD3D88}" type="presParOf" srcId="{A61405D7-F329-4FC8-98BA-D440A213A10F}" destId="{52D75D63-E6CD-4011-B4AE-CF05AFF97D0F}" srcOrd="2" destOrd="0" presId="urn:microsoft.com/office/officeart/2005/8/layout/radial4"/>
    <dgm:cxn modelId="{84A13BF4-40EF-4C83-873B-98709B637CC6}" type="presParOf" srcId="{A61405D7-F329-4FC8-98BA-D440A213A10F}" destId="{0AAEC702-4E79-4C67-A16A-F1CC1D083C7D}" srcOrd="3" destOrd="0" presId="urn:microsoft.com/office/officeart/2005/8/layout/radial4"/>
    <dgm:cxn modelId="{DCA2AD1F-B1AB-4496-9D33-7A4CD441D0EB}" type="presParOf" srcId="{A61405D7-F329-4FC8-98BA-D440A213A10F}" destId="{C0107098-06B8-4310-9858-8BCCEDD405DA}" srcOrd="4" destOrd="0" presId="urn:microsoft.com/office/officeart/2005/8/layout/radial4"/>
    <dgm:cxn modelId="{63FDDC42-9CB6-484B-8469-0037C8E0830F}" type="presParOf" srcId="{A61405D7-F329-4FC8-98BA-D440A213A10F}" destId="{9C18E8DD-8172-4A77-A676-6DBC10C6A79E}" srcOrd="5" destOrd="0" presId="urn:microsoft.com/office/officeart/2005/8/layout/radial4"/>
    <dgm:cxn modelId="{DA5849E6-EA09-44D4-8EF7-5A3F6AF1FC0F}" type="presParOf" srcId="{A61405D7-F329-4FC8-98BA-D440A213A10F}" destId="{5B2ECC4F-ECA0-452F-AFD8-4BA6D2F65097}" srcOrd="6" destOrd="0" presId="urn:microsoft.com/office/officeart/2005/8/layout/radial4"/>
    <dgm:cxn modelId="{BFCE8968-615C-48E0-8A07-FC77FC934D49}" type="presParOf" srcId="{A61405D7-F329-4FC8-98BA-D440A213A10F}" destId="{15755428-A654-463A-8AC2-D2324678AA75}" srcOrd="7" destOrd="0" presId="urn:microsoft.com/office/officeart/2005/8/layout/radial4"/>
    <dgm:cxn modelId="{81CDA8D1-17F0-4158-8975-1B9598F5535D}" type="presParOf" srcId="{A61405D7-F329-4FC8-98BA-D440A213A10F}" destId="{F28CCD60-B2ED-4884-BC8E-8F0BF72A08A2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E4666A3-3D61-B746-9FB2-9A694A0C9D87}" type="doc">
      <dgm:prSet loTypeId="urn:microsoft.com/office/officeart/2008/layout/PictureAccent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4512490-1CFD-E942-9081-6F36D98C5C4E}">
      <dgm:prSet phldrT="[Text]" custT="1"/>
      <dgm:spPr>
        <a:solidFill>
          <a:srgbClr val="2C295C"/>
        </a:solidFill>
      </dgm:spPr>
      <dgm:t>
        <a:bodyPr/>
        <a:lstStyle/>
        <a:p>
          <a:pPr algn="l"/>
          <a:r>
            <a:rPr lang="en-US" sz="2000" dirty="0">
              <a:latin typeface="+mj-lt"/>
            </a:rPr>
            <a:t>It is expected that </a:t>
          </a:r>
          <a:r>
            <a:rPr lang="en-US" sz="2000" b="1" u="sng" dirty="0">
              <a:latin typeface="+mj-lt"/>
            </a:rPr>
            <a:t>all</a:t>
          </a:r>
          <a:r>
            <a:rPr lang="en-US" sz="2000" dirty="0">
              <a:latin typeface="+mj-lt"/>
            </a:rPr>
            <a:t> primary care clinical staff should, with each patient visit, review, verify and update the Gen PCP field with the patient, to ensure: </a:t>
          </a:r>
        </a:p>
      </dgm:t>
    </dgm:pt>
    <dgm:pt modelId="{3D4A2FDF-B432-CE44-A78C-59F9D8160A83}" type="parTrans" cxnId="{034E4DC0-D5BC-244B-ABB6-97088E533E7A}">
      <dgm:prSet/>
      <dgm:spPr/>
      <dgm:t>
        <a:bodyPr/>
        <a:lstStyle/>
        <a:p>
          <a:pPr algn="l"/>
          <a:endParaRPr lang="en-US" sz="2000">
            <a:latin typeface="+mj-lt"/>
          </a:endParaRPr>
        </a:p>
      </dgm:t>
    </dgm:pt>
    <dgm:pt modelId="{CE943ACC-CDC9-9649-B2D7-67917B322624}" type="sibTrans" cxnId="{034E4DC0-D5BC-244B-ABB6-97088E533E7A}">
      <dgm:prSet/>
      <dgm:spPr/>
      <dgm:t>
        <a:bodyPr/>
        <a:lstStyle/>
        <a:p>
          <a:pPr algn="l"/>
          <a:endParaRPr lang="en-US" sz="2000">
            <a:latin typeface="+mj-lt"/>
          </a:endParaRPr>
        </a:p>
      </dgm:t>
    </dgm:pt>
    <dgm:pt modelId="{CBF00BB8-E26E-8B42-951B-D0E5F763CCC0}">
      <dgm:prSet phldrT="[Text]" custT="1"/>
      <dgm:spPr>
        <a:solidFill>
          <a:srgbClr val="2C295C">
            <a:alpha val="80000"/>
          </a:srgbClr>
        </a:solidFill>
      </dgm:spPr>
      <dgm:t>
        <a:bodyPr/>
        <a:lstStyle/>
        <a:p>
          <a:pPr algn="l"/>
          <a:r>
            <a:rPr lang="en-US" sz="2000" b="1" dirty="0">
              <a:solidFill>
                <a:schemeClr val="tx1"/>
              </a:solidFill>
              <a:latin typeface="+mj-lt"/>
            </a:rPr>
            <a:t>[1]</a:t>
          </a:r>
          <a:r>
            <a:rPr lang="en-US" sz="2000" dirty="0">
              <a:solidFill>
                <a:schemeClr val="tx1"/>
              </a:solidFill>
              <a:latin typeface="+mj-lt"/>
            </a:rPr>
            <a:t> Maintenance and accuracy of General (‘gen’) PCP field</a:t>
          </a:r>
        </a:p>
      </dgm:t>
    </dgm:pt>
    <dgm:pt modelId="{10B2B75F-FC1B-8B41-A4A5-B4BBB3BA05A9}" type="parTrans" cxnId="{8A35E82D-1E92-534C-B1D3-13C5B102B0B3}">
      <dgm:prSet/>
      <dgm:spPr/>
      <dgm:t>
        <a:bodyPr/>
        <a:lstStyle/>
        <a:p>
          <a:pPr algn="l"/>
          <a:endParaRPr lang="en-US" sz="2000">
            <a:latin typeface="+mj-lt"/>
          </a:endParaRPr>
        </a:p>
      </dgm:t>
    </dgm:pt>
    <dgm:pt modelId="{F4B08B7A-14A3-F349-8D81-9C20FFDB5CCD}" type="sibTrans" cxnId="{8A35E82D-1E92-534C-B1D3-13C5B102B0B3}">
      <dgm:prSet/>
      <dgm:spPr/>
      <dgm:t>
        <a:bodyPr/>
        <a:lstStyle/>
        <a:p>
          <a:pPr algn="l"/>
          <a:endParaRPr lang="en-US" sz="2000">
            <a:latin typeface="+mj-lt"/>
          </a:endParaRPr>
        </a:p>
      </dgm:t>
    </dgm:pt>
    <dgm:pt modelId="{E0DA47B2-0E91-C64F-9530-FFB882D29843}">
      <dgm:prSet phldrT="[Text]" custT="1"/>
      <dgm:spPr>
        <a:solidFill>
          <a:srgbClr val="2C295C">
            <a:alpha val="60000"/>
          </a:srgbClr>
        </a:solidFill>
      </dgm:spPr>
      <dgm:t>
        <a:bodyPr/>
        <a:lstStyle/>
        <a:p>
          <a:pPr algn="l"/>
          <a:r>
            <a:rPr lang="en-US" sz="2000" b="1" dirty="0">
              <a:solidFill>
                <a:schemeClr val="tx1"/>
              </a:solidFill>
              <a:latin typeface="+mj-lt"/>
            </a:rPr>
            <a:t>[2]</a:t>
          </a:r>
          <a:r>
            <a:rPr lang="en-US" sz="2000" dirty="0">
              <a:solidFill>
                <a:schemeClr val="tx1"/>
              </a:solidFill>
              <a:latin typeface="+mj-lt"/>
            </a:rPr>
            <a:t> Patients who use our primary care services are assigned to a PCP </a:t>
          </a:r>
        </a:p>
      </dgm:t>
    </dgm:pt>
    <dgm:pt modelId="{75CA338C-64C5-4448-8837-2AE287F5B78C}" type="parTrans" cxnId="{1EF708FF-D102-A545-8791-5FBDCE3FE578}">
      <dgm:prSet/>
      <dgm:spPr/>
      <dgm:t>
        <a:bodyPr/>
        <a:lstStyle/>
        <a:p>
          <a:pPr algn="l"/>
          <a:endParaRPr lang="en-US" sz="2000">
            <a:latin typeface="+mj-lt"/>
          </a:endParaRPr>
        </a:p>
      </dgm:t>
    </dgm:pt>
    <dgm:pt modelId="{5130B781-5391-634C-9501-1FBC71860A29}" type="sibTrans" cxnId="{1EF708FF-D102-A545-8791-5FBDCE3FE578}">
      <dgm:prSet/>
      <dgm:spPr/>
      <dgm:t>
        <a:bodyPr/>
        <a:lstStyle/>
        <a:p>
          <a:pPr algn="l"/>
          <a:endParaRPr lang="en-US" sz="2000">
            <a:latin typeface="+mj-lt"/>
          </a:endParaRPr>
        </a:p>
      </dgm:t>
    </dgm:pt>
    <dgm:pt modelId="{A837B2EB-BD90-FE48-A307-8B6AA13B966E}">
      <dgm:prSet phldrT="[Text]" custT="1"/>
      <dgm:spPr>
        <a:solidFill>
          <a:srgbClr val="2C295C">
            <a:alpha val="40000"/>
          </a:srgbClr>
        </a:solidFill>
      </dgm:spPr>
      <dgm:t>
        <a:bodyPr/>
        <a:lstStyle/>
        <a:p>
          <a:pPr algn="l"/>
          <a:r>
            <a:rPr lang="en-US" sz="2000" b="1" dirty="0">
              <a:solidFill>
                <a:schemeClr val="tx1"/>
              </a:solidFill>
              <a:latin typeface="+mj-lt"/>
            </a:rPr>
            <a:t>[3] </a:t>
          </a:r>
          <a:r>
            <a:rPr lang="en-US" sz="2000" dirty="0">
              <a:solidFill>
                <a:schemeClr val="tx1"/>
              </a:solidFill>
              <a:latin typeface="+mj-lt"/>
            </a:rPr>
            <a:t>Maintain and improve performance on key population health metrics impacted by panel metrics</a:t>
          </a:r>
        </a:p>
      </dgm:t>
    </dgm:pt>
    <dgm:pt modelId="{F676C2CC-6DBB-6B4C-B48A-D57204640DB0}" type="parTrans" cxnId="{598E5811-46FF-DD47-9922-618EBCB2369E}">
      <dgm:prSet/>
      <dgm:spPr/>
      <dgm:t>
        <a:bodyPr/>
        <a:lstStyle/>
        <a:p>
          <a:endParaRPr lang="en-US"/>
        </a:p>
      </dgm:t>
    </dgm:pt>
    <dgm:pt modelId="{D3394331-98D5-A044-A6B6-E152958135CC}" type="sibTrans" cxnId="{598E5811-46FF-DD47-9922-618EBCB2369E}">
      <dgm:prSet/>
      <dgm:spPr/>
      <dgm:t>
        <a:bodyPr/>
        <a:lstStyle/>
        <a:p>
          <a:endParaRPr lang="en-US"/>
        </a:p>
      </dgm:t>
    </dgm:pt>
    <dgm:pt modelId="{A0A04A14-182A-5F4C-9126-4CB1F1BF1D95}" type="pres">
      <dgm:prSet presAssocID="{BE4666A3-3D61-B746-9FB2-9A694A0C9D87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F7824B36-4286-AD41-85BF-7B01F8E48665}" type="pres">
      <dgm:prSet presAssocID="{84512490-1CFD-E942-9081-6F36D98C5C4E}" presName="root" presStyleCnt="0">
        <dgm:presLayoutVars>
          <dgm:chMax/>
          <dgm:chPref val="4"/>
        </dgm:presLayoutVars>
      </dgm:prSet>
      <dgm:spPr/>
    </dgm:pt>
    <dgm:pt modelId="{A951F1D1-E5AB-EE4E-AD60-F27EF78FB3A0}" type="pres">
      <dgm:prSet presAssocID="{84512490-1CFD-E942-9081-6F36D98C5C4E}" presName="rootComposite" presStyleCnt="0">
        <dgm:presLayoutVars/>
      </dgm:prSet>
      <dgm:spPr/>
    </dgm:pt>
    <dgm:pt modelId="{C1CB7666-4886-804D-87BD-83ABD870B86C}" type="pres">
      <dgm:prSet presAssocID="{84512490-1CFD-E942-9081-6F36D98C5C4E}" presName="rootText" presStyleLbl="node0" presStyleIdx="0" presStyleCnt="1">
        <dgm:presLayoutVars>
          <dgm:chMax/>
          <dgm:chPref val="4"/>
        </dgm:presLayoutVars>
      </dgm:prSet>
      <dgm:spPr/>
    </dgm:pt>
    <dgm:pt modelId="{47B22595-D96E-0E48-A5FB-EE8BED90009E}" type="pres">
      <dgm:prSet presAssocID="{84512490-1CFD-E942-9081-6F36D98C5C4E}" presName="childShape" presStyleCnt="0">
        <dgm:presLayoutVars>
          <dgm:chMax val="0"/>
          <dgm:chPref val="0"/>
        </dgm:presLayoutVars>
      </dgm:prSet>
      <dgm:spPr/>
    </dgm:pt>
    <dgm:pt modelId="{97C1F425-EA14-A140-9165-2DD4F387CD60}" type="pres">
      <dgm:prSet presAssocID="{CBF00BB8-E26E-8B42-951B-D0E5F763CCC0}" presName="childComposite" presStyleCnt="0">
        <dgm:presLayoutVars>
          <dgm:chMax val="0"/>
          <dgm:chPref val="0"/>
        </dgm:presLayoutVars>
      </dgm:prSet>
      <dgm:spPr/>
    </dgm:pt>
    <dgm:pt modelId="{0CB8D72B-E1D5-CC4A-8F49-38492ECC1411}" type="pres">
      <dgm:prSet presAssocID="{CBF00BB8-E26E-8B42-951B-D0E5F763CCC0}" presName="Image" presStyleLbl="node1" presStyleIdx="0" presStyleCnt="3"/>
      <dgm:spPr>
        <a:solidFill>
          <a:srgbClr val="2C295C">
            <a:alpha val="80000"/>
          </a:srgbClr>
        </a:solidFill>
      </dgm:spPr>
    </dgm:pt>
    <dgm:pt modelId="{E5DFC1DB-B7E2-8644-8BFD-7884A24314A4}" type="pres">
      <dgm:prSet presAssocID="{CBF00BB8-E26E-8B42-951B-D0E5F763CCC0}" presName="childText" presStyleLbl="lnNode1" presStyleIdx="0" presStyleCnt="3">
        <dgm:presLayoutVars>
          <dgm:chMax val="0"/>
          <dgm:chPref val="0"/>
          <dgm:bulletEnabled val="1"/>
        </dgm:presLayoutVars>
      </dgm:prSet>
      <dgm:spPr/>
    </dgm:pt>
    <dgm:pt modelId="{19AD6CCC-AC24-6645-9951-C9A6EEDB4E7E}" type="pres">
      <dgm:prSet presAssocID="{E0DA47B2-0E91-C64F-9530-FFB882D29843}" presName="childComposite" presStyleCnt="0">
        <dgm:presLayoutVars>
          <dgm:chMax val="0"/>
          <dgm:chPref val="0"/>
        </dgm:presLayoutVars>
      </dgm:prSet>
      <dgm:spPr/>
    </dgm:pt>
    <dgm:pt modelId="{A5AB0813-E597-954F-B071-8103728601BC}" type="pres">
      <dgm:prSet presAssocID="{E0DA47B2-0E91-C64F-9530-FFB882D29843}" presName="Image" presStyleLbl="node1" presStyleIdx="1" presStyleCnt="3"/>
      <dgm:spPr>
        <a:solidFill>
          <a:srgbClr val="2C295C">
            <a:alpha val="60000"/>
          </a:srgbClr>
        </a:solidFill>
      </dgm:spPr>
    </dgm:pt>
    <dgm:pt modelId="{1ED4FC75-ABCA-E643-9465-B3775F0966E4}" type="pres">
      <dgm:prSet presAssocID="{E0DA47B2-0E91-C64F-9530-FFB882D29843}" presName="childText" presStyleLbl="lnNode1" presStyleIdx="1" presStyleCnt="3">
        <dgm:presLayoutVars>
          <dgm:chMax val="0"/>
          <dgm:chPref val="0"/>
          <dgm:bulletEnabled val="1"/>
        </dgm:presLayoutVars>
      </dgm:prSet>
      <dgm:spPr/>
    </dgm:pt>
    <dgm:pt modelId="{E1736AC4-6DE4-1B4F-BA18-7318E38F60FB}" type="pres">
      <dgm:prSet presAssocID="{A837B2EB-BD90-FE48-A307-8B6AA13B966E}" presName="childComposite" presStyleCnt="0">
        <dgm:presLayoutVars>
          <dgm:chMax val="0"/>
          <dgm:chPref val="0"/>
        </dgm:presLayoutVars>
      </dgm:prSet>
      <dgm:spPr/>
    </dgm:pt>
    <dgm:pt modelId="{18C66DBE-1847-FA4E-843B-5528FD012D3D}" type="pres">
      <dgm:prSet presAssocID="{A837B2EB-BD90-FE48-A307-8B6AA13B966E}" presName="Image" presStyleLbl="node1" presStyleIdx="2" presStyleCnt="3"/>
      <dgm:spPr>
        <a:solidFill>
          <a:srgbClr val="2C295C">
            <a:alpha val="40000"/>
          </a:srgbClr>
        </a:solidFill>
      </dgm:spPr>
    </dgm:pt>
    <dgm:pt modelId="{06C4E4EF-5389-4C49-8731-47E8F676D292}" type="pres">
      <dgm:prSet presAssocID="{A837B2EB-BD90-FE48-A307-8B6AA13B966E}" presName="childText" presStyleLbl="ln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490CA603-EFD1-4611-B04B-1A03DFC80A98}" type="presOf" srcId="{BE4666A3-3D61-B746-9FB2-9A694A0C9D87}" destId="{A0A04A14-182A-5F4C-9126-4CB1F1BF1D95}" srcOrd="0" destOrd="0" presId="urn:microsoft.com/office/officeart/2008/layout/PictureAccentList"/>
    <dgm:cxn modelId="{598E5811-46FF-DD47-9922-618EBCB2369E}" srcId="{84512490-1CFD-E942-9081-6F36D98C5C4E}" destId="{A837B2EB-BD90-FE48-A307-8B6AA13B966E}" srcOrd="2" destOrd="0" parTransId="{F676C2CC-6DBB-6B4C-B48A-D57204640DB0}" sibTransId="{D3394331-98D5-A044-A6B6-E152958135CC}"/>
    <dgm:cxn modelId="{8A35E82D-1E92-534C-B1D3-13C5B102B0B3}" srcId="{84512490-1CFD-E942-9081-6F36D98C5C4E}" destId="{CBF00BB8-E26E-8B42-951B-D0E5F763CCC0}" srcOrd="0" destOrd="0" parTransId="{10B2B75F-FC1B-8B41-A4A5-B4BBB3BA05A9}" sibTransId="{F4B08B7A-14A3-F349-8D81-9C20FFDB5CCD}"/>
    <dgm:cxn modelId="{12DD1C47-0CFB-4A75-A979-B3A08B7195C1}" type="presOf" srcId="{E0DA47B2-0E91-C64F-9530-FFB882D29843}" destId="{1ED4FC75-ABCA-E643-9465-B3775F0966E4}" srcOrd="0" destOrd="0" presId="urn:microsoft.com/office/officeart/2008/layout/PictureAccentList"/>
    <dgm:cxn modelId="{B7CE5A62-48BD-43B7-A563-81D6D43682F9}" type="presOf" srcId="{CBF00BB8-E26E-8B42-951B-D0E5F763CCC0}" destId="{E5DFC1DB-B7E2-8644-8BFD-7884A24314A4}" srcOrd="0" destOrd="0" presId="urn:microsoft.com/office/officeart/2008/layout/PictureAccentList"/>
    <dgm:cxn modelId="{FC027485-4293-406A-9FA3-DED9BF2A58D7}" type="presOf" srcId="{84512490-1CFD-E942-9081-6F36D98C5C4E}" destId="{C1CB7666-4886-804D-87BD-83ABD870B86C}" srcOrd="0" destOrd="0" presId="urn:microsoft.com/office/officeart/2008/layout/PictureAccentList"/>
    <dgm:cxn modelId="{43BEEDBF-C13D-42FE-9C4C-2B66D699DEBB}" type="presOf" srcId="{A837B2EB-BD90-FE48-A307-8B6AA13B966E}" destId="{06C4E4EF-5389-4C49-8731-47E8F676D292}" srcOrd="0" destOrd="0" presId="urn:microsoft.com/office/officeart/2008/layout/PictureAccentList"/>
    <dgm:cxn modelId="{034E4DC0-D5BC-244B-ABB6-97088E533E7A}" srcId="{BE4666A3-3D61-B746-9FB2-9A694A0C9D87}" destId="{84512490-1CFD-E942-9081-6F36D98C5C4E}" srcOrd="0" destOrd="0" parTransId="{3D4A2FDF-B432-CE44-A78C-59F9D8160A83}" sibTransId="{CE943ACC-CDC9-9649-B2D7-67917B322624}"/>
    <dgm:cxn modelId="{1EF708FF-D102-A545-8791-5FBDCE3FE578}" srcId="{84512490-1CFD-E942-9081-6F36D98C5C4E}" destId="{E0DA47B2-0E91-C64F-9530-FFB882D29843}" srcOrd="1" destOrd="0" parTransId="{75CA338C-64C5-4448-8837-2AE287F5B78C}" sibTransId="{5130B781-5391-634C-9501-1FBC71860A29}"/>
    <dgm:cxn modelId="{0BD0D0D3-7B56-4F0B-B261-92769C408318}" type="presParOf" srcId="{A0A04A14-182A-5F4C-9126-4CB1F1BF1D95}" destId="{F7824B36-4286-AD41-85BF-7B01F8E48665}" srcOrd="0" destOrd="0" presId="urn:microsoft.com/office/officeart/2008/layout/PictureAccentList"/>
    <dgm:cxn modelId="{FE197A1A-38BC-4193-8189-9A1D428F9750}" type="presParOf" srcId="{F7824B36-4286-AD41-85BF-7B01F8E48665}" destId="{A951F1D1-E5AB-EE4E-AD60-F27EF78FB3A0}" srcOrd="0" destOrd="0" presId="urn:microsoft.com/office/officeart/2008/layout/PictureAccentList"/>
    <dgm:cxn modelId="{1AB0DEF1-FD5F-426F-9FF9-0640EB83DFE2}" type="presParOf" srcId="{A951F1D1-E5AB-EE4E-AD60-F27EF78FB3A0}" destId="{C1CB7666-4886-804D-87BD-83ABD870B86C}" srcOrd="0" destOrd="0" presId="urn:microsoft.com/office/officeart/2008/layout/PictureAccentList"/>
    <dgm:cxn modelId="{4A7001CA-8C18-4164-BCB5-71E7883475CB}" type="presParOf" srcId="{F7824B36-4286-AD41-85BF-7B01F8E48665}" destId="{47B22595-D96E-0E48-A5FB-EE8BED90009E}" srcOrd="1" destOrd="0" presId="urn:microsoft.com/office/officeart/2008/layout/PictureAccentList"/>
    <dgm:cxn modelId="{D606D7D1-C774-4157-88A2-B9D360DB6D91}" type="presParOf" srcId="{47B22595-D96E-0E48-A5FB-EE8BED90009E}" destId="{97C1F425-EA14-A140-9165-2DD4F387CD60}" srcOrd="0" destOrd="0" presId="urn:microsoft.com/office/officeart/2008/layout/PictureAccentList"/>
    <dgm:cxn modelId="{42F8C1C6-1C90-46EC-8DCC-36EE7D89AA05}" type="presParOf" srcId="{97C1F425-EA14-A140-9165-2DD4F387CD60}" destId="{0CB8D72B-E1D5-CC4A-8F49-38492ECC1411}" srcOrd="0" destOrd="0" presId="urn:microsoft.com/office/officeart/2008/layout/PictureAccentList"/>
    <dgm:cxn modelId="{125C6A11-DB78-442B-9267-DD6E044150AD}" type="presParOf" srcId="{97C1F425-EA14-A140-9165-2DD4F387CD60}" destId="{E5DFC1DB-B7E2-8644-8BFD-7884A24314A4}" srcOrd="1" destOrd="0" presId="urn:microsoft.com/office/officeart/2008/layout/PictureAccentList"/>
    <dgm:cxn modelId="{0C5C5947-78C1-4B5E-BC23-43F4618C3468}" type="presParOf" srcId="{47B22595-D96E-0E48-A5FB-EE8BED90009E}" destId="{19AD6CCC-AC24-6645-9951-C9A6EEDB4E7E}" srcOrd="1" destOrd="0" presId="urn:microsoft.com/office/officeart/2008/layout/PictureAccentList"/>
    <dgm:cxn modelId="{2BC2A7F8-CCEA-4ED2-B873-C97E320EF86B}" type="presParOf" srcId="{19AD6CCC-AC24-6645-9951-C9A6EEDB4E7E}" destId="{A5AB0813-E597-954F-B071-8103728601BC}" srcOrd="0" destOrd="0" presId="urn:microsoft.com/office/officeart/2008/layout/PictureAccentList"/>
    <dgm:cxn modelId="{D3A06681-070C-4777-9070-EC10AEEA3E0E}" type="presParOf" srcId="{19AD6CCC-AC24-6645-9951-C9A6EEDB4E7E}" destId="{1ED4FC75-ABCA-E643-9465-B3775F0966E4}" srcOrd="1" destOrd="0" presId="urn:microsoft.com/office/officeart/2008/layout/PictureAccentList"/>
    <dgm:cxn modelId="{F914FB87-8846-4AC8-AD29-DA049329E4DB}" type="presParOf" srcId="{47B22595-D96E-0E48-A5FB-EE8BED90009E}" destId="{E1736AC4-6DE4-1B4F-BA18-7318E38F60FB}" srcOrd="2" destOrd="0" presId="urn:microsoft.com/office/officeart/2008/layout/PictureAccentList"/>
    <dgm:cxn modelId="{FB09323A-6D92-4EB0-9634-5494F3C066E8}" type="presParOf" srcId="{E1736AC4-6DE4-1B4F-BA18-7318E38F60FB}" destId="{18C66DBE-1847-FA4E-843B-5528FD012D3D}" srcOrd="0" destOrd="0" presId="urn:microsoft.com/office/officeart/2008/layout/PictureAccentList"/>
    <dgm:cxn modelId="{1B98D729-591A-46D9-8654-36CFBCD974F8}" type="presParOf" srcId="{E1736AC4-6DE4-1B4F-BA18-7318E38F60FB}" destId="{06C4E4EF-5389-4C49-8731-47E8F676D292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251CA70-FB27-495D-A8DA-B35A9CB43CA4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692869-81E0-40CE-A413-C5161F45ACAD}">
      <dgm:prSet phldrT="[Text]" custT="1"/>
      <dgm:spPr>
        <a:solidFill>
          <a:srgbClr val="2E2161"/>
        </a:solidFill>
      </dgm:spPr>
      <dgm:t>
        <a:bodyPr/>
        <a:lstStyle/>
        <a:p>
          <a:r>
            <a:rPr lang="en-US" sz="2200" b="1" dirty="0">
              <a:latin typeface="+mj-lt"/>
            </a:rPr>
            <a:t>[1] </a:t>
          </a:r>
          <a:r>
            <a:rPr lang="en-US" sz="2200" dirty="0">
              <a:latin typeface="+mj-lt"/>
            </a:rPr>
            <a:t>Epic </a:t>
          </a:r>
          <a:r>
            <a:rPr lang="en-US" sz="2200" dirty="0" err="1">
              <a:latin typeface="+mj-lt"/>
            </a:rPr>
            <a:t>InBasket</a:t>
          </a:r>
          <a:r>
            <a:rPr lang="en-US" sz="2200" dirty="0">
              <a:latin typeface="+mj-lt"/>
            </a:rPr>
            <a:t> message received re: </a:t>
          </a:r>
          <a:r>
            <a:rPr lang="en-US" sz="2200" b="1" dirty="0">
              <a:latin typeface="+mj-lt"/>
            </a:rPr>
            <a:t>patient’s PCP needs to be changed</a:t>
          </a:r>
        </a:p>
      </dgm:t>
    </dgm:pt>
    <dgm:pt modelId="{5C35B28D-1901-45C6-8A92-B17E944F0765}" type="parTrans" cxnId="{3E5AD88D-BCC1-4D03-810D-D533E90DB16B}">
      <dgm:prSet/>
      <dgm:spPr/>
      <dgm:t>
        <a:bodyPr/>
        <a:lstStyle/>
        <a:p>
          <a:endParaRPr lang="en-US" sz="2200">
            <a:latin typeface="+mj-lt"/>
          </a:endParaRPr>
        </a:p>
      </dgm:t>
    </dgm:pt>
    <dgm:pt modelId="{3673B8F9-ED7D-4056-A5C3-D0CAEC0A9C02}" type="sibTrans" cxnId="{3E5AD88D-BCC1-4D03-810D-D533E90DB16B}">
      <dgm:prSet/>
      <dgm:spPr/>
      <dgm:t>
        <a:bodyPr/>
        <a:lstStyle/>
        <a:p>
          <a:endParaRPr lang="en-US" sz="2200">
            <a:latin typeface="+mj-lt"/>
          </a:endParaRPr>
        </a:p>
      </dgm:t>
    </dgm:pt>
    <dgm:pt modelId="{3766C51F-F6D2-4814-A169-762EA94E6C56}">
      <dgm:prSet phldrT="[Text]" custT="1"/>
      <dgm:spPr>
        <a:solidFill>
          <a:schemeClr val="bg2">
            <a:alpha val="90000"/>
          </a:schemeClr>
        </a:solidFill>
        <a:ln>
          <a:solidFill>
            <a:schemeClr val="bg2">
              <a:alpha val="90000"/>
            </a:schemeClr>
          </a:solidFill>
        </a:ln>
      </dgm:spPr>
      <dgm:t>
        <a:bodyPr/>
        <a:lstStyle/>
        <a:p>
          <a:r>
            <a:rPr lang="en-US" sz="2200" dirty="0">
              <a:latin typeface="+mj-lt"/>
            </a:rPr>
            <a:t>Patient's PCP need to be changed</a:t>
          </a:r>
        </a:p>
      </dgm:t>
    </dgm:pt>
    <dgm:pt modelId="{7B56051A-E632-49C8-A55A-89A007F89D5C}" type="parTrans" cxnId="{1DFD84D9-2DB7-4E7E-B072-99BFAE23BF79}">
      <dgm:prSet/>
      <dgm:spPr/>
      <dgm:t>
        <a:bodyPr/>
        <a:lstStyle/>
        <a:p>
          <a:endParaRPr lang="en-US" sz="2200">
            <a:latin typeface="+mj-lt"/>
          </a:endParaRPr>
        </a:p>
      </dgm:t>
    </dgm:pt>
    <dgm:pt modelId="{B83D0C3D-D00E-4506-8779-56CA59C0FBB5}" type="sibTrans" cxnId="{1DFD84D9-2DB7-4E7E-B072-99BFAE23BF79}">
      <dgm:prSet/>
      <dgm:spPr/>
      <dgm:t>
        <a:bodyPr/>
        <a:lstStyle/>
        <a:p>
          <a:endParaRPr lang="en-US" sz="2200">
            <a:latin typeface="+mj-lt"/>
          </a:endParaRPr>
        </a:p>
      </dgm:t>
    </dgm:pt>
    <dgm:pt modelId="{98913274-AD9C-4262-ACC5-B57ACAC1C4A1}">
      <dgm:prSet phldrT="[Text]" custT="1"/>
      <dgm:spPr>
        <a:solidFill>
          <a:srgbClr val="2E2161">
            <a:alpha val="75000"/>
          </a:srgbClr>
        </a:solidFill>
      </dgm:spPr>
      <dgm:t>
        <a:bodyPr/>
        <a:lstStyle/>
        <a:p>
          <a:r>
            <a:rPr lang="en-US" sz="2200" b="1" dirty="0">
              <a:latin typeface="+mj-lt"/>
            </a:rPr>
            <a:t>[2] </a:t>
          </a:r>
          <a:r>
            <a:rPr lang="en-US" sz="2200" dirty="0">
              <a:latin typeface="+mj-lt"/>
            </a:rPr>
            <a:t>Determine if the requested PCP has an open panel</a:t>
          </a:r>
          <a:endParaRPr lang="en-US" sz="2200" b="1" dirty="0">
            <a:latin typeface="+mj-lt"/>
          </a:endParaRPr>
        </a:p>
      </dgm:t>
    </dgm:pt>
    <dgm:pt modelId="{40FF024C-BF8E-4914-B584-3080247AAC85}" type="parTrans" cxnId="{3D297E39-CF43-4056-B98F-AC3A60B8DE65}">
      <dgm:prSet/>
      <dgm:spPr/>
      <dgm:t>
        <a:bodyPr/>
        <a:lstStyle/>
        <a:p>
          <a:endParaRPr lang="en-US" sz="2200">
            <a:latin typeface="+mj-lt"/>
          </a:endParaRPr>
        </a:p>
      </dgm:t>
    </dgm:pt>
    <dgm:pt modelId="{0FE31F40-9003-4141-890A-4705690A576B}" type="sibTrans" cxnId="{3D297E39-CF43-4056-B98F-AC3A60B8DE65}">
      <dgm:prSet/>
      <dgm:spPr/>
      <dgm:t>
        <a:bodyPr/>
        <a:lstStyle/>
        <a:p>
          <a:endParaRPr lang="en-US" sz="2200">
            <a:latin typeface="+mj-lt"/>
          </a:endParaRPr>
        </a:p>
      </dgm:t>
    </dgm:pt>
    <dgm:pt modelId="{1EFED4F3-3AD7-4878-911D-413C8BB75C88}">
      <dgm:prSet phldrT="[Text]" custT="1"/>
      <dgm:spPr>
        <a:solidFill>
          <a:schemeClr val="bg2">
            <a:alpha val="90000"/>
          </a:schemeClr>
        </a:solidFill>
        <a:ln>
          <a:solidFill>
            <a:schemeClr val="bg2">
              <a:alpha val="90000"/>
            </a:schemeClr>
          </a:solidFill>
        </a:ln>
      </dgm:spPr>
      <dgm:t>
        <a:bodyPr/>
        <a:lstStyle/>
        <a:p>
          <a:r>
            <a:rPr lang="en-US" sz="2200" i="1" u="sng" dirty="0">
              <a:latin typeface="+mj-lt"/>
            </a:rPr>
            <a:t>YES</a:t>
          </a:r>
          <a:r>
            <a:rPr lang="en-US" sz="2200" dirty="0">
              <a:latin typeface="+mj-lt"/>
            </a:rPr>
            <a:t>, panel is open – Update PCP field</a:t>
          </a:r>
        </a:p>
      </dgm:t>
    </dgm:pt>
    <dgm:pt modelId="{B2FCFC2B-5A2C-47BC-94FF-A42293EC5043}" type="parTrans" cxnId="{F42D2FA3-67E6-4D23-8E98-87922008F402}">
      <dgm:prSet/>
      <dgm:spPr/>
      <dgm:t>
        <a:bodyPr/>
        <a:lstStyle/>
        <a:p>
          <a:endParaRPr lang="en-US" sz="2200">
            <a:latin typeface="+mj-lt"/>
          </a:endParaRPr>
        </a:p>
      </dgm:t>
    </dgm:pt>
    <dgm:pt modelId="{45AA697B-7DB9-44F5-BD6F-54EC430F864A}" type="sibTrans" cxnId="{F42D2FA3-67E6-4D23-8E98-87922008F402}">
      <dgm:prSet/>
      <dgm:spPr/>
      <dgm:t>
        <a:bodyPr/>
        <a:lstStyle/>
        <a:p>
          <a:endParaRPr lang="en-US" sz="2200">
            <a:latin typeface="+mj-lt"/>
          </a:endParaRPr>
        </a:p>
      </dgm:t>
    </dgm:pt>
    <dgm:pt modelId="{142D013E-03F2-462F-BB8B-DC25526FAD29}">
      <dgm:prSet phldrT="[Text]" custT="1"/>
      <dgm:spPr>
        <a:solidFill>
          <a:schemeClr val="bg2">
            <a:alpha val="90000"/>
          </a:schemeClr>
        </a:solidFill>
        <a:ln>
          <a:solidFill>
            <a:schemeClr val="bg2">
              <a:alpha val="90000"/>
            </a:schemeClr>
          </a:solidFill>
        </a:ln>
      </dgm:spPr>
      <dgm:t>
        <a:bodyPr/>
        <a:lstStyle/>
        <a:p>
          <a:r>
            <a:rPr lang="en-US" sz="2200" i="1" u="sng" dirty="0">
              <a:latin typeface="+mj-lt"/>
            </a:rPr>
            <a:t>NO</a:t>
          </a:r>
          <a:r>
            <a:rPr lang="en-US" sz="2200" dirty="0">
              <a:latin typeface="+mj-lt"/>
            </a:rPr>
            <a:t>, panel is closed or limited</a:t>
          </a:r>
        </a:p>
      </dgm:t>
    </dgm:pt>
    <dgm:pt modelId="{90BBE94A-4B6C-42D5-8A8B-E628AF443AEE}" type="parTrans" cxnId="{EBD1E3E5-FE6A-45F3-B2C0-7355F04DE6EB}">
      <dgm:prSet/>
      <dgm:spPr/>
      <dgm:t>
        <a:bodyPr/>
        <a:lstStyle/>
        <a:p>
          <a:endParaRPr lang="en-US" sz="2200">
            <a:latin typeface="+mj-lt"/>
          </a:endParaRPr>
        </a:p>
      </dgm:t>
    </dgm:pt>
    <dgm:pt modelId="{5EC7646F-E9B0-44E5-BC70-CB95AD3673A7}" type="sibTrans" cxnId="{EBD1E3E5-FE6A-45F3-B2C0-7355F04DE6EB}">
      <dgm:prSet/>
      <dgm:spPr/>
      <dgm:t>
        <a:bodyPr/>
        <a:lstStyle/>
        <a:p>
          <a:endParaRPr lang="en-US" sz="2200">
            <a:latin typeface="+mj-lt"/>
          </a:endParaRPr>
        </a:p>
      </dgm:t>
    </dgm:pt>
    <dgm:pt modelId="{4B6BF9E5-A956-4DF4-9F40-D7BDA29A712B}">
      <dgm:prSet phldrT="[Text]" custT="1"/>
      <dgm:spPr>
        <a:solidFill>
          <a:srgbClr val="2E2161">
            <a:alpha val="50000"/>
          </a:srgbClr>
        </a:solidFill>
      </dgm:spPr>
      <dgm:t>
        <a:bodyPr/>
        <a:lstStyle/>
        <a:p>
          <a:r>
            <a:rPr lang="en-US" sz="2200" b="1" dirty="0">
              <a:latin typeface="+mj-lt"/>
            </a:rPr>
            <a:t>[3] </a:t>
          </a:r>
          <a:r>
            <a:rPr lang="en-US" sz="2200" dirty="0">
              <a:latin typeface="+mj-lt"/>
            </a:rPr>
            <a:t>Send a message to the requested PCP</a:t>
          </a:r>
          <a:endParaRPr lang="en-US" sz="2200" b="1" dirty="0">
            <a:latin typeface="+mj-lt"/>
          </a:endParaRPr>
        </a:p>
      </dgm:t>
    </dgm:pt>
    <dgm:pt modelId="{B130E51C-5CAD-4B89-99C2-51C09431F34D}" type="parTrans" cxnId="{DB9E9241-D643-417C-B0B0-BF4CF2EFD344}">
      <dgm:prSet/>
      <dgm:spPr/>
      <dgm:t>
        <a:bodyPr/>
        <a:lstStyle/>
        <a:p>
          <a:endParaRPr lang="en-US" sz="2200">
            <a:latin typeface="+mj-lt"/>
          </a:endParaRPr>
        </a:p>
      </dgm:t>
    </dgm:pt>
    <dgm:pt modelId="{5964D4A7-5F90-4CBA-931D-B40F9441F670}" type="sibTrans" cxnId="{DB9E9241-D643-417C-B0B0-BF4CF2EFD344}">
      <dgm:prSet/>
      <dgm:spPr/>
      <dgm:t>
        <a:bodyPr/>
        <a:lstStyle/>
        <a:p>
          <a:endParaRPr lang="en-US" sz="2200">
            <a:latin typeface="+mj-lt"/>
          </a:endParaRPr>
        </a:p>
      </dgm:t>
    </dgm:pt>
    <dgm:pt modelId="{CB4866D9-F6FF-4568-8D86-76F6673E56A8}">
      <dgm:prSet phldrT="[Text]" custT="1"/>
      <dgm:spPr>
        <a:solidFill>
          <a:schemeClr val="bg2">
            <a:alpha val="90000"/>
          </a:schemeClr>
        </a:solidFill>
        <a:ln>
          <a:solidFill>
            <a:schemeClr val="bg2">
              <a:alpha val="90000"/>
            </a:schemeClr>
          </a:solidFill>
        </a:ln>
      </dgm:spPr>
      <dgm:t>
        <a:bodyPr/>
        <a:lstStyle/>
        <a:p>
          <a:r>
            <a:rPr lang="en-US" sz="2200" dirty="0">
              <a:latin typeface="+mj-lt"/>
            </a:rPr>
            <a:t>Determine if patient will be accepted onto panel</a:t>
          </a:r>
        </a:p>
      </dgm:t>
    </dgm:pt>
    <dgm:pt modelId="{43AB710D-397D-4C56-ACD0-5E8E78813BB9}" type="parTrans" cxnId="{9F23C906-DFA6-4E24-80E8-769B7C0B4346}">
      <dgm:prSet/>
      <dgm:spPr/>
      <dgm:t>
        <a:bodyPr/>
        <a:lstStyle/>
        <a:p>
          <a:endParaRPr lang="en-US" sz="2200">
            <a:latin typeface="+mj-lt"/>
          </a:endParaRPr>
        </a:p>
      </dgm:t>
    </dgm:pt>
    <dgm:pt modelId="{9CEBB5A4-CE58-4BBF-AB5B-E9F24218CE2F}" type="sibTrans" cxnId="{9F23C906-DFA6-4E24-80E8-769B7C0B4346}">
      <dgm:prSet/>
      <dgm:spPr/>
      <dgm:t>
        <a:bodyPr/>
        <a:lstStyle/>
        <a:p>
          <a:endParaRPr lang="en-US" sz="2200">
            <a:latin typeface="+mj-lt"/>
          </a:endParaRPr>
        </a:p>
      </dgm:t>
    </dgm:pt>
    <dgm:pt modelId="{55E3AF35-D279-416F-8B52-E797F99B44E5}" type="pres">
      <dgm:prSet presAssocID="{2251CA70-FB27-495D-A8DA-B35A9CB43CA4}" presName="Name0" presStyleCnt="0">
        <dgm:presLayoutVars>
          <dgm:dir/>
          <dgm:animLvl val="lvl"/>
          <dgm:resizeHandles val="exact"/>
        </dgm:presLayoutVars>
      </dgm:prSet>
      <dgm:spPr/>
    </dgm:pt>
    <dgm:pt modelId="{7D4DAC85-58CD-A149-B24B-231ECB934E6B}" type="pres">
      <dgm:prSet presAssocID="{4B6BF9E5-A956-4DF4-9F40-D7BDA29A712B}" presName="boxAndChildren" presStyleCnt="0"/>
      <dgm:spPr/>
    </dgm:pt>
    <dgm:pt modelId="{6E6FD637-F6AA-AE4E-A91D-3E656A32D177}" type="pres">
      <dgm:prSet presAssocID="{4B6BF9E5-A956-4DF4-9F40-D7BDA29A712B}" presName="parentTextBox" presStyleLbl="node1" presStyleIdx="0" presStyleCnt="3"/>
      <dgm:spPr/>
    </dgm:pt>
    <dgm:pt modelId="{18006710-D14A-5547-B088-864767EBF50F}" type="pres">
      <dgm:prSet presAssocID="{4B6BF9E5-A956-4DF4-9F40-D7BDA29A712B}" presName="entireBox" presStyleLbl="node1" presStyleIdx="0" presStyleCnt="3"/>
      <dgm:spPr/>
    </dgm:pt>
    <dgm:pt modelId="{7F49F6FE-78ED-0243-9A2C-8A8EE49269A8}" type="pres">
      <dgm:prSet presAssocID="{4B6BF9E5-A956-4DF4-9F40-D7BDA29A712B}" presName="descendantBox" presStyleCnt="0"/>
      <dgm:spPr/>
    </dgm:pt>
    <dgm:pt modelId="{7A444484-596F-0147-8E7F-3DD0D3123007}" type="pres">
      <dgm:prSet presAssocID="{CB4866D9-F6FF-4568-8D86-76F6673E56A8}" presName="childTextBox" presStyleLbl="fgAccFollowNode1" presStyleIdx="0" presStyleCnt="4">
        <dgm:presLayoutVars>
          <dgm:bulletEnabled val="1"/>
        </dgm:presLayoutVars>
      </dgm:prSet>
      <dgm:spPr/>
    </dgm:pt>
    <dgm:pt modelId="{F7C760CB-B145-452D-AD9E-398650F468A8}" type="pres">
      <dgm:prSet presAssocID="{0FE31F40-9003-4141-890A-4705690A576B}" presName="sp" presStyleCnt="0"/>
      <dgm:spPr/>
    </dgm:pt>
    <dgm:pt modelId="{8B84E8CE-44C4-4725-B531-F4BE78190760}" type="pres">
      <dgm:prSet presAssocID="{98913274-AD9C-4262-ACC5-B57ACAC1C4A1}" presName="arrowAndChildren" presStyleCnt="0"/>
      <dgm:spPr/>
    </dgm:pt>
    <dgm:pt modelId="{09E81997-1248-4854-A79B-8C2F7C6B66AE}" type="pres">
      <dgm:prSet presAssocID="{98913274-AD9C-4262-ACC5-B57ACAC1C4A1}" presName="parentTextArrow" presStyleLbl="node1" presStyleIdx="0" presStyleCnt="3"/>
      <dgm:spPr/>
    </dgm:pt>
    <dgm:pt modelId="{C7293A85-27E9-4276-A38A-C9980D821F28}" type="pres">
      <dgm:prSet presAssocID="{98913274-AD9C-4262-ACC5-B57ACAC1C4A1}" presName="arrow" presStyleLbl="node1" presStyleIdx="1" presStyleCnt="3"/>
      <dgm:spPr/>
    </dgm:pt>
    <dgm:pt modelId="{3F2EFFC4-9FA7-41F8-88A9-874C7D472B93}" type="pres">
      <dgm:prSet presAssocID="{98913274-AD9C-4262-ACC5-B57ACAC1C4A1}" presName="descendantArrow" presStyleCnt="0"/>
      <dgm:spPr/>
    </dgm:pt>
    <dgm:pt modelId="{C49D2C9F-510A-4B88-954D-724CAAAEE7D8}" type="pres">
      <dgm:prSet presAssocID="{1EFED4F3-3AD7-4878-911D-413C8BB75C88}" presName="childTextArrow" presStyleLbl="fgAccFollowNode1" presStyleIdx="1" presStyleCnt="4">
        <dgm:presLayoutVars>
          <dgm:bulletEnabled val="1"/>
        </dgm:presLayoutVars>
      </dgm:prSet>
      <dgm:spPr/>
    </dgm:pt>
    <dgm:pt modelId="{50B669AA-75CF-494E-B4C6-8D8206536E54}" type="pres">
      <dgm:prSet presAssocID="{142D013E-03F2-462F-BB8B-DC25526FAD29}" presName="childTextArrow" presStyleLbl="fgAccFollowNode1" presStyleIdx="2" presStyleCnt="4">
        <dgm:presLayoutVars>
          <dgm:bulletEnabled val="1"/>
        </dgm:presLayoutVars>
      </dgm:prSet>
      <dgm:spPr/>
    </dgm:pt>
    <dgm:pt modelId="{33F1AA75-A2F7-4CF3-A5BE-4EF04035345A}" type="pres">
      <dgm:prSet presAssocID="{3673B8F9-ED7D-4056-A5C3-D0CAEC0A9C02}" presName="sp" presStyleCnt="0"/>
      <dgm:spPr/>
    </dgm:pt>
    <dgm:pt modelId="{0A8D248D-358C-41EB-A926-ECAAB6442805}" type="pres">
      <dgm:prSet presAssocID="{B6692869-81E0-40CE-A413-C5161F45ACAD}" presName="arrowAndChildren" presStyleCnt="0"/>
      <dgm:spPr/>
    </dgm:pt>
    <dgm:pt modelId="{2CCFEFC7-1549-4102-B82A-2B46B3C9C7D5}" type="pres">
      <dgm:prSet presAssocID="{B6692869-81E0-40CE-A413-C5161F45ACAD}" presName="parentTextArrow" presStyleLbl="node1" presStyleIdx="1" presStyleCnt="3"/>
      <dgm:spPr/>
    </dgm:pt>
    <dgm:pt modelId="{75D4C3AC-6447-4BD5-BC79-CB29BAE2EE35}" type="pres">
      <dgm:prSet presAssocID="{B6692869-81E0-40CE-A413-C5161F45ACAD}" presName="arrow" presStyleLbl="node1" presStyleIdx="2" presStyleCnt="3"/>
      <dgm:spPr/>
    </dgm:pt>
    <dgm:pt modelId="{9B4A9DF0-47CB-4E6B-B71D-F286D2321153}" type="pres">
      <dgm:prSet presAssocID="{B6692869-81E0-40CE-A413-C5161F45ACAD}" presName="descendantArrow" presStyleCnt="0"/>
      <dgm:spPr/>
    </dgm:pt>
    <dgm:pt modelId="{74C8FEBB-7C67-4130-8221-270B47C8341D}" type="pres">
      <dgm:prSet presAssocID="{3766C51F-F6D2-4814-A169-762EA94E6C56}" presName="childTextArrow" presStyleLbl="fgAccFollowNode1" presStyleIdx="3" presStyleCnt="4">
        <dgm:presLayoutVars>
          <dgm:bulletEnabled val="1"/>
        </dgm:presLayoutVars>
      </dgm:prSet>
      <dgm:spPr/>
    </dgm:pt>
  </dgm:ptLst>
  <dgm:cxnLst>
    <dgm:cxn modelId="{86299701-B119-485D-9DAD-5876CB701355}" type="presOf" srcId="{4B6BF9E5-A956-4DF4-9F40-D7BDA29A712B}" destId="{18006710-D14A-5547-B088-864767EBF50F}" srcOrd="1" destOrd="0" presId="urn:microsoft.com/office/officeart/2005/8/layout/process4"/>
    <dgm:cxn modelId="{9F23C906-DFA6-4E24-80E8-769B7C0B4346}" srcId="{4B6BF9E5-A956-4DF4-9F40-D7BDA29A712B}" destId="{CB4866D9-F6FF-4568-8D86-76F6673E56A8}" srcOrd="0" destOrd="0" parTransId="{43AB710D-397D-4C56-ACD0-5E8E78813BB9}" sibTransId="{9CEBB5A4-CE58-4BBF-AB5B-E9F24218CE2F}"/>
    <dgm:cxn modelId="{96AE1719-E69A-4F42-8A1E-A77CE0A0493A}" type="presOf" srcId="{B6692869-81E0-40CE-A413-C5161F45ACAD}" destId="{75D4C3AC-6447-4BD5-BC79-CB29BAE2EE35}" srcOrd="1" destOrd="0" presId="urn:microsoft.com/office/officeart/2005/8/layout/process4"/>
    <dgm:cxn modelId="{C047CF1F-652B-4F1E-AB2A-A9545724992D}" type="presOf" srcId="{3766C51F-F6D2-4814-A169-762EA94E6C56}" destId="{74C8FEBB-7C67-4130-8221-270B47C8341D}" srcOrd="0" destOrd="0" presId="urn:microsoft.com/office/officeart/2005/8/layout/process4"/>
    <dgm:cxn modelId="{96814B24-B621-42AF-855B-59632E7688D4}" type="presOf" srcId="{142D013E-03F2-462F-BB8B-DC25526FAD29}" destId="{50B669AA-75CF-494E-B4C6-8D8206536E54}" srcOrd="0" destOrd="0" presId="urn:microsoft.com/office/officeart/2005/8/layout/process4"/>
    <dgm:cxn modelId="{3D297E39-CF43-4056-B98F-AC3A60B8DE65}" srcId="{2251CA70-FB27-495D-A8DA-B35A9CB43CA4}" destId="{98913274-AD9C-4262-ACC5-B57ACAC1C4A1}" srcOrd="1" destOrd="0" parTransId="{40FF024C-BF8E-4914-B584-3080247AAC85}" sibTransId="{0FE31F40-9003-4141-890A-4705690A576B}"/>
    <dgm:cxn modelId="{DB9E9241-D643-417C-B0B0-BF4CF2EFD344}" srcId="{2251CA70-FB27-495D-A8DA-B35A9CB43CA4}" destId="{4B6BF9E5-A956-4DF4-9F40-D7BDA29A712B}" srcOrd="2" destOrd="0" parTransId="{B130E51C-5CAD-4B89-99C2-51C09431F34D}" sibTransId="{5964D4A7-5F90-4CBA-931D-B40F9441F670}"/>
    <dgm:cxn modelId="{D59F3A4E-26E4-4EB8-BACE-E3A8F751C1E2}" type="presOf" srcId="{98913274-AD9C-4262-ACC5-B57ACAC1C4A1}" destId="{C7293A85-27E9-4276-A38A-C9980D821F28}" srcOrd="1" destOrd="0" presId="urn:microsoft.com/office/officeart/2005/8/layout/process4"/>
    <dgm:cxn modelId="{1772D67E-B46F-4E20-BC86-36EB6E45DD0E}" type="presOf" srcId="{4B6BF9E5-A956-4DF4-9F40-D7BDA29A712B}" destId="{6E6FD637-F6AA-AE4E-A91D-3E656A32D177}" srcOrd="0" destOrd="0" presId="urn:microsoft.com/office/officeart/2005/8/layout/process4"/>
    <dgm:cxn modelId="{857BB784-2FB7-40CE-9E8F-0B8FB9F92B76}" type="presOf" srcId="{CB4866D9-F6FF-4568-8D86-76F6673E56A8}" destId="{7A444484-596F-0147-8E7F-3DD0D3123007}" srcOrd="0" destOrd="0" presId="urn:microsoft.com/office/officeart/2005/8/layout/process4"/>
    <dgm:cxn modelId="{3E5AD88D-BCC1-4D03-810D-D533E90DB16B}" srcId="{2251CA70-FB27-495D-A8DA-B35A9CB43CA4}" destId="{B6692869-81E0-40CE-A413-C5161F45ACAD}" srcOrd="0" destOrd="0" parTransId="{5C35B28D-1901-45C6-8A92-B17E944F0765}" sibTransId="{3673B8F9-ED7D-4056-A5C3-D0CAEC0A9C02}"/>
    <dgm:cxn modelId="{65CD9F9E-E186-403D-B354-B1318150AC23}" type="presOf" srcId="{B6692869-81E0-40CE-A413-C5161F45ACAD}" destId="{2CCFEFC7-1549-4102-B82A-2B46B3C9C7D5}" srcOrd="0" destOrd="0" presId="urn:microsoft.com/office/officeart/2005/8/layout/process4"/>
    <dgm:cxn modelId="{F42D2FA3-67E6-4D23-8E98-87922008F402}" srcId="{98913274-AD9C-4262-ACC5-B57ACAC1C4A1}" destId="{1EFED4F3-3AD7-4878-911D-413C8BB75C88}" srcOrd="0" destOrd="0" parTransId="{B2FCFC2B-5A2C-47BC-94FF-A42293EC5043}" sibTransId="{45AA697B-7DB9-44F5-BD6F-54EC430F864A}"/>
    <dgm:cxn modelId="{1DE111C5-69AA-4571-8149-A90545D22182}" type="presOf" srcId="{98913274-AD9C-4262-ACC5-B57ACAC1C4A1}" destId="{09E81997-1248-4854-A79B-8C2F7C6B66AE}" srcOrd="0" destOrd="0" presId="urn:microsoft.com/office/officeart/2005/8/layout/process4"/>
    <dgm:cxn modelId="{38FBBDD0-440F-4E52-9AA8-5FFA4DD47AF1}" type="presOf" srcId="{1EFED4F3-3AD7-4878-911D-413C8BB75C88}" destId="{C49D2C9F-510A-4B88-954D-724CAAAEE7D8}" srcOrd="0" destOrd="0" presId="urn:microsoft.com/office/officeart/2005/8/layout/process4"/>
    <dgm:cxn modelId="{1DFD84D9-2DB7-4E7E-B072-99BFAE23BF79}" srcId="{B6692869-81E0-40CE-A413-C5161F45ACAD}" destId="{3766C51F-F6D2-4814-A169-762EA94E6C56}" srcOrd="0" destOrd="0" parTransId="{7B56051A-E632-49C8-A55A-89A007F89D5C}" sibTransId="{B83D0C3D-D00E-4506-8779-56CA59C0FBB5}"/>
    <dgm:cxn modelId="{EBD1E3E5-FE6A-45F3-B2C0-7355F04DE6EB}" srcId="{98913274-AD9C-4262-ACC5-B57ACAC1C4A1}" destId="{142D013E-03F2-462F-BB8B-DC25526FAD29}" srcOrd="1" destOrd="0" parTransId="{90BBE94A-4B6C-42D5-8A8B-E628AF443AEE}" sibTransId="{5EC7646F-E9B0-44E5-BC70-CB95AD3673A7}"/>
    <dgm:cxn modelId="{741A09EA-33C9-4723-808F-87CB6A0CB371}" type="presOf" srcId="{2251CA70-FB27-495D-A8DA-B35A9CB43CA4}" destId="{55E3AF35-D279-416F-8B52-E797F99B44E5}" srcOrd="0" destOrd="0" presId="urn:microsoft.com/office/officeart/2005/8/layout/process4"/>
    <dgm:cxn modelId="{E2D7669A-4D00-4D38-A74C-0A0EFCEF1103}" type="presParOf" srcId="{55E3AF35-D279-416F-8B52-E797F99B44E5}" destId="{7D4DAC85-58CD-A149-B24B-231ECB934E6B}" srcOrd="0" destOrd="0" presId="urn:microsoft.com/office/officeart/2005/8/layout/process4"/>
    <dgm:cxn modelId="{28D959F6-6314-49F2-B880-0363051E83C5}" type="presParOf" srcId="{7D4DAC85-58CD-A149-B24B-231ECB934E6B}" destId="{6E6FD637-F6AA-AE4E-A91D-3E656A32D177}" srcOrd="0" destOrd="0" presId="urn:microsoft.com/office/officeart/2005/8/layout/process4"/>
    <dgm:cxn modelId="{21F7232E-A54B-4C7A-A74E-D8BEE198B8DF}" type="presParOf" srcId="{7D4DAC85-58CD-A149-B24B-231ECB934E6B}" destId="{18006710-D14A-5547-B088-864767EBF50F}" srcOrd="1" destOrd="0" presId="urn:microsoft.com/office/officeart/2005/8/layout/process4"/>
    <dgm:cxn modelId="{FFD0677E-EB84-48D1-B88B-FE6582288A65}" type="presParOf" srcId="{7D4DAC85-58CD-A149-B24B-231ECB934E6B}" destId="{7F49F6FE-78ED-0243-9A2C-8A8EE49269A8}" srcOrd="2" destOrd="0" presId="urn:microsoft.com/office/officeart/2005/8/layout/process4"/>
    <dgm:cxn modelId="{11EA8CD6-5F92-4839-A5A3-A7C096D2E2E0}" type="presParOf" srcId="{7F49F6FE-78ED-0243-9A2C-8A8EE49269A8}" destId="{7A444484-596F-0147-8E7F-3DD0D3123007}" srcOrd="0" destOrd="0" presId="urn:microsoft.com/office/officeart/2005/8/layout/process4"/>
    <dgm:cxn modelId="{B7F78F14-A963-4E0C-AEB1-2E8DABF9EA3C}" type="presParOf" srcId="{55E3AF35-D279-416F-8B52-E797F99B44E5}" destId="{F7C760CB-B145-452D-AD9E-398650F468A8}" srcOrd="1" destOrd="0" presId="urn:microsoft.com/office/officeart/2005/8/layout/process4"/>
    <dgm:cxn modelId="{70FD72B0-197C-42E0-96E5-EA7A5D3C69DD}" type="presParOf" srcId="{55E3AF35-D279-416F-8B52-E797F99B44E5}" destId="{8B84E8CE-44C4-4725-B531-F4BE78190760}" srcOrd="2" destOrd="0" presId="urn:microsoft.com/office/officeart/2005/8/layout/process4"/>
    <dgm:cxn modelId="{6EE11BBA-1345-42AC-8803-D00184A5BB85}" type="presParOf" srcId="{8B84E8CE-44C4-4725-B531-F4BE78190760}" destId="{09E81997-1248-4854-A79B-8C2F7C6B66AE}" srcOrd="0" destOrd="0" presId="urn:microsoft.com/office/officeart/2005/8/layout/process4"/>
    <dgm:cxn modelId="{BB93E950-89A5-48F0-B61F-6961744C3C5E}" type="presParOf" srcId="{8B84E8CE-44C4-4725-B531-F4BE78190760}" destId="{C7293A85-27E9-4276-A38A-C9980D821F28}" srcOrd="1" destOrd="0" presId="urn:microsoft.com/office/officeart/2005/8/layout/process4"/>
    <dgm:cxn modelId="{0FB11856-8834-447B-8428-C34E4C3B2B1E}" type="presParOf" srcId="{8B84E8CE-44C4-4725-B531-F4BE78190760}" destId="{3F2EFFC4-9FA7-41F8-88A9-874C7D472B93}" srcOrd="2" destOrd="0" presId="urn:microsoft.com/office/officeart/2005/8/layout/process4"/>
    <dgm:cxn modelId="{1D41F35C-E4E3-4155-A7F0-375FA0249D04}" type="presParOf" srcId="{3F2EFFC4-9FA7-41F8-88A9-874C7D472B93}" destId="{C49D2C9F-510A-4B88-954D-724CAAAEE7D8}" srcOrd="0" destOrd="0" presId="urn:microsoft.com/office/officeart/2005/8/layout/process4"/>
    <dgm:cxn modelId="{E09B8883-E8C8-4D28-8297-1144AEDF5EF7}" type="presParOf" srcId="{3F2EFFC4-9FA7-41F8-88A9-874C7D472B93}" destId="{50B669AA-75CF-494E-B4C6-8D8206536E54}" srcOrd="1" destOrd="0" presId="urn:microsoft.com/office/officeart/2005/8/layout/process4"/>
    <dgm:cxn modelId="{A59EE6F4-581F-4C1E-B467-F66CBB2A6518}" type="presParOf" srcId="{55E3AF35-D279-416F-8B52-E797F99B44E5}" destId="{33F1AA75-A2F7-4CF3-A5BE-4EF04035345A}" srcOrd="3" destOrd="0" presId="urn:microsoft.com/office/officeart/2005/8/layout/process4"/>
    <dgm:cxn modelId="{70CDE420-4056-4897-8FD0-68C69F2A839B}" type="presParOf" srcId="{55E3AF35-D279-416F-8B52-E797F99B44E5}" destId="{0A8D248D-358C-41EB-A926-ECAAB6442805}" srcOrd="4" destOrd="0" presId="urn:microsoft.com/office/officeart/2005/8/layout/process4"/>
    <dgm:cxn modelId="{CACA87D2-82C2-4EE7-A479-736835A147C2}" type="presParOf" srcId="{0A8D248D-358C-41EB-A926-ECAAB6442805}" destId="{2CCFEFC7-1549-4102-B82A-2B46B3C9C7D5}" srcOrd="0" destOrd="0" presId="urn:microsoft.com/office/officeart/2005/8/layout/process4"/>
    <dgm:cxn modelId="{2C102275-EFBB-4666-87D2-33D2475A4CD1}" type="presParOf" srcId="{0A8D248D-358C-41EB-A926-ECAAB6442805}" destId="{75D4C3AC-6447-4BD5-BC79-CB29BAE2EE35}" srcOrd="1" destOrd="0" presId="urn:microsoft.com/office/officeart/2005/8/layout/process4"/>
    <dgm:cxn modelId="{351275FD-A1DC-4741-8CD4-C33D35C07839}" type="presParOf" srcId="{0A8D248D-358C-41EB-A926-ECAAB6442805}" destId="{9B4A9DF0-47CB-4E6B-B71D-F286D2321153}" srcOrd="2" destOrd="0" presId="urn:microsoft.com/office/officeart/2005/8/layout/process4"/>
    <dgm:cxn modelId="{0DDD0B5E-BD61-4BB1-8401-5F78DE4FADB9}" type="presParOf" srcId="{9B4A9DF0-47CB-4E6B-B71D-F286D2321153}" destId="{74C8FEBB-7C67-4130-8221-270B47C8341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A8B847-9FB7-4BE0-9BE0-BBB54A8313DE}" type="doc">
      <dgm:prSet loTypeId="urn:microsoft.com/office/officeart/2005/8/layout/arrow2" loCatId="process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1DA1C262-EB96-4B50-98A7-F13B8CA3900D}">
      <dgm:prSet phldrT="[Text]" custT="1"/>
      <dgm:spPr/>
      <dgm:t>
        <a:bodyPr/>
        <a:lstStyle/>
        <a:p>
          <a:r>
            <a:rPr lang="en-US" sz="1800" b="1">
              <a:solidFill>
                <a:srgbClr val="3D2E69"/>
              </a:solidFill>
            </a:rPr>
            <a:t>FALL      2018</a:t>
          </a:r>
        </a:p>
        <a:p>
          <a:r>
            <a:rPr lang="en-US" sz="1400"/>
            <a:t>Population Health and Primary Care integration</a:t>
          </a:r>
        </a:p>
      </dgm:t>
    </dgm:pt>
    <dgm:pt modelId="{3C53D22D-4EAA-4631-B3CF-814528206903}" type="parTrans" cxnId="{1FE74581-C546-445D-8224-FB4F984FC52A}">
      <dgm:prSet/>
      <dgm:spPr/>
      <dgm:t>
        <a:bodyPr/>
        <a:lstStyle/>
        <a:p>
          <a:endParaRPr lang="en-US" sz="1400"/>
        </a:p>
      </dgm:t>
    </dgm:pt>
    <dgm:pt modelId="{C58D15DF-6F1D-4C39-8DDF-B396CBFCA904}" type="sibTrans" cxnId="{1FE74581-C546-445D-8224-FB4F984FC52A}">
      <dgm:prSet/>
      <dgm:spPr/>
      <dgm:t>
        <a:bodyPr/>
        <a:lstStyle/>
        <a:p>
          <a:endParaRPr lang="en-US" sz="1400"/>
        </a:p>
      </dgm:t>
    </dgm:pt>
    <dgm:pt modelId="{2908B1AD-1A00-462A-96B9-3694CA2193F4}">
      <dgm:prSet phldrT="[Text]" custT="1"/>
      <dgm:spPr/>
      <dgm:t>
        <a:bodyPr/>
        <a:lstStyle/>
        <a:p>
          <a:r>
            <a:rPr lang="en-US" sz="1800" b="1">
              <a:solidFill>
                <a:srgbClr val="3D2E69"/>
              </a:solidFill>
            </a:rPr>
            <a:t>WINTER   2019</a:t>
          </a:r>
        </a:p>
        <a:p>
          <a:r>
            <a:rPr lang="en-US" sz="1400"/>
            <a:t>Population Health Design Sessions </a:t>
          </a:r>
        </a:p>
      </dgm:t>
    </dgm:pt>
    <dgm:pt modelId="{5BE88067-4442-4785-AAC2-01A002B47FC3}" type="parTrans" cxnId="{CE524BCD-863C-4B10-8C31-07B5A1921CC0}">
      <dgm:prSet/>
      <dgm:spPr/>
      <dgm:t>
        <a:bodyPr/>
        <a:lstStyle/>
        <a:p>
          <a:endParaRPr lang="en-US" sz="1400"/>
        </a:p>
      </dgm:t>
    </dgm:pt>
    <dgm:pt modelId="{9D5533F6-294C-4537-B4BD-D86994C2F9CA}" type="sibTrans" cxnId="{CE524BCD-863C-4B10-8C31-07B5A1921CC0}">
      <dgm:prSet/>
      <dgm:spPr/>
      <dgm:t>
        <a:bodyPr/>
        <a:lstStyle/>
        <a:p>
          <a:endParaRPr lang="en-US" sz="1400"/>
        </a:p>
      </dgm:t>
    </dgm:pt>
    <dgm:pt modelId="{B0A99406-0EC3-4B60-8DDE-B1A8AF8E89EE}">
      <dgm:prSet phldrT="[Text]" custT="1"/>
      <dgm:spPr/>
      <dgm:t>
        <a:bodyPr/>
        <a:lstStyle/>
        <a:p>
          <a:r>
            <a:rPr lang="en-US" sz="1800" b="1">
              <a:solidFill>
                <a:srgbClr val="3D2E69"/>
              </a:solidFill>
            </a:rPr>
            <a:t>SPRING    2019</a:t>
          </a:r>
        </a:p>
        <a:p>
          <a:r>
            <a:rPr lang="en-US" sz="1400"/>
            <a:t>Empanelment and Panel Maintenance Workgroup</a:t>
          </a:r>
        </a:p>
      </dgm:t>
    </dgm:pt>
    <dgm:pt modelId="{3F214198-6B9F-4A18-836D-1634BF694D3D}" type="parTrans" cxnId="{257826F1-6B43-4F75-A0E4-9D9A97EC4AD8}">
      <dgm:prSet/>
      <dgm:spPr/>
      <dgm:t>
        <a:bodyPr/>
        <a:lstStyle/>
        <a:p>
          <a:endParaRPr lang="en-US"/>
        </a:p>
      </dgm:t>
    </dgm:pt>
    <dgm:pt modelId="{80968D0D-1A9B-4E81-B91D-7BCAB124D0F4}" type="sibTrans" cxnId="{257826F1-6B43-4F75-A0E4-9D9A97EC4AD8}">
      <dgm:prSet/>
      <dgm:spPr/>
      <dgm:t>
        <a:bodyPr/>
        <a:lstStyle/>
        <a:p>
          <a:endParaRPr lang="en-US"/>
        </a:p>
      </dgm:t>
    </dgm:pt>
    <dgm:pt modelId="{49D3D9F7-6068-455F-A85A-90E1B619CF02}">
      <dgm:prSet phldrT="[Text]" custT="1"/>
      <dgm:spPr/>
      <dgm:t>
        <a:bodyPr/>
        <a:lstStyle/>
        <a:p>
          <a:r>
            <a:rPr lang="en-US" sz="1800" b="1">
              <a:solidFill>
                <a:srgbClr val="3D2E69"/>
              </a:solidFill>
            </a:rPr>
            <a:t>FALL</a:t>
          </a:r>
          <a:br>
            <a:rPr lang="en-US" sz="1800" b="1">
              <a:solidFill>
                <a:srgbClr val="3D2E69"/>
              </a:solidFill>
            </a:rPr>
          </a:br>
          <a:r>
            <a:rPr lang="en-US" sz="1800" b="1">
              <a:solidFill>
                <a:srgbClr val="3D2E69"/>
              </a:solidFill>
            </a:rPr>
            <a:t>2019</a:t>
          </a:r>
        </a:p>
        <a:p>
          <a:r>
            <a:rPr lang="en-US" sz="1400"/>
            <a:t>Panel Management Workgroup</a:t>
          </a:r>
        </a:p>
      </dgm:t>
    </dgm:pt>
    <dgm:pt modelId="{DF674B2B-AC02-483F-8258-C09F5CAD45A3}" type="parTrans" cxnId="{87781DD6-9B61-42EA-9D7A-DCD2F5ABA606}">
      <dgm:prSet/>
      <dgm:spPr/>
      <dgm:t>
        <a:bodyPr/>
        <a:lstStyle/>
        <a:p>
          <a:endParaRPr lang="en-US"/>
        </a:p>
      </dgm:t>
    </dgm:pt>
    <dgm:pt modelId="{A28C1257-082A-474F-BA1D-E2F363466A1B}" type="sibTrans" cxnId="{87781DD6-9B61-42EA-9D7A-DCD2F5ABA606}">
      <dgm:prSet/>
      <dgm:spPr/>
      <dgm:t>
        <a:bodyPr/>
        <a:lstStyle/>
        <a:p>
          <a:endParaRPr lang="en-US"/>
        </a:p>
      </dgm:t>
    </dgm:pt>
    <dgm:pt modelId="{0ED6325D-472D-44F4-A87E-D988A9953ADD}">
      <dgm:prSet phldrT="[Text]" custT="1"/>
      <dgm:spPr/>
      <dgm:t>
        <a:bodyPr/>
        <a:lstStyle/>
        <a:p>
          <a:r>
            <a:rPr lang="en-US" sz="1800" b="1">
              <a:solidFill>
                <a:srgbClr val="3D2E69"/>
              </a:solidFill>
            </a:rPr>
            <a:t>WINTER/</a:t>
          </a:r>
          <a:br>
            <a:rPr lang="en-US" sz="1800" b="1">
              <a:solidFill>
                <a:srgbClr val="3D2E69"/>
              </a:solidFill>
            </a:rPr>
          </a:br>
          <a:r>
            <a:rPr lang="en-US" sz="1800" b="1">
              <a:solidFill>
                <a:srgbClr val="3D2E69"/>
              </a:solidFill>
            </a:rPr>
            <a:t>SPRING </a:t>
          </a:r>
          <a:br>
            <a:rPr lang="en-US" sz="1800" b="1">
              <a:solidFill>
                <a:srgbClr val="3D2E69"/>
              </a:solidFill>
            </a:rPr>
          </a:br>
          <a:r>
            <a:rPr lang="en-US" sz="1800" b="1">
              <a:solidFill>
                <a:srgbClr val="3D2E69"/>
              </a:solidFill>
            </a:rPr>
            <a:t>2020 </a:t>
          </a:r>
        </a:p>
        <a:p>
          <a:r>
            <a:rPr lang="en-US" sz="1300"/>
            <a:t>Panel Management Training &amp; Implementation</a:t>
          </a:r>
        </a:p>
      </dgm:t>
    </dgm:pt>
    <dgm:pt modelId="{A0017A36-808A-4B9F-91B5-A9533A9B208D}" type="parTrans" cxnId="{6E5918BA-E7FB-42CF-B7CC-6CC663CA87C5}">
      <dgm:prSet/>
      <dgm:spPr/>
      <dgm:t>
        <a:bodyPr/>
        <a:lstStyle/>
        <a:p>
          <a:endParaRPr lang="en-US"/>
        </a:p>
      </dgm:t>
    </dgm:pt>
    <dgm:pt modelId="{42792211-FBAA-43B8-89DD-4FC9A783FF18}" type="sibTrans" cxnId="{6E5918BA-E7FB-42CF-B7CC-6CC663CA87C5}">
      <dgm:prSet/>
      <dgm:spPr/>
      <dgm:t>
        <a:bodyPr/>
        <a:lstStyle/>
        <a:p>
          <a:endParaRPr lang="en-US"/>
        </a:p>
      </dgm:t>
    </dgm:pt>
    <dgm:pt modelId="{350170E9-0AC5-4522-A8F8-AB2FFA8B225F}" type="pres">
      <dgm:prSet presAssocID="{D2A8B847-9FB7-4BE0-9BE0-BBB54A8313DE}" presName="arrowDiagram" presStyleCnt="0">
        <dgm:presLayoutVars>
          <dgm:chMax val="5"/>
          <dgm:dir/>
          <dgm:resizeHandles val="exact"/>
        </dgm:presLayoutVars>
      </dgm:prSet>
      <dgm:spPr/>
    </dgm:pt>
    <dgm:pt modelId="{783269AC-2A5F-4EEF-9B50-6B3BEDDACECC}" type="pres">
      <dgm:prSet presAssocID="{D2A8B847-9FB7-4BE0-9BE0-BBB54A8313DE}" presName="arrow" presStyleLbl="bgShp" presStyleIdx="0" presStyleCnt="1"/>
      <dgm:spPr/>
    </dgm:pt>
    <dgm:pt modelId="{425EE229-6F44-4F2E-B5BA-AF0157DFB26C}" type="pres">
      <dgm:prSet presAssocID="{D2A8B847-9FB7-4BE0-9BE0-BBB54A8313DE}" presName="arrowDiagram5" presStyleCnt="0"/>
      <dgm:spPr/>
    </dgm:pt>
    <dgm:pt modelId="{F8B45B9E-6078-435A-BB41-800362A08E72}" type="pres">
      <dgm:prSet presAssocID="{1DA1C262-EB96-4B50-98A7-F13B8CA3900D}" presName="bullet5a" presStyleLbl="node1" presStyleIdx="0" presStyleCnt="5"/>
      <dgm:spPr/>
    </dgm:pt>
    <dgm:pt modelId="{C2B482CA-BD7C-430A-A258-FACB04767361}" type="pres">
      <dgm:prSet presAssocID="{1DA1C262-EB96-4B50-98A7-F13B8CA3900D}" presName="textBox5a" presStyleLbl="revTx" presStyleIdx="0" presStyleCnt="5">
        <dgm:presLayoutVars>
          <dgm:bulletEnabled val="1"/>
        </dgm:presLayoutVars>
      </dgm:prSet>
      <dgm:spPr/>
    </dgm:pt>
    <dgm:pt modelId="{BA10C0C6-6387-43DA-845C-0FC8D0DDDF9B}" type="pres">
      <dgm:prSet presAssocID="{2908B1AD-1A00-462A-96B9-3694CA2193F4}" presName="bullet5b" presStyleLbl="node1" presStyleIdx="1" presStyleCnt="5"/>
      <dgm:spPr/>
    </dgm:pt>
    <dgm:pt modelId="{7F311D47-A94D-472A-81C7-493C5DBA7495}" type="pres">
      <dgm:prSet presAssocID="{2908B1AD-1A00-462A-96B9-3694CA2193F4}" presName="textBox5b" presStyleLbl="revTx" presStyleIdx="1" presStyleCnt="5">
        <dgm:presLayoutVars>
          <dgm:bulletEnabled val="1"/>
        </dgm:presLayoutVars>
      </dgm:prSet>
      <dgm:spPr/>
    </dgm:pt>
    <dgm:pt modelId="{10BC8023-BAB6-4AE8-9ECA-A685FAE202B9}" type="pres">
      <dgm:prSet presAssocID="{B0A99406-0EC3-4B60-8DDE-B1A8AF8E89EE}" presName="bullet5c" presStyleLbl="node1" presStyleIdx="2" presStyleCnt="5"/>
      <dgm:spPr/>
    </dgm:pt>
    <dgm:pt modelId="{12F1B48F-78CC-4912-9060-8BF7FD7D4D4C}" type="pres">
      <dgm:prSet presAssocID="{B0A99406-0EC3-4B60-8DDE-B1A8AF8E89EE}" presName="textBox5c" presStyleLbl="revTx" presStyleIdx="2" presStyleCnt="5">
        <dgm:presLayoutVars>
          <dgm:bulletEnabled val="1"/>
        </dgm:presLayoutVars>
      </dgm:prSet>
      <dgm:spPr/>
    </dgm:pt>
    <dgm:pt modelId="{3175726B-B56C-4E51-A805-E6261CDE71CE}" type="pres">
      <dgm:prSet presAssocID="{49D3D9F7-6068-455F-A85A-90E1B619CF02}" presName="bullet5d" presStyleLbl="node1" presStyleIdx="3" presStyleCnt="5" custLinFactNeighborX="-44209" custLinFactNeighborY="17684"/>
      <dgm:spPr/>
    </dgm:pt>
    <dgm:pt modelId="{A10A6725-C0DF-4DEC-BAB2-6FD5BC5112A8}" type="pres">
      <dgm:prSet presAssocID="{49D3D9F7-6068-455F-A85A-90E1B619CF02}" presName="textBox5d" presStyleLbl="revTx" presStyleIdx="3" presStyleCnt="5" custLinFactNeighborX="-6167" custLinFactNeighborY="7855">
        <dgm:presLayoutVars>
          <dgm:bulletEnabled val="1"/>
        </dgm:presLayoutVars>
      </dgm:prSet>
      <dgm:spPr/>
    </dgm:pt>
    <dgm:pt modelId="{68FCD143-4940-4F80-AEF4-3C62F4F1573E}" type="pres">
      <dgm:prSet presAssocID="{0ED6325D-472D-44F4-A87E-D988A9953ADD}" presName="bullet5e" presStyleLbl="node1" presStyleIdx="4" presStyleCnt="5" custLinFactNeighborX="-29492" custLinFactNeighborY="-4652"/>
      <dgm:spPr/>
    </dgm:pt>
    <dgm:pt modelId="{D5301DE2-9912-4FC6-8409-CA9EF9D0970E}" type="pres">
      <dgm:prSet presAssocID="{0ED6325D-472D-44F4-A87E-D988A9953ADD}" presName="textBox5e" presStyleLbl="revTx" presStyleIdx="4" presStyleCnt="5" custLinFactNeighborX="-31567" custLinFactNeighborY="9861">
        <dgm:presLayoutVars>
          <dgm:bulletEnabled val="1"/>
        </dgm:presLayoutVars>
      </dgm:prSet>
      <dgm:spPr/>
    </dgm:pt>
  </dgm:ptLst>
  <dgm:cxnLst>
    <dgm:cxn modelId="{5313D124-2E0B-4C7C-B1CF-D9E768830A69}" type="presOf" srcId="{1DA1C262-EB96-4B50-98A7-F13B8CA3900D}" destId="{C2B482CA-BD7C-430A-A258-FACB04767361}" srcOrd="0" destOrd="0" presId="urn:microsoft.com/office/officeart/2005/8/layout/arrow2"/>
    <dgm:cxn modelId="{6A00FC28-2FAA-464C-8104-1DC012328708}" type="presOf" srcId="{B0A99406-0EC3-4B60-8DDE-B1A8AF8E89EE}" destId="{12F1B48F-78CC-4912-9060-8BF7FD7D4D4C}" srcOrd="0" destOrd="0" presId="urn:microsoft.com/office/officeart/2005/8/layout/arrow2"/>
    <dgm:cxn modelId="{91ED4579-785B-4D7D-B026-0F49A27F10DC}" type="presOf" srcId="{2908B1AD-1A00-462A-96B9-3694CA2193F4}" destId="{7F311D47-A94D-472A-81C7-493C5DBA7495}" srcOrd="0" destOrd="0" presId="urn:microsoft.com/office/officeart/2005/8/layout/arrow2"/>
    <dgm:cxn modelId="{83FA407D-D248-4A0A-BCBF-AB4F137C3F2B}" type="presOf" srcId="{D2A8B847-9FB7-4BE0-9BE0-BBB54A8313DE}" destId="{350170E9-0AC5-4522-A8F8-AB2FFA8B225F}" srcOrd="0" destOrd="0" presId="urn:microsoft.com/office/officeart/2005/8/layout/arrow2"/>
    <dgm:cxn modelId="{1FE74581-C546-445D-8224-FB4F984FC52A}" srcId="{D2A8B847-9FB7-4BE0-9BE0-BBB54A8313DE}" destId="{1DA1C262-EB96-4B50-98A7-F13B8CA3900D}" srcOrd="0" destOrd="0" parTransId="{3C53D22D-4EAA-4631-B3CF-814528206903}" sibTransId="{C58D15DF-6F1D-4C39-8DDF-B396CBFCA904}"/>
    <dgm:cxn modelId="{B8D8228A-15F4-453E-8F61-B4C01F0F6351}" type="presOf" srcId="{49D3D9F7-6068-455F-A85A-90E1B619CF02}" destId="{A10A6725-C0DF-4DEC-BAB2-6FD5BC5112A8}" srcOrd="0" destOrd="0" presId="urn:microsoft.com/office/officeart/2005/8/layout/arrow2"/>
    <dgm:cxn modelId="{6E5918BA-E7FB-42CF-B7CC-6CC663CA87C5}" srcId="{D2A8B847-9FB7-4BE0-9BE0-BBB54A8313DE}" destId="{0ED6325D-472D-44F4-A87E-D988A9953ADD}" srcOrd="4" destOrd="0" parTransId="{A0017A36-808A-4B9F-91B5-A9533A9B208D}" sibTransId="{42792211-FBAA-43B8-89DD-4FC9A783FF18}"/>
    <dgm:cxn modelId="{EBE4B0BD-9FE0-4588-B143-1A65B3FDAB47}" type="presOf" srcId="{0ED6325D-472D-44F4-A87E-D988A9953ADD}" destId="{D5301DE2-9912-4FC6-8409-CA9EF9D0970E}" srcOrd="0" destOrd="0" presId="urn:microsoft.com/office/officeart/2005/8/layout/arrow2"/>
    <dgm:cxn modelId="{CE524BCD-863C-4B10-8C31-07B5A1921CC0}" srcId="{D2A8B847-9FB7-4BE0-9BE0-BBB54A8313DE}" destId="{2908B1AD-1A00-462A-96B9-3694CA2193F4}" srcOrd="1" destOrd="0" parTransId="{5BE88067-4442-4785-AAC2-01A002B47FC3}" sibTransId="{9D5533F6-294C-4537-B4BD-D86994C2F9CA}"/>
    <dgm:cxn modelId="{87781DD6-9B61-42EA-9D7A-DCD2F5ABA606}" srcId="{D2A8B847-9FB7-4BE0-9BE0-BBB54A8313DE}" destId="{49D3D9F7-6068-455F-A85A-90E1B619CF02}" srcOrd="3" destOrd="0" parTransId="{DF674B2B-AC02-483F-8258-C09F5CAD45A3}" sibTransId="{A28C1257-082A-474F-BA1D-E2F363466A1B}"/>
    <dgm:cxn modelId="{257826F1-6B43-4F75-A0E4-9D9A97EC4AD8}" srcId="{D2A8B847-9FB7-4BE0-9BE0-BBB54A8313DE}" destId="{B0A99406-0EC3-4B60-8DDE-B1A8AF8E89EE}" srcOrd="2" destOrd="0" parTransId="{3F214198-6B9F-4A18-836D-1634BF694D3D}" sibTransId="{80968D0D-1A9B-4E81-B91D-7BCAB124D0F4}"/>
    <dgm:cxn modelId="{ED39E51E-1594-40EC-9FB5-096FE6DD252B}" type="presParOf" srcId="{350170E9-0AC5-4522-A8F8-AB2FFA8B225F}" destId="{783269AC-2A5F-4EEF-9B50-6B3BEDDACECC}" srcOrd="0" destOrd="0" presId="urn:microsoft.com/office/officeart/2005/8/layout/arrow2"/>
    <dgm:cxn modelId="{5804DCF5-CB81-4B73-8935-294521A15381}" type="presParOf" srcId="{350170E9-0AC5-4522-A8F8-AB2FFA8B225F}" destId="{425EE229-6F44-4F2E-B5BA-AF0157DFB26C}" srcOrd="1" destOrd="0" presId="urn:microsoft.com/office/officeart/2005/8/layout/arrow2"/>
    <dgm:cxn modelId="{933A6D52-196C-494D-86AD-47EDAA38F9A3}" type="presParOf" srcId="{425EE229-6F44-4F2E-B5BA-AF0157DFB26C}" destId="{F8B45B9E-6078-435A-BB41-800362A08E72}" srcOrd="0" destOrd="0" presId="urn:microsoft.com/office/officeart/2005/8/layout/arrow2"/>
    <dgm:cxn modelId="{455A7C9F-9416-479F-8D66-C6C341E3EE9A}" type="presParOf" srcId="{425EE229-6F44-4F2E-B5BA-AF0157DFB26C}" destId="{C2B482CA-BD7C-430A-A258-FACB04767361}" srcOrd="1" destOrd="0" presId="urn:microsoft.com/office/officeart/2005/8/layout/arrow2"/>
    <dgm:cxn modelId="{C943583E-BF10-41AC-8D9E-5B88938C7D8F}" type="presParOf" srcId="{425EE229-6F44-4F2E-B5BA-AF0157DFB26C}" destId="{BA10C0C6-6387-43DA-845C-0FC8D0DDDF9B}" srcOrd="2" destOrd="0" presId="urn:microsoft.com/office/officeart/2005/8/layout/arrow2"/>
    <dgm:cxn modelId="{165B987A-37B2-416D-8852-2B4A49D8D458}" type="presParOf" srcId="{425EE229-6F44-4F2E-B5BA-AF0157DFB26C}" destId="{7F311D47-A94D-472A-81C7-493C5DBA7495}" srcOrd="3" destOrd="0" presId="urn:microsoft.com/office/officeart/2005/8/layout/arrow2"/>
    <dgm:cxn modelId="{4E4DC261-24BE-4F8B-8A27-B3A541D2EE70}" type="presParOf" srcId="{425EE229-6F44-4F2E-B5BA-AF0157DFB26C}" destId="{10BC8023-BAB6-4AE8-9ECA-A685FAE202B9}" srcOrd="4" destOrd="0" presId="urn:microsoft.com/office/officeart/2005/8/layout/arrow2"/>
    <dgm:cxn modelId="{624C64ED-AA10-45B4-A977-CBDE0D905C8E}" type="presParOf" srcId="{425EE229-6F44-4F2E-B5BA-AF0157DFB26C}" destId="{12F1B48F-78CC-4912-9060-8BF7FD7D4D4C}" srcOrd="5" destOrd="0" presId="urn:microsoft.com/office/officeart/2005/8/layout/arrow2"/>
    <dgm:cxn modelId="{403B477E-8284-4099-80FA-A50017BB72AA}" type="presParOf" srcId="{425EE229-6F44-4F2E-B5BA-AF0157DFB26C}" destId="{3175726B-B56C-4E51-A805-E6261CDE71CE}" srcOrd="6" destOrd="0" presId="urn:microsoft.com/office/officeart/2005/8/layout/arrow2"/>
    <dgm:cxn modelId="{50218585-8440-4EC1-8E3A-EACA7A2DFFEF}" type="presParOf" srcId="{425EE229-6F44-4F2E-B5BA-AF0157DFB26C}" destId="{A10A6725-C0DF-4DEC-BAB2-6FD5BC5112A8}" srcOrd="7" destOrd="0" presId="urn:microsoft.com/office/officeart/2005/8/layout/arrow2"/>
    <dgm:cxn modelId="{1225104B-A29C-471F-8211-02A7F0740A9B}" type="presParOf" srcId="{425EE229-6F44-4F2E-B5BA-AF0157DFB26C}" destId="{68FCD143-4940-4F80-AEF4-3C62F4F1573E}" srcOrd="8" destOrd="0" presId="urn:microsoft.com/office/officeart/2005/8/layout/arrow2"/>
    <dgm:cxn modelId="{49F32BA7-21B9-4A1F-8883-7B422061633A}" type="presParOf" srcId="{425EE229-6F44-4F2E-B5BA-AF0157DFB26C}" destId="{D5301DE2-9912-4FC6-8409-CA9EF9D0970E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E040DD-2411-4876-AC9F-1D0C3E75DD7E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2708AC3-C01C-4685-8C76-861F22A963F0}">
      <dgm:prSet phldrT="[Text]" custT="1"/>
      <dgm:spPr>
        <a:solidFill>
          <a:srgbClr val="3D2E69"/>
        </a:solidFill>
      </dgm:spPr>
      <dgm:t>
        <a:bodyPr/>
        <a:lstStyle/>
        <a:p>
          <a:pPr algn="ctr"/>
          <a:r>
            <a:rPr lang="en-US" sz="1800">
              <a:latin typeface="+mj-lt"/>
            </a:rPr>
            <a:t>Contractual agreements</a:t>
          </a:r>
        </a:p>
      </dgm:t>
    </dgm:pt>
    <dgm:pt modelId="{1494B95D-DDD6-4C5E-A6CE-7ACE1F75C7D9}" type="parTrans" cxnId="{FBD3458F-0F65-4518-85BC-43B482C8FDDC}">
      <dgm:prSet/>
      <dgm:spPr/>
      <dgm:t>
        <a:bodyPr/>
        <a:lstStyle/>
        <a:p>
          <a:endParaRPr lang="en-US" sz="1700">
            <a:latin typeface="+mj-lt"/>
          </a:endParaRPr>
        </a:p>
      </dgm:t>
    </dgm:pt>
    <dgm:pt modelId="{E6EF19AD-87C0-453E-A610-0EEDE3452C38}" type="sibTrans" cxnId="{FBD3458F-0F65-4518-85BC-43B482C8FDDC}">
      <dgm:prSet custT="1"/>
      <dgm:spPr>
        <a:solidFill>
          <a:srgbClr val="3D2E69"/>
        </a:solidFill>
      </dgm:spPr>
      <dgm:t>
        <a:bodyPr/>
        <a:lstStyle/>
        <a:p>
          <a:endParaRPr lang="en-US" sz="1700">
            <a:latin typeface="+mj-lt"/>
          </a:endParaRPr>
        </a:p>
      </dgm:t>
    </dgm:pt>
    <dgm:pt modelId="{9CEBB477-6E8D-4678-BE82-37539CB64E25}">
      <dgm:prSet phldrT="[Text]" custT="1"/>
      <dgm:spPr>
        <a:solidFill>
          <a:srgbClr val="3D2E69"/>
        </a:solidFill>
      </dgm:spPr>
      <dgm:t>
        <a:bodyPr/>
        <a:lstStyle/>
        <a:p>
          <a:pPr algn="ctr"/>
          <a:r>
            <a:rPr lang="en-US" sz="1700">
              <a:latin typeface="+mj-lt"/>
            </a:rPr>
            <a:t>Better outcomes at lower cost</a:t>
          </a:r>
        </a:p>
      </dgm:t>
    </dgm:pt>
    <dgm:pt modelId="{37D9B76E-AA8F-4BAA-8066-C995028A6B07}" type="parTrans" cxnId="{CE8BF254-E3E8-4704-8675-B678343AE1B7}">
      <dgm:prSet/>
      <dgm:spPr/>
      <dgm:t>
        <a:bodyPr/>
        <a:lstStyle/>
        <a:p>
          <a:endParaRPr lang="en-US" sz="1700">
            <a:latin typeface="+mj-lt"/>
          </a:endParaRPr>
        </a:p>
      </dgm:t>
    </dgm:pt>
    <dgm:pt modelId="{AB201FCF-4BD7-4D7D-9F41-A6CE0613AC70}" type="sibTrans" cxnId="{CE8BF254-E3E8-4704-8675-B678343AE1B7}">
      <dgm:prSet custT="1"/>
      <dgm:spPr>
        <a:solidFill>
          <a:srgbClr val="3D2E69"/>
        </a:solidFill>
      </dgm:spPr>
      <dgm:t>
        <a:bodyPr/>
        <a:lstStyle/>
        <a:p>
          <a:endParaRPr lang="en-US" sz="1700">
            <a:latin typeface="+mj-lt"/>
          </a:endParaRPr>
        </a:p>
      </dgm:t>
    </dgm:pt>
    <dgm:pt modelId="{07DA2B04-5CEF-4F49-B49F-61FE1AD046FE}">
      <dgm:prSet phldrT="[Text]" custT="1"/>
      <dgm:spPr>
        <a:solidFill>
          <a:srgbClr val="3D2E69"/>
        </a:solidFill>
      </dgm:spPr>
      <dgm:t>
        <a:bodyPr/>
        <a:lstStyle/>
        <a:p>
          <a:pPr algn="ctr"/>
          <a:r>
            <a:rPr lang="en-US" sz="1800">
              <a:latin typeface="+mj-lt"/>
            </a:rPr>
            <a:t>Provider satisfaction</a:t>
          </a:r>
        </a:p>
      </dgm:t>
    </dgm:pt>
    <dgm:pt modelId="{3D2E0E0B-358E-41C4-85D2-3661C29AA1C0}" type="parTrans" cxnId="{CF553B20-F0B9-4AF5-BB23-B13447D3838E}">
      <dgm:prSet/>
      <dgm:spPr/>
      <dgm:t>
        <a:bodyPr/>
        <a:lstStyle/>
        <a:p>
          <a:endParaRPr lang="en-US" sz="1700">
            <a:latin typeface="+mj-lt"/>
          </a:endParaRPr>
        </a:p>
      </dgm:t>
    </dgm:pt>
    <dgm:pt modelId="{CB9008AA-0D5F-441E-95EC-C426BBE22A85}" type="sibTrans" cxnId="{CF553B20-F0B9-4AF5-BB23-B13447D3838E}">
      <dgm:prSet custT="1"/>
      <dgm:spPr>
        <a:solidFill>
          <a:srgbClr val="3D2E69"/>
        </a:solidFill>
      </dgm:spPr>
      <dgm:t>
        <a:bodyPr/>
        <a:lstStyle/>
        <a:p>
          <a:endParaRPr lang="en-US" sz="1700">
            <a:latin typeface="+mj-lt"/>
          </a:endParaRPr>
        </a:p>
      </dgm:t>
    </dgm:pt>
    <dgm:pt modelId="{D669990A-F439-4178-B628-BCFF8E681B8E}">
      <dgm:prSet phldrT="[Text]" custT="1"/>
      <dgm:spPr>
        <a:solidFill>
          <a:srgbClr val="3D2E69"/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en-US" sz="1800">
              <a:latin typeface="+mj-lt"/>
            </a:rPr>
            <a:t>Improved panel </a:t>
          </a:r>
        </a:p>
        <a:p>
          <a:pPr algn="ctr">
            <a:spcAft>
              <a:spcPct val="35000"/>
            </a:spcAft>
          </a:pPr>
          <a:r>
            <a:rPr lang="en-US" sz="1800">
              <a:latin typeface="+mj-lt"/>
            </a:rPr>
            <a:t>metrics</a:t>
          </a:r>
        </a:p>
      </dgm:t>
    </dgm:pt>
    <dgm:pt modelId="{F9E245FB-880C-4D75-8634-8C4B616FDC7B}" type="parTrans" cxnId="{26C0F6F7-88BA-4680-9A55-364942955F94}">
      <dgm:prSet/>
      <dgm:spPr/>
      <dgm:t>
        <a:bodyPr/>
        <a:lstStyle/>
        <a:p>
          <a:endParaRPr lang="en-US"/>
        </a:p>
      </dgm:t>
    </dgm:pt>
    <dgm:pt modelId="{64705BBF-4CD0-40C0-BF86-70E024900CE3}" type="sibTrans" cxnId="{26C0F6F7-88BA-4680-9A55-364942955F94}">
      <dgm:prSet/>
      <dgm:spPr>
        <a:solidFill>
          <a:srgbClr val="3D2E69"/>
        </a:solidFill>
      </dgm:spPr>
      <dgm:t>
        <a:bodyPr/>
        <a:lstStyle/>
        <a:p>
          <a:endParaRPr lang="en-US"/>
        </a:p>
      </dgm:t>
    </dgm:pt>
    <dgm:pt modelId="{82D41D36-D2B7-4937-9D11-A550E8E620C5}">
      <dgm:prSet phldrT="[Text]" custT="1"/>
      <dgm:spPr>
        <a:solidFill>
          <a:srgbClr val="3D2E69"/>
        </a:solidFill>
      </dgm:spPr>
      <dgm:t>
        <a:bodyPr/>
        <a:lstStyle/>
        <a:p>
          <a:pPr algn="ctr"/>
          <a:r>
            <a:rPr lang="en-US" sz="1700">
              <a:latin typeface="+mj-lt"/>
            </a:rPr>
            <a:t>Patient Satisfaction </a:t>
          </a:r>
        </a:p>
      </dgm:t>
    </dgm:pt>
    <dgm:pt modelId="{9D9AC624-E2D1-4AC6-80C4-6F40C3362E08}" type="parTrans" cxnId="{58DDB2C0-0E39-4F24-B4ED-0B40DADAAF2C}">
      <dgm:prSet/>
      <dgm:spPr/>
      <dgm:t>
        <a:bodyPr/>
        <a:lstStyle/>
        <a:p>
          <a:endParaRPr lang="en-US"/>
        </a:p>
      </dgm:t>
    </dgm:pt>
    <dgm:pt modelId="{80570829-B89D-47C0-90E2-0D8A312B9475}" type="sibTrans" cxnId="{58DDB2C0-0E39-4F24-B4ED-0B40DADAAF2C}">
      <dgm:prSet/>
      <dgm:spPr>
        <a:solidFill>
          <a:srgbClr val="3D2E69"/>
        </a:solidFill>
      </dgm:spPr>
      <dgm:t>
        <a:bodyPr/>
        <a:lstStyle/>
        <a:p>
          <a:endParaRPr lang="en-US"/>
        </a:p>
      </dgm:t>
    </dgm:pt>
    <dgm:pt modelId="{BAC7AE50-8552-4F34-BC2D-A7BCC14E9554}" type="pres">
      <dgm:prSet presAssocID="{78E040DD-2411-4876-AC9F-1D0C3E75DD7E}" presName="diagram" presStyleCnt="0">
        <dgm:presLayoutVars>
          <dgm:dir/>
          <dgm:animLvl val="lvl"/>
          <dgm:resizeHandles val="exact"/>
        </dgm:presLayoutVars>
      </dgm:prSet>
      <dgm:spPr/>
    </dgm:pt>
    <dgm:pt modelId="{8B258339-F892-4A0C-8541-F0C39BC0450F}" type="pres">
      <dgm:prSet presAssocID="{02708AC3-C01C-4685-8C76-861F22A963F0}" presName="compNode" presStyleCnt="0"/>
      <dgm:spPr/>
    </dgm:pt>
    <dgm:pt modelId="{7FAEE493-02D9-48DC-9775-D7AFA144E1BA}" type="pres">
      <dgm:prSet presAssocID="{02708AC3-C01C-4685-8C76-861F22A963F0}" presName="childRect" presStyleLbl="bgAcc1" presStyleIdx="0" presStyleCnt="5" custLinFactNeighborX="-808" custLinFactNeighborY="12852">
        <dgm:presLayoutVars>
          <dgm:bulletEnabled val="1"/>
        </dgm:presLayoutVars>
      </dgm:prSet>
      <dgm:spPr/>
    </dgm:pt>
    <dgm:pt modelId="{66CC2FD2-500E-4621-AA52-E2081ED7DD04}" type="pres">
      <dgm:prSet presAssocID="{02708AC3-C01C-4685-8C76-861F22A963F0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28C73063-A449-4C5D-B011-512BAA3C091E}" type="pres">
      <dgm:prSet presAssocID="{02708AC3-C01C-4685-8C76-861F22A963F0}" presName="parentRect" presStyleLbl="alignNode1" presStyleIdx="0" presStyleCnt="5"/>
      <dgm:spPr/>
    </dgm:pt>
    <dgm:pt modelId="{C3797280-28A4-4293-9DDE-AD11416C777D}" type="pres">
      <dgm:prSet presAssocID="{02708AC3-C01C-4685-8C76-861F22A963F0}" presName="adorn" presStyleLbl="fgAccFollowNode1" presStyleIdx="0" presStyleCnt="5"/>
      <dgm:spPr/>
    </dgm:pt>
    <dgm:pt modelId="{14D08044-E902-4C92-B66A-1459C56611DF}" type="pres">
      <dgm:prSet presAssocID="{E6EF19AD-87C0-453E-A610-0EEDE3452C38}" presName="sibTrans" presStyleLbl="sibTrans2D1" presStyleIdx="0" presStyleCnt="0"/>
      <dgm:spPr/>
    </dgm:pt>
    <dgm:pt modelId="{97286D03-E693-4D8D-8931-16D552B3C260}" type="pres">
      <dgm:prSet presAssocID="{9CEBB477-6E8D-4678-BE82-37539CB64E25}" presName="compNode" presStyleCnt="0"/>
      <dgm:spPr/>
    </dgm:pt>
    <dgm:pt modelId="{60EC8850-07E6-4E34-938C-CC81209ED199}" type="pres">
      <dgm:prSet presAssocID="{9CEBB477-6E8D-4678-BE82-37539CB64E25}" presName="childRect" presStyleLbl="bgAcc1" presStyleIdx="1" presStyleCnt="5" custLinFactNeighborX="-465" custLinFactNeighborY="-80">
        <dgm:presLayoutVars>
          <dgm:bulletEnabled val="1"/>
        </dgm:presLayoutVars>
      </dgm:prSet>
      <dgm:spPr/>
    </dgm:pt>
    <dgm:pt modelId="{5C18B431-E991-48A0-9DC8-6BDF143D6989}" type="pres">
      <dgm:prSet presAssocID="{9CEBB477-6E8D-4678-BE82-37539CB64E25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797D2BDD-0C02-439D-A717-275A7A1B6590}" type="pres">
      <dgm:prSet presAssocID="{9CEBB477-6E8D-4678-BE82-37539CB64E25}" presName="parentRect" presStyleLbl="alignNode1" presStyleIdx="1" presStyleCnt="5"/>
      <dgm:spPr/>
    </dgm:pt>
    <dgm:pt modelId="{A9DE2EE8-C92A-4DC9-91E5-170CB8D82FB0}" type="pres">
      <dgm:prSet presAssocID="{9CEBB477-6E8D-4678-BE82-37539CB64E25}" presName="adorn" presStyleLbl="fgAccFollowNode1" presStyleIdx="1" presStyleCnt="5"/>
      <dgm:spPr/>
    </dgm:pt>
    <dgm:pt modelId="{F4E51437-D081-4E07-BE87-31E186BD7084}" type="pres">
      <dgm:prSet presAssocID="{AB201FCF-4BD7-4D7D-9F41-A6CE0613AC70}" presName="sibTrans" presStyleLbl="sibTrans2D1" presStyleIdx="0" presStyleCnt="0"/>
      <dgm:spPr/>
    </dgm:pt>
    <dgm:pt modelId="{D95930AE-F058-40BC-A5F0-042F24D6921F}" type="pres">
      <dgm:prSet presAssocID="{07DA2B04-5CEF-4F49-B49F-61FE1AD046FE}" presName="compNode" presStyleCnt="0"/>
      <dgm:spPr/>
    </dgm:pt>
    <dgm:pt modelId="{A2E6E771-E8AE-49F2-AC2B-B3024B0DE505}" type="pres">
      <dgm:prSet presAssocID="{07DA2B04-5CEF-4F49-B49F-61FE1AD046FE}" presName="childRect" presStyleLbl="bgAcc1" presStyleIdx="2" presStyleCnt="5">
        <dgm:presLayoutVars>
          <dgm:bulletEnabled val="1"/>
        </dgm:presLayoutVars>
      </dgm:prSet>
      <dgm:spPr/>
    </dgm:pt>
    <dgm:pt modelId="{6CD978D1-6155-4BC5-88DC-9523571219C2}" type="pres">
      <dgm:prSet presAssocID="{07DA2B04-5CEF-4F49-B49F-61FE1AD046FE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E90F33F7-E1FE-4B8F-961F-85012D5C10C4}" type="pres">
      <dgm:prSet presAssocID="{07DA2B04-5CEF-4F49-B49F-61FE1AD046FE}" presName="parentRect" presStyleLbl="alignNode1" presStyleIdx="2" presStyleCnt="5"/>
      <dgm:spPr/>
    </dgm:pt>
    <dgm:pt modelId="{303EC8BD-1360-40AF-8EDE-FE2291D33FE0}" type="pres">
      <dgm:prSet presAssocID="{07DA2B04-5CEF-4F49-B49F-61FE1AD046FE}" presName="adorn" presStyleLbl="fgAccFollowNode1" presStyleIdx="2" presStyleCnt="5" custLinFactNeighborX="-7826" custLinFactNeighborY="-21724"/>
      <dgm:spPr/>
    </dgm:pt>
    <dgm:pt modelId="{B68C03E3-311F-473F-B8F3-7F1417DB9B02}" type="pres">
      <dgm:prSet presAssocID="{CB9008AA-0D5F-441E-95EC-C426BBE22A85}" presName="sibTrans" presStyleLbl="sibTrans2D1" presStyleIdx="0" presStyleCnt="0"/>
      <dgm:spPr/>
    </dgm:pt>
    <dgm:pt modelId="{F608EEEE-442A-4008-93BB-A0FADE3B3FE3}" type="pres">
      <dgm:prSet presAssocID="{D669990A-F439-4178-B628-BCFF8E681B8E}" presName="compNode" presStyleCnt="0"/>
      <dgm:spPr/>
    </dgm:pt>
    <dgm:pt modelId="{77D6DFB5-2E8F-45EA-B187-B13D9FEA13B3}" type="pres">
      <dgm:prSet presAssocID="{D669990A-F439-4178-B628-BCFF8E681B8E}" presName="childRect" presStyleLbl="bgAcc1" presStyleIdx="3" presStyleCnt="5" custScaleX="146878">
        <dgm:presLayoutVars>
          <dgm:bulletEnabled val="1"/>
        </dgm:presLayoutVars>
      </dgm:prSet>
      <dgm:spPr/>
    </dgm:pt>
    <dgm:pt modelId="{90E9A7E3-0CE3-4F21-BBE7-189B098357A7}" type="pres">
      <dgm:prSet presAssocID="{D669990A-F439-4178-B628-BCFF8E681B8E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40BD1F1A-5FF5-4861-86F9-B891D77B8FE6}" type="pres">
      <dgm:prSet presAssocID="{D669990A-F439-4178-B628-BCFF8E681B8E}" presName="parentRect" presStyleLbl="alignNode1" presStyleIdx="3" presStyleCnt="5" custScaleX="146878"/>
      <dgm:spPr/>
    </dgm:pt>
    <dgm:pt modelId="{66AFD4BF-690A-412C-88A3-E063F9127018}" type="pres">
      <dgm:prSet presAssocID="{D669990A-F439-4178-B628-BCFF8E681B8E}" presName="adorn" presStyleLbl="fgAccFollowNode1" presStyleIdx="3" presStyleCnt="5"/>
      <dgm:spPr/>
    </dgm:pt>
    <dgm:pt modelId="{13FB04EB-0F6E-40EB-83D3-62F5458D4C3F}" type="pres">
      <dgm:prSet presAssocID="{64705BBF-4CD0-40C0-BF86-70E024900CE3}" presName="sibTrans" presStyleLbl="sibTrans2D1" presStyleIdx="0" presStyleCnt="0"/>
      <dgm:spPr/>
    </dgm:pt>
    <dgm:pt modelId="{E32D085A-E538-472E-B2A6-61745D29D8B1}" type="pres">
      <dgm:prSet presAssocID="{82D41D36-D2B7-4937-9D11-A550E8E620C5}" presName="compNode" presStyleCnt="0"/>
      <dgm:spPr/>
    </dgm:pt>
    <dgm:pt modelId="{3EE6E9EC-6505-474B-ADDC-E2452C20D004}" type="pres">
      <dgm:prSet presAssocID="{82D41D36-D2B7-4937-9D11-A550E8E620C5}" presName="childRect" presStyleLbl="bgAcc1" presStyleIdx="4" presStyleCnt="5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899BA28-513E-4230-9CF1-1DA2E6CF9B0C}" type="pres">
      <dgm:prSet presAssocID="{82D41D36-D2B7-4937-9D11-A550E8E620C5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3F5D99BB-C207-49E0-BE26-4BE95DA9A953}" type="pres">
      <dgm:prSet presAssocID="{82D41D36-D2B7-4937-9D11-A550E8E620C5}" presName="parentRect" presStyleLbl="alignNode1" presStyleIdx="4" presStyleCnt="5"/>
      <dgm:spPr/>
    </dgm:pt>
    <dgm:pt modelId="{2B7BE7C9-80B6-4B8E-9FC1-EFCB8658DED0}" type="pres">
      <dgm:prSet presAssocID="{82D41D36-D2B7-4937-9D11-A550E8E620C5}" presName="adorn" presStyleLbl="fgAccFollowNode1" presStyleIdx="4" presStyleCnt="5"/>
      <dgm:spPr/>
    </dgm:pt>
  </dgm:ptLst>
  <dgm:cxnLst>
    <dgm:cxn modelId="{02FFE20F-248D-409E-B0EF-597AF8E9CC8D}" type="presOf" srcId="{9CEBB477-6E8D-4678-BE82-37539CB64E25}" destId="{5C18B431-E991-48A0-9DC8-6BDF143D6989}" srcOrd="0" destOrd="0" presId="urn:microsoft.com/office/officeart/2005/8/layout/bList2"/>
    <dgm:cxn modelId="{4AB22B1C-1FD8-4E17-AC05-36E2CC84BF88}" type="presOf" srcId="{D669990A-F439-4178-B628-BCFF8E681B8E}" destId="{90E9A7E3-0CE3-4F21-BBE7-189B098357A7}" srcOrd="0" destOrd="0" presId="urn:microsoft.com/office/officeart/2005/8/layout/bList2"/>
    <dgm:cxn modelId="{CF553B20-F0B9-4AF5-BB23-B13447D3838E}" srcId="{78E040DD-2411-4876-AC9F-1D0C3E75DD7E}" destId="{07DA2B04-5CEF-4F49-B49F-61FE1AD046FE}" srcOrd="2" destOrd="0" parTransId="{3D2E0E0B-358E-41C4-85D2-3661C29AA1C0}" sibTransId="{CB9008AA-0D5F-441E-95EC-C426BBE22A85}"/>
    <dgm:cxn modelId="{2D79DC2C-1903-4356-B852-5E7B24442A31}" type="presOf" srcId="{82D41D36-D2B7-4937-9D11-A550E8E620C5}" destId="{0899BA28-513E-4230-9CF1-1DA2E6CF9B0C}" srcOrd="0" destOrd="0" presId="urn:microsoft.com/office/officeart/2005/8/layout/bList2"/>
    <dgm:cxn modelId="{CE8BF254-E3E8-4704-8675-B678343AE1B7}" srcId="{78E040DD-2411-4876-AC9F-1D0C3E75DD7E}" destId="{9CEBB477-6E8D-4678-BE82-37539CB64E25}" srcOrd="1" destOrd="0" parTransId="{37D9B76E-AA8F-4BAA-8066-C995028A6B07}" sibTransId="{AB201FCF-4BD7-4D7D-9F41-A6CE0613AC70}"/>
    <dgm:cxn modelId="{88B6C468-0D13-46D7-8BD5-11D6E9979B33}" type="presOf" srcId="{07DA2B04-5CEF-4F49-B49F-61FE1AD046FE}" destId="{E90F33F7-E1FE-4B8F-961F-85012D5C10C4}" srcOrd="1" destOrd="0" presId="urn:microsoft.com/office/officeart/2005/8/layout/bList2"/>
    <dgm:cxn modelId="{FBD3458F-0F65-4518-85BC-43B482C8FDDC}" srcId="{78E040DD-2411-4876-AC9F-1D0C3E75DD7E}" destId="{02708AC3-C01C-4685-8C76-861F22A963F0}" srcOrd="0" destOrd="0" parTransId="{1494B95D-DDD6-4C5E-A6CE-7ACE1F75C7D9}" sibTransId="{E6EF19AD-87C0-453E-A610-0EEDE3452C38}"/>
    <dgm:cxn modelId="{2B4CB3A6-CD4D-4943-A425-F7D961F9C282}" type="presOf" srcId="{07DA2B04-5CEF-4F49-B49F-61FE1AD046FE}" destId="{6CD978D1-6155-4BC5-88DC-9523571219C2}" srcOrd="0" destOrd="0" presId="urn:microsoft.com/office/officeart/2005/8/layout/bList2"/>
    <dgm:cxn modelId="{E7B45DAA-4EC5-4A52-88AF-8816FFE53A76}" type="presOf" srcId="{82D41D36-D2B7-4937-9D11-A550E8E620C5}" destId="{3F5D99BB-C207-49E0-BE26-4BE95DA9A953}" srcOrd="1" destOrd="0" presId="urn:microsoft.com/office/officeart/2005/8/layout/bList2"/>
    <dgm:cxn modelId="{2FAB37AD-A22E-4A35-9A8A-F39D369B91AE}" type="presOf" srcId="{CB9008AA-0D5F-441E-95EC-C426BBE22A85}" destId="{B68C03E3-311F-473F-B8F3-7F1417DB9B02}" srcOrd="0" destOrd="0" presId="urn:microsoft.com/office/officeart/2005/8/layout/bList2"/>
    <dgm:cxn modelId="{44DDA8B2-9996-4710-AE34-7F51256A278D}" type="presOf" srcId="{D669990A-F439-4178-B628-BCFF8E681B8E}" destId="{40BD1F1A-5FF5-4861-86F9-B891D77B8FE6}" srcOrd="1" destOrd="0" presId="urn:microsoft.com/office/officeart/2005/8/layout/bList2"/>
    <dgm:cxn modelId="{7A8F62BF-8875-429F-B05E-C14324780DEE}" type="presOf" srcId="{02708AC3-C01C-4685-8C76-861F22A963F0}" destId="{66CC2FD2-500E-4621-AA52-E2081ED7DD04}" srcOrd="0" destOrd="0" presId="urn:microsoft.com/office/officeart/2005/8/layout/bList2"/>
    <dgm:cxn modelId="{58DDB2C0-0E39-4F24-B4ED-0B40DADAAF2C}" srcId="{78E040DD-2411-4876-AC9F-1D0C3E75DD7E}" destId="{82D41D36-D2B7-4937-9D11-A550E8E620C5}" srcOrd="4" destOrd="0" parTransId="{9D9AC624-E2D1-4AC6-80C4-6F40C3362E08}" sibTransId="{80570829-B89D-47C0-90E2-0D8A312B9475}"/>
    <dgm:cxn modelId="{0D7817C2-1312-4E78-A8D2-BDBCAD3C8667}" type="presOf" srcId="{78E040DD-2411-4876-AC9F-1D0C3E75DD7E}" destId="{BAC7AE50-8552-4F34-BC2D-A7BCC14E9554}" srcOrd="0" destOrd="0" presId="urn:microsoft.com/office/officeart/2005/8/layout/bList2"/>
    <dgm:cxn modelId="{BBEBEAC5-A422-49FF-804F-C34C1F95B653}" type="presOf" srcId="{9CEBB477-6E8D-4678-BE82-37539CB64E25}" destId="{797D2BDD-0C02-439D-A717-275A7A1B6590}" srcOrd="1" destOrd="0" presId="urn:microsoft.com/office/officeart/2005/8/layout/bList2"/>
    <dgm:cxn modelId="{793936CB-67D0-49DF-8A92-FDBA1DEBFA50}" type="presOf" srcId="{02708AC3-C01C-4685-8C76-861F22A963F0}" destId="{28C73063-A449-4C5D-B011-512BAA3C091E}" srcOrd="1" destOrd="0" presId="urn:microsoft.com/office/officeart/2005/8/layout/bList2"/>
    <dgm:cxn modelId="{B04090E0-3F98-4021-BC0C-26F23B33CCD3}" type="presOf" srcId="{64705BBF-4CD0-40C0-BF86-70E024900CE3}" destId="{13FB04EB-0F6E-40EB-83D3-62F5458D4C3F}" srcOrd="0" destOrd="0" presId="urn:microsoft.com/office/officeart/2005/8/layout/bList2"/>
    <dgm:cxn modelId="{600E22F3-31E0-4943-86E4-529FF5A35209}" type="presOf" srcId="{AB201FCF-4BD7-4D7D-9F41-A6CE0613AC70}" destId="{F4E51437-D081-4E07-BE87-31E186BD7084}" srcOrd="0" destOrd="0" presId="urn:microsoft.com/office/officeart/2005/8/layout/bList2"/>
    <dgm:cxn modelId="{26C0F6F7-88BA-4680-9A55-364942955F94}" srcId="{78E040DD-2411-4876-AC9F-1D0C3E75DD7E}" destId="{D669990A-F439-4178-B628-BCFF8E681B8E}" srcOrd="3" destOrd="0" parTransId="{F9E245FB-880C-4D75-8634-8C4B616FDC7B}" sibTransId="{64705BBF-4CD0-40C0-BF86-70E024900CE3}"/>
    <dgm:cxn modelId="{5BD19CF8-1122-43BF-A324-3824C93483D3}" type="presOf" srcId="{E6EF19AD-87C0-453E-A610-0EEDE3452C38}" destId="{14D08044-E902-4C92-B66A-1459C56611DF}" srcOrd="0" destOrd="0" presId="urn:microsoft.com/office/officeart/2005/8/layout/bList2"/>
    <dgm:cxn modelId="{B4AEB8C8-C4B9-4CF8-821B-7A72908D11D5}" type="presParOf" srcId="{BAC7AE50-8552-4F34-BC2D-A7BCC14E9554}" destId="{8B258339-F892-4A0C-8541-F0C39BC0450F}" srcOrd="0" destOrd="0" presId="urn:microsoft.com/office/officeart/2005/8/layout/bList2"/>
    <dgm:cxn modelId="{8051FC48-A47F-4EF9-ABEC-29829444BDD1}" type="presParOf" srcId="{8B258339-F892-4A0C-8541-F0C39BC0450F}" destId="{7FAEE493-02D9-48DC-9775-D7AFA144E1BA}" srcOrd="0" destOrd="0" presId="urn:microsoft.com/office/officeart/2005/8/layout/bList2"/>
    <dgm:cxn modelId="{178DAD9C-A4A2-47CB-8FD4-C3B3640E26EA}" type="presParOf" srcId="{8B258339-F892-4A0C-8541-F0C39BC0450F}" destId="{66CC2FD2-500E-4621-AA52-E2081ED7DD04}" srcOrd="1" destOrd="0" presId="urn:microsoft.com/office/officeart/2005/8/layout/bList2"/>
    <dgm:cxn modelId="{4421D647-AE5F-4A67-85BD-C2DFD7908AAE}" type="presParOf" srcId="{8B258339-F892-4A0C-8541-F0C39BC0450F}" destId="{28C73063-A449-4C5D-B011-512BAA3C091E}" srcOrd="2" destOrd="0" presId="urn:microsoft.com/office/officeart/2005/8/layout/bList2"/>
    <dgm:cxn modelId="{0BA757DF-7A15-48A0-8193-B0F04677AFD5}" type="presParOf" srcId="{8B258339-F892-4A0C-8541-F0C39BC0450F}" destId="{C3797280-28A4-4293-9DDE-AD11416C777D}" srcOrd="3" destOrd="0" presId="urn:microsoft.com/office/officeart/2005/8/layout/bList2"/>
    <dgm:cxn modelId="{B71602F1-BBA3-4A5D-804F-C90FA1E38FD9}" type="presParOf" srcId="{BAC7AE50-8552-4F34-BC2D-A7BCC14E9554}" destId="{14D08044-E902-4C92-B66A-1459C56611DF}" srcOrd="1" destOrd="0" presId="urn:microsoft.com/office/officeart/2005/8/layout/bList2"/>
    <dgm:cxn modelId="{27F5DDCC-E160-4A57-A1DE-91E6134D44C7}" type="presParOf" srcId="{BAC7AE50-8552-4F34-BC2D-A7BCC14E9554}" destId="{97286D03-E693-4D8D-8931-16D552B3C260}" srcOrd="2" destOrd="0" presId="urn:microsoft.com/office/officeart/2005/8/layout/bList2"/>
    <dgm:cxn modelId="{C7426668-CF5E-4053-96FD-D75959F01AAE}" type="presParOf" srcId="{97286D03-E693-4D8D-8931-16D552B3C260}" destId="{60EC8850-07E6-4E34-938C-CC81209ED199}" srcOrd="0" destOrd="0" presId="urn:microsoft.com/office/officeart/2005/8/layout/bList2"/>
    <dgm:cxn modelId="{8EF28BD1-451E-47F0-87E6-35A5D9CA6AC6}" type="presParOf" srcId="{97286D03-E693-4D8D-8931-16D552B3C260}" destId="{5C18B431-E991-48A0-9DC8-6BDF143D6989}" srcOrd="1" destOrd="0" presId="urn:microsoft.com/office/officeart/2005/8/layout/bList2"/>
    <dgm:cxn modelId="{E1FCE032-CC74-4ACF-BAB7-5A63D5AAB9E4}" type="presParOf" srcId="{97286D03-E693-4D8D-8931-16D552B3C260}" destId="{797D2BDD-0C02-439D-A717-275A7A1B6590}" srcOrd="2" destOrd="0" presId="urn:microsoft.com/office/officeart/2005/8/layout/bList2"/>
    <dgm:cxn modelId="{A30E37C1-74B1-4178-B6F3-DCD61889888F}" type="presParOf" srcId="{97286D03-E693-4D8D-8931-16D552B3C260}" destId="{A9DE2EE8-C92A-4DC9-91E5-170CB8D82FB0}" srcOrd="3" destOrd="0" presId="urn:microsoft.com/office/officeart/2005/8/layout/bList2"/>
    <dgm:cxn modelId="{7CBB6DD3-D085-48F4-8CB7-F02003CD7A13}" type="presParOf" srcId="{BAC7AE50-8552-4F34-BC2D-A7BCC14E9554}" destId="{F4E51437-D081-4E07-BE87-31E186BD7084}" srcOrd="3" destOrd="0" presId="urn:microsoft.com/office/officeart/2005/8/layout/bList2"/>
    <dgm:cxn modelId="{15B5FD4C-B2A5-4622-99EA-8E638431D22C}" type="presParOf" srcId="{BAC7AE50-8552-4F34-BC2D-A7BCC14E9554}" destId="{D95930AE-F058-40BC-A5F0-042F24D6921F}" srcOrd="4" destOrd="0" presId="urn:microsoft.com/office/officeart/2005/8/layout/bList2"/>
    <dgm:cxn modelId="{D41C0F9E-769E-4C68-85A1-CB519A1BEDA8}" type="presParOf" srcId="{D95930AE-F058-40BC-A5F0-042F24D6921F}" destId="{A2E6E771-E8AE-49F2-AC2B-B3024B0DE505}" srcOrd="0" destOrd="0" presId="urn:microsoft.com/office/officeart/2005/8/layout/bList2"/>
    <dgm:cxn modelId="{F25BE384-13EC-4151-B86F-6631D3F7C150}" type="presParOf" srcId="{D95930AE-F058-40BC-A5F0-042F24D6921F}" destId="{6CD978D1-6155-4BC5-88DC-9523571219C2}" srcOrd="1" destOrd="0" presId="urn:microsoft.com/office/officeart/2005/8/layout/bList2"/>
    <dgm:cxn modelId="{EBA449B1-FA2C-4936-8425-C94CD987DF01}" type="presParOf" srcId="{D95930AE-F058-40BC-A5F0-042F24D6921F}" destId="{E90F33F7-E1FE-4B8F-961F-85012D5C10C4}" srcOrd="2" destOrd="0" presId="urn:microsoft.com/office/officeart/2005/8/layout/bList2"/>
    <dgm:cxn modelId="{899BD438-DF05-417E-B1F6-8BBC5D6207D9}" type="presParOf" srcId="{D95930AE-F058-40BC-A5F0-042F24D6921F}" destId="{303EC8BD-1360-40AF-8EDE-FE2291D33FE0}" srcOrd="3" destOrd="0" presId="urn:microsoft.com/office/officeart/2005/8/layout/bList2"/>
    <dgm:cxn modelId="{EBBBF475-BF26-4098-B8E7-C17144716C5E}" type="presParOf" srcId="{BAC7AE50-8552-4F34-BC2D-A7BCC14E9554}" destId="{B68C03E3-311F-473F-B8F3-7F1417DB9B02}" srcOrd="5" destOrd="0" presId="urn:microsoft.com/office/officeart/2005/8/layout/bList2"/>
    <dgm:cxn modelId="{1739E75A-B9F9-477C-AD88-579C67103990}" type="presParOf" srcId="{BAC7AE50-8552-4F34-BC2D-A7BCC14E9554}" destId="{F608EEEE-442A-4008-93BB-A0FADE3B3FE3}" srcOrd="6" destOrd="0" presId="urn:microsoft.com/office/officeart/2005/8/layout/bList2"/>
    <dgm:cxn modelId="{32619D63-C64A-4BC7-AE46-C0A435CC4B7C}" type="presParOf" srcId="{F608EEEE-442A-4008-93BB-A0FADE3B3FE3}" destId="{77D6DFB5-2E8F-45EA-B187-B13D9FEA13B3}" srcOrd="0" destOrd="0" presId="urn:microsoft.com/office/officeart/2005/8/layout/bList2"/>
    <dgm:cxn modelId="{97E47563-DF3C-40CD-B2D2-E58672541B95}" type="presParOf" srcId="{F608EEEE-442A-4008-93BB-A0FADE3B3FE3}" destId="{90E9A7E3-0CE3-4F21-BBE7-189B098357A7}" srcOrd="1" destOrd="0" presId="urn:microsoft.com/office/officeart/2005/8/layout/bList2"/>
    <dgm:cxn modelId="{3BC13405-BD77-44F8-8494-052FC792BB62}" type="presParOf" srcId="{F608EEEE-442A-4008-93BB-A0FADE3B3FE3}" destId="{40BD1F1A-5FF5-4861-86F9-B891D77B8FE6}" srcOrd="2" destOrd="0" presId="urn:microsoft.com/office/officeart/2005/8/layout/bList2"/>
    <dgm:cxn modelId="{B7852B8C-EFA3-458D-9443-C807B4C53B07}" type="presParOf" srcId="{F608EEEE-442A-4008-93BB-A0FADE3B3FE3}" destId="{66AFD4BF-690A-412C-88A3-E063F9127018}" srcOrd="3" destOrd="0" presId="urn:microsoft.com/office/officeart/2005/8/layout/bList2"/>
    <dgm:cxn modelId="{DA5E2B8F-F8F6-4C1B-A41A-DCA27933B640}" type="presParOf" srcId="{BAC7AE50-8552-4F34-BC2D-A7BCC14E9554}" destId="{13FB04EB-0F6E-40EB-83D3-62F5458D4C3F}" srcOrd="7" destOrd="0" presId="urn:microsoft.com/office/officeart/2005/8/layout/bList2"/>
    <dgm:cxn modelId="{6BA4AC99-DDE6-4143-B08E-31928F95D3A0}" type="presParOf" srcId="{BAC7AE50-8552-4F34-BC2D-A7BCC14E9554}" destId="{E32D085A-E538-472E-B2A6-61745D29D8B1}" srcOrd="8" destOrd="0" presId="urn:microsoft.com/office/officeart/2005/8/layout/bList2"/>
    <dgm:cxn modelId="{8F9646C2-DA00-4F6A-9A0C-DA7F6D285314}" type="presParOf" srcId="{E32D085A-E538-472E-B2A6-61745D29D8B1}" destId="{3EE6E9EC-6505-474B-ADDC-E2452C20D004}" srcOrd="0" destOrd="0" presId="urn:microsoft.com/office/officeart/2005/8/layout/bList2"/>
    <dgm:cxn modelId="{7C477E1B-2691-4D3F-800C-6F8E191EB36A}" type="presParOf" srcId="{E32D085A-E538-472E-B2A6-61745D29D8B1}" destId="{0899BA28-513E-4230-9CF1-1DA2E6CF9B0C}" srcOrd="1" destOrd="0" presId="urn:microsoft.com/office/officeart/2005/8/layout/bList2"/>
    <dgm:cxn modelId="{EC0ED99C-2BBB-44E9-ADDA-DACA4F3F1C41}" type="presParOf" srcId="{E32D085A-E538-472E-B2A6-61745D29D8B1}" destId="{3F5D99BB-C207-49E0-BE26-4BE95DA9A953}" srcOrd="2" destOrd="0" presId="urn:microsoft.com/office/officeart/2005/8/layout/bList2"/>
    <dgm:cxn modelId="{FDF6DC4A-1BA6-4588-8D5B-EF7F3291635F}" type="presParOf" srcId="{E32D085A-E538-472E-B2A6-61745D29D8B1}" destId="{2B7BE7C9-80B6-4B8E-9FC1-EFCB8658DED0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D5FA61D-EFEA-4CE7-AC2B-C82F41690EDF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3_3" csCatId="accent3" phldr="1"/>
      <dgm:spPr/>
    </dgm:pt>
    <dgm:pt modelId="{43FA1C5F-406D-4CF1-A507-3BD34E09B245}">
      <dgm:prSet phldrT="[Text]" custT="1"/>
      <dgm:spPr>
        <a:solidFill>
          <a:srgbClr val="2E2161"/>
        </a:solidFill>
      </dgm:spPr>
      <dgm:t>
        <a:bodyPr/>
        <a:lstStyle/>
        <a:p>
          <a:r>
            <a:rPr lang="en-US" sz="2400" b="1">
              <a:solidFill>
                <a:schemeClr val="bg1"/>
              </a:solidFill>
              <a:latin typeface="+mj-lt"/>
            </a:rPr>
            <a:t>Team-based care</a:t>
          </a:r>
        </a:p>
      </dgm:t>
    </dgm:pt>
    <dgm:pt modelId="{78B275AE-73EC-465A-A68D-0DBD990988FE}" type="parTrans" cxnId="{BEC06263-FABF-4E90-9473-01D7F9B2E1C8}">
      <dgm:prSet/>
      <dgm:spPr/>
      <dgm:t>
        <a:bodyPr/>
        <a:lstStyle/>
        <a:p>
          <a:endParaRPr lang="en-US" sz="2400" b="0">
            <a:solidFill>
              <a:schemeClr val="tx1"/>
            </a:solidFill>
            <a:latin typeface="+mj-lt"/>
          </a:endParaRPr>
        </a:p>
      </dgm:t>
    </dgm:pt>
    <dgm:pt modelId="{B2A170ED-15BB-4AEF-B198-83CC5C5AD1F1}" type="sibTrans" cxnId="{BEC06263-FABF-4E90-9473-01D7F9B2E1C8}">
      <dgm:prSet/>
      <dgm:spPr/>
      <dgm:t>
        <a:bodyPr/>
        <a:lstStyle/>
        <a:p>
          <a:endParaRPr lang="en-US" sz="2400" b="0">
            <a:solidFill>
              <a:schemeClr val="tx1"/>
            </a:solidFill>
            <a:latin typeface="+mj-lt"/>
          </a:endParaRPr>
        </a:p>
      </dgm:t>
    </dgm:pt>
    <dgm:pt modelId="{DB9944EA-7818-4BEA-B9AA-155ABB4949FB}">
      <dgm:prSet phldrT="[Text]" custT="1"/>
      <dgm:spPr>
        <a:solidFill>
          <a:srgbClr val="2E2161">
            <a:alpha val="74902"/>
          </a:srgbClr>
        </a:solidFill>
      </dgm:spPr>
      <dgm:t>
        <a:bodyPr/>
        <a:lstStyle/>
        <a:p>
          <a:pPr>
            <a:spcAft>
              <a:spcPts val="0"/>
            </a:spcAft>
          </a:pPr>
          <a:r>
            <a:rPr lang="en-US" sz="2400" b="1">
              <a:solidFill>
                <a:schemeClr val="bg1"/>
              </a:solidFill>
              <a:latin typeface="+mj-lt"/>
            </a:rPr>
            <a:t>Population Health support – </a:t>
          </a:r>
        </a:p>
        <a:p>
          <a:pPr>
            <a:spcAft>
              <a:spcPct val="35000"/>
            </a:spcAft>
          </a:pPr>
          <a:r>
            <a:rPr lang="en-US" sz="2400" b="1">
              <a:solidFill>
                <a:schemeClr val="bg1"/>
              </a:solidFill>
              <a:latin typeface="+mj-lt"/>
            </a:rPr>
            <a:t>central resources</a:t>
          </a:r>
        </a:p>
      </dgm:t>
    </dgm:pt>
    <dgm:pt modelId="{8AC5DD1E-BE56-416F-A193-FC63508D4790}" type="parTrans" cxnId="{3FEBF8FB-AF43-4927-B004-712A7A4349E6}">
      <dgm:prSet/>
      <dgm:spPr/>
      <dgm:t>
        <a:bodyPr/>
        <a:lstStyle/>
        <a:p>
          <a:endParaRPr lang="en-US" sz="2400" b="0">
            <a:solidFill>
              <a:schemeClr val="tx1"/>
            </a:solidFill>
            <a:latin typeface="+mj-lt"/>
          </a:endParaRPr>
        </a:p>
      </dgm:t>
    </dgm:pt>
    <dgm:pt modelId="{C32B4178-155A-49BD-82F7-8FC4FEED70D0}" type="sibTrans" cxnId="{3FEBF8FB-AF43-4927-B004-712A7A4349E6}">
      <dgm:prSet/>
      <dgm:spPr/>
      <dgm:t>
        <a:bodyPr/>
        <a:lstStyle/>
        <a:p>
          <a:endParaRPr lang="en-US" sz="2400" b="0">
            <a:solidFill>
              <a:schemeClr val="tx1"/>
            </a:solidFill>
            <a:latin typeface="+mj-lt"/>
          </a:endParaRPr>
        </a:p>
      </dgm:t>
    </dgm:pt>
    <dgm:pt modelId="{93441DDC-F8FC-4712-B5C4-79E6356DCDB5}">
      <dgm:prSet phldrT="[Text]" custT="1"/>
      <dgm:spPr>
        <a:solidFill>
          <a:srgbClr val="2E2161">
            <a:alpha val="50196"/>
          </a:srgbClr>
        </a:solidFill>
      </dgm:spPr>
      <dgm:t>
        <a:bodyPr/>
        <a:lstStyle/>
        <a:p>
          <a:pPr>
            <a:spcAft>
              <a:spcPts val="600"/>
            </a:spcAft>
          </a:pPr>
          <a:r>
            <a:rPr lang="en-US" sz="2400" b="1">
              <a:solidFill>
                <a:schemeClr val="tx1"/>
              </a:solidFill>
              <a:latin typeface="+mj-lt"/>
            </a:rPr>
            <a:t>Empower the Clinic Team</a:t>
          </a:r>
        </a:p>
        <a:p>
          <a:pPr>
            <a:spcAft>
              <a:spcPts val="0"/>
            </a:spcAft>
          </a:pPr>
          <a:r>
            <a:rPr lang="en-US" sz="2400" b="1" i="1">
              <a:solidFill>
                <a:schemeClr val="bg1"/>
              </a:solidFill>
              <a:latin typeface="+mj-lt"/>
            </a:rPr>
            <a:t>“It’s everyone’s responsibility!”</a:t>
          </a:r>
        </a:p>
        <a:p>
          <a:pPr>
            <a:spcAft>
              <a:spcPts val="0"/>
            </a:spcAft>
          </a:pPr>
          <a:r>
            <a:rPr lang="en-US" sz="2400" b="1" i="1">
              <a:solidFill>
                <a:schemeClr val="bg1"/>
              </a:solidFill>
              <a:latin typeface="+mj-lt"/>
            </a:rPr>
            <a:t>“Every patient, every time!”</a:t>
          </a:r>
        </a:p>
      </dgm:t>
    </dgm:pt>
    <dgm:pt modelId="{B10DA1AD-3180-48DE-AE00-D0517CCC8569}" type="parTrans" cxnId="{532F03AB-0317-462A-B91C-80CF78EF35A3}">
      <dgm:prSet/>
      <dgm:spPr/>
      <dgm:t>
        <a:bodyPr/>
        <a:lstStyle/>
        <a:p>
          <a:endParaRPr lang="en-US" sz="2400" b="0">
            <a:solidFill>
              <a:schemeClr val="tx1"/>
            </a:solidFill>
            <a:latin typeface="+mj-lt"/>
          </a:endParaRPr>
        </a:p>
      </dgm:t>
    </dgm:pt>
    <dgm:pt modelId="{3FE5FC69-17FE-4785-8165-A1598C1DDA52}" type="sibTrans" cxnId="{532F03AB-0317-462A-B91C-80CF78EF35A3}">
      <dgm:prSet/>
      <dgm:spPr/>
      <dgm:t>
        <a:bodyPr/>
        <a:lstStyle/>
        <a:p>
          <a:endParaRPr lang="en-US" sz="2400" b="0">
            <a:solidFill>
              <a:schemeClr val="tx1"/>
            </a:solidFill>
            <a:latin typeface="+mj-lt"/>
          </a:endParaRPr>
        </a:p>
      </dgm:t>
    </dgm:pt>
    <dgm:pt modelId="{FE8B8B60-120E-4A04-9BAB-9208B74603D5}">
      <dgm:prSet phldrT="[Text]" custT="1"/>
      <dgm:spPr>
        <a:solidFill>
          <a:srgbClr val="2E2161">
            <a:alpha val="25098"/>
          </a:srgbClr>
        </a:solidFill>
      </dgm:spPr>
      <dgm:t>
        <a:bodyPr/>
        <a:lstStyle/>
        <a:p>
          <a:r>
            <a:rPr lang="en-US" sz="2400" b="1" i="0">
              <a:solidFill>
                <a:schemeClr val="tx1"/>
              </a:solidFill>
              <a:latin typeface="+mj-lt"/>
            </a:rPr>
            <a:t>Panel Management meetings to consult on ‘difficult cases’</a:t>
          </a:r>
        </a:p>
      </dgm:t>
    </dgm:pt>
    <dgm:pt modelId="{C23D2449-3702-44A0-9D4F-0426C38AEE11}" type="parTrans" cxnId="{EDF38CE1-D243-4A73-8F61-199E4E8C3EE6}">
      <dgm:prSet/>
      <dgm:spPr/>
      <dgm:t>
        <a:bodyPr/>
        <a:lstStyle/>
        <a:p>
          <a:endParaRPr lang="en-US" sz="2400" b="0">
            <a:latin typeface="+mj-lt"/>
          </a:endParaRPr>
        </a:p>
      </dgm:t>
    </dgm:pt>
    <dgm:pt modelId="{4FEDB882-CF32-4452-A3C9-B3C9456EE56B}" type="sibTrans" cxnId="{EDF38CE1-D243-4A73-8F61-199E4E8C3EE6}">
      <dgm:prSet/>
      <dgm:spPr/>
      <dgm:t>
        <a:bodyPr/>
        <a:lstStyle/>
        <a:p>
          <a:endParaRPr lang="en-US" sz="2400" b="0">
            <a:latin typeface="+mj-lt"/>
          </a:endParaRPr>
        </a:p>
      </dgm:t>
    </dgm:pt>
    <dgm:pt modelId="{5094C811-775B-422A-92DE-18E413E7722B}" type="pres">
      <dgm:prSet presAssocID="{0D5FA61D-EFEA-4CE7-AC2B-C82F41690EDF}" presName="linearFlow" presStyleCnt="0">
        <dgm:presLayoutVars>
          <dgm:dir/>
          <dgm:resizeHandles val="exact"/>
        </dgm:presLayoutVars>
      </dgm:prSet>
      <dgm:spPr/>
    </dgm:pt>
    <dgm:pt modelId="{12FAB2EC-6F84-4ACA-BE67-D9FA284AB150}" type="pres">
      <dgm:prSet presAssocID="{43FA1C5F-406D-4CF1-A507-3BD34E09B245}" presName="comp" presStyleCnt="0"/>
      <dgm:spPr/>
    </dgm:pt>
    <dgm:pt modelId="{501026AD-B603-4A72-905F-7B332A9ED370}" type="pres">
      <dgm:prSet presAssocID="{43FA1C5F-406D-4CF1-A507-3BD34E09B245}" presName="rect2" presStyleLbl="node1" presStyleIdx="0" presStyleCnt="4" custScaleX="190769">
        <dgm:presLayoutVars>
          <dgm:bulletEnabled val="1"/>
        </dgm:presLayoutVars>
      </dgm:prSet>
      <dgm:spPr/>
    </dgm:pt>
    <dgm:pt modelId="{5443D009-7E81-467C-9EFB-E592FEB42420}" type="pres">
      <dgm:prSet presAssocID="{43FA1C5F-406D-4CF1-A507-3BD34E09B245}" presName="rect1" presStyleLbl="lnNode1" presStyleIdx="0" presStyleCnt="4" custLinFactNeighborX="-9430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92744759-647D-4510-A96F-79175C7862EA}" type="pres">
      <dgm:prSet presAssocID="{B2A170ED-15BB-4AEF-B198-83CC5C5AD1F1}" presName="sibTrans" presStyleCnt="0"/>
      <dgm:spPr/>
    </dgm:pt>
    <dgm:pt modelId="{5D36A072-F239-42B9-BF8B-2F4169CB9AAD}" type="pres">
      <dgm:prSet presAssocID="{DB9944EA-7818-4BEA-B9AA-155ABB4949FB}" presName="comp" presStyleCnt="0"/>
      <dgm:spPr/>
    </dgm:pt>
    <dgm:pt modelId="{D375C32B-DEBE-4C43-81DD-87519304AC73}" type="pres">
      <dgm:prSet presAssocID="{DB9944EA-7818-4BEA-B9AA-155ABB4949FB}" presName="rect2" presStyleLbl="node1" presStyleIdx="1" presStyleCnt="4" custScaleX="190769" custLinFactY="166852" custLinFactNeighborX="-58759" custLinFactNeighborY="200000">
        <dgm:presLayoutVars>
          <dgm:bulletEnabled val="1"/>
        </dgm:presLayoutVars>
      </dgm:prSet>
      <dgm:spPr/>
    </dgm:pt>
    <dgm:pt modelId="{FDDE6BEF-71D2-42DD-8C81-225BD18DAD2C}" type="pres">
      <dgm:prSet presAssocID="{DB9944EA-7818-4BEA-B9AA-155ABB4949FB}" presName="rect1" presStyleLbl="lnNode1" presStyleIdx="1" presStyleCnt="4" custLinFactY="100000" custLinFactNeighborX="-23358" custLinFactNeighborY="13326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</dgm:pt>
    <dgm:pt modelId="{FE0D2250-9595-4848-9F1A-10E3265E9A6F}" type="pres">
      <dgm:prSet presAssocID="{C32B4178-155A-49BD-82F7-8FC4FEED70D0}" presName="sibTrans" presStyleCnt="0"/>
      <dgm:spPr/>
    </dgm:pt>
    <dgm:pt modelId="{E6B492DF-FA69-470A-B92B-72E27BA281DC}" type="pres">
      <dgm:prSet presAssocID="{93441DDC-F8FC-4712-B5C4-79E6356DCDB5}" presName="comp" presStyleCnt="0"/>
      <dgm:spPr/>
    </dgm:pt>
    <dgm:pt modelId="{3487A0CF-BD54-404D-A6B3-E1ADA0C33526}" type="pres">
      <dgm:prSet presAssocID="{93441DDC-F8FC-4712-B5C4-79E6356DCDB5}" presName="rect2" presStyleLbl="node1" presStyleIdx="2" presStyleCnt="4" custScaleX="190769">
        <dgm:presLayoutVars>
          <dgm:bulletEnabled val="1"/>
        </dgm:presLayoutVars>
      </dgm:prSet>
      <dgm:spPr/>
    </dgm:pt>
    <dgm:pt modelId="{A8B47B27-03F7-4B10-B745-190C753E17BC}" type="pres">
      <dgm:prSet presAssocID="{93441DDC-F8FC-4712-B5C4-79E6356DCDB5}" presName="rect1" presStyleLbl="lnNode1" presStyleIdx="2" presStyleCnt="4" custLinFactNeighborX="-9430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FF5D27BB-500F-4330-9E4F-BD728C29857A}" type="pres">
      <dgm:prSet presAssocID="{3FE5FC69-17FE-4785-8165-A1598C1DDA52}" presName="sibTrans" presStyleCnt="0"/>
      <dgm:spPr/>
    </dgm:pt>
    <dgm:pt modelId="{A44882E0-6DA0-4FA6-A8AF-773FD2E227C6}" type="pres">
      <dgm:prSet presAssocID="{FE8B8B60-120E-4A04-9BAB-9208B74603D5}" presName="comp" presStyleCnt="0"/>
      <dgm:spPr/>
    </dgm:pt>
    <dgm:pt modelId="{1828A550-F32B-490C-9ED7-D1C3A8907D62}" type="pres">
      <dgm:prSet presAssocID="{FE8B8B60-120E-4A04-9BAB-9208B74603D5}" presName="rect2" presStyleLbl="node1" presStyleIdx="3" presStyleCnt="4" custScaleX="190769" custLinFactY="-100000" custLinFactNeighborX="-49986" custLinFactNeighborY="-138665">
        <dgm:presLayoutVars>
          <dgm:bulletEnabled val="1"/>
        </dgm:presLayoutVars>
      </dgm:prSet>
      <dgm:spPr/>
    </dgm:pt>
    <dgm:pt modelId="{3D22BF9C-0D5E-4F87-9581-090F5FBDA156}" type="pres">
      <dgm:prSet presAssocID="{FE8B8B60-120E-4A04-9BAB-9208B74603D5}" presName="rect1" presStyleLbl="lnNode1" presStyleIdx="3" presStyleCnt="4" custLinFactY="-100000" custLinFactNeighborX="11074" custLinFactNeighborY="-129388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7000" r="-47000"/>
          </a:stretch>
        </a:blipFill>
      </dgm:spPr>
    </dgm:pt>
  </dgm:ptLst>
  <dgm:cxnLst>
    <dgm:cxn modelId="{2F005B3C-1048-4C0E-88ED-D80821DD0443}" type="presOf" srcId="{43FA1C5F-406D-4CF1-A507-3BD34E09B245}" destId="{501026AD-B603-4A72-905F-7B332A9ED370}" srcOrd="0" destOrd="0" presId="urn:microsoft.com/office/officeart/2008/layout/AlternatingPictureBlocks"/>
    <dgm:cxn modelId="{4158C549-E2DA-4D19-8632-0FFE665A34D2}" type="presOf" srcId="{DB9944EA-7818-4BEA-B9AA-155ABB4949FB}" destId="{D375C32B-DEBE-4C43-81DD-87519304AC73}" srcOrd="0" destOrd="0" presId="urn:microsoft.com/office/officeart/2008/layout/AlternatingPictureBlocks"/>
    <dgm:cxn modelId="{6964944A-9C30-44AE-BDFF-1B0B8A939302}" type="presOf" srcId="{FE8B8B60-120E-4A04-9BAB-9208B74603D5}" destId="{1828A550-F32B-490C-9ED7-D1C3A8907D62}" srcOrd="0" destOrd="0" presId="urn:microsoft.com/office/officeart/2008/layout/AlternatingPictureBlocks"/>
    <dgm:cxn modelId="{BEC06263-FABF-4E90-9473-01D7F9B2E1C8}" srcId="{0D5FA61D-EFEA-4CE7-AC2B-C82F41690EDF}" destId="{43FA1C5F-406D-4CF1-A507-3BD34E09B245}" srcOrd="0" destOrd="0" parTransId="{78B275AE-73EC-465A-A68D-0DBD990988FE}" sibTransId="{B2A170ED-15BB-4AEF-B198-83CC5C5AD1F1}"/>
    <dgm:cxn modelId="{7B6F357E-C8AE-4CC0-B363-0B89FF30694B}" type="presOf" srcId="{93441DDC-F8FC-4712-B5C4-79E6356DCDB5}" destId="{3487A0CF-BD54-404D-A6B3-E1ADA0C33526}" srcOrd="0" destOrd="0" presId="urn:microsoft.com/office/officeart/2008/layout/AlternatingPictureBlocks"/>
    <dgm:cxn modelId="{532F03AB-0317-462A-B91C-80CF78EF35A3}" srcId="{0D5FA61D-EFEA-4CE7-AC2B-C82F41690EDF}" destId="{93441DDC-F8FC-4712-B5C4-79E6356DCDB5}" srcOrd="2" destOrd="0" parTransId="{B10DA1AD-3180-48DE-AE00-D0517CCC8569}" sibTransId="{3FE5FC69-17FE-4785-8165-A1598C1DDA52}"/>
    <dgm:cxn modelId="{B6DC8DC7-ADAC-47F3-9DF3-73367FE09BA7}" type="presOf" srcId="{0D5FA61D-EFEA-4CE7-AC2B-C82F41690EDF}" destId="{5094C811-775B-422A-92DE-18E413E7722B}" srcOrd="0" destOrd="0" presId="urn:microsoft.com/office/officeart/2008/layout/AlternatingPictureBlocks"/>
    <dgm:cxn modelId="{EDF38CE1-D243-4A73-8F61-199E4E8C3EE6}" srcId="{0D5FA61D-EFEA-4CE7-AC2B-C82F41690EDF}" destId="{FE8B8B60-120E-4A04-9BAB-9208B74603D5}" srcOrd="3" destOrd="0" parTransId="{C23D2449-3702-44A0-9D4F-0426C38AEE11}" sibTransId="{4FEDB882-CF32-4452-A3C9-B3C9456EE56B}"/>
    <dgm:cxn modelId="{3FEBF8FB-AF43-4927-B004-712A7A4349E6}" srcId="{0D5FA61D-EFEA-4CE7-AC2B-C82F41690EDF}" destId="{DB9944EA-7818-4BEA-B9AA-155ABB4949FB}" srcOrd="1" destOrd="0" parTransId="{8AC5DD1E-BE56-416F-A193-FC63508D4790}" sibTransId="{C32B4178-155A-49BD-82F7-8FC4FEED70D0}"/>
    <dgm:cxn modelId="{A5F31AD8-76E7-46D8-B28F-030E8EE03F3D}" type="presParOf" srcId="{5094C811-775B-422A-92DE-18E413E7722B}" destId="{12FAB2EC-6F84-4ACA-BE67-D9FA284AB150}" srcOrd="0" destOrd="0" presId="urn:microsoft.com/office/officeart/2008/layout/AlternatingPictureBlocks"/>
    <dgm:cxn modelId="{C60BA825-5373-47A4-BFE8-D0880160B9C5}" type="presParOf" srcId="{12FAB2EC-6F84-4ACA-BE67-D9FA284AB150}" destId="{501026AD-B603-4A72-905F-7B332A9ED370}" srcOrd="0" destOrd="0" presId="urn:microsoft.com/office/officeart/2008/layout/AlternatingPictureBlocks"/>
    <dgm:cxn modelId="{7F96E7CD-D5D2-49DF-8EA7-BFE37D3590A0}" type="presParOf" srcId="{12FAB2EC-6F84-4ACA-BE67-D9FA284AB150}" destId="{5443D009-7E81-467C-9EFB-E592FEB42420}" srcOrd="1" destOrd="0" presId="urn:microsoft.com/office/officeart/2008/layout/AlternatingPictureBlocks"/>
    <dgm:cxn modelId="{04B9702A-6F00-4AEC-8853-81E02D73B72C}" type="presParOf" srcId="{5094C811-775B-422A-92DE-18E413E7722B}" destId="{92744759-647D-4510-A96F-79175C7862EA}" srcOrd="1" destOrd="0" presId="urn:microsoft.com/office/officeart/2008/layout/AlternatingPictureBlocks"/>
    <dgm:cxn modelId="{659B2D8F-BCDA-48FA-96C5-335843372135}" type="presParOf" srcId="{5094C811-775B-422A-92DE-18E413E7722B}" destId="{5D36A072-F239-42B9-BF8B-2F4169CB9AAD}" srcOrd="2" destOrd="0" presId="urn:microsoft.com/office/officeart/2008/layout/AlternatingPictureBlocks"/>
    <dgm:cxn modelId="{205C4482-BC86-4BDB-AA24-8B4EA4598B54}" type="presParOf" srcId="{5D36A072-F239-42B9-BF8B-2F4169CB9AAD}" destId="{D375C32B-DEBE-4C43-81DD-87519304AC73}" srcOrd="0" destOrd="0" presId="urn:microsoft.com/office/officeart/2008/layout/AlternatingPictureBlocks"/>
    <dgm:cxn modelId="{9D9EEFAB-AFAD-4596-92C7-25ABDEA6DEDF}" type="presParOf" srcId="{5D36A072-F239-42B9-BF8B-2F4169CB9AAD}" destId="{FDDE6BEF-71D2-42DD-8C81-225BD18DAD2C}" srcOrd="1" destOrd="0" presId="urn:microsoft.com/office/officeart/2008/layout/AlternatingPictureBlocks"/>
    <dgm:cxn modelId="{AED2499E-95CB-4C4A-BF12-20C276FD48E5}" type="presParOf" srcId="{5094C811-775B-422A-92DE-18E413E7722B}" destId="{FE0D2250-9595-4848-9F1A-10E3265E9A6F}" srcOrd="3" destOrd="0" presId="urn:microsoft.com/office/officeart/2008/layout/AlternatingPictureBlocks"/>
    <dgm:cxn modelId="{C4912B1C-68A7-4EE0-979F-DC6654D3419E}" type="presParOf" srcId="{5094C811-775B-422A-92DE-18E413E7722B}" destId="{E6B492DF-FA69-470A-B92B-72E27BA281DC}" srcOrd="4" destOrd="0" presId="urn:microsoft.com/office/officeart/2008/layout/AlternatingPictureBlocks"/>
    <dgm:cxn modelId="{E296BAF4-D90C-46BB-9122-05CFA896A950}" type="presParOf" srcId="{E6B492DF-FA69-470A-B92B-72E27BA281DC}" destId="{3487A0CF-BD54-404D-A6B3-E1ADA0C33526}" srcOrd="0" destOrd="0" presId="urn:microsoft.com/office/officeart/2008/layout/AlternatingPictureBlocks"/>
    <dgm:cxn modelId="{3B1674B9-6A4A-4290-AA3B-54F2ABB27BDC}" type="presParOf" srcId="{E6B492DF-FA69-470A-B92B-72E27BA281DC}" destId="{A8B47B27-03F7-4B10-B745-190C753E17BC}" srcOrd="1" destOrd="0" presId="urn:microsoft.com/office/officeart/2008/layout/AlternatingPictureBlocks"/>
    <dgm:cxn modelId="{FB024CA4-C77F-47FE-849C-4F3DD00994B4}" type="presParOf" srcId="{5094C811-775B-422A-92DE-18E413E7722B}" destId="{FF5D27BB-500F-4330-9E4F-BD728C29857A}" srcOrd="5" destOrd="0" presId="urn:microsoft.com/office/officeart/2008/layout/AlternatingPictureBlocks"/>
    <dgm:cxn modelId="{2FCCD06E-E5F4-476E-A44B-BDE0F72E3219}" type="presParOf" srcId="{5094C811-775B-422A-92DE-18E413E7722B}" destId="{A44882E0-6DA0-4FA6-A8AF-773FD2E227C6}" srcOrd="6" destOrd="0" presId="urn:microsoft.com/office/officeart/2008/layout/AlternatingPictureBlocks"/>
    <dgm:cxn modelId="{83B4A958-D775-441F-8EAC-C3520C003B06}" type="presParOf" srcId="{A44882E0-6DA0-4FA6-A8AF-773FD2E227C6}" destId="{1828A550-F32B-490C-9ED7-D1C3A8907D62}" srcOrd="0" destOrd="0" presId="urn:microsoft.com/office/officeart/2008/layout/AlternatingPictureBlocks"/>
    <dgm:cxn modelId="{C13E031B-2439-4139-BFB2-3D47AEF6BEDD}" type="presParOf" srcId="{A44882E0-6DA0-4FA6-A8AF-773FD2E227C6}" destId="{3D22BF9C-0D5E-4F87-9581-090F5FBDA156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B8D77CF-E90F-4508-85B3-1CC3D3D25762}" type="doc">
      <dgm:prSet loTypeId="urn:microsoft.com/office/officeart/2005/8/layout/equation1" loCatId="relationship" qsTypeId="urn:microsoft.com/office/officeart/2005/8/quickstyle/simple3" qsCatId="simple" csTypeId="urn:microsoft.com/office/officeart/2005/8/colors/accent1_2" csCatId="accent1" phldr="1"/>
      <dgm:spPr/>
    </dgm:pt>
    <dgm:pt modelId="{159A0CF0-74EE-486C-9C1A-08F8C3062DFC}">
      <dgm:prSet phldrT="[Text]" phldr="0"/>
      <dgm:spPr/>
      <dgm:t>
        <a:bodyPr/>
        <a:lstStyle/>
        <a:p>
          <a:endParaRPr lang="en-US" b="0" i="0" u="none" strike="noStrike" cap="none" baseline="0" noProof="0">
            <a:latin typeface="Calibri Light"/>
            <a:cs typeface="Calibri Light"/>
          </a:endParaRPr>
        </a:p>
      </dgm:t>
    </dgm:pt>
    <dgm:pt modelId="{4FD911F5-D6D8-422A-954B-B9F1ACAD5D4C}" type="parTrans" cxnId="{9D3DF83A-32FE-4476-B5A7-8B547CD07E97}">
      <dgm:prSet/>
      <dgm:spPr/>
    </dgm:pt>
    <dgm:pt modelId="{2E9DF800-48E1-4E98-8CE1-618FC54EFF4F}" type="sibTrans" cxnId="{9D3DF83A-32FE-4476-B5A7-8B547CD07E97}">
      <dgm:prSet/>
      <dgm:spPr/>
      <dgm:t>
        <a:bodyPr/>
        <a:lstStyle/>
        <a:p>
          <a:endParaRPr lang="en-US"/>
        </a:p>
      </dgm:t>
    </dgm:pt>
    <dgm:pt modelId="{D7D1176A-BF7F-4663-A6E7-1AB434EE065B}">
      <dgm:prSet phldrT="[Text]" phldr="0"/>
      <dgm:spPr/>
      <dgm:t>
        <a:bodyPr/>
        <a:lstStyle/>
        <a:p>
          <a:endParaRPr lang="en-US" b="0"/>
        </a:p>
      </dgm:t>
    </dgm:pt>
    <dgm:pt modelId="{F7D153BC-F9AF-4341-A8AF-93193F430669}" type="parTrans" cxnId="{2E966971-1FF9-4CE2-9BE4-A42296380296}">
      <dgm:prSet/>
      <dgm:spPr/>
    </dgm:pt>
    <dgm:pt modelId="{0E9C3D5C-8654-4C5E-9264-5FDFFF811CE0}" type="sibTrans" cxnId="{2E966971-1FF9-4CE2-9BE4-A42296380296}">
      <dgm:prSet/>
      <dgm:spPr/>
    </dgm:pt>
    <dgm:pt modelId="{AABA629E-CBF7-4505-8FC4-16884C508A40}">
      <dgm:prSet phldr="0"/>
      <dgm:spPr/>
      <dgm:t>
        <a:bodyPr/>
        <a:lstStyle/>
        <a:p>
          <a:pPr rtl="0"/>
          <a:endParaRPr lang="en-US" b="0">
            <a:latin typeface="Calibri Light" panose="020F0302020204030204"/>
          </a:endParaRPr>
        </a:p>
      </dgm:t>
    </dgm:pt>
    <dgm:pt modelId="{7E84EBD2-006F-4637-A7C9-7A67F57CC044}" type="parTrans" cxnId="{4F150325-52CD-4F25-8370-6442004FC69A}">
      <dgm:prSet/>
      <dgm:spPr/>
    </dgm:pt>
    <dgm:pt modelId="{7B2D4B1B-6098-4F91-8853-8C14E1B8B92B}" type="sibTrans" cxnId="{4F150325-52CD-4F25-8370-6442004FC69A}">
      <dgm:prSet/>
      <dgm:spPr/>
      <dgm:t>
        <a:bodyPr/>
        <a:lstStyle/>
        <a:p>
          <a:endParaRPr lang="en-US"/>
        </a:p>
      </dgm:t>
    </dgm:pt>
    <dgm:pt modelId="{AD278037-9902-45A5-A951-BB34D57B59CF}" type="pres">
      <dgm:prSet presAssocID="{7B8D77CF-E90F-4508-85B3-1CC3D3D25762}" presName="linearFlow" presStyleCnt="0">
        <dgm:presLayoutVars>
          <dgm:dir/>
          <dgm:resizeHandles val="exact"/>
        </dgm:presLayoutVars>
      </dgm:prSet>
      <dgm:spPr/>
    </dgm:pt>
    <dgm:pt modelId="{44376281-8F54-4436-AAEE-42D7D6E80081}" type="pres">
      <dgm:prSet presAssocID="{159A0CF0-74EE-486C-9C1A-08F8C3062DFC}" presName="node" presStyleLbl="node1" presStyleIdx="0" presStyleCnt="3">
        <dgm:presLayoutVars>
          <dgm:bulletEnabled val="1"/>
        </dgm:presLayoutVars>
      </dgm:prSet>
      <dgm:spPr/>
    </dgm:pt>
    <dgm:pt modelId="{85A7F311-950C-41B1-9557-16E59D3D70C2}" type="pres">
      <dgm:prSet presAssocID="{2E9DF800-48E1-4E98-8CE1-618FC54EFF4F}" presName="spacerL" presStyleCnt="0"/>
      <dgm:spPr/>
    </dgm:pt>
    <dgm:pt modelId="{8B780A9C-3614-406A-8C66-16187DBF880A}" type="pres">
      <dgm:prSet presAssocID="{2E9DF800-48E1-4E98-8CE1-618FC54EFF4F}" presName="sibTrans" presStyleLbl="sibTrans2D1" presStyleIdx="0" presStyleCnt="2"/>
      <dgm:spPr/>
    </dgm:pt>
    <dgm:pt modelId="{B9541310-3A95-46B9-80DF-3114AF989A51}" type="pres">
      <dgm:prSet presAssocID="{2E9DF800-48E1-4E98-8CE1-618FC54EFF4F}" presName="spacerR" presStyleCnt="0"/>
      <dgm:spPr/>
    </dgm:pt>
    <dgm:pt modelId="{C3CD54DB-1872-46FC-A940-BE2971929612}" type="pres">
      <dgm:prSet presAssocID="{AABA629E-CBF7-4505-8FC4-16884C508A40}" presName="node" presStyleLbl="node1" presStyleIdx="1" presStyleCnt="3">
        <dgm:presLayoutVars>
          <dgm:bulletEnabled val="1"/>
        </dgm:presLayoutVars>
      </dgm:prSet>
      <dgm:spPr/>
    </dgm:pt>
    <dgm:pt modelId="{4CB2468C-45D4-49C1-8210-D55071C4DCB9}" type="pres">
      <dgm:prSet presAssocID="{7B2D4B1B-6098-4F91-8853-8C14E1B8B92B}" presName="spacerL" presStyleCnt="0"/>
      <dgm:spPr/>
    </dgm:pt>
    <dgm:pt modelId="{E8A1F3E9-81D1-461E-80D5-E5EA99B98A2F}" type="pres">
      <dgm:prSet presAssocID="{7B2D4B1B-6098-4F91-8853-8C14E1B8B92B}" presName="sibTrans" presStyleLbl="sibTrans2D1" presStyleIdx="1" presStyleCnt="2"/>
      <dgm:spPr/>
    </dgm:pt>
    <dgm:pt modelId="{7E88D717-6E2B-4CD5-8A84-559C50C14B7C}" type="pres">
      <dgm:prSet presAssocID="{7B2D4B1B-6098-4F91-8853-8C14E1B8B92B}" presName="spacerR" presStyleCnt="0"/>
      <dgm:spPr/>
    </dgm:pt>
    <dgm:pt modelId="{984F1200-A26B-4522-BD2C-000467392D8E}" type="pres">
      <dgm:prSet presAssocID="{D7D1176A-BF7F-4663-A6E7-1AB434EE065B}" presName="node" presStyleLbl="node1" presStyleIdx="2" presStyleCnt="3">
        <dgm:presLayoutVars>
          <dgm:bulletEnabled val="1"/>
        </dgm:presLayoutVars>
      </dgm:prSet>
      <dgm:spPr/>
    </dgm:pt>
  </dgm:ptLst>
  <dgm:cxnLst>
    <dgm:cxn modelId="{B8E57F02-336C-4251-B97E-74C8F9129189}" type="presOf" srcId="{7B2D4B1B-6098-4F91-8853-8C14E1B8B92B}" destId="{E8A1F3E9-81D1-461E-80D5-E5EA99B98A2F}" srcOrd="0" destOrd="0" presId="urn:microsoft.com/office/officeart/2005/8/layout/equation1"/>
    <dgm:cxn modelId="{87C35807-E133-49D0-9DBA-41ADEE4AEDF6}" type="presOf" srcId="{159A0CF0-74EE-486C-9C1A-08F8C3062DFC}" destId="{44376281-8F54-4436-AAEE-42D7D6E80081}" srcOrd="0" destOrd="0" presId="urn:microsoft.com/office/officeart/2005/8/layout/equation1"/>
    <dgm:cxn modelId="{B956CC19-D01A-47F2-B30B-5E3A5DA3AC05}" type="presOf" srcId="{7B8D77CF-E90F-4508-85B3-1CC3D3D25762}" destId="{AD278037-9902-45A5-A951-BB34D57B59CF}" srcOrd="0" destOrd="0" presId="urn:microsoft.com/office/officeart/2005/8/layout/equation1"/>
    <dgm:cxn modelId="{0CBCB124-1704-40FB-8E20-A7BC8AC88DC9}" type="presOf" srcId="{D7D1176A-BF7F-4663-A6E7-1AB434EE065B}" destId="{984F1200-A26B-4522-BD2C-000467392D8E}" srcOrd="0" destOrd="0" presId="urn:microsoft.com/office/officeart/2005/8/layout/equation1"/>
    <dgm:cxn modelId="{4F150325-52CD-4F25-8370-6442004FC69A}" srcId="{7B8D77CF-E90F-4508-85B3-1CC3D3D25762}" destId="{AABA629E-CBF7-4505-8FC4-16884C508A40}" srcOrd="1" destOrd="0" parTransId="{7E84EBD2-006F-4637-A7C9-7A67F57CC044}" sibTransId="{7B2D4B1B-6098-4F91-8853-8C14E1B8B92B}"/>
    <dgm:cxn modelId="{F9045433-E2CC-47D4-9A36-156F41BCE0C1}" type="presOf" srcId="{2E9DF800-48E1-4E98-8CE1-618FC54EFF4F}" destId="{8B780A9C-3614-406A-8C66-16187DBF880A}" srcOrd="0" destOrd="0" presId="urn:microsoft.com/office/officeart/2005/8/layout/equation1"/>
    <dgm:cxn modelId="{9D3DF83A-32FE-4476-B5A7-8B547CD07E97}" srcId="{7B8D77CF-E90F-4508-85B3-1CC3D3D25762}" destId="{159A0CF0-74EE-486C-9C1A-08F8C3062DFC}" srcOrd="0" destOrd="0" parTransId="{4FD911F5-D6D8-422A-954B-B9F1ACAD5D4C}" sibTransId="{2E9DF800-48E1-4E98-8CE1-618FC54EFF4F}"/>
    <dgm:cxn modelId="{2E966971-1FF9-4CE2-9BE4-A42296380296}" srcId="{7B8D77CF-E90F-4508-85B3-1CC3D3D25762}" destId="{D7D1176A-BF7F-4663-A6E7-1AB434EE065B}" srcOrd="2" destOrd="0" parTransId="{F7D153BC-F9AF-4341-A8AF-93193F430669}" sibTransId="{0E9C3D5C-8654-4C5E-9264-5FDFFF811CE0}"/>
    <dgm:cxn modelId="{99BEB2B8-BC82-49C3-96FF-2D6EE350A979}" type="presOf" srcId="{AABA629E-CBF7-4505-8FC4-16884C508A40}" destId="{C3CD54DB-1872-46FC-A940-BE2971929612}" srcOrd="0" destOrd="0" presId="urn:microsoft.com/office/officeart/2005/8/layout/equation1"/>
    <dgm:cxn modelId="{CCCE1DE5-8ADF-4C18-A3F1-9470DC0AA0EC}" type="presParOf" srcId="{AD278037-9902-45A5-A951-BB34D57B59CF}" destId="{44376281-8F54-4436-AAEE-42D7D6E80081}" srcOrd="0" destOrd="0" presId="urn:microsoft.com/office/officeart/2005/8/layout/equation1"/>
    <dgm:cxn modelId="{4B5933BB-E86E-4070-8964-E062BCA144B8}" type="presParOf" srcId="{AD278037-9902-45A5-A951-BB34D57B59CF}" destId="{85A7F311-950C-41B1-9557-16E59D3D70C2}" srcOrd="1" destOrd="0" presId="urn:microsoft.com/office/officeart/2005/8/layout/equation1"/>
    <dgm:cxn modelId="{F3DB905B-047A-479C-ADA4-CE881884DC25}" type="presParOf" srcId="{AD278037-9902-45A5-A951-BB34D57B59CF}" destId="{8B780A9C-3614-406A-8C66-16187DBF880A}" srcOrd="2" destOrd="0" presId="urn:microsoft.com/office/officeart/2005/8/layout/equation1"/>
    <dgm:cxn modelId="{A5EF5176-D776-49C2-86BD-7BFFC7F47CBD}" type="presParOf" srcId="{AD278037-9902-45A5-A951-BB34D57B59CF}" destId="{B9541310-3A95-46B9-80DF-3114AF989A51}" srcOrd="3" destOrd="0" presId="urn:microsoft.com/office/officeart/2005/8/layout/equation1"/>
    <dgm:cxn modelId="{87D89C24-903E-43AB-8849-730A4AA5B508}" type="presParOf" srcId="{AD278037-9902-45A5-A951-BB34D57B59CF}" destId="{C3CD54DB-1872-46FC-A940-BE2971929612}" srcOrd="4" destOrd="0" presId="urn:microsoft.com/office/officeart/2005/8/layout/equation1"/>
    <dgm:cxn modelId="{6324DEAC-F2CB-44A7-9525-606FD2E0AED8}" type="presParOf" srcId="{AD278037-9902-45A5-A951-BB34D57B59CF}" destId="{4CB2468C-45D4-49C1-8210-D55071C4DCB9}" srcOrd="5" destOrd="0" presId="urn:microsoft.com/office/officeart/2005/8/layout/equation1"/>
    <dgm:cxn modelId="{F2B85193-20CC-4E4F-BEDA-F5E8F7175D09}" type="presParOf" srcId="{AD278037-9902-45A5-A951-BB34D57B59CF}" destId="{E8A1F3E9-81D1-461E-80D5-E5EA99B98A2F}" srcOrd="6" destOrd="0" presId="urn:microsoft.com/office/officeart/2005/8/layout/equation1"/>
    <dgm:cxn modelId="{CEDE593E-6B61-438C-8411-7D9FB166E7AB}" type="presParOf" srcId="{AD278037-9902-45A5-A951-BB34D57B59CF}" destId="{7E88D717-6E2B-4CD5-8A84-559C50C14B7C}" srcOrd="7" destOrd="0" presId="urn:microsoft.com/office/officeart/2005/8/layout/equation1"/>
    <dgm:cxn modelId="{9F5843CC-E4BA-48F3-B3D8-CAF500F15BA1}" type="presParOf" srcId="{AD278037-9902-45A5-A951-BB34D57B59CF}" destId="{984F1200-A26B-4522-BD2C-000467392D8E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73E1F83-8DDB-4842-8844-887EBE4EB80C}" type="doc">
      <dgm:prSet loTypeId="urn:microsoft.com/office/officeart/2005/8/layout/arrow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064346A-9997-4392-B424-3B8BA06CC55D}">
      <dgm:prSet phldrT="[Text]" custT="1"/>
      <dgm:spPr/>
      <dgm:t>
        <a:bodyPr/>
        <a:lstStyle/>
        <a:p>
          <a:r>
            <a:rPr lang="en-US" sz="2400" b="1" dirty="0">
              <a:solidFill>
                <a:schemeClr val="tx1"/>
              </a:solidFill>
              <a:latin typeface="+mj-lt"/>
            </a:rPr>
            <a:t>% EMPANELED PATIENTS, ACTIVE</a:t>
          </a:r>
        </a:p>
        <a:p>
          <a:r>
            <a:rPr lang="en-US" sz="1800" b="0" dirty="0">
              <a:solidFill>
                <a:schemeClr val="tx1"/>
              </a:solidFill>
              <a:latin typeface="+mj-lt"/>
            </a:rPr>
            <a:t>- Numerator: # of patients seen at least twice in the last 2 years with an empaneled PCP in the Gen PCP field</a:t>
          </a:r>
        </a:p>
        <a:p>
          <a:r>
            <a:rPr lang="en-US" sz="1800" b="0" dirty="0">
              <a:solidFill>
                <a:schemeClr val="tx1"/>
              </a:solidFill>
              <a:latin typeface="+mj-lt"/>
            </a:rPr>
            <a:t>- Denominator: total # of patients seen at least twice in the last 2 years at a UW Medicine primary care clinic </a:t>
          </a:r>
          <a:r>
            <a:rPr lang="en-US" sz="1800" b="1" dirty="0">
              <a:solidFill>
                <a:schemeClr val="tx1"/>
              </a:solidFill>
              <a:latin typeface="+mj-lt"/>
            </a:rPr>
            <a:t>location</a:t>
          </a:r>
        </a:p>
      </dgm:t>
    </dgm:pt>
    <dgm:pt modelId="{C1EE2C4C-04CB-4098-8005-4C5BD05F4AF6}" type="parTrans" cxnId="{1B5EBE50-7198-4BE9-8847-AF5E04445C14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74255EBE-F178-4619-B651-54FD42CEF386}" type="sibTrans" cxnId="{1B5EBE50-7198-4BE9-8847-AF5E04445C14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5B136663-880D-47AD-88AC-C27C9B61A35C}">
      <dgm:prSet phldrT="[Text]" custT="1"/>
      <dgm:spPr/>
      <dgm:t>
        <a:bodyPr/>
        <a:lstStyle/>
        <a:p>
          <a:r>
            <a:rPr lang="en-US" sz="2400" b="1" dirty="0">
              <a:solidFill>
                <a:schemeClr val="tx1"/>
              </a:solidFill>
              <a:latin typeface="+mj-lt"/>
            </a:rPr>
            <a:t>% UN-EMPANELED PATIENTS, ACTIVE</a:t>
          </a:r>
        </a:p>
        <a:p>
          <a:r>
            <a:rPr lang="en-US" sz="1800" b="0" dirty="0">
              <a:solidFill>
                <a:schemeClr val="tx1"/>
              </a:solidFill>
              <a:latin typeface="+mj-lt"/>
            </a:rPr>
            <a:t>- Numerator: # of patients assigned to a UW Medicine primary care location but not assigned to a UW Medicine PCP</a:t>
          </a:r>
        </a:p>
        <a:p>
          <a:r>
            <a:rPr lang="en-US" sz="1800" b="0" dirty="0">
              <a:solidFill>
                <a:schemeClr val="tx1"/>
              </a:solidFill>
              <a:latin typeface="+mj-lt"/>
            </a:rPr>
            <a:t>- Denominator: total # of patients seen at least twice in the last 2 years at a UW Medicine primary care clinic </a:t>
          </a:r>
          <a:r>
            <a:rPr lang="en-US" sz="1800" b="1" dirty="0">
              <a:solidFill>
                <a:schemeClr val="tx1"/>
              </a:solidFill>
              <a:latin typeface="+mj-lt"/>
            </a:rPr>
            <a:t>location</a:t>
          </a:r>
        </a:p>
      </dgm:t>
    </dgm:pt>
    <dgm:pt modelId="{481B68A8-07B5-492A-BAA9-6F214D6AED6E}" type="parTrans" cxnId="{CB16C54B-FC4D-41CA-B827-A8D727891CE2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1ED5FE4A-E725-461A-88E3-6AC43FAB6EAC}" type="sibTrans" cxnId="{CB16C54B-FC4D-41CA-B827-A8D727891CE2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0DAF8C7C-5A14-46AF-8D81-BB346FB1FEFB}" type="pres">
      <dgm:prSet presAssocID="{473E1F83-8DDB-4842-8844-887EBE4EB80C}" presName="compositeShape" presStyleCnt="0">
        <dgm:presLayoutVars>
          <dgm:chMax val="2"/>
          <dgm:dir/>
          <dgm:resizeHandles val="exact"/>
        </dgm:presLayoutVars>
      </dgm:prSet>
      <dgm:spPr/>
    </dgm:pt>
    <dgm:pt modelId="{EB0C6BA8-3B79-4F7F-A731-3A7B18B67E60}" type="pres">
      <dgm:prSet presAssocID="{8064346A-9997-4392-B424-3B8BA06CC55D}" presName="upArrow" presStyleLbl="node1" presStyleIdx="0" presStyleCnt="2"/>
      <dgm:spPr>
        <a:solidFill>
          <a:srgbClr val="3D2E69"/>
        </a:solidFill>
        <a:ln>
          <a:solidFill>
            <a:srgbClr val="3D2E69"/>
          </a:solidFill>
        </a:ln>
      </dgm:spPr>
    </dgm:pt>
    <dgm:pt modelId="{D8E9B0D9-7203-4F00-A300-65ACF63655AE}" type="pres">
      <dgm:prSet presAssocID="{8064346A-9997-4392-B424-3B8BA06CC55D}" presName="upArrowText" presStyleLbl="revTx" presStyleIdx="0" presStyleCnt="2">
        <dgm:presLayoutVars>
          <dgm:chMax val="0"/>
          <dgm:bulletEnabled val="1"/>
        </dgm:presLayoutVars>
      </dgm:prSet>
      <dgm:spPr/>
    </dgm:pt>
    <dgm:pt modelId="{E0B34A64-520F-4AC8-AB9E-D22864B23CEE}" type="pres">
      <dgm:prSet presAssocID="{5B136663-880D-47AD-88AC-C27C9B61A35C}" presName="downArrow" presStyleLbl="node1" presStyleIdx="1" presStyleCnt="2"/>
      <dgm:spPr>
        <a:solidFill>
          <a:srgbClr val="3D2E69"/>
        </a:solidFill>
        <a:ln>
          <a:solidFill>
            <a:srgbClr val="3D2E69"/>
          </a:solidFill>
        </a:ln>
      </dgm:spPr>
    </dgm:pt>
    <dgm:pt modelId="{8BC930D8-9CC4-4AD2-B185-29B062F428A2}" type="pres">
      <dgm:prSet presAssocID="{5B136663-880D-47AD-88AC-C27C9B61A35C}" presName="downArrowText" presStyleLbl="revTx" presStyleIdx="1" presStyleCnt="2">
        <dgm:presLayoutVars>
          <dgm:chMax val="0"/>
          <dgm:bulletEnabled val="1"/>
        </dgm:presLayoutVars>
      </dgm:prSet>
      <dgm:spPr/>
    </dgm:pt>
  </dgm:ptLst>
  <dgm:cxnLst>
    <dgm:cxn modelId="{CB16C54B-FC4D-41CA-B827-A8D727891CE2}" srcId="{473E1F83-8DDB-4842-8844-887EBE4EB80C}" destId="{5B136663-880D-47AD-88AC-C27C9B61A35C}" srcOrd="1" destOrd="0" parTransId="{481B68A8-07B5-492A-BAA9-6F214D6AED6E}" sibTransId="{1ED5FE4A-E725-461A-88E3-6AC43FAB6EAC}"/>
    <dgm:cxn modelId="{1B5EBE50-7198-4BE9-8847-AF5E04445C14}" srcId="{473E1F83-8DDB-4842-8844-887EBE4EB80C}" destId="{8064346A-9997-4392-B424-3B8BA06CC55D}" srcOrd="0" destOrd="0" parTransId="{C1EE2C4C-04CB-4098-8005-4C5BD05F4AF6}" sibTransId="{74255EBE-F178-4619-B651-54FD42CEF386}"/>
    <dgm:cxn modelId="{B91BECAC-1730-4BA1-BEEE-A5ACA32A9626}" type="presOf" srcId="{8064346A-9997-4392-B424-3B8BA06CC55D}" destId="{D8E9B0D9-7203-4F00-A300-65ACF63655AE}" srcOrd="0" destOrd="0" presId="urn:microsoft.com/office/officeart/2005/8/layout/arrow4"/>
    <dgm:cxn modelId="{0CB0B2BF-38EE-461F-8D26-3FFADDF153AC}" type="presOf" srcId="{473E1F83-8DDB-4842-8844-887EBE4EB80C}" destId="{0DAF8C7C-5A14-46AF-8D81-BB346FB1FEFB}" srcOrd="0" destOrd="0" presId="urn:microsoft.com/office/officeart/2005/8/layout/arrow4"/>
    <dgm:cxn modelId="{0312DBF1-09FC-462D-AC0D-5024744AD0FC}" type="presOf" srcId="{5B136663-880D-47AD-88AC-C27C9B61A35C}" destId="{8BC930D8-9CC4-4AD2-B185-29B062F428A2}" srcOrd="0" destOrd="0" presId="urn:microsoft.com/office/officeart/2005/8/layout/arrow4"/>
    <dgm:cxn modelId="{AD06F26E-5F77-4570-8419-FFBEA2A04596}" type="presParOf" srcId="{0DAF8C7C-5A14-46AF-8D81-BB346FB1FEFB}" destId="{EB0C6BA8-3B79-4F7F-A731-3A7B18B67E60}" srcOrd="0" destOrd="0" presId="urn:microsoft.com/office/officeart/2005/8/layout/arrow4"/>
    <dgm:cxn modelId="{1A96AC9C-86B6-4DBE-B490-52018A2019AA}" type="presParOf" srcId="{0DAF8C7C-5A14-46AF-8D81-BB346FB1FEFB}" destId="{D8E9B0D9-7203-4F00-A300-65ACF63655AE}" srcOrd="1" destOrd="0" presId="urn:microsoft.com/office/officeart/2005/8/layout/arrow4"/>
    <dgm:cxn modelId="{3F074D08-74A5-496A-BC3A-39E6A60C08D1}" type="presParOf" srcId="{0DAF8C7C-5A14-46AF-8D81-BB346FB1FEFB}" destId="{E0B34A64-520F-4AC8-AB9E-D22864B23CEE}" srcOrd="2" destOrd="0" presId="urn:microsoft.com/office/officeart/2005/8/layout/arrow4"/>
    <dgm:cxn modelId="{4A1F9717-62B6-432A-8DC2-03CA6A570C3F}" type="presParOf" srcId="{0DAF8C7C-5A14-46AF-8D81-BB346FB1FEFB}" destId="{8BC930D8-9CC4-4AD2-B185-29B062F428A2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DA13CA6-89B6-45D7-A912-2EBF0198382C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53761E-D277-41E7-A2CA-95CE8C9B9C79}">
      <dgm:prSet phldrT="[Text]" custT="1"/>
      <dgm:spPr>
        <a:solidFill>
          <a:srgbClr val="3D2E69"/>
        </a:solidFill>
        <a:ln>
          <a:noFill/>
        </a:ln>
      </dgm:spPr>
      <dgm:t>
        <a:bodyPr/>
        <a:lstStyle/>
        <a:p>
          <a:r>
            <a:rPr lang="en-US" sz="1800" b="1">
              <a:latin typeface="Calibri Light" panose="020F0302020204030204" pitchFamily="34" charset="0"/>
            </a:rPr>
            <a:t>DAILY</a:t>
          </a:r>
        </a:p>
      </dgm:t>
    </dgm:pt>
    <dgm:pt modelId="{9B0C2401-965E-4704-B69B-85B23A7E6CA6}" type="parTrans" cxnId="{86CF81FC-FE05-4AE0-BE70-BEDD5FC9E545}">
      <dgm:prSet/>
      <dgm:spPr/>
      <dgm:t>
        <a:bodyPr/>
        <a:lstStyle/>
        <a:p>
          <a:endParaRPr lang="en-US" sz="2000">
            <a:latin typeface="Calibri Light" panose="020F0302020204030204" pitchFamily="34" charset="0"/>
          </a:endParaRPr>
        </a:p>
      </dgm:t>
    </dgm:pt>
    <dgm:pt modelId="{701F9DA6-DD16-4DA7-B45A-063DC188514F}" type="sibTrans" cxnId="{86CF81FC-FE05-4AE0-BE70-BEDD5FC9E545}">
      <dgm:prSet/>
      <dgm:spPr>
        <a:solidFill>
          <a:srgbClr val="F5C001"/>
        </a:solidFill>
      </dgm:spPr>
      <dgm:t>
        <a:bodyPr/>
        <a:lstStyle/>
        <a:p>
          <a:endParaRPr lang="en-US" sz="2000">
            <a:latin typeface="Calibri Light" panose="020F0302020204030204" pitchFamily="34" charset="0"/>
          </a:endParaRPr>
        </a:p>
      </dgm:t>
    </dgm:pt>
    <dgm:pt modelId="{6319DCFC-84F3-4A73-9358-383A745F6F14}">
      <dgm:prSet phldrT="[Text]" custT="1"/>
      <dgm:spPr>
        <a:ln>
          <a:solidFill>
            <a:schemeClr val="accent4">
              <a:lumMod val="75000"/>
            </a:schemeClr>
          </a:solidFill>
        </a:ln>
      </dgm:spPr>
      <dgm:t>
        <a:bodyPr anchor="b" anchorCtr="0"/>
        <a:lstStyle/>
        <a:p>
          <a:pPr>
            <a:spcAft>
              <a:spcPts val="600"/>
            </a:spcAft>
          </a:pPr>
          <a:r>
            <a:rPr lang="en-US" sz="1200" b="1">
              <a:latin typeface="Calibri Light" panose="020F0302020204030204" pitchFamily="34" charset="0"/>
            </a:rPr>
            <a:t>Clinic </a:t>
          </a:r>
          <a:r>
            <a:rPr lang="en-US" sz="1200" b="1" dirty="0">
              <a:latin typeface="Calibri Light" panose="020F0302020204030204" pitchFamily="34" charset="0"/>
            </a:rPr>
            <a:t>staff</a:t>
          </a:r>
          <a:r>
            <a:rPr lang="en-US" sz="1200" dirty="0">
              <a:latin typeface="Calibri Light" panose="020F0302020204030204" pitchFamily="34" charset="0"/>
            </a:rPr>
            <a:t>: Verify and update Gen PCP field</a:t>
          </a:r>
        </a:p>
      </dgm:t>
    </dgm:pt>
    <dgm:pt modelId="{783B03D2-08AE-4FF7-99A4-B0E136B761CE}" type="parTrans" cxnId="{9C368BEC-B18E-4CBD-84B7-C9E79F0AD72E}">
      <dgm:prSet/>
      <dgm:spPr/>
      <dgm:t>
        <a:bodyPr/>
        <a:lstStyle/>
        <a:p>
          <a:endParaRPr lang="en-US" sz="2000">
            <a:latin typeface="Calibri Light" panose="020F0302020204030204" pitchFamily="34" charset="0"/>
          </a:endParaRPr>
        </a:p>
      </dgm:t>
    </dgm:pt>
    <dgm:pt modelId="{9DB4844B-C8D9-46F5-A7AF-731272AB7667}" type="sibTrans" cxnId="{9C368BEC-B18E-4CBD-84B7-C9E79F0AD72E}">
      <dgm:prSet/>
      <dgm:spPr/>
      <dgm:t>
        <a:bodyPr/>
        <a:lstStyle/>
        <a:p>
          <a:endParaRPr lang="en-US" sz="2000">
            <a:latin typeface="Calibri Light" panose="020F0302020204030204" pitchFamily="34" charset="0"/>
          </a:endParaRPr>
        </a:p>
      </dgm:t>
    </dgm:pt>
    <dgm:pt modelId="{5C3ECAD2-52EE-443B-8A83-17E4C6B63032}">
      <dgm:prSet phldrT="[Text]" custT="1"/>
      <dgm:spPr>
        <a:ln>
          <a:solidFill>
            <a:schemeClr val="accent4">
              <a:lumMod val="75000"/>
            </a:schemeClr>
          </a:solidFill>
        </a:ln>
      </dgm:spPr>
      <dgm:t>
        <a:bodyPr anchor="b" anchorCtr="0"/>
        <a:lstStyle/>
        <a:p>
          <a:pPr>
            <a:spcAft>
              <a:spcPts val="600"/>
            </a:spcAft>
          </a:pPr>
          <a:r>
            <a:rPr lang="en-US" sz="1200" b="1">
              <a:latin typeface="Calibri Light" panose="020F0302020204030204" pitchFamily="34" charset="0"/>
            </a:rPr>
            <a:t>Clinic </a:t>
          </a:r>
          <a:r>
            <a:rPr lang="en-US" sz="1200" b="1" dirty="0">
              <a:latin typeface="Calibri Light" panose="020F0302020204030204" pitchFamily="34" charset="0"/>
            </a:rPr>
            <a:t>staff</a:t>
          </a:r>
          <a:r>
            <a:rPr lang="en-US" sz="1200" dirty="0">
              <a:latin typeface="Calibri Light" panose="020F0302020204030204" pitchFamily="34" charset="0"/>
            </a:rPr>
            <a:t>: PCP continuity patient education</a:t>
          </a:r>
        </a:p>
      </dgm:t>
    </dgm:pt>
    <dgm:pt modelId="{7C00CC21-0C61-4665-860C-0E861B37A12C}" type="parTrans" cxnId="{7BB52163-0A66-44D2-8C15-A70E6F3956B4}">
      <dgm:prSet/>
      <dgm:spPr/>
      <dgm:t>
        <a:bodyPr/>
        <a:lstStyle/>
        <a:p>
          <a:endParaRPr lang="en-US" sz="2000">
            <a:latin typeface="Calibri Light" panose="020F0302020204030204" pitchFamily="34" charset="0"/>
          </a:endParaRPr>
        </a:p>
      </dgm:t>
    </dgm:pt>
    <dgm:pt modelId="{76DBDE9B-B60D-44DF-BEE8-6C48FB8B3209}" type="sibTrans" cxnId="{7BB52163-0A66-44D2-8C15-A70E6F3956B4}">
      <dgm:prSet/>
      <dgm:spPr/>
      <dgm:t>
        <a:bodyPr/>
        <a:lstStyle/>
        <a:p>
          <a:endParaRPr lang="en-US" sz="2000">
            <a:latin typeface="Calibri Light" panose="020F0302020204030204" pitchFamily="34" charset="0"/>
          </a:endParaRPr>
        </a:p>
      </dgm:t>
    </dgm:pt>
    <dgm:pt modelId="{77E38E4C-4E75-47A2-ACB5-76F8D6D25E6A}">
      <dgm:prSet phldrT="[Text]" custT="1"/>
      <dgm:spPr>
        <a:solidFill>
          <a:srgbClr val="3D2E69"/>
        </a:solidFill>
        <a:ln>
          <a:noFill/>
        </a:ln>
      </dgm:spPr>
      <dgm:t>
        <a:bodyPr/>
        <a:lstStyle/>
        <a:p>
          <a:r>
            <a:rPr lang="en-US" sz="1800" b="1" dirty="0">
              <a:latin typeface="Calibri Light" panose="020F0302020204030204" pitchFamily="34" charset="0"/>
            </a:rPr>
            <a:t>MONTHLY</a:t>
          </a:r>
        </a:p>
      </dgm:t>
    </dgm:pt>
    <dgm:pt modelId="{005276AB-B949-466E-8137-4397665DC7FB}" type="parTrans" cxnId="{6707B483-3EA8-47A0-A06C-E1C2BB52845D}">
      <dgm:prSet/>
      <dgm:spPr/>
      <dgm:t>
        <a:bodyPr/>
        <a:lstStyle/>
        <a:p>
          <a:endParaRPr lang="en-US" sz="2000">
            <a:latin typeface="Calibri Light" panose="020F0302020204030204" pitchFamily="34" charset="0"/>
          </a:endParaRPr>
        </a:p>
      </dgm:t>
    </dgm:pt>
    <dgm:pt modelId="{3E28CF70-0A4A-40EE-BDE9-65B029DC38DD}" type="sibTrans" cxnId="{6707B483-3EA8-47A0-A06C-E1C2BB52845D}">
      <dgm:prSet/>
      <dgm:spPr>
        <a:solidFill>
          <a:srgbClr val="F5C001"/>
        </a:solidFill>
      </dgm:spPr>
      <dgm:t>
        <a:bodyPr/>
        <a:lstStyle/>
        <a:p>
          <a:endParaRPr lang="en-US" sz="2000">
            <a:latin typeface="Calibri Light" panose="020F0302020204030204" pitchFamily="34" charset="0"/>
          </a:endParaRPr>
        </a:p>
      </dgm:t>
    </dgm:pt>
    <dgm:pt modelId="{EC47BF41-2F61-437C-8E04-A57D6540A223}">
      <dgm:prSet phldrT="[Text]" custT="1"/>
      <dgm:spPr>
        <a:ln>
          <a:solidFill>
            <a:schemeClr val="accent4">
              <a:lumMod val="75000"/>
            </a:schemeClr>
          </a:solidFill>
        </a:ln>
      </dgm:spPr>
      <dgm:t>
        <a:bodyPr anchor="ctr" anchorCtr="0"/>
        <a:lstStyle/>
        <a:p>
          <a:pPr>
            <a:spcAft>
              <a:spcPts val="600"/>
            </a:spcAft>
          </a:pPr>
          <a:r>
            <a:rPr lang="en-US" sz="1200" b="1">
              <a:latin typeface="Calibri Light" panose="020F0302020204030204" pitchFamily="34" charset="0"/>
            </a:rPr>
            <a:t>Population Health</a:t>
          </a:r>
          <a:r>
            <a:rPr lang="en-US" sz="1200">
              <a:latin typeface="Calibri Light" panose="020F0302020204030204" pitchFamily="34" charset="0"/>
            </a:rPr>
            <a:t>: Patient outreach to empaneled, less engaged </a:t>
          </a:r>
        </a:p>
      </dgm:t>
    </dgm:pt>
    <dgm:pt modelId="{4395690D-4E96-4AD5-9761-22D44FA865C1}" type="parTrans" cxnId="{5CE8111D-8220-4D0A-B377-FD5ABDE18814}">
      <dgm:prSet/>
      <dgm:spPr/>
      <dgm:t>
        <a:bodyPr/>
        <a:lstStyle/>
        <a:p>
          <a:endParaRPr lang="en-US" sz="2000">
            <a:latin typeface="Calibri Light" panose="020F0302020204030204" pitchFamily="34" charset="0"/>
          </a:endParaRPr>
        </a:p>
      </dgm:t>
    </dgm:pt>
    <dgm:pt modelId="{75075312-9E6C-4B5B-A278-AD95E8CF854F}" type="sibTrans" cxnId="{5CE8111D-8220-4D0A-B377-FD5ABDE18814}">
      <dgm:prSet/>
      <dgm:spPr/>
      <dgm:t>
        <a:bodyPr/>
        <a:lstStyle/>
        <a:p>
          <a:endParaRPr lang="en-US" sz="2000">
            <a:latin typeface="Calibri Light" panose="020F0302020204030204" pitchFamily="34" charset="0"/>
          </a:endParaRPr>
        </a:p>
      </dgm:t>
    </dgm:pt>
    <dgm:pt modelId="{7F590556-7251-4272-9F96-F042A28D5209}">
      <dgm:prSet phldrT="[Text]" custT="1"/>
      <dgm:spPr>
        <a:ln>
          <a:solidFill>
            <a:schemeClr val="accent4">
              <a:lumMod val="75000"/>
            </a:schemeClr>
          </a:solidFill>
        </a:ln>
      </dgm:spPr>
      <dgm:t>
        <a:bodyPr anchor="ctr" anchorCtr="0"/>
        <a:lstStyle/>
        <a:p>
          <a:pPr>
            <a:spcAft>
              <a:spcPct val="15000"/>
            </a:spcAft>
          </a:pPr>
          <a:r>
            <a:rPr lang="en-US" sz="1200" b="1">
              <a:latin typeface="Calibri Light" panose="020F0302020204030204" pitchFamily="34" charset="0"/>
            </a:rPr>
            <a:t>Population Health</a:t>
          </a:r>
          <a:r>
            <a:rPr lang="en-US" sz="1200">
              <a:latin typeface="Calibri Light" panose="020F0302020204030204" pitchFamily="34" charset="0"/>
            </a:rPr>
            <a:t>: Patient outreach to un-empaneled, engaged</a:t>
          </a:r>
        </a:p>
      </dgm:t>
    </dgm:pt>
    <dgm:pt modelId="{3AE2F1E3-C27E-4392-93FB-77C880AD5E0C}" type="parTrans" cxnId="{3E8244ED-9F78-4FBD-88B3-CD2CB767DCC6}">
      <dgm:prSet/>
      <dgm:spPr/>
      <dgm:t>
        <a:bodyPr/>
        <a:lstStyle/>
        <a:p>
          <a:endParaRPr lang="en-US" sz="2000">
            <a:latin typeface="Calibri Light" panose="020F0302020204030204" pitchFamily="34" charset="0"/>
          </a:endParaRPr>
        </a:p>
      </dgm:t>
    </dgm:pt>
    <dgm:pt modelId="{3677DEFD-594C-4126-8680-35C0887A262B}" type="sibTrans" cxnId="{3E8244ED-9F78-4FBD-88B3-CD2CB767DCC6}">
      <dgm:prSet/>
      <dgm:spPr/>
      <dgm:t>
        <a:bodyPr/>
        <a:lstStyle/>
        <a:p>
          <a:endParaRPr lang="en-US" sz="2000">
            <a:latin typeface="Calibri Light" panose="020F0302020204030204" pitchFamily="34" charset="0"/>
          </a:endParaRPr>
        </a:p>
      </dgm:t>
    </dgm:pt>
    <dgm:pt modelId="{F267A6FC-979A-44AA-84BF-ED0A5D38A012}">
      <dgm:prSet phldrT="[Text]" custT="1"/>
      <dgm:spPr>
        <a:solidFill>
          <a:srgbClr val="3D2E69"/>
        </a:solidFill>
        <a:ln>
          <a:noFill/>
        </a:ln>
      </dgm:spPr>
      <dgm:t>
        <a:bodyPr/>
        <a:lstStyle/>
        <a:p>
          <a:r>
            <a:rPr lang="en-US" sz="1800" b="1" dirty="0">
              <a:latin typeface="Calibri Light" panose="020F0302020204030204" pitchFamily="34" charset="0"/>
            </a:rPr>
            <a:t>QUARTERLY</a:t>
          </a:r>
        </a:p>
      </dgm:t>
    </dgm:pt>
    <dgm:pt modelId="{EAAE6ABA-0075-42A3-B59B-E629571E29D4}" type="parTrans" cxnId="{4140BACE-8208-49DA-92D5-8FAD1A54C5D2}">
      <dgm:prSet/>
      <dgm:spPr/>
      <dgm:t>
        <a:bodyPr/>
        <a:lstStyle/>
        <a:p>
          <a:endParaRPr lang="en-US" sz="2000">
            <a:latin typeface="Calibri Light" panose="020F0302020204030204" pitchFamily="34" charset="0"/>
          </a:endParaRPr>
        </a:p>
      </dgm:t>
    </dgm:pt>
    <dgm:pt modelId="{DA1C8C1B-D21A-47E5-84E6-240485115685}" type="sibTrans" cxnId="{4140BACE-8208-49DA-92D5-8FAD1A54C5D2}">
      <dgm:prSet/>
      <dgm:spPr>
        <a:solidFill>
          <a:srgbClr val="F5C001"/>
        </a:solidFill>
      </dgm:spPr>
      <dgm:t>
        <a:bodyPr/>
        <a:lstStyle/>
        <a:p>
          <a:endParaRPr lang="en-US" sz="2000">
            <a:latin typeface="Calibri Light" panose="020F0302020204030204" pitchFamily="34" charset="0"/>
          </a:endParaRPr>
        </a:p>
      </dgm:t>
    </dgm:pt>
    <dgm:pt modelId="{1477F7C8-1D7A-46A0-98AE-CD426889A44A}">
      <dgm:prSet phldrT="[Text]" custT="1"/>
      <dgm:spPr>
        <a:ln>
          <a:solidFill>
            <a:schemeClr val="accent4">
              <a:lumMod val="75000"/>
            </a:schemeClr>
          </a:solidFill>
        </a:ln>
      </dgm:spPr>
      <dgm:t>
        <a:bodyPr anchor="b" anchorCtr="0"/>
        <a:lstStyle/>
        <a:p>
          <a:r>
            <a:rPr lang="en-US" sz="1200" b="1">
              <a:latin typeface="Calibri Light" panose="020F0302020204030204" pitchFamily="34" charset="0"/>
            </a:rPr>
            <a:t>Clinic leadership</a:t>
          </a:r>
          <a:r>
            <a:rPr lang="en-US" sz="1200">
              <a:latin typeface="Calibri Light" panose="020F0302020204030204" pitchFamily="34" charset="0"/>
            </a:rPr>
            <a:t>: Monitor clinic empanelment metrics</a:t>
          </a:r>
        </a:p>
      </dgm:t>
    </dgm:pt>
    <dgm:pt modelId="{17EC084F-F544-4509-9D4B-0E205D00B3BA}" type="parTrans" cxnId="{4586C0E3-097D-4DE8-BB7E-4E94758FF3F7}">
      <dgm:prSet/>
      <dgm:spPr/>
      <dgm:t>
        <a:bodyPr/>
        <a:lstStyle/>
        <a:p>
          <a:endParaRPr lang="en-US" sz="2000">
            <a:latin typeface="Calibri Light" panose="020F0302020204030204" pitchFamily="34" charset="0"/>
          </a:endParaRPr>
        </a:p>
      </dgm:t>
    </dgm:pt>
    <dgm:pt modelId="{48840AAC-FCB6-4B0E-91D8-3B85915DBDAC}" type="sibTrans" cxnId="{4586C0E3-097D-4DE8-BB7E-4E94758FF3F7}">
      <dgm:prSet/>
      <dgm:spPr/>
      <dgm:t>
        <a:bodyPr/>
        <a:lstStyle/>
        <a:p>
          <a:endParaRPr lang="en-US" sz="2000">
            <a:latin typeface="Calibri Light" panose="020F0302020204030204" pitchFamily="34" charset="0"/>
          </a:endParaRPr>
        </a:p>
      </dgm:t>
    </dgm:pt>
    <dgm:pt modelId="{2836BF11-8CE7-4EBD-9A82-73F29EFFDB2E}">
      <dgm:prSet phldrT="[Text]" custT="1"/>
      <dgm:spPr>
        <a:ln>
          <a:solidFill>
            <a:schemeClr val="accent4">
              <a:lumMod val="75000"/>
            </a:schemeClr>
          </a:solidFill>
        </a:ln>
      </dgm:spPr>
      <dgm:t>
        <a:bodyPr anchor="b" anchorCtr="0"/>
        <a:lstStyle/>
        <a:p>
          <a:r>
            <a:rPr lang="en-US" sz="1200" b="1" dirty="0">
              <a:latin typeface="Calibri Light" panose="020F0302020204030204" pitchFamily="34" charset="0"/>
            </a:rPr>
            <a:t>Population Health</a:t>
          </a:r>
          <a:r>
            <a:rPr lang="en-US" sz="1200" dirty="0">
              <a:latin typeface="Calibri Light" panose="020F0302020204030204" pitchFamily="34" charset="0"/>
            </a:rPr>
            <a:t>: Track, assess and report clinic-&gt;system empanelment metrics </a:t>
          </a:r>
        </a:p>
      </dgm:t>
    </dgm:pt>
    <dgm:pt modelId="{134FEB07-1831-4C18-9DF6-C70F943799B3}" type="parTrans" cxnId="{3E9F48ED-8C38-46F0-85A5-9F9D89E9B2DA}">
      <dgm:prSet/>
      <dgm:spPr/>
      <dgm:t>
        <a:bodyPr/>
        <a:lstStyle/>
        <a:p>
          <a:endParaRPr lang="en-US" sz="2000">
            <a:latin typeface="Calibri Light" panose="020F0302020204030204" pitchFamily="34" charset="0"/>
          </a:endParaRPr>
        </a:p>
      </dgm:t>
    </dgm:pt>
    <dgm:pt modelId="{A8914908-944A-4BC5-9A3D-91C3DDD62A9F}" type="sibTrans" cxnId="{3E9F48ED-8C38-46F0-85A5-9F9D89E9B2DA}">
      <dgm:prSet/>
      <dgm:spPr/>
      <dgm:t>
        <a:bodyPr/>
        <a:lstStyle/>
        <a:p>
          <a:endParaRPr lang="en-US" sz="2000">
            <a:latin typeface="Calibri Light" panose="020F0302020204030204" pitchFamily="34" charset="0"/>
          </a:endParaRPr>
        </a:p>
      </dgm:t>
    </dgm:pt>
    <dgm:pt modelId="{FB6F7BAB-5F66-4CD2-9B5C-8A6E75028E73}">
      <dgm:prSet phldrT="[Text]" custT="1"/>
      <dgm:spPr>
        <a:solidFill>
          <a:srgbClr val="3D2E69"/>
        </a:solidFill>
        <a:ln>
          <a:noFill/>
        </a:ln>
      </dgm:spPr>
      <dgm:t>
        <a:bodyPr/>
        <a:lstStyle/>
        <a:p>
          <a:r>
            <a:rPr lang="en-US" sz="1800" b="1">
              <a:latin typeface="Calibri Light" panose="020F0302020204030204" pitchFamily="34" charset="0"/>
            </a:rPr>
            <a:t>ANNUALLY</a:t>
          </a:r>
        </a:p>
      </dgm:t>
    </dgm:pt>
    <dgm:pt modelId="{8F525809-862B-40CA-87C4-E69225066819}" type="parTrans" cxnId="{7C501E95-4770-4CE8-AD1D-A89E44073966}">
      <dgm:prSet/>
      <dgm:spPr/>
      <dgm:t>
        <a:bodyPr/>
        <a:lstStyle/>
        <a:p>
          <a:endParaRPr lang="en-US"/>
        </a:p>
      </dgm:t>
    </dgm:pt>
    <dgm:pt modelId="{2D23CF45-94B7-4265-BD4F-B10B9A98F9EB}" type="sibTrans" cxnId="{7C501E95-4770-4CE8-AD1D-A89E44073966}">
      <dgm:prSet/>
      <dgm:spPr>
        <a:solidFill>
          <a:srgbClr val="F5C001"/>
        </a:solidFill>
      </dgm:spPr>
      <dgm:t>
        <a:bodyPr/>
        <a:lstStyle/>
        <a:p>
          <a:endParaRPr lang="en-US"/>
        </a:p>
      </dgm:t>
    </dgm:pt>
    <dgm:pt modelId="{1EEC2021-1589-40C3-B815-44C6F95AD938}">
      <dgm:prSet phldrT="[Text]" custT="1"/>
      <dgm:spPr>
        <a:noFill/>
        <a:ln>
          <a:solidFill>
            <a:schemeClr val="accent4">
              <a:lumMod val="75000"/>
            </a:schemeClr>
          </a:solidFill>
        </a:ln>
      </dgm:spPr>
      <dgm:t>
        <a:bodyPr anchor="ctr" anchorCtr="0"/>
        <a:lstStyle/>
        <a:p>
          <a:pPr>
            <a:spcAft>
              <a:spcPts val="600"/>
            </a:spcAft>
          </a:pPr>
          <a:r>
            <a:rPr lang="en-US" sz="1200" b="1">
              <a:latin typeface="Calibri Light" panose="020F0302020204030204" pitchFamily="34" charset="0"/>
            </a:rPr>
            <a:t>Clinic leadership</a:t>
          </a:r>
          <a:r>
            <a:rPr lang="en-US" sz="1200" b="0">
              <a:latin typeface="Calibri Light" panose="020F0302020204030204" pitchFamily="34" charset="0"/>
            </a:rPr>
            <a:t>: Resident transitions</a:t>
          </a:r>
        </a:p>
      </dgm:t>
    </dgm:pt>
    <dgm:pt modelId="{1F9C1F5D-E467-46E7-B948-27B7D4440DE2}" type="parTrans" cxnId="{5AB13CAA-38B7-49A8-89BB-A0ACE49E44F1}">
      <dgm:prSet/>
      <dgm:spPr/>
      <dgm:t>
        <a:bodyPr/>
        <a:lstStyle/>
        <a:p>
          <a:endParaRPr lang="en-US"/>
        </a:p>
      </dgm:t>
    </dgm:pt>
    <dgm:pt modelId="{06A4A804-2914-4392-A899-467A25A0541D}" type="sibTrans" cxnId="{5AB13CAA-38B7-49A8-89BB-A0ACE49E44F1}">
      <dgm:prSet/>
      <dgm:spPr/>
      <dgm:t>
        <a:bodyPr/>
        <a:lstStyle/>
        <a:p>
          <a:endParaRPr lang="en-US"/>
        </a:p>
      </dgm:t>
    </dgm:pt>
    <dgm:pt modelId="{BB810AE7-A3CE-4DA8-B524-1A502D1B414E}">
      <dgm:prSet phldrT="[Text]" custT="1"/>
      <dgm:spPr>
        <a:ln>
          <a:solidFill>
            <a:schemeClr val="accent4">
              <a:lumMod val="75000"/>
            </a:schemeClr>
          </a:solidFill>
        </a:ln>
      </dgm:spPr>
      <dgm:t>
        <a:bodyPr anchor="b" anchorCtr="0"/>
        <a:lstStyle/>
        <a:p>
          <a:pPr>
            <a:spcAft>
              <a:spcPct val="15000"/>
            </a:spcAft>
          </a:pPr>
          <a:r>
            <a:rPr lang="en-US" sz="1200" b="1">
              <a:latin typeface="Calibri Light" panose="020F0302020204030204" pitchFamily="34" charset="0"/>
            </a:rPr>
            <a:t>Population Health</a:t>
          </a:r>
          <a:r>
            <a:rPr lang="en-US" sz="1200">
              <a:latin typeface="Calibri Light" panose="020F0302020204030204" pitchFamily="34" charset="0"/>
            </a:rPr>
            <a:t>: Verify Gen PCP and route changes to clinic</a:t>
          </a:r>
        </a:p>
      </dgm:t>
    </dgm:pt>
    <dgm:pt modelId="{7A10ED8D-CAA6-407B-99F4-BAEF41E44CFD}" type="parTrans" cxnId="{2B6C6DA2-F45D-440B-B755-3C1F2313566A}">
      <dgm:prSet/>
      <dgm:spPr/>
      <dgm:t>
        <a:bodyPr/>
        <a:lstStyle/>
        <a:p>
          <a:endParaRPr lang="en-US"/>
        </a:p>
      </dgm:t>
    </dgm:pt>
    <dgm:pt modelId="{4F7A01CD-5F58-4215-B719-D9BC905E5CFD}" type="sibTrans" cxnId="{2B6C6DA2-F45D-440B-B755-3C1F2313566A}">
      <dgm:prSet/>
      <dgm:spPr/>
      <dgm:t>
        <a:bodyPr/>
        <a:lstStyle/>
        <a:p>
          <a:endParaRPr lang="en-US"/>
        </a:p>
      </dgm:t>
    </dgm:pt>
    <dgm:pt modelId="{595C5E31-1272-45B5-8B64-E3B7C1042E5C}">
      <dgm:prSet phldrT="[Text]" custT="1"/>
      <dgm:spPr>
        <a:solidFill>
          <a:srgbClr val="3D2E69"/>
        </a:solidFill>
        <a:ln>
          <a:noFill/>
        </a:ln>
      </dgm:spPr>
      <dgm:t>
        <a:bodyPr/>
        <a:lstStyle/>
        <a:p>
          <a:r>
            <a:rPr lang="en-US" sz="2000" b="1">
              <a:latin typeface="Calibri Light" panose="020F0302020204030204" pitchFamily="34" charset="0"/>
            </a:rPr>
            <a:t>PRN</a:t>
          </a:r>
        </a:p>
      </dgm:t>
    </dgm:pt>
    <dgm:pt modelId="{9216D31A-38D6-4827-8948-5529B3296A51}" type="parTrans" cxnId="{3AA5C060-1294-475D-82B1-CBC4F916B5F6}">
      <dgm:prSet/>
      <dgm:spPr/>
      <dgm:t>
        <a:bodyPr/>
        <a:lstStyle/>
        <a:p>
          <a:endParaRPr lang="en-US"/>
        </a:p>
      </dgm:t>
    </dgm:pt>
    <dgm:pt modelId="{F7DACC5D-9541-4963-A299-37D25EB37D08}" type="sibTrans" cxnId="{3AA5C060-1294-475D-82B1-CBC4F916B5F6}">
      <dgm:prSet/>
      <dgm:spPr/>
      <dgm:t>
        <a:bodyPr/>
        <a:lstStyle/>
        <a:p>
          <a:endParaRPr lang="en-US"/>
        </a:p>
      </dgm:t>
    </dgm:pt>
    <dgm:pt modelId="{945F0498-7FA0-4345-80DB-D374A9516911}">
      <dgm:prSet phldrT="[Text]" custT="1"/>
      <dgm:spPr>
        <a:solidFill>
          <a:schemeClr val="accent4">
            <a:lumMod val="75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 anchor="b" anchorCtr="0"/>
        <a:lstStyle/>
        <a:p>
          <a:pPr>
            <a:spcAft>
              <a:spcPts val="600"/>
            </a:spcAft>
          </a:pPr>
          <a:r>
            <a:rPr lang="en-US" sz="1200" b="1">
              <a:latin typeface="Calibri Light" panose="020F0302020204030204" pitchFamily="34" charset="0"/>
            </a:rPr>
            <a:t>Clinic leadership</a:t>
          </a:r>
          <a:r>
            <a:rPr lang="en-US" sz="1200" b="0">
              <a:latin typeface="Calibri Light" panose="020F0302020204030204" pitchFamily="34" charset="0"/>
            </a:rPr>
            <a:t>: Provider transitions</a:t>
          </a:r>
        </a:p>
      </dgm:t>
    </dgm:pt>
    <dgm:pt modelId="{E7E2B853-773F-4E22-8EC9-1FEFA9715D70}" type="parTrans" cxnId="{9F09805F-B5F1-4571-A470-BBDD9F6BA7BB}">
      <dgm:prSet/>
      <dgm:spPr/>
      <dgm:t>
        <a:bodyPr/>
        <a:lstStyle/>
        <a:p>
          <a:endParaRPr lang="en-US"/>
        </a:p>
      </dgm:t>
    </dgm:pt>
    <dgm:pt modelId="{5782B742-6639-402B-A200-75F8A0D2C132}" type="sibTrans" cxnId="{9F09805F-B5F1-4571-A470-BBDD9F6BA7BB}">
      <dgm:prSet/>
      <dgm:spPr/>
      <dgm:t>
        <a:bodyPr/>
        <a:lstStyle/>
        <a:p>
          <a:endParaRPr lang="en-US"/>
        </a:p>
      </dgm:t>
    </dgm:pt>
    <dgm:pt modelId="{DCA9D299-EFD7-43FA-82C0-2B113D3AB172}">
      <dgm:prSet phldrT="[Text]" custT="1"/>
      <dgm:spPr>
        <a:solidFill>
          <a:schemeClr val="accent4">
            <a:lumMod val="75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 anchor="b" anchorCtr="0"/>
        <a:lstStyle/>
        <a:p>
          <a:pPr>
            <a:spcAft>
              <a:spcPts val="600"/>
            </a:spcAft>
          </a:pPr>
          <a:r>
            <a:rPr lang="en-US" sz="1200" b="1">
              <a:latin typeface="Calibri Light" panose="020F0302020204030204" pitchFamily="34" charset="0"/>
            </a:rPr>
            <a:t>Clinic staff</a:t>
          </a:r>
          <a:r>
            <a:rPr lang="en-US" sz="1200" b="0">
              <a:latin typeface="Calibri Light" panose="020F0302020204030204" pitchFamily="34" charset="0"/>
            </a:rPr>
            <a:t>: Bulk PCP re-assignment for departing providers</a:t>
          </a:r>
        </a:p>
      </dgm:t>
    </dgm:pt>
    <dgm:pt modelId="{D0258B72-4973-4F37-9DEC-D9E57A233D34}" type="parTrans" cxnId="{B7E5AB8C-3737-4EE4-AC1F-651A431FF2AD}">
      <dgm:prSet/>
      <dgm:spPr/>
      <dgm:t>
        <a:bodyPr/>
        <a:lstStyle/>
        <a:p>
          <a:endParaRPr lang="en-US"/>
        </a:p>
      </dgm:t>
    </dgm:pt>
    <dgm:pt modelId="{5C1A116D-AD56-49DA-9B1D-C4E74EA5B4D6}" type="sibTrans" cxnId="{B7E5AB8C-3737-4EE4-AC1F-651A431FF2AD}">
      <dgm:prSet/>
      <dgm:spPr/>
      <dgm:t>
        <a:bodyPr/>
        <a:lstStyle/>
        <a:p>
          <a:endParaRPr lang="en-US"/>
        </a:p>
      </dgm:t>
    </dgm:pt>
    <dgm:pt modelId="{3A32ADB8-88F6-4563-B095-E3C3FA5532DE}">
      <dgm:prSet phldrT="[Text]" custT="1"/>
      <dgm:spPr>
        <a:solidFill>
          <a:schemeClr val="accent4">
            <a:lumMod val="75000"/>
          </a:schemeClr>
        </a:solidFill>
        <a:ln>
          <a:solidFill>
            <a:schemeClr val="accent4">
              <a:lumMod val="75000"/>
            </a:schemeClr>
          </a:solidFill>
        </a:ln>
      </dgm:spPr>
      <dgm:t>
        <a:bodyPr anchor="b" anchorCtr="0"/>
        <a:lstStyle/>
        <a:p>
          <a:pPr>
            <a:spcAft>
              <a:spcPct val="15000"/>
            </a:spcAft>
          </a:pPr>
          <a:r>
            <a:rPr lang="en-US" sz="1200" b="1">
              <a:latin typeface="Calibri Light" panose="020F0302020204030204" pitchFamily="34" charset="0"/>
            </a:rPr>
            <a:t>Entity contact</a:t>
          </a:r>
          <a:r>
            <a:rPr lang="en-US" sz="1200" b="0">
              <a:latin typeface="Calibri Light" panose="020F0302020204030204" pitchFamily="34" charset="0"/>
            </a:rPr>
            <a:t>:</a:t>
          </a:r>
          <a:r>
            <a:rPr lang="en-US" sz="1200" b="1">
              <a:latin typeface="Calibri Light" panose="020F0302020204030204" pitchFamily="34" charset="0"/>
            </a:rPr>
            <a:t> </a:t>
          </a:r>
          <a:r>
            <a:rPr lang="en-US" sz="1200" b="0">
              <a:latin typeface="Calibri Light" panose="020F0302020204030204" pitchFamily="34" charset="0"/>
            </a:rPr>
            <a:t>All panel updates to </a:t>
          </a:r>
          <a:r>
            <a:rPr lang="en-US" sz="1200" b="0" i="0" u="sng">
              <a:solidFill>
                <a:srgbClr val="0070C0"/>
              </a:solidFill>
              <a:latin typeface="Calibri Light" panose="020F0302020204030204" pitchFamily="34" charset="0"/>
            </a:rPr>
            <a:t>pcpupdates@uw.edu</a:t>
          </a:r>
          <a:r>
            <a:rPr lang="en-US" sz="1200" b="0">
              <a:latin typeface="Calibri Light" panose="020F0302020204030204" pitchFamily="34" charset="0"/>
            </a:rPr>
            <a:t> </a:t>
          </a:r>
        </a:p>
      </dgm:t>
    </dgm:pt>
    <dgm:pt modelId="{006712B0-1ECD-4B5B-BAC1-AD183C59607A}" type="parTrans" cxnId="{C0D2E55B-A5D8-4C4D-90BB-8DC6A6029688}">
      <dgm:prSet/>
      <dgm:spPr/>
      <dgm:t>
        <a:bodyPr/>
        <a:lstStyle/>
        <a:p>
          <a:endParaRPr lang="en-US"/>
        </a:p>
      </dgm:t>
    </dgm:pt>
    <dgm:pt modelId="{A1D3986B-C001-4E97-9C75-42788C619D1C}" type="sibTrans" cxnId="{C0D2E55B-A5D8-4C4D-90BB-8DC6A6029688}">
      <dgm:prSet/>
      <dgm:spPr/>
      <dgm:t>
        <a:bodyPr/>
        <a:lstStyle/>
        <a:p>
          <a:endParaRPr lang="en-US"/>
        </a:p>
      </dgm:t>
    </dgm:pt>
    <dgm:pt modelId="{20444155-F232-4AC2-9537-5330DF954D7A}">
      <dgm:prSet phldrT="[Text]" custT="1"/>
      <dgm:spPr>
        <a:noFill/>
        <a:ln>
          <a:solidFill>
            <a:schemeClr val="accent4">
              <a:lumMod val="75000"/>
            </a:schemeClr>
          </a:solidFill>
        </a:ln>
      </dgm:spPr>
      <dgm:t>
        <a:bodyPr anchor="ctr" anchorCtr="0"/>
        <a:lstStyle/>
        <a:p>
          <a:pPr>
            <a:spcAft>
              <a:spcPct val="15000"/>
            </a:spcAft>
          </a:pPr>
          <a:endParaRPr lang="en-US" sz="1200" b="0">
            <a:latin typeface="Calibri Light" panose="020F0302020204030204" pitchFamily="34" charset="0"/>
          </a:endParaRPr>
        </a:p>
      </dgm:t>
    </dgm:pt>
    <dgm:pt modelId="{BD635C52-FC10-498D-B745-475E32AEF2EE}" type="parTrans" cxnId="{CD58BD37-D7AC-4678-9574-E9D35D0B7E9A}">
      <dgm:prSet/>
      <dgm:spPr/>
      <dgm:t>
        <a:bodyPr/>
        <a:lstStyle/>
        <a:p>
          <a:endParaRPr lang="en-US"/>
        </a:p>
      </dgm:t>
    </dgm:pt>
    <dgm:pt modelId="{D73BFA8B-9407-46C8-9324-F35481C26202}" type="sibTrans" cxnId="{CD58BD37-D7AC-4678-9574-E9D35D0B7E9A}">
      <dgm:prSet/>
      <dgm:spPr/>
      <dgm:t>
        <a:bodyPr/>
        <a:lstStyle/>
        <a:p>
          <a:endParaRPr lang="en-US"/>
        </a:p>
      </dgm:t>
    </dgm:pt>
    <dgm:pt modelId="{F88ED1F4-F064-4A96-83DF-D94E9234E534}">
      <dgm:prSet phldrT="[Text]" custT="1"/>
      <dgm:spPr>
        <a:ln>
          <a:solidFill>
            <a:schemeClr val="accent4">
              <a:lumMod val="75000"/>
            </a:schemeClr>
          </a:solidFill>
        </a:ln>
      </dgm:spPr>
      <dgm:t>
        <a:bodyPr anchor="ctr" anchorCtr="0"/>
        <a:lstStyle/>
        <a:p>
          <a:pPr>
            <a:spcAft>
              <a:spcPts val="600"/>
            </a:spcAft>
          </a:pPr>
          <a:r>
            <a:rPr lang="en-US" sz="1200" b="1">
              <a:latin typeface="Calibri Light" panose="020F0302020204030204" pitchFamily="34" charset="0"/>
            </a:rPr>
            <a:t>Clinic staff</a:t>
          </a:r>
          <a:r>
            <a:rPr lang="en-US" sz="1200">
              <a:latin typeface="Calibri Light" panose="020F0302020204030204" pitchFamily="34" charset="0"/>
            </a:rPr>
            <a:t>: Panel management meetings and organic panel clean up</a:t>
          </a:r>
        </a:p>
      </dgm:t>
    </dgm:pt>
    <dgm:pt modelId="{22107B5E-4FCC-4883-8E7F-568146790DE2}" type="sibTrans" cxnId="{36EB584B-B814-4442-A850-F858B73553EF}">
      <dgm:prSet/>
      <dgm:spPr/>
      <dgm:t>
        <a:bodyPr/>
        <a:lstStyle/>
        <a:p>
          <a:endParaRPr lang="en-US"/>
        </a:p>
      </dgm:t>
    </dgm:pt>
    <dgm:pt modelId="{6C609388-63E9-49F6-AC2D-7E44385AC053}" type="parTrans" cxnId="{36EB584B-B814-4442-A850-F858B73553EF}">
      <dgm:prSet/>
      <dgm:spPr/>
      <dgm:t>
        <a:bodyPr/>
        <a:lstStyle/>
        <a:p>
          <a:endParaRPr lang="en-US"/>
        </a:p>
      </dgm:t>
    </dgm:pt>
    <dgm:pt modelId="{32F03F71-0D53-4672-A27F-CC716F962668}">
      <dgm:prSet phldrT="[Text]" custT="1"/>
      <dgm:spPr>
        <a:noFill/>
        <a:ln>
          <a:solidFill>
            <a:schemeClr val="accent4">
              <a:lumMod val="75000"/>
            </a:schemeClr>
          </a:solidFill>
        </a:ln>
      </dgm:spPr>
      <dgm:t>
        <a:bodyPr anchor="ctr" anchorCtr="0"/>
        <a:lstStyle/>
        <a:p>
          <a:pPr>
            <a:spcAft>
              <a:spcPct val="15000"/>
            </a:spcAft>
          </a:pPr>
          <a:r>
            <a:rPr lang="en-US" sz="1200" b="1">
              <a:latin typeface="Calibri Light" panose="020F0302020204030204" pitchFamily="34" charset="0"/>
            </a:rPr>
            <a:t>Clinic/entity leadership and Pop Health</a:t>
          </a:r>
          <a:r>
            <a:rPr lang="en-US" sz="1200" b="0">
              <a:latin typeface="Calibri Light" panose="020F0302020204030204" pitchFamily="34" charset="0"/>
            </a:rPr>
            <a:t>: Patients Are First metric year-end data</a:t>
          </a:r>
        </a:p>
      </dgm:t>
    </dgm:pt>
    <dgm:pt modelId="{0F6415BD-A469-41AF-91E8-31A684718E93}" type="parTrans" cxnId="{04D77288-CA36-4904-BA21-44BCFE47C5C2}">
      <dgm:prSet/>
      <dgm:spPr/>
      <dgm:t>
        <a:bodyPr/>
        <a:lstStyle/>
        <a:p>
          <a:endParaRPr lang="en-US"/>
        </a:p>
      </dgm:t>
    </dgm:pt>
    <dgm:pt modelId="{AB7B0076-5514-4E1C-B79E-592FF9B74D27}" type="sibTrans" cxnId="{04D77288-CA36-4904-BA21-44BCFE47C5C2}">
      <dgm:prSet/>
      <dgm:spPr/>
      <dgm:t>
        <a:bodyPr/>
        <a:lstStyle/>
        <a:p>
          <a:endParaRPr lang="en-US"/>
        </a:p>
      </dgm:t>
    </dgm:pt>
    <dgm:pt modelId="{397C3CD5-7131-4BDF-80C1-835844000775}" type="pres">
      <dgm:prSet presAssocID="{8DA13CA6-89B6-45D7-A912-2EBF0198382C}" presName="Name0" presStyleCnt="0">
        <dgm:presLayoutVars>
          <dgm:dir/>
          <dgm:animLvl val="lvl"/>
          <dgm:resizeHandles val="exact"/>
        </dgm:presLayoutVars>
      </dgm:prSet>
      <dgm:spPr/>
    </dgm:pt>
    <dgm:pt modelId="{7F20D7DE-E740-4F6A-8318-E7452D0AB24B}" type="pres">
      <dgm:prSet presAssocID="{8DA13CA6-89B6-45D7-A912-2EBF0198382C}" presName="tSp" presStyleCnt="0"/>
      <dgm:spPr/>
    </dgm:pt>
    <dgm:pt modelId="{796FE19B-59A9-4F66-B068-896F7FF8F0C2}" type="pres">
      <dgm:prSet presAssocID="{8DA13CA6-89B6-45D7-A912-2EBF0198382C}" presName="bSp" presStyleCnt="0"/>
      <dgm:spPr/>
    </dgm:pt>
    <dgm:pt modelId="{92B99309-E416-4C1E-807A-0BEFFE6D6487}" type="pres">
      <dgm:prSet presAssocID="{8DA13CA6-89B6-45D7-A912-2EBF0198382C}" presName="process" presStyleCnt="0"/>
      <dgm:spPr/>
    </dgm:pt>
    <dgm:pt modelId="{94E3BFF4-8C93-4C98-BEEE-1F4A2162B226}" type="pres">
      <dgm:prSet presAssocID="{7C53761E-D277-41E7-A2CA-95CE8C9B9C79}" presName="composite1" presStyleCnt="0"/>
      <dgm:spPr/>
    </dgm:pt>
    <dgm:pt modelId="{889134DA-7353-4E7D-9148-4FD7B33E5C5B}" type="pres">
      <dgm:prSet presAssocID="{7C53761E-D277-41E7-A2CA-95CE8C9B9C79}" presName="dummyNode1" presStyleLbl="node1" presStyleIdx="0" presStyleCnt="5"/>
      <dgm:spPr/>
    </dgm:pt>
    <dgm:pt modelId="{C0CBEE6D-3A32-4D69-8BC9-42B0BBE97EBB}" type="pres">
      <dgm:prSet presAssocID="{7C53761E-D277-41E7-A2CA-95CE8C9B9C79}" presName="childNode1" presStyleLbl="bgAcc1" presStyleIdx="0" presStyleCnt="5" custScaleY="182127">
        <dgm:presLayoutVars>
          <dgm:bulletEnabled val="1"/>
        </dgm:presLayoutVars>
      </dgm:prSet>
      <dgm:spPr/>
    </dgm:pt>
    <dgm:pt modelId="{7A1B0A4E-C243-48AD-87A8-4E8947A3F76B}" type="pres">
      <dgm:prSet presAssocID="{7C53761E-D277-41E7-A2CA-95CE8C9B9C79}" presName="childNode1tx" presStyleLbl="bgAcc1" presStyleIdx="0" presStyleCnt="5">
        <dgm:presLayoutVars>
          <dgm:bulletEnabled val="1"/>
        </dgm:presLayoutVars>
      </dgm:prSet>
      <dgm:spPr/>
    </dgm:pt>
    <dgm:pt modelId="{90DC8088-9A0A-4932-88B4-A46DC18FD6F2}" type="pres">
      <dgm:prSet presAssocID="{7C53761E-D277-41E7-A2CA-95CE8C9B9C79}" presName="parentNode1" presStyleLbl="node1" presStyleIdx="0" presStyleCnt="5" custLinFactNeighborY="67320">
        <dgm:presLayoutVars>
          <dgm:chMax val="1"/>
          <dgm:bulletEnabled val="1"/>
        </dgm:presLayoutVars>
      </dgm:prSet>
      <dgm:spPr/>
    </dgm:pt>
    <dgm:pt modelId="{2D2F0258-79C9-41B0-8D48-5BE173202EFD}" type="pres">
      <dgm:prSet presAssocID="{7C53761E-D277-41E7-A2CA-95CE8C9B9C79}" presName="connSite1" presStyleCnt="0"/>
      <dgm:spPr/>
    </dgm:pt>
    <dgm:pt modelId="{95FB1418-89C5-419B-B277-5D02997866F8}" type="pres">
      <dgm:prSet presAssocID="{701F9DA6-DD16-4DA7-B45A-063DC188514F}" presName="Name9" presStyleLbl="sibTrans2D1" presStyleIdx="0" presStyleCnt="4" custAng="721452" custLinFactNeighborY="5941"/>
      <dgm:spPr/>
    </dgm:pt>
    <dgm:pt modelId="{1237E4D3-C75B-4585-B82B-1E25B0A4AA2D}" type="pres">
      <dgm:prSet presAssocID="{77E38E4C-4E75-47A2-ACB5-76F8D6D25E6A}" presName="composite2" presStyleCnt="0"/>
      <dgm:spPr/>
    </dgm:pt>
    <dgm:pt modelId="{5DFA849D-96A8-4BB8-AE30-C064905073F9}" type="pres">
      <dgm:prSet presAssocID="{77E38E4C-4E75-47A2-ACB5-76F8D6D25E6A}" presName="dummyNode2" presStyleLbl="node1" presStyleIdx="0" presStyleCnt="5"/>
      <dgm:spPr/>
    </dgm:pt>
    <dgm:pt modelId="{0EAABC80-EBFD-435F-89B0-8B22D6E58A49}" type="pres">
      <dgm:prSet presAssocID="{77E38E4C-4E75-47A2-ACB5-76F8D6D25E6A}" presName="childNode2" presStyleLbl="bgAcc1" presStyleIdx="1" presStyleCnt="5" custScaleY="182127">
        <dgm:presLayoutVars>
          <dgm:bulletEnabled val="1"/>
        </dgm:presLayoutVars>
      </dgm:prSet>
      <dgm:spPr/>
    </dgm:pt>
    <dgm:pt modelId="{7B586508-7E58-4877-97B2-3E2362ECDF5E}" type="pres">
      <dgm:prSet presAssocID="{77E38E4C-4E75-47A2-ACB5-76F8D6D25E6A}" presName="childNode2tx" presStyleLbl="bgAcc1" presStyleIdx="1" presStyleCnt="5">
        <dgm:presLayoutVars>
          <dgm:bulletEnabled val="1"/>
        </dgm:presLayoutVars>
      </dgm:prSet>
      <dgm:spPr/>
    </dgm:pt>
    <dgm:pt modelId="{E0683988-BDBF-4506-91E0-E178A045D304}" type="pres">
      <dgm:prSet presAssocID="{77E38E4C-4E75-47A2-ACB5-76F8D6D25E6A}" presName="parentNode2" presStyleLbl="node1" presStyleIdx="1" presStyleCnt="5" custLinFactNeighborY="-65824">
        <dgm:presLayoutVars>
          <dgm:chMax val="0"/>
          <dgm:bulletEnabled val="1"/>
        </dgm:presLayoutVars>
      </dgm:prSet>
      <dgm:spPr/>
    </dgm:pt>
    <dgm:pt modelId="{B240D379-1E3E-4D72-A3F9-0097018681C2}" type="pres">
      <dgm:prSet presAssocID="{77E38E4C-4E75-47A2-ACB5-76F8D6D25E6A}" presName="connSite2" presStyleCnt="0"/>
      <dgm:spPr/>
    </dgm:pt>
    <dgm:pt modelId="{32F77507-2883-4E50-B57E-C39DCF5E1B7D}" type="pres">
      <dgm:prSet presAssocID="{3E28CF70-0A4A-40EE-BDE9-65B029DC38DD}" presName="Name18" presStyleLbl="sibTrans2D1" presStyleIdx="1" presStyleCnt="4" custAng="20867389" custLinFactNeighborY="-4130"/>
      <dgm:spPr/>
    </dgm:pt>
    <dgm:pt modelId="{9EDD9C2D-4075-418A-AB59-6F78D1733591}" type="pres">
      <dgm:prSet presAssocID="{F267A6FC-979A-44AA-84BF-ED0A5D38A012}" presName="composite1" presStyleCnt="0"/>
      <dgm:spPr/>
    </dgm:pt>
    <dgm:pt modelId="{5228BA95-2E14-4F65-B4E8-6B90A94B6E03}" type="pres">
      <dgm:prSet presAssocID="{F267A6FC-979A-44AA-84BF-ED0A5D38A012}" presName="dummyNode1" presStyleLbl="node1" presStyleIdx="1" presStyleCnt="5"/>
      <dgm:spPr/>
    </dgm:pt>
    <dgm:pt modelId="{66B978F5-29FC-4EEA-9D80-D734165AD3D9}" type="pres">
      <dgm:prSet presAssocID="{F267A6FC-979A-44AA-84BF-ED0A5D38A012}" presName="childNode1" presStyleLbl="bgAcc1" presStyleIdx="2" presStyleCnt="5" custScaleY="182127">
        <dgm:presLayoutVars>
          <dgm:bulletEnabled val="1"/>
        </dgm:presLayoutVars>
      </dgm:prSet>
      <dgm:spPr/>
    </dgm:pt>
    <dgm:pt modelId="{9764A6BE-DE31-4E39-BE9D-AA6F23F95A31}" type="pres">
      <dgm:prSet presAssocID="{F267A6FC-979A-44AA-84BF-ED0A5D38A012}" presName="childNode1tx" presStyleLbl="bgAcc1" presStyleIdx="2" presStyleCnt="5">
        <dgm:presLayoutVars>
          <dgm:bulletEnabled val="1"/>
        </dgm:presLayoutVars>
      </dgm:prSet>
      <dgm:spPr/>
    </dgm:pt>
    <dgm:pt modelId="{0275F185-D55E-4F0B-B7A6-C5577D4EE8C5}" type="pres">
      <dgm:prSet presAssocID="{F267A6FC-979A-44AA-84BF-ED0A5D38A012}" presName="parentNode1" presStyleLbl="node1" presStyleIdx="2" presStyleCnt="5" custLinFactNeighborY="67320">
        <dgm:presLayoutVars>
          <dgm:chMax val="1"/>
          <dgm:bulletEnabled val="1"/>
        </dgm:presLayoutVars>
      </dgm:prSet>
      <dgm:spPr/>
    </dgm:pt>
    <dgm:pt modelId="{D3D5D2EE-D5C2-4FE6-A8D7-29F0DBBCA7C6}" type="pres">
      <dgm:prSet presAssocID="{F267A6FC-979A-44AA-84BF-ED0A5D38A012}" presName="connSite1" presStyleCnt="0"/>
      <dgm:spPr/>
    </dgm:pt>
    <dgm:pt modelId="{191A42C1-8386-4815-A122-10705075544C}" type="pres">
      <dgm:prSet presAssocID="{DA1C8C1B-D21A-47E5-84E6-240485115685}" presName="Name9" presStyleLbl="sibTrans2D1" presStyleIdx="2" presStyleCnt="4" custAng="721452" custLinFactNeighborY="5941"/>
      <dgm:spPr/>
    </dgm:pt>
    <dgm:pt modelId="{26628FBF-879C-4841-A1C8-BBEFDAB65824}" type="pres">
      <dgm:prSet presAssocID="{FB6F7BAB-5F66-4CD2-9B5C-8A6E75028E73}" presName="composite2" presStyleCnt="0"/>
      <dgm:spPr/>
    </dgm:pt>
    <dgm:pt modelId="{90740234-EF94-4813-B645-21FBE7D78F47}" type="pres">
      <dgm:prSet presAssocID="{FB6F7BAB-5F66-4CD2-9B5C-8A6E75028E73}" presName="dummyNode2" presStyleLbl="node1" presStyleIdx="2" presStyleCnt="5"/>
      <dgm:spPr/>
    </dgm:pt>
    <dgm:pt modelId="{43BF8570-C2D9-4A04-8AF7-F04562A34375}" type="pres">
      <dgm:prSet presAssocID="{FB6F7BAB-5F66-4CD2-9B5C-8A6E75028E73}" presName="childNode2" presStyleLbl="bgAcc1" presStyleIdx="3" presStyleCnt="5" custScaleY="182127">
        <dgm:presLayoutVars>
          <dgm:bulletEnabled val="1"/>
        </dgm:presLayoutVars>
      </dgm:prSet>
      <dgm:spPr/>
    </dgm:pt>
    <dgm:pt modelId="{020DF056-3CDD-464E-BC85-F9463490FFA4}" type="pres">
      <dgm:prSet presAssocID="{FB6F7BAB-5F66-4CD2-9B5C-8A6E75028E73}" presName="childNode2tx" presStyleLbl="bgAcc1" presStyleIdx="3" presStyleCnt="5">
        <dgm:presLayoutVars>
          <dgm:bulletEnabled val="1"/>
        </dgm:presLayoutVars>
      </dgm:prSet>
      <dgm:spPr/>
    </dgm:pt>
    <dgm:pt modelId="{752DEA34-5C50-4F74-9D07-A8CAEAC662B7}" type="pres">
      <dgm:prSet presAssocID="{FB6F7BAB-5F66-4CD2-9B5C-8A6E75028E73}" presName="parentNode2" presStyleLbl="node1" presStyleIdx="3" presStyleCnt="5" custLinFactNeighborY="-65824">
        <dgm:presLayoutVars>
          <dgm:chMax val="0"/>
          <dgm:bulletEnabled val="1"/>
        </dgm:presLayoutVars>
      </dgm:prSet>
      <dgm:spPr/>
    </dgm:pt>
    <dgm:pt modelId="{9292C753-9A66-4E5A-8812-AF7D8F13737C}" type="pres">
      <dgm:prSet presAssocID="{FB6F7BAB-5F66-4CD2-9B5C-8A6E75028E73}" presName="connSite2" presStyleCnt="0"/>
      <dgm:spPr/>
    </dgm:pt>
    <dgm:pt modelId="{AC64060D-8712-4C45-8A97-EBA610166D68}" type="pres">
      <dgm:prSet presAssocID="{2D23CF45-94B7-4265-BD4F-B10B9A98F9EB}" presName="Name18" presStyleLbl="sibTrans2D1" presStyleIdx="3" presStyleCnt="4" custAng="20867389" custLinFactNeighborY="-4130"/>
      <dgm:spPr/>
    </dgm:pt>
    <dgm:pt modelId="{48511F33-5216-4077-8F65-99F77BB66B2B}" type="pres">
      <dgm:prSet presAssocID="{595C5E31-1272-45B5-8B64-E3B7C1042E5C}" presName="composite1" presStyleCnt="0"/>
      <dgm:spPr/>
    </dgm:pt>
    <dgm:pt modelId="{932864ED-E0E2-4B73-AA0F-FE788E2E2A3A}" type="pres">
      <dgm:prSet presAssocID="{595C5E31-1272-45B5-8B64-E3B7C1042E5C}" presName="dummyNode1" presStyleLbl="node1" presStyleIdx="3" presStyleCnt="5"/>
      <dgm:spPr/>
    </dgm:pt>
    <dgm:pt modelId="{00FE5E83-9488-4394-B7CF-10590192BDF7}" type="pres">
      <dgm:prSet presAssocID="{595C5E31-1272-45B5-8B64-E3B7C1042E5C}" presName="childNode1" presStyleLbl="bgAcc1" presStyleIdx="4" presStyleCnt="5" custScaleY="182127">
        <dgm:presLayoutVars>
          <dgm:bulletEnabled val="1"/>
        </dgm:presLayoutVars>
      </dgm:prSet>
      <dgm:spPr>
        <a:noFill/>
        <a:ln>
          <a:solidFill>
            <a:schemeClr val="accent4">
              <a:lumMod val="75000"/>
            </a:schemeClr>
          </a:solidFill>
        </a:ln>
      </dgm:spPr>
    </dgm:pt>
    <dgm:pt modelId="{48252AC0-A54B-4237-B56B-786ECE82DB0C}" type="pres">
      <dgm:prSet presAssocID="{595C5E31-1272-45B5-8B64-E3B7C1042E5C}" presName="childNode1tx" presStyleLbl="bgAcc1" presStyleIdx="4" presStyleCnt="5">
        <dgm:presLayoutVars>
          <dgm:bulletEnabled val="1"/>
        </dgm:presLayoutVars>
      </dgm:prSet>
      <dgm:spPr/>
    </dgm:pt>
    <dgm:pt modelId="{68033A05-3291-4FD9-A994-CEE97B272F42}" type="pres">
      <dgm:prSet presAssocID="{595C5E31-1272-45B5-8B64-E3B7C1042E5C}" presName="parentNode1" presStyleLbl="node1" presStyleIdx="4" presStyleCnt="5" custLinFactNeighborY="67320">
        <dgm:presLayoutVars>
          <dgm:chMax val="1"/>
          <dgm:bulletEnabled val="1"/>
        </dgm:presLayoutVars>
      </dgm:prSet>
      <dgm:spPr/>
    </dgm:pt>
    <dgm:pt modelId="{5F8F75DD-FD83-448A-BACC-4F80C2C231BB}" type="pres">
      <dgm:prSet presAssocID="{595C5E31-1272-45B5-8B64-E3B7C1042E5C}" presName="connSite1" presStyleCnt="0"/>
      <dgm:spPr/>
    </dgm:pt>
  </dgm:ptLst>
  <dgm:cxnLst>
    <dgm:cxn modelId="{BB31F60A-8503-479A-B6BE-37D9BBBB3EDE}" type="presOf" srcId="{3E28CF70-0A4A-40EE-BDE9-65B029DC38DD}" destId="{32F77507-2883-4E50-B57E-C39DCF5E1B7D}" srcOrd="0" destOrd="0" presId="urn:microsoft.com/office/officeart/2005/8/layout/hProcess4"/>
    <dgm:cxn modelId="{336E7F0E-E23E-4E08-92A2-4C0C1BC6FA55}" type="presOf" srcId="{3A32ADB8-88F6-4563-B095-E3C3FA5532DE}" destId="{48252AC0-A54B-4237-B56B-786ECE82DB0C}" srcOrd="1" destOrd="2" presId="urn:microsoft.com/office/officeart/2005/8/layout/hProcess4"/>
    <dgm:cxn modelId="{737D5F13-F687-4412-A667-5F91C5803056}" type="presOf" srcId="{20444155-F232-4AC2-9537-5330DF954D7A}" destId="{020DF056-3CDD-464E-BC85-F9463490FFA4}" srcOrd="1" destOrd="2" presId="urn:microsoft.com/office/officeart/2005/8/layout/hProcess4"/>
    <dgm:cxn modelId="{DE16B417-1237-4912-A837-A9175FF1829A}" type="presOf" srcId="{32F03F71-0D53-4672-A27F-CC716F962668}" destId="{43BF8570-C2D9-4A04-8AF7-F04562A34375}" srcOrd="0" destOrd="1" presId="urn:microsoft.com/office/officeart/2005/8/layout/hProcess4"/>
    <dgm:cxn modelId="{5CE8111D-8220-4D0A-B377-FD5ABDE18814}" srcId="{77E38E4C-4E75-47A2-ACB5-76F8D6D25E6A}" destId="{EC47BF41-2F61-437C-8E04-A57D6540A223}" srcOrd="1" destOrd="0" parTransId="{4395690D-4E96-4AD5-9761-22D44FA865C1}" sibTransId="{75075312-9E6C-4B5B-A278-AD95E8CF854F}"/>
    <dgm:cxn modelId="{BEF2A631-2C45-4655-8731-581B8D848DA5}" type="presOf" srcId="{F267A6FC-979A-44AA-84BF-ED0A5D38A012}" destId="{0275F185-D55E-4F0B-B7A6-C5577D4EE8C5}" srcOrd="0" destOrd="0" presId="urn:microsoft.com/office/officeart/2005/8/layout/hProcess4"/>
    <dgm:cxn modelId="{22689732-D43C-4C56-9696-FF609779BA98}" type="presOf" srcId="{1477F7C8-1D7A-46A0-98AE-CD426889A44A}" destId="{66B978F5-29FC-4EEA-9D80-D734165AD3D9}" srcOrd="0" destOrd="0" presId="urn:microsoft.com/office/officeart/2005/8/layout/hProcess4"/>
    <dgm:cxn modelId="{FD061036-A350-4937-941F-C27ED396331E}" type="presOf" srcId="{7C53761E-D277-41E7-A2CA-95CE8C9B9C79}" destId="{90DC8088-9A0A-4932-88B4-A46DC18FD6F2}" srcOrd="0" destOrd="0" presId="urn:microsoft.com/office/officeart/2005/8/layout/hProcess4"/>
    <dgm:cxn modelId="{CD58BD37-D7AC-4678-9574-E9D35D0B7E9A}" srcId="{FB6F7BAB-5F66-4CD2-9B5C-8A6E75028E73}" destId="{20444155-F232-4AC2-9537-5330DF954D7A}" srcOrd="2" destOrd="0" parTransId="{BD635C52-FC10-498D-B745-475E32AEF2EE}" sibTransId="{D73BFA8B-9407-46C8-9324-F35481C26202}"/>
    <dgm:cxn modelId="{444CAA3E-E820-44F9-B364-9D3D7B495E53}" type="presOf" srcId="{DCA9D299-EFD7-43FA-82C0-2B113D3AB172}" destId="{00FE5E83-9488-4394-B7CF-10590192BDF7}" srcOrd="0" destOrd="1" presId="urn:microsoft.com/office/officeart/2005/8/layout/hProcess4"/>
    <dgm:cxn modelId="{C980E23E-6157-4FE2-A576-FFBDA379B338}" type="presOf" srcId="{701F9DA6-DD16-4DA7-B45A-063DC188514F}" destId="{95FB1418-89C5-419B-B277-5D02997866F8}" srcOrd="0" destOrd="0" presId="urn:microsoft.com/office/officeart/2005/8/layout/hProcess4"/>
    <dgm:cxn modelId="{526C0948-B6FE-4F19-8D7E-F6BABEB4D6E9}" type="presOf" srcId="{32F03F71-0D53-4672-A27F-CC716F962668}" destId="{020DF056-3CDD-464E-BC85-F9463490FFA4}" srcOrd="1" destOrd="1" presId="urn:microsoft.com/office/officeart/2005/8/layout/hProcess4"/>
    <dgm:cxn modelId="{36EB584B-B814-4442-A850-F858B73553EF}" srcId="{77E38E4C-4E75-47A2-ACB5-76F8D6D25E6A}" destId="{F88ED1F4-F064-4A96-83DF-D94E9234E534}" srcOrd="0" destOrd="0" parTransId="{6C609388-63E9-49F6-AC2D-7E44385AC053}" sibTransId="{22107B5E-4FCC-4883-8E7F-568146790DE2}"/>
    <dgm:cxn modelId="{603E354F-3B22-4AA0-869E-BA0370648843}" type="presOf" srcId="{5C3ECAD2-52EE-443B-8A83-17E4C6B63032}" destId="{C0CBEE6D-3A32-4D69-8BC9-42B0BBE97EBB}" srcOrd="0" destOrd="1" presId="urn:microsoft.com/office/officeart/2005/8/layout/hProcess4"/>
    <dgm:cxn modelId="{35585E50-867F-4F91-8200-E92F1C079C66}" type="presOf" srcId="{6319DCFC-84F3-4A73-9358-383A745F6F14}" destId="{7A1B0A4E-C243-48AD-87A8-4E8947A3F76B}" srcOrd="1" destOrd="0" presId="urn:microsoft.com/office/officeart/2005/8/layout/hProcess4"/>
    <dgm:cxn modelId="{6F30BC52-B5AF-4341-B0E6-42DBC1A7318A}" type="presOf" srcId="{F88ED1F4-F064-4A96-83DF-D94E9234E534}" destId="{0EAABC80-EBFD-435F-89B0-8B22D6E58A49}" srcOrd="0" destOrd="0" presId="urn:microsoft.com/office/officeart/2005/8/layout/hProcess4"/>
    <dgm:cxn modelId="{AEA7A45B-E8C6-447E-85A3-B91714760154}" type="presOf" srcId="{2836BF11-8CE7-4EBD-9A82-73F29EFFDB2E}" destId="{66B978F5-29FC-4EEA-9D80-D734165AD3D9}" srcOrd="0" destOrd="1" presId="urn:microsoft.com/office/officeart/2005/8/layout/hProcess4"/>
    <dgm:cxn modelId="{C0D2E55B-A5D8-4C4D-90BB-8DC6A6029688}" srcId="{595C5E31-1272-45B5-8B64-E3B7C1042E5C}" destId="{3A32ADB8-88F6-4563-B095-E3C3FA5532DE}" srcOrd="2" destOrd="0" parTransId="{006712B0-1ECD-4B5B-BAC1-AD183C59607A}" sibTransId="{A1D3986B-C001-4E97-9C75-42788C619D1C}"/>
    <dgm:cxn modelId="{9F09805F-B5F1-4571-A470-BBDD9F6BA7BB}" srcId="{595C5E31-1272-45B5-8B64-E3B7C1042E5C}" destId="{945F0498-7FA0-4345-80DB-D374A9516911}" srcOrd="0" destOrd="0" parTransId="{E7E2B853-773F-4E22-8EC9-1FEFA9715D70}" sibTransId="{5782B742-6639-402B-A200-75F8A0D2C132}"/>
    <dgm:cxn modelId="{3AA5C060-1294-475D-82B1-CBC4F916B5F6}" srcId="{8DA13CA6-89B6-45D7-A912-2EBF0198382C}" destId="{595C5E31-1272-45B5-8B64-E3B7C1042E5C}" srcOrd="4" destOrd="0" parTransId="{9216D31A-38D6-4827-8948-5529B3296A51}" sibTransId="{F7DACC5D-9541-4963-A299-37D25EB37D08}"/>
    <dgm:cxn modelId="{B9264A62-1E91-476B-9FDA-9FDA78594168}" type="presOf" srcId="{EC47BF41-2F61-437C-8E04-A57D6540A223}" destId="{7B586508-7E58-4877-97B2-3E2362ECDF5E}" srcOrd="1" destOrd="1" presId="urn:microsoft.com/office/officeart/2005/8/layout/hProcess4"/>
    <dgm:cxn modelId="{7BB52163-0A66-44D2-8C15-A70E6F3956B4}" srcId="{7C53761E-D277-41E7-A2CA-95CE8C9B9C79}" destId="{5C3ECAD2-52EE-443B-8A83-17E4C6B63032}" srcOrd="1" destOrd="0" parTransId="{7C00CC21-0C61-4665-860C-0E861B37A12C}" sibTransId="{76DBDE9B-B60D-44DF-BEE8-6C48FB8B3209}"/>
    <dgm:cxn modelId="{FAB65363-1648-4C4F-9A57-C26B4E073B21}" type="presOf" srcId="{1EEC2021-1589-40C3-B815-44C6F95AD938}" destId="{020DF056-3CDD-464E-BC85-F9463490FFA4}" srcOrd="1" destOrd="0" presId="urn:microsoft.com/office/officeart/2005/8/layout/hProcess4"/>
    <dgm:cxn modelId="{BDDCBB6E-E316-4FD0-B0DD-905EA17BC608}" type="presOf" srcId="{8DA13CA6-89B6-45D7-A912-2EBF0198382C}" destId="{397C3CD5-7131-4BDF-80C1-835844000775}" srcOrd="0" destOrd="0" presId="urn:microsoft.com/office/officeart/2005/8/layout/hProcess4"/>
    <dgm:cxn modelId="{7FC8DE77-AC6C-4D0B-AA4D-8812553703B9}" type="presOf" srcId="{1EEC2021-1589-40C3-B815-44C6F95AD938}" destId="{43BF8570-C2D9-4A04-8AF7-F04562A34375}" srcOrd="0" destOrd="0" presId="urn:microsoft.com/office/officeart/2005/8/layout/hProcess4"/>
    <dgm:cxn modelId="{C574B77D-7A80-42CD-A388-879D20F82C99}" type="presOf" srcId="{7F590556-7251-4272-9F96-F042A28D5209}" destId="{7B586508-7E58-4877-97B2-3E2362ECDF5E}" srcOrd="1" destOrd="2" presId="urn:microsoft.com/office/officeart/2005/8/layout/hProcess4"/>
    <dgm:cxn modelId="{CABC3F7F-D9B0-4C6C-A437-901DCF8A2B7D}" type="presOf" srcId="{2D23CF45-94B7-4265-BD4F-B10B9A98F9EB}" destId="{AC64060D-8712-4C45-8A97-EBA610166D68}" srcOrd="0" destOrd="0" presId="urn:microsoft.com/office/officeart/2005/8/layout/hProcess4"/>
    <dgm:cxn modelId="{AE865F80-F76D-4BF5-90FB-06AD6AA67534}" type="presOf" srcId="{DCA9D299-EFD7-43FA-82C0-2B113D3AB172}" destId="{48252AC0-A54B-4237-B56B-786ECE82DB0C}" srcOrd="1" destOrd="1" presId="urn:microsoft.com/office/officeart/2005/8/layout/hProcess4"/>
    <dgm:cxn modelId="{43489D80-5A49-4191-9496-09F02AC02675}" type="presOf" srcId="{20444155-F232-4AC2-9537-5330DF954D7A}" destId="{43BF8570-C2D9-4A04-8AF7-F04562A34375}" srcOrd="0" destOrd="2" presId="urn:microsoft.com/office/officeart/2005/8/layout/hProcess4"/>
    <dgm:cxn modelId="{6707B483-3EA8-47A0-A06C-E1C2BB52845D}" srcId="{8DA13CA6-89B6-45D7-A912-2EBF0198382C}" destId="{77E38E4C-4E75-47A2-ACB5-76F8D6D25E6A}" srcOrd="1" destOrd="0" parTransId="{005276AB-B949-466E-8137-4397665DC7FB}" sibTransId="{3E28CF70-0A4A-40EE-BDE9-65B029DC38DD}"/>
    <dgm:cxn modelId="{04D77288-CA36-4904-BA21-44BCFE47C5C2}" srcId="{FB6F7BAB-5F66-4CD2-9B5C-8A6E75028E73}" destId="{32F03F71-0D53-4672-A27F-CC716F962668}" srcOrd="1" destOrd="0" parTransId="{0F6415BD-A469-41AF-91E8-31A684718E93}" sibTransId="{AB7B0076-5514-4E1C-B79E-592FF9B74D27}"/>
    <dgm:cxn modelId="{82B35F8C-E4BB-4A85-955C-69286F8F0378}" type="presOf" srcId="{945F0498-7FA0-4345-80DB-D374A9516911}" destId="{00FE5E83-9488-4394-B7CF-10590192BDF7}" srcOrd="0" destOrd="0" presId="urn:microsoft.com/office/officeart/2005/8/layout/hProcess4"/>
    <dgm:cxn modelId="{B7E5AB8C-3737-4EE4-AC1F-651A431FF2AD}" srcId="{595C5E31-1272-45B5-8B64-E3B7C1042E5C}" destId="{DCA9D299-EFD7-43FA-82C0-2B113D3AB172}" srcOrd="1" destOrd="0" parTransId="{D0258B72-4973-4F37-9DEC-D9E57A233D34}" sibTransId="{5C1A116D-AD56-49DA-9B1D-C4E74EA5B4D6}"/>
    <dgm:cxn modelId="{7C501E95-4770-4CE8-AD1D-A89E44073966}" srcId="{8DA13CA6-89B6-45D7-A912-2EBF0198382C}" destId="{FB6F7BAB-5F66-4CD2-9B5C-8A6E75028E73}" srcOrd="3" destOrd="0" parTransId="{8F525809-862B-40CA-87C4-E69225066819}" sibTransId="{2D23CF45-94B7-4265-BD4F-B10B9A98F9EB}"/>
    <dgm:cxn modelId="{2B6C6DA2-F45D-440B-B755-3C1F2313566A}" srcId="{7C53761E-D277-41E7-A2CA-95CE8C9B9C79}" destId="{BB810AE7-A3CE-4DA8-B524-1A502D1B414E}" srcOrd="2" destOrd="0" parTransId="{7A10ED8D-CAA6-407B-99F4-BAEF41E44CFD}" sibTransId="{4F7A01CD-5F58-4215-B719-D9BC905E5CFD}"/>
    <dgm:cxn modelId="{D93ADBA4-0642-4961-89E1-8A604DA8B15E}" type="presOf" srcId="{7F590556-7251-4272-9F96-F042A28D5209}" destId="{0EAABC80-EBFD-435F-89B0-8B22D6E58A49}" srcOrd="0" destOrd="2" presId="urn:microsoft.com/office/officeart/2005/8/layout/hProcess4"/>
    <dgm:cxn modelId="{5AB13CAA-38B7-49A8-89BB-A0ACE49E44F1}" srcId="{FB6F7BAB-5F66-4CD2-9B5C-8A6E75028E73}" destId="{1EEC2021-1589-40C3-B815-44C6F95AD938}" srcOrd="0" destOrd="0" parTransId="{1F9C1F5D-E467-46E7-B948-27B7D4440DE2}" sibTransId="{06A4A804-2914-4392-A899-467A25A0541D}"/>
    <dgm:cxn modelId="{8214FDAF-1554-4EB0-858D-CE2A48572417}" type="presOf" srcId="{6319DCFC-84F3-4A73-9358-383A745F6F14}" destId="{C0CBEE6D-3A32-4D69-8BC9-42B0BBE97EBB}" srcOrd="0" destOrd="0" presId="urn:microsoft.com/office/officeart/2005/8/layout/hProcess4"/>
    <dgm:cxn modelId="{F0C392BE-13AB-4A2B-B4F4-AA0BBBC0EB42}" type="presOf" srcId="{EC47BF41-2F61-437C-8E04-A57D6540A223}" destId="{0EAABC80-EBFD-435F-89B0-8B22D6E58A49}" srcOrd="0" destOrd="1" presId="urn:microsoft.com/office/officeart/2005/8/layout/hProcess4"/>
    <dgm:cxn modelId="{7C2BA8C5-F840-4F83-A982-99A13D30F20B}" type="presOf" srcId="{595C5E31-1272-45B5-8B64-E3B7C1042E5C}" destId="{68033A05-3291-4FD9-A994-CEE97B272F42}" srcOrd="0" destOrd="0" presId="urn:microsoft.com/office/officeart/2005/8/layout/hProcess4"/>
    <dgm:cxn modelId="{B04AEAC8-2EC1-411C-8B09-97DAC1D8A6EA}" type="presOf" srcId="{77E38E4C-4E75-47A2-ACB5-76F8D6D25E6A}" destId="{E0683988-BDBF-4506-91E0-E178A045D304}" srcOrd="0" destOrd="0" presId="urn:microsoft.com/office/officeart/2005/8/layout/hProcess4"/>
    <dgm:cxn modelId="{613A4CCE-C0CD-4D01-AF74-6AAA6142E5AA}" type="presOf" srcId="{1477F7C8-1D7A-46A0-98AE-CD426889A44A}" destId="{9764A6BE-DE31-4E39-BE9D-AA6F23F95A31}" srcOrd="1" destOrd="0" presId="urn:microsoft.com/office/officeart/2005/8/layout/hProcess4"/>
    <dgm:cxn modelId="{4140BACE-8208-49DA-92D5-8FAD1A54C5D2}" srcId="{8DA13CA6-89B6-45D7-A912-2EBF0198382C}" destId="{F267A6FC-979A-44AA-84BF-ED0A5D38A012}" srcOrd="2" destOrd="0" parTransId="{EAAE6ABA-0075-42A3-B59B-E629571E29D4}" sibTransId="{DA1C8C1B-D21A-47E5-84E6-240485115685}"/>
    <dgm:cxn modelId="{E824C0CF-B50F-4A26-9FB5-2BBA7899BB7B}" type="presOf" srcId="{945F0498-7FA0-4345-80DB-D374A9516911}" destId="{48252AC0-A54B-4237-B56B-786ECE82DB0C}" srcOrd="1" destOrd="0" presId="urn:microsoft.com/office/officeart/2005/8/layout/hProcess4"/>
    <dgm:cxn modelId="{16A835D1-D069-44DE-8B48-4EB18566A67D}" type="presOf" srcId="{DA1C8C1B-D21A-47E5-84E6-240485115685}" destId="{191A42C1-8386-4815-A122-10705075544C}" srcOrd="0" destOrd="0" presId="urn:microsoft.com/office/officeart/2005/8/layout/hProcess4"/>
    <dgm:cxn modelId="{5B7E96D7-F17F-48EC-AF58-14EBE8E2459C}" type="presOf" srcId="{3A32ADB8-88F6-4563-B095-E3C3FA5532DE}" destId="{00FE5E83-9488-4394-B7CF-10590192BDF7}" srcOrd="0" destOrd="2" presId="urn:microsoft.com/office/officeart/2005/8/layout/hProcess4"/>
    <dgm:cxn modelId="{695EDCDB-8D76-4E1C-B393-773E8D842C19}" type="presOf" srcId="{FB6F7BAB-5F66-4CD2-9B5C-8A6E75028E73}" destId="{752DEA34-5C50-4F74-9D07-A8CAEAC662B7}" srcOrd="0" destOrd="0" presId="urn:microsoft.com/office/officeart/2005/8/layout/hProcess4"/>
    <dgm:cxn modelId="{935E3DE0-675D-4824-A332-768168C90383}" type="presOf" srcId="{BB810AE7-A3CE-4DA8-B524-1A502D1B414E}" destId="{7A1B0A4E-C243-48AD-87A8-4E8947A3F76B}" srcOrd="1" destOrd="2" presId="urn:microsoft.com/office/officeart/2005/8/layout/hProcess4"/>
    <dgm:cxn modelId="{4586C0E3-097D-4DE8-BB7E-4E94758FF3F7}" srcId="{F267A6FC-979A-44AA-84BF-ED0A5D38A012}" destId="{1477F7C8-1D7A-46A0-98AE-CD426889A44A}" srcOrd="0" destOrd="0" parTransId="{17EC084F-F544-4509-9D4B-0E205D00B3BA}" sibTransId="{48840AAC-FCB6-4B0E-91D8-3B85915DBDAC}"/>
    <dgm:cxn modelId="{9C368BEC-B18E-4CBD-84B7-C9E79F0AD72E}" srcId="{7C53761E-D277-41E7-A2CA-95CE8C9B9C79}" destId="{6319DCFC-84F3-4A73-9358-383A745F6F14}" srcOrd="0" destOrd="0" parTransId="{783B03D2-08AE-4FF7-99A4-B0E136B761CE}" sibTransId="{9DB4844B-C8D9-46F5-A7AF-731272AB7667}"/>
    <dgm:cxn modelId="{3E8244ED-9F78-4FBD-88B3-CD2CB767DCC6}" srcId="{77E38E4C-4E75-47A2-ACB5-76F8D6D25E6A}" destId="{7F590556-7251-4272-9F96-F042A28D5209}" srcOrd="2" destOrd="0" parTransId="{3AE2F1E3-C27E-4392-93FB-77C880AD5E0C}" sibTransId="{3677DEFD-594C-4126-8680-35C0887A262B}"/>
    <dgm:cxn modelId="{3E9F48ED-8C38-46F0-85A5-9F9D89E9B2DA}" srcId="{F267A6FC-979A-44AA-84BF-ED0A5D38A012}" destId="{2836BF11-8CE7-4EBD-9A82-73F29EFFDB2E}" srcOrd="1" destOrd="0" parTransId="{134FEB07-1831-4C18-9DF6-C70F943799B3}" sibTransId="{A8914908-944A-4BC5-9A3D-91C3DDD62A9F}"/>
    <dgm:cxn modelId="{D22C38F0-AC6E-4649-840B-BF89B60C1928}" type="presOf" srcId="{BB810AE7-A3CE-4DA8-B524-1A502D1B414E}" destId="{C0CBEE6D-3A32-4D69-8BC9-42B0BBE97EBB}" srcOrd="0" destOrd="2" presId="urn:microsoft.com/office/officeart/2005/8/layout/hProcess4"/>
    <dgm:cxn modelId="{45421CF2-3FAA-43E2-9BB2-38B4EC02BA0D}" type="presOf" srcId="{2836BF11-8CE7-4EBD-9A82-73F29EFFDB2E}" destId="{9764A6BE-DE31-4E39-BE9D-AA6F23F95A31}" srcOrd="1" destOrd="1" presId="urn:microsoft.com/office/officeart/2005/8/layout/hProcess4"/>
    <dgm:cxn modelId="{2B5945F6-2F1A-47E4-A1DD-0DD154A74C4A}" type="presOf" srcId="{5C3ECAD2-52EE-443B-8A83-17E4C6B63032}" destId="{7A1B0A4E-C243-48AD-87A8-4E8947A3F76B}" srcOrd="1" destOrd="1" presId="urn:microsoft.com/office/officeart/2005/8/layout/hProcess4"/>
    <dgm:cxn modelId="{F8785CFC-AFDB-4E11-89D2-C9AA5D106748}" type="presOf" srcId="{F88ED1F4-F064-4A96-83DF-D94E9234E534}" destId="{7B586508-7E58-4877-97B2-3E2362ECDF5E}" srcOrd="1" destOrd="0" presId="urn:microsoft.com/office/officeart/2005/8/layout/hProcess4"/>
    <dgm:cxn modelId="{86CF81FC-FE05-4AE0-BE70-BEDD5FC9E545}" srcId="{8DA13CA6-89B6-45D7-A912-2EBF0198382C}" destId="{7C53761E-D277-41E7-A2CA-95CE8C9B9C79}" srcOrd="0" destOrd="0" parTransId="{9B0C2401-965E-4704-B69B-85B23A7E6CA6}" sibTransId="{701F9DA6-DD16-4DA7-B45A-063DC188514F}"/>
    <dgm:cxn modelId="{90748677-A7C3-4EC2-B8DD-110212A51950}" type="presParOf" srcId="{397C3CD5-7131-4BDF-80C1-835844000775}" destId="{7F20D7DE-E740-4F6A-8318-E7452D0AB24B}" srcOrd="0" destOrd="0" presId="urn:microsoft.com/office/officeart/2005/8/layout/hProcess4"/>
    <dgm:cxn modelId="{C0C53AFF-01FC-4266-87C6-ED27A385DD96}" type="presParOf" srcId="{397C3CD5-7131-4BDF-80C1-835844000775}" destId="{796FE19B-59A9-4F66-B068-896F7FF8F0C2}" srcOrd="1" destOrd="0" presId="urn:microsoft.com/office/officeart/2005/8/layout/hProcess4"/>
    <dgm:cxn modelId="{93988E68-2203-438A-A552-50B96359590C}" type="presParOf" srcId="{397C3CD5-7131-4BDF-80C1-835844000775}" destId="{92B99309-E416-4C1E-807A-0BEFFE6D6487}" srcOrd="2" destOrd="0" presId="urn:microsoft.com/office/officeart/2005/8/layout/hProcess4"/>
    <dgm:cxn modelId="{A7E1FE1F-95E3-412B-ACCF-3BBE121BF170}" type="presParOf" srcId="{92B99309-E416-4C1E-807A-0BEFFE6D6487}" destId="{94E3BFF4-8C93-4C98-BEEE-1F4A2162B226}" srcOrd="0" destOrd="0" presId="urn:microsoft.com/office/officeart/2005/8/layout/hProcess4"/>
    <dgm:cxn modelId="{A3776270-4DD1-4609-A3B4-386518C59121}" type="presParOf" srcId="{94E3BFF4-8C93-4C98-BEEE-1F4A2162B226}" destId="{889134DA-7353-4E7D-9148-4FD7B33E5C5B}" srcOrd="0" destOrd="0" presId="urn:microsoft.com/office/officeart/2005/8/layout/hProcess4"/>
    <dgm:cxn modelId="{D54099C3-812C-4599-AF55-304D46E3B82D}" type="presParOf" srcId="{94E3BFF4-8C93-4C98-BEEE-1F4A2162B226}" destId="{C0CBEE6D-3A32-4D69-8BC9-42B0BBE97EBB}" srcOrd="1" destOrd="0" presId="urn:microsoft.com/office/officeart/2005/8/layout/hProcess4"/>
    <dgm:cxn modelId="{9F0192C4-143A-4CF2-B0F5-04B0F445D5EF}" type="presParOf" srcId="{94E3BFF4-8C93-4C98-BEEE-1F4A2162B226}" destId="{7A1B0A4E-C243-48AD-87A8-4E8947A3F76B}" srcOrd="2" destOrd="0" presId="urn:microsoft.com/office/officeart/2005/8/layout/hProcess4"/>
    <dgm:cxn modelId="{347E72BF-5F9B-4006-9EDA-ECDC31C16C16}" type="presParOf" srcId="{94E3BFF4-8C93-4C98-BEEE-1F4A2162B226}" destId="{90DC8088-9A0A-4932-88B4-A46DC18FD6F2}" srcOrd="3" destOrd="0" presId="urn:microsoft.com/office/officeart/2005/8/layout/hProcess4"/>
    <dgm:cxn modelId="{85C76F76-D4FF-42F6-8D4E-A278F2BB0E89}" type="presParOf" srcId="{94E3BFF4-8C93-4C98-BEEE-1F4A2162B226}" destId="{2D2F0258-79C9-41B0-8D48-5BE173202EFD}" srcOrd="4" destOrd="0" presId="urn:microsoft.com/office/officeart/2005/8/layout/hProcess4"/>
    <dgm:cxn modelId="{15919654-BB94-4957-BC37-866C6F4D5C74}" type="presParOf" srcId="{92B99309-E416-4C1E-807A-0BEFFE6D6487}" destId="{95FB1418-89C5-419B-B277-5D02997866F8}" srcOrd="1" destOrd="0" presId="urn:microsoft.com/office/officeart/2005/8/layout/hProcess4"/>
    <dgm:cxn modelId="{3E4BB832-05D9-4776-8298-354D120DCFBD}" type="presParOf" srcId="{92B99309-E416-4C1E-807A-0BEFFE6D6487}" destId="{1237E4D3-C75B-4585-B82B-1E25B0A4AA2D}" srcOrd="2" destOrd="0" presId="urn:microsoft.com/office/officeart/2005/8/layout/hProcess4"/>
    <dgm:cxn modelId="{EFBDAB1D-F78E-483F-87D0-C5B1754D7973}" type="presParOf" srcId="{1237E4D3-C75B-4585-B82B-1E25B0A4AA2D}" destId="{5DFA849D-96A8-4BB8-AE30-C064905073F9}" srcOrd="0" destOrd="0" presId="urn:microsoft.com/office/officeart/2005/8/layout/hProcess4"/>
    <dgm:cxn modelId="{10B6BF00-FAEA-4A66-A549-5B99F3AC08B7}" type="presParOf" srcId="{1237E4D3-C75B-4585-B82B-1E25B0A4AA2D}" destId="{0EAABC80-EBFD-435F-89B0-8B22D6E58A49}" srcOrd="1" destOrd="0" presId="urn:microsoft.com/office/officeart/2005/8/layout/hProcess4"/>
    <dgm:cxn modelId="{10604F64-1BA1-4A4D-ABB3-67F56628B0E0}" type="presParOf" srcId="{1237E4D3-C75B-4585-B82B-1E25B0A4AA2D}" destId="{7B586508-7E58-4877-97B2-3E2362ECDF5E}" srcOrd="2" destOrd="0" presId="urn:microsoft.com/office/officeart/2005/8/layout/hProcess4"/>
    <dgm:cxn modelId="{58CDF289-EB73-42F7-9A35-F891C885DD1F}" type="presParOf" srcId="{1237E4D3-C75B-4585-B82B-1E25B0A4AA2D}" destId="{E0683988-BDBF-4506-91E0-E178A045D304}" srcOrd="3" destOrd="0" presId="urn:microsoft.com/office/officeart/2005/8/layout/hProcess4"/>
    <dgm:cxn modelId="{7A924967-97DB-49B9-9645-39912E778870}" type="presParOf" srcId="{1237E4D3-C75B-4585-B82B-1E25B0A4AA2D}" destId="{B240D379-1E3E-4D72-A3F9-0097018681C2}" srcOrd="4" destOrd="0" presId="urn:microsoft.com/office/officeart/2005/8/layout/hProcess4"/>
    <dgm:cxn modelId="{76BA8DB8-1646-4DC0-AE1F-61253DDA3FD6}" type="presParOf" srcId="{92B99309-E416-4C1E-807A-0BEFFE6D6487}" destId="{32F77507-2883-4E50-B57E-C39DCF5E1B7D}" srcOrd="3" destOrd="0" presId="urn:microsoft.com/office/officeart/2005/8/layout/hProcess4"/>
    <dgm:cxn modelId="{32D18B89-D6DB-458F-B09C-82C48D5A8EBB}" type="presParOf" srcId="{92B99309-E416-4C1E-807A-0BEFFE6D6487}" destId="{9EDD9C2D-4075-418A-AB59-6F78D1733591}" srcOrd="4" destOrd="0" presId="urn:microsoft.com/office/officeart/2005/8/layout/hProcess4"/>
    <dgm:cxn modelId="{8F1B0733-01D8-48E0-ABE2-E31904622CFA}" type="presParOf" srcId="{9EDD9C2D-4075-418A-AB59-6F78D1733591}" destId="{5228BA95-2E14-4F65-B4E8-6B90A94B6E03}" srcOrd="0" destOrd="0" presId="urn:microsoft.com/office/officeart/2005/8/layout/hProcess4"/>
    <dgm:cxn modelId="{2EDE6CEF-92D3-441B-8537-2D671A10D795}" type="presParOf" srcId="{9EDD9C2D-4075-418A-AB59-6F78D1733591}" destId="{66B978F5-29FC-4EEA-9D80-D734165AD3D9}" srcOrd="1" destOrd="0" presId="urn:microsoft.com/office/officeart/2005/8/layout/hProcess4"/>
    <dgm:cxn modelId="{7C48DC43-3123-4C2C-8037-80F2ADAE3EBA}" type="presParOf" srcId="{9EDD9C2D-4075-418A-AB59-6F78D1733591}" destId="{9764A6BE-DE31-4E39-BE9D-AA6F23F95A31}" srcOrd="2" destOrd="0" presId="urn:microsoft.com/office/officeart/2005/8/layout/hProcess4"/>
    <dgm:cxn modelId="{6B0EA334-3227-4187-9432-6DCA96F0342C}" type="presParOf" srcId="{9EDD9C2D-4075-418A-AB59-6F78D1733591}" destId="{0275F185-D55E-4F0B-B7A6-C5577D4EE8C5}" srcOrd="3" destOrd="0" presId="urn:microsoft.com/office/officeart/2005/8/layout/hProcess4"/>
    <dgm:cxn modelId="{88316A78-4478-4CAB-8808-EA5A1D8C8788}" type="presParOf" srcId="{9EDD9C2D-4075-418A-AB59-6F78D1733591}" destId="{D3D5D2EE-D5C2-4FE6-A8D7-29F0DBBCA7C6}" srcOrd="4" destOrd="0" presId="urn:microsoft.com/office/officeart/2005/8/layout/hProcess4"/>
    <dgm:cxn modelId="{9B60A4D7-9DB8-400B-8ED2-5E3CF1729E04}" type="presParOf" srcId="{92B99309-E416-4C1E-807A-0BEFFE6D6487}" destId="{191A42C1-8386-4815-A122-10705075544C}" srcOrd="5" destOrd="0" presId="urn:microsoft.com/office/officeart/2005/8/layout/hProcess4"/>
    <dgm:cxn modelId="{6EBA7A40-8E86-46B1-9802-1E28E7BF6370}" type="presParOf" srcId="{92B99309-E416-4C1E-807A-0BEFFE6D6487}" destId="{26628FBF-879C-4841-A1C8-BBEFDAB65824}" srcOrd="6" destOrd="0" presId="urn:microsoft.com/office/officeart/2005/8/layout/hProcess4"/>
    <dgm:cxn modelId="{752BA9DD-8FB1-4B47-A059-F7317302EEEF}" type="presParOf" srcId="{26628FBF-879C-4841-A1C8-BBEFDAB65824}" destId="{90740234-EF94-4813-B645-21FBE7D78F47}" srcOrd="0" destOrd="0" presId="urn:microsoft.com/office/officeart/2005/8/layout/hProcess4"/>
    <dgm:cxn modelId="{A7AFFC29-64CC-426C-9E93-1CACD8D8B8E1}" type="presParOf" srcId="{26628FBF-879C-4841-A1C8-BBEFDAB65824}" destId="{43BF8570-C2D9-4A04-8AF7-F04562A34375}" srcOrd="1" destOrd="0" presId="urn:microsoft.com/office/officeart/2005/8/layout/hProcess4"/>
    <dgm:cxn modelId="{F8B94363-A426-4BA9-9735-F1C113E9A2F4}" type="presParOf" srcId="{26628FBF-879C-4841-A1C8-BBEFDAB65824}" destId="{020DF056-3CDD-464E-BC85-F9463490FFA4}" srcOrd="2" destOrd="0" presId="urn:microsoft.com/office/officeart/2005/8/layout/hProcess4"/>
    <dgm:cxn modelId="{C3982F4E-F22C-442E-9074-882D7A0C7AB4}" type="presParOf" srcId="{26628FBF-879C-4841-A1C8-BBEFDAB65824}" destId="{752DEA34-5C50-4F74-9D07-A8CAEAC662B7}" srcOrd="3" destOrd="0" presId="urn:microsoft.com/office/officeart/2005/8/layout/hProcess4"/>
    <dgm:cxn modelId="{7885AE44-15D5-4FC6-BBD4-2987F2E10D40}" type="presParOf" srcId="{26628FBF-879C-4841-A1C8-BBEFDAB65824}" destId="{9292C753-9A66-4E5A-8812-AF7D8F13737C}" srcOrd="4" destOrd="0" presId="urn:microsoft.com/office/officeart/2005/8/layout/hProcess4"/>
    <dgm:cxn modelId="{E7AF37E7-EA99-4413-B32A-446B29E2BDDE}" type="presParOf" srcId="{92B99309-E416-4C1E-807A-0BEFFE6D6487}" destId="{AC64060D-8712-4C45-8A97-EBA610166D68}" srcOrd="7" destOrd="0" presId="urn:microsoft.com/office/officeart/2005/8/layout/hProcess4"/>
    <dgm:cxn modelId="{BF516E5D-3499-4FD9-8298-D62BFA665D87}" type="presParOf" srcId="{92B99309-E416-4C1E-807A-0BEFFE6D6487}" destId="{48511F33-5216-4077-8F65-99F77BB66B2B}" srcOrd="8" destOrd="0" presId="urn:microsoft.com/office/officeart/2005/8/layout/hProcess4"/>
    <dgm:cxn modelId="{72C238E8-61F4-4DC9-ABEF-90D3074AE1C9}" type="presParOf" srcId="{48511F33-5216-4077-8F65-99F77BB66B2B}" destId="{932864ED-E0E2-4B73-AA0F-FE788E2E2A3A}" srcOrd="0" destOrd="0" presId="urn:microsoft.com/office/officeart/2005/8/layout/hProcess4"/>
    <dgm:cxn modelId="{26DCA8FF-CEEB-46C6-B102-9A1DFA2A5873}" type="presParOf" srcId="{48511F33-5216-4077-8F65-99F77BB66B2B}" destId="{00FE5E83-9488-4394-B7CF-10590192BDF7}" srcOrd="1" destOrd="0" presId="urn:microsoft.com/office/officeart/2005/8/layout/hProcess4"/>
    <dgm:cxn modelId="{41D4784E-BCB9-4B66-B88A-D1E2856BABB7}" type="presParOf" srcId="{48511F33-5216-4077-8F65-99F77BB66B2B}" destId="{48252AC0-A54B-4237-B56B-786ECE82DB0C}" srcOrd="2" destOrd="0" presId="urn:microsoft.com/office/officeart/2005/8/layout/hProcess4"/>
    <dgm:cxn modelId="{EE4A8C56-4B12-4AD3-80F3-73A971920F17}" type="presParOf" srcId="{48511F33-5216-4077-8F65-99F77BB66B2B}" destId="{68033A05-3291-4FD9-A994-CEE97B272F42}" srcOrd="3" destOrd="0" presId="urn:microsoft.com/office/officeart/2005/8/layout/hProcess4"/>
    <dgm:cxn modelId="{2BCC83EA-B586-4BCE-A646-F50ADEC1BF3C}" type="presParOf" srcId="{48511F33-5216-4077-8F65-99F77BB66B2B}" destId="{5F8F75DD-FD83-448A-BACC-4F80C2C231BB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5FB8D87-BBFB-4124-B523-FB1E342284A3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F725BC3-77D7-40BA-8BF9-BA92FC67EE37}">
      <dgm:prSet phldrT="[Text]" custT="1"/>
      <dgm:spPr>
        <a:solidFill>
          <a:srgbClr val="3D2E69"/>
        </a:solidFill>
        <a:ln>
          <a:solidFill>
            <a:srgbClr val="3D2E69"/>
          </a:solidFill>
        </a:ln>
      </dgm:spPr>
      <dgm:t>
        <a:bodyPr/>
        <a:lstStyle/>
        <a:p>
          <a:r>
            <a:rPr lang="en-US" sz="2200" b="1" dirty="0">
              <a:latin typeface="+mj-lt"/>
            </a:rPr>
            <a:t>Population Health</a:t>
          </a:r>
        </a:p>
      </dgm:t>
    </dgm:pt>
    <dgm:pt modelId="{9C7371E5-981E-4958-91BB-89F7B602D4B3}" type="parTrans" cxnId="{D880F0D8-2D61-4774-BA87-226DE44F84AB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EAE51C3E-863C-4D0A-AF8D-B1BDF8578274}" type="sibTrans" cxnId="{D880F0D8-2D61-4774-BA87-226DE44F84AB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DC4B69E4-BBDD-40EF-9FA4-F14678C62E3B}">
      <dgm:prSet phldrT="[Text]" custT="1"/>
      <dgm:spPr>
        <a:solidFill>
          <a:srgbClr val="2F5597">
            <a:alpha val="40000"/>
          </a:srgbClr>
        </a:solidFill>
        <a:ln>
          <a:solidFill>
            <a:srgbClr val="93B0CE">
              <a:alpha val="90000"/>
            </a:srgbClr>
          </a:solidFill>
        </a:ln>
      </dgm:spPr>
      <dgm:t>
        <a:bodyPr/>
        <a:lstStyle/>
        <a:p>
          <a:pPr>
            <a:spcAft>
              <a:spcPts val="600"/>
            </a:spcAft>
          </a:pPr>
          <a:r>
            <a:rPr lang="en-US" sz="1800" dirty="0">
              <a:latin typeface="+mj-lt"/>
            </a:rPr>
            <a:t>Centralized patient outreach letters</a:t>
          </a:r>
        </a:p>
      </dgm:t>
    </dgm:pt>
    <dgm:pt modelId="{FD1E7B05-5DB4-4383-95A0-C0797A8CF442}" type="parTrans" cxnId="{70F5ABAF-698A-4E9B-AC6D-776C88B0E1A4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51AA716F-B34C-498D-930A-1A9F6A2B7035}" type="sibTrans" cxnId="{70F5ABAF-698A-4E9B-AC6D-776C88B0E1A4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35D1B32B-9A88-410D-BE7D-906D97B8FB02}">
      <dgm:prSet phldrT="[Text]" custT="1"/>
      <dgm:spPr>
        <a:solidFill>
          <a:srgbClr val="2F5597">
            <a:alpha val="40000"/>
          </a:srgbClr>
        </a:solidFill>
        <a:ln>
          <a:solidFill>
            <a:srgbClr val="93B0CE">
              <a:alpha val="90000"/>
            </a:srgbClr>
          </a:solidFill>
        </a:ln>
      </dgm:spPr>
      <dgm:t>
        <a:bodyPr/>
        <a:lstStyle/>
        <a:p>
          <a:pPr>
            <a:spcAft>
              <a:spcPts val="600"/>
            </a:spcAft>
          </a:pPr>
          <a:r>
            <a:rPr lang="en-US" sz="1800" dirty="0">
              <a:latin typeface="+mj-lt"/>
            </a:rPr>
            <a:t>Telephonic and electronic patient outreach</a:t>
          </a:r>
        </a:p>
      </dgm:t>
    </dgm:pt>
    <dgm:pt modelId="{0A716A14-DC20-412F-9C98-C5A114811D92}" type="parTrans" cxnId="{BDDFF347-7128-4010-8926-43019BC7FC86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22D4EE13-01AA-470B-9747-F4AE62816016}" type="sibTrans" cxnId="{BDDFF347-7128-4010-8926-43019BC7FC86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C0893895-6B76-49B6-A219-E56DF007AABD}">
      <dgm:prSet phldrT="[Text]" custT="1"/>
      <dgm:spPr>
        <a:solidFill>
          <a:srgbClr val="3D2E69"/>
        </a:solidFill>
        <a:ln>
          <a:solidFill>
            <a:srgbClr val="3D2E69"/>
          </a:solidFill>
        </a:ln>
      </dgm:spPr>
      <dgm:t>
        <a:bodyPr/>
        <a:lstStyle/>
        <a:p>
          <a:r>
            <a:rPr lang="en-US" sz="2200" b="1" dirty="0">
              <a:latin typeface="+mj-lt"/>
            </a:rPr>
            <a:t>Contact Center</a:t>
          </a:r>
        </a:p>
      </dgm:t>
    </dgm:pt>
    <dgm:pt modelId="{1FFB963F-6171-4980-BE3F-C7381AB2593A}" type="parTrans" cxnId="{1B5CE0EA-DCC3-41BB-A7DB-D3A4352392F3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5B498E28-4A06-4FA8-A1C0-FA09EC2FC5DA}" type="sibTrans" cxnId="{1B5CE0EA-DCC3-41BB-A7DB-D3A4352392F3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16E92A04-009C-41CD-B715-154EAE0EAD59}">
      <dgm:prSet phldrT="[Text]" custT="1"/>
      <dgm:spPr>
        <a:solidFill>
          <a:srgbClr val="2F5597">
            <a:alpha val="40000"/>
          </a:srgbClr>
        </a:solidFill>
        <a:ln>
          <a:solidFill>
            <a:srgbClr val="93B0CE">
              <a:alpha val="90000"/>
            </a:srgbClr>
          </a:solidFill>
        </a:ln>
      </dgm:spPr>
      <dgm:t>
        <a:bodyPr/>
        <a:lstStyle/>
        <a:p>
          <a:r>
            <a:rPr lang="en-US" sz="1800" dirty="0">
              <a:latin typeface="+mj-lt"/>
            </a:rPr>
            <a:t>Identify Gen PCP field inaccuracies</a:t>
          </a:r>
        </a:p>
      </dgm:t>
    </dgm:pt>
    <dgm:pt modelId="{D4960E87-787B-425B-AA0B-289294688164}" type="parTrans" cxnId="{7AA944C1-2B57-4794-B008-22C7D401DFB1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84DC5DA8-D48C-42A1-8953-A7F81D4AE716}" type="sibTrans" cxnId="{7AA944C1-2B57-4794-B008-22C7D401DFB1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6890872B-1A72-40EA-867E-4F0F58F0013A}">
      <dgm:prSet phldrT="[Text]" custT="1"/>
      <dgm:spPr>
        <a:solidFill>
          <a:srgbClr val="3D2E69"/>
        </a:solidFill>
        <a:ln>
          <a:solidFill>
            <a:srgbClr val="3D2E69"/>
          </a:solidFill>
        </a:ln>
      </dgm:spPr>
      <dgm:t>
        <a:bodyPr/>
        <a:lstStyle/>
        <a:p>
          <a:r>
            <a:rPr lang="en-US" sz="2200" b="1" dirty="0">
              <a:latin typeface="+mj-lt"/>
            </a:rPr>
            <a:t>Front Desk</a:t>
          </a:r>
        </a:p>
      </dgm:t>
    </dgm:pt>
    <dgm:pt modelId="{E9AC53F6-0921-4FDE-BAD2-6F600C01460E}" type="parTrans" cxnId="{2413BF94-281B-4ACC-A3A1-972D02B83906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AE677639-63C2-4F0D-ACCC-86BAACFE1697}" type="sibTrans" cxnId="{2413BF94-281B-4ACC-A3A1-972D02B83906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D1EA6882-7730-4EC8-9775-2CED822A48C7}">
      <dgm:prSet phldrT="[Text]" custT="1"/>
      <dgm:spPr>
        <a:solidFill>
          <a:srgbClr val="2F5597">
            <a:alpha val="40000"/>
          </a:srgbClr>
        </a:solidFill>
        <a:ln>
          <a:solidFill>
            <a:srgbClr val="93B0CE">
              <a:alpha val="90000"/>
            </a:srgbClr>
          </a:solidFill>
        </a:ln>
      </dgm:spPr>
      <dgm:t>
        <a:bodyPr/>
        <a:lstStyle/>
        <a:p>
          <a:pPr>
            <a:spcAft>
              <a:spcPts val="600"/>
            </a:spcAft>
          </a:pPr>
          <a:r>
            <a:rPr lang="en-US" sz="1800" dirty="0">
              <a:latin typeface="+mj-lt"/>
            </a:rPr>
            <a:t>Verify and update the Gen PCP field</a:t>
          </a:r>
        </a:p>
      </dgm:t>
    </dgm:pt>
    <dgm:pt modelId="{29535885-5D8B-422E-A5C6-54190CEEE14F}" type="parTrans" cxnId="{5D330DDB-3CE3-4977-99DC-6EB8FB29ADC6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2AA9EA4F-4E2F-4A9C-97F7-EA4A2C2FE3F3}" type="sibTrans" cxnId="{5D330DDB-3CE3-4977-99DC-6EB8FB29ADC6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B5B45DF8-A4BD-4E93-BBE7-65650F183012}">
      <dgm:prSet phldrT="[Text]" custT="1"/>
      <dgm:spPr>
        <a:solidFill>
          <a:srgbClr val="2F5597">
            <a:alpha val="40000"/>
          </a:srgbClr>
        </a:solidFill>
        <a:ln>
          <a:solidFill>
            <a:srgbClr val="93B0CE">
              <a:alpha val="90000"/>
            </a:srgbClr>
          </a:solidFill>
        </a:ln>
      </dgm:spPr>
      <dgm:t>
        <a:bodyPr/>
        <a:lstStyle/>
        <a:p>
          <a:pPr>
            <a:spcAft>
              <a:spcPct val="15000"/>
            </a:spcAft>
          </a:pPr>
          <a:r>
            <a:rPr lang="en-US" sz="1800" dirty="0">
              <a:latin typeface="+mj-lt"/>
            </a:rPr>
            <a:t>Help educate patients on importance of establishing PCP and continuity</a:t>
          </a:r>
        </a:p>
      </dgm:t>
    </dgm:pt>
    <dgm:pt modelId="{95E4A421-550F-4B77-BAEA-F977E7A0139E}" type="parTrans" cxnId="{87ABACDD-DEA2-463E-8127-5E9CFE7E972D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13480521-02ED-4E69-9E3F-E5DCF7B0A47F}" type="sibTrans" cxnId="{87ABACDD-DEA2-463E-8127-5E9CFE7E972D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8D8AF377-0602-4A12-8E84-5AE1816CEFA8}">
      <dgm:prSet phldrT="[Text]" custT="1"/>
      <dgm:spPr>
        <a:solidFill>
          <a:srgbClr val="3D2E69"/>
        </a:solidFill>
        <a:ln>
          <a:solidFill>
            <a:srgbClr val="3D2E69"/>
          </a:solidFill>
        </a:ln>
      </dgm:spPr>
      <dgm:t>
        <a:bodyPr/>
        <a:lstStyle/>
        <a:p>
          <a:r>
            <a:rPr lang="en-US" sz="2200" b="1" dirty="0">
              <a:latin typeface="+mj-lt"/>
            </a:rPr>
            <a:t>Clinical Staff</a:t>
          </a:r>
        </a:p>
      </dgm:t>
    </dgm:pt>
    <dgm:pt modelId="{63B960B1-87E8-419E-8934-55287344B0FC}" type="parTrans" cxnId="{4DD5EA2B-87D0-48A3-9B7F-3E935D38FA80}">
      <dgm:prSet/>
      <dgm:spPr/>
      <dgm:t>
        <a:bodyPr/>
        <a:lstStyle/>
        <a:p>
          <a:endParaRPr lang="en-US"/>
        </a:p>
      </dgm:t>
    </dgm:pt>
    <dgm:pt modelId="{87B240FA-AC39-4CBE-AD5D-E59ED3C26A2C}" type="sibTrans" cxnId="{4DD5EA2B-87D0-48A3-9B7F-3E935D38FA80}">
      <dgm:prSet/>
      <dgm:spPr/>
      <dgm:t>
        <a:bodyPr/>
        <a:lstStyle/>
        <a:p>
          <a:endParaRPr lang="en-US"/>
        </a:p>
      </dgm:t>
    </dgm:pt>
    <dgm:pt modelId="{3ADF6144-A350-4CDE-BF66-C3C57A21ACA0}">
      <dgm:prSet phldrT="[Text]" custT="1"/>
      <dgm:spPr>
        <a:solidFill>
          <a:srgbClr val="2F5597">
            <a:alpha val="40000"/>
          </a:srgbClr>
        </a:solidFill>
        <a:ln>
          <a:solidFill>
            <a:srgbClr val="93B0CE">
              <a:alpha val="90000"/>
            </a:srgbClr>
          </a:solidFill>
        </a:ln>
      </dgm:spPr>
      <dgm:t>
        <a:bodyPr/>
        <a:lstStyle/>
        <a:p>
          <a:pPr>
            <a:spcAft>
              <a:spcPts val="600"/>
            </a:spcAft>
          </a:pPr>
          <a:r>
            <a:rPr lang="en-US" sz="1800" dirty="0">
              <a:latin typeface="+mj-lt"/>
            </a:rPr>
            <a:t>Monitor metrics and data</a:t>
          </a:r>
        </a:p>
      </dgm:t>
    </dgm:pt>
    <dgm:pt modelId="{3815FB8E-0067-4A6B-BDE4-9420C48F21FD}" type="parTrans" cxnId="{54A34759-AD2B-444F-9A21-F53551B731A2}">
      <dgm:prSet/>
      <dgm:spPr/>
      <dgm:t>
        <a:bodyPr/>
        <a:lstStyle/>
        <a:p>
          <a:endParaRPr lang="en-US"/>
        </a:p>
      </dgm:t>
    </dgm:pt>
    <dgm:pt modelId="{F64A3A2F-5FB9-403F-BD1E-55122E9BD7BB}" type="sibTrans" cxnId="{54A34759-AD2B-444F-9A21-F53551B731A2}">
      <dgm:prSet/>
      <dgm:spPr/>
      <dgm:t>
        <a:bodyPr/>
        <a:lstStyle/>
        <a:p>
          <a:endParaRPr lang="en-US"/>
        </a:p>
      </dgm:t>
    </dgm:pt>
    <dgm:pt modelId="{5BD3D319-C0E9-411D-8816-3773165CCA44}">
      <dgm:prSet phldrT="[Text]" custT="1"/>
      <dgm:spPr>
        <a:solidFill>
          <a:srgbClr val="2F5597">
            <a:alpha val="40000"/>
          </a:srgbClr>
        </a:solidFill>
        <a:ln>
          <a:solidFill>
            <a:srgbClr val="93B0CE">
              <a:alpha val="90000"/>
            </a:srgbClr>
          </a:solidFill>
        </a:ln>
      </dgm:spPr>
      <dgm:t>
        <a:bodyPr/>
        <a:lstStyle/>
        <a:p>
          <a:pPr>
            <a:spcAft>
              <a:spcPct val="15000"/>
            </a:spcAft>
          </a:pPr>
          <a:r>
            <a:rPr lang="en-US" sz="1800" dirty="0">
              <a:latin typeface="+mj-lt"/>
            </a:rPr>
            <a:t>Performance reporting</a:t>
          </a:r>
        </a:p>
      </dgm:t>
    </dgm:pt>
    <dgm:pt modelId="{34BF7BB0-E65C-4E73-8848-F33F49B26924}" type="parTrans" cxnId="{5A019373-0C5E-42C5-97F0-5F81298FE488}">
      <dgm:prSet/>
      <dgm:spPr/>
      <dgm:t>
        <a:bodyPr/>
        <a:lstStyle/>
        <a:p>
          <a:endParaRPr lang="en-US"/>
        </a:p>
      </dgm:t>
    </dgm:pt>
    <dgm:pt modelId="{ACB98E5F-A860-4A83-B02F-7D585B57F7C3}" type="sibTrans" cxnId="{5A019373-0C5E-42C5-97F0-5F81298FE488}">
      <dgm:prSet/>
      <dgm:spPr/>
      <dgm:t>
        <a:bodyPr/>
        <a:lstStyle/>
        <a:p>
          <a:endParaRPr lang="en-US"/>
        </a:p>
      </dgm:t>
    </dgm:pt>
    <dgm:pt modelId="{378AAF12-11ED-4D96-A507-4269FE2D44BC}">
      <dgm:prSet phldrT="[Text]" custT="1"/>
      <dgm:spPr>
        <a:solidFill>
          <a:srgbClr val="2F5597">
            <a:alpha val="40000"/>
          </a:srgbClr>
        </a:solidFill>
        <a:ln>
          <a:solidFill>
            <a:srgbClr val="93B0CE"/>
          </a:solidFill>
        </a:ln>
      </dgm:spPr>
      <dgm:t>
        <a:bodyPr/>
        <a:lstStyle/>
        <a:p>
          <a:pPr>
            <a:spcAft>
              <a:spcPts val="600"/>
            </a:spcAft>
          </a:pPr>
          <a:r>
            <a:rPr lang="en-US" sz="1800" dirty="0">
              <a:latin typeface="+mj-lt"/>
            </a:rPr>
            <a:t>Verify and update the Gen PCP field</a:t>
          </a:r>
          <a:endParaRPr lang="en-US" sz="1800" b="1" dirty="0">
            <a:latin typeface="+mj-lt"/>
          </a:endParaRPr>
        </a:p>
      </dgm:t>
    </dgm:pt>
    <dgm:pt modelId="{1A764D73-AF97-4E41-BD7C-427025EB3D91}" type="parTrans" cxnId="{36405E9C-44B0-4982-A4BA-E3355F2C8B41}">
      <dgm:prSet/>
      <dgm:spPr/>
      <dgm:t>
        <a:bodyPr/>
        <a:lstStyle/>
        <a:p>
          <a:endParaRPr lang="en-US"/>
        </a:p>
      </dgm:t>
    </dgm:pt>
    <dgm:pt modelId="{A5338D8E-D1FB-4145-AD8A-E226B4B1EEEE}" type="sibTrans" cxnId="{36405E9C-44B0-4982-A4BA-E3355F2C8B41}">
      <dgm:prSet/>
      <dgm:spPr/>
      <dgm:t>
        <a:bodyPr/>
        <a:lstStyle/>
        <a:p>
          <a:endParaRPr lang="en-US"/>
        </a:p>
      </dgm:t>
    </dgm:pt>
    <dgm:pt modelId="{531E7D52-5BB3-4A78-BFEB-123FAB06EA49}">
      <dgm:prSet custT="1"/>
      <dgm:spPr>
        <a:solidFill>
          <a:srgbClr val="2F5597">
            <a:alpha val="40000"/>
          </a:srgbClr>
        </a:solidFill>
        <a:ln>
          <a:solidFill>
            <a:srgbClr val="93B0CE"/>
          </a:solidFill>
        </a:ln>
      </dgm:spPr>
      <dgm:t>
        <a:bodyPr/>
        <a:lstStyle/>
        <a:p>
          <a:pPr>
            <a:spcAft>
              <a:spcPts val="600"/>
            </a:spcAft>
          </a:pPr>
          <a:r>
            <a:rPr lang="en-US" sz="1800" dirty="0">
              <a:latin typeface="+mj-lt"/>
            </a:rPr>
            <a:t>Help educate patients on importance of establishing PCP and continuity</a:t>
          </a:r>
        </a:p>
      </dgm:t>
    </dgm:pt>
    <dgm:pt modelId="{35A21E67-B671-47ED-952F-BCC9F7D40305}" type="parTrans" cxnId="{18ABA091-CDCC-478E-A20E-5ECE9E608E44}">
      <dgm:prSet/>
      <dgm:spPr/>
      <dgm:t>
        <a:bodyPr/>
        <a:lstStyle/>
        <a:p>
          <a:endParaRPr lang="en-US"/>
        </a:p>
      </dgm:t>
    </dgm:pt>
    <dgm:pt modelId="{9D365167-0F93-4A4B-8B41-EFA9AEC37480}" type="sibTrans" cxnId="{18ABA091-CDCC-478E-A20E-5ECE9E608E44}">
      <dgm:prSet/>
      <dgm:spPr/>
      <dgm:t>
        <a:bodyPr/>
        <a:lstStyle/>
        <a:p>
          <a:endParaRPr lang="en-US"/>
        </a:p>
      </dgm:t>
    </dgm:pt>
    <dgm:pt modelId="{5E5651E8-A7CA-4373-9444-35493A98991D}">
      <dgm:prSet custT="1"/>
      <dgm:spPr>
        <a:solidFill>
          <a:srgbClr val="2F5597">
            <a:alpha val="40000"/>
          </a:srgbClr>
        </a:solidFill>
        <a:ln>
          <a:solidFill>
            <a:srgbClr val="93B0CE"/>
          </a:solidFill>
        </a:ln>
      </dgm:spPr>
      <dgm:t>
        <a:bodyPr/>
        <a:lstStyle/>
        <a:p>
          <a:pPr>
            <a:spcAft>
              <a:spcPct val="15000"/>
            </a:spcAft>
          </a:pPr>
          <a:r>
            <a:rPr lang="en-US" sz="1800" dirty="0">
              <a:latin typeface="+mj-lt"/>
            </a:rPr>
            <a:t>Between visit care</a:t>
          </a:r>
        </a:p>
      </dgm:t>
    </dgm:pt>
    <dgm:pt modelId="{C852D7F6-26C1-416D-9422-F45F07A58AA6}" type="parTrans" cxnId="{EAD020AF-F8F4-415D-A760-8E811EAEB53F}">
      <dgm:prSet/>
      <dgm:spPr/>
      <dgm:t>
        <a:bodyPr/>
        <a:lstStyle/>
        <a:p>
          <a:endParaRPr lang="en-US"/>
        </a:p>
      </dgm:t>
    </dgm:pt>
    <dgm:pt modelId="{34DBE9A6-A5E7-41E2-A04A-82A28FF076BD}" type="sibTrans" cxnId="{EAD020AF-F8F4-415D-A760-8E811EAEB53F}">
      <dgm:prSet/>
      <dgm:spPr/>
      <dgm:t>
        <a:bodyPr/>
        <a:lstStyle/>
        <a:p>
          <a:endParaRPr lang="en-US"/>
        </a:p>
      </dgm:t>
    </dgm:pt>
    <dgm:pt modelId="{04CEE19C-0D98-4D58-8A0B-4FE3B5FBD23C}" type="pres">
      <dgm:prSet presAssocID="{45FB8D87-BBFB-4124-B523-FB1E342284A3}" presName="Name0" presStyleCnt="0">
        <dgm:presLayoutVars>
          <dgm:dir/>
          <dgm:animLvl val="lvl"/>
          <dgm:resizeHandles val="exact"/>
        </dgm:presLayoutVars>
      </dgm:prSet>
      <dgm:spPr/>
    </dgm:pt>
    <dgm:pt modelId="{D02856EF-259B-44A3-BDF4-D1558079933F}" type="pres">
      <dgm:prSet presAssocID="{DF725BC3-77D7-40BA-8BF9-BA92FC67EE37}" presName="composite" presStyleCnt="0"/>
      <dgm:spPr/>
    </dgm:pt>
    <dgm:pt modelId="{6D1A365D-6774-4EBA-BAA5-2C7D3FDFE2DC}" type="pres">
      <dgm:prSet presAssocID="{DF725BC3-77D7-40BA-8BF9-BA92FC67EE37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182F084E-5931-4FB7-A52B-EFB32BD63F3F}" type="pres">
      <dgm:prSet presAssocID="{DF725BC3-77D7-40BA-8BF9-BA92FC67EE37}" presName="desTx" presStyleLbl="alignAccFollowNode1" presStyleIdx="0" presStyleCnt="4">
        <dgm:presLayoutVars>
          <dgm:bulletEnabled val="1"/>
        </dgm:presLayoutVars>
      </dgm:prSet>
      <dgm:spPr/>
    </dgm:pt>
    <dgm:pt modelId="{06A7817E-F5E1-4818-8D56-9093CFF7F60A}" type="pres">
      <dgm:prSet presAssocID="{EAE51C3E-863C-4D0A-AF8D-B1BDF8578274}" presName="space" presStyleCnt="0"/>
      <dgm:spPr/>
    </dgm:pt>
    <dgm:pt modelId="{DC8BDE27-F82E-4DA7-8D28-85008978CCFD}" type="pres">
      <dgm:prSet presAssocID="{C0893895-6B76-49B6-A219-E56DF007AABD}" presName="composite" presStyleCnt="0"/>
      <dgm:spPr/>
    </dgm:pt>
    <dgm:pt modelId="{9633F0A3-355A-4D6D-9A1E-27952A7D6FF4}" type="pres">
      <dgm:prSet presAssocID="{C0893895-6B76-49B6-A219-E56DF007AABD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79534600-C8DC-480F-B21C-038436E81A96}" type="pres">
      <dgm:prSet presAssocID="{C0893895-6B76-49B6-A219-E56DF007AABD}" presName="desTx" presStyleLbl="alignAccFollowNode1" presStyleIdx="1" presStyleCnt="4">
        <dgm:presLayoutVars>
          <dgm:bulletEnabled val="1"/>
        </dgm:presLayoutVars>
      </dgm:prSet>
      <dgm:spPr/>
    </dgm:pt>
    <dgm:pt modelId="{D30F0254-F0B9-425E-99A6-0CD4D70351B6}" type="pres">
      <dgm:prSet presAssocID="{5B498E28-4A06-4FA8-A1C0-FA09EC2FC5DA}" presName="space" presStyleCnt="0"/>
      <dgm:spPr/>
    </dgm:pt>
    <dgm:pt modelId="{11DBC512-9977-4462-89BC-C476A6281D67}" type="pres">
      <dgm:prSet presAssocID="{6890872B-1A72-40EA-867E-4F0F58F0013A}" presName="composite" presStyleCnt="0"/>
      <dgm:spPr/>
    </dgm:pt>
    <dgm:pt modelId="{5AE15FAE-E19B-485C-80C2-C93D407ECECD}" type="pres">
      <dgm:prSet presAssocID="{6890872B-1A72-40EA-867E-4F0F58F0013A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762B9B32-671E-41D8-90B0-3C80B8904DED}" type="pres">
      <dgm:prSet presAssocID="{6890872B-1A72-40EA-867E-4F0F58F0013A}" presName="desTx" presStyleLbl="alignAccFollowNode1" presStyleIdx="2" presStyleCnt="4">
        <dgm:presLayoutVars>
          <dgm:bulletEnabled val="1"/>
        </dgm:presLayoutVars>
      </dgm:prSet>
      <dgm:spPr/>
    </dgm:pt>
    <dgm:pt modelId="{EA63EB40-DADE-4612-A55E-40C5A98778B5}" type="pres">
      <dgm:prSet presAssocID="{AE677639-63C2-4F0D-ACCC-86BAACFE1697}" presName="space" presStyleCnt="0"/>
      <dgm:spPr/>
    </dgm:pt>
    <dgm:pt modelId="{9FF453B3-CB61-41AB-BD91-EB419AFC9D5F}" type="pres">
      <dgm:prSet presAssocID="{8D8AF377-0602-4A12-8E84-5AE1816CEFA8}" presName="composite" presStyleCnt="0"/>
      <dgm:spPr/>
    </dgm:pt>
    <dgm:pt modelId="{04A218D1-00CF-42DC-88B2-8D17E64CF0A1}" type="pres">
      <dgm:prSet presAssocID="{8D8AF377-0602-4A12-8E84-5AE1816CEFA8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D18258E3-FB9E-4301-BAF0-BB9CC980EB00}" type="pres">
      <dgm:prSet presAssocID="{8D8AF377-0602-4A12-8E84-5AE1816CEFA8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BD59B701-7413-4B0D-AB56-6A2C53E88D23}" type="presOf" srcId="{8D8AF377-0602-4A12-8E84-5AE1816CEFA8}" destId="{04A218D1-00CF-42DC-88B2-8D17E64CF0A1}" srcOrd="0" destOrd="0" presId="urn:microsoft.com/office/officeart/2005/8/layout/hList1"/>
    <dgm:cxn modelId="{4DD5EA2B-87D0-48A3-9B7F-3E935D38FA80}" srcId="{45FB8D87-BBFB-4124-B523-FB1E342284A3}" destId="{8D8AF377-0602-4A12-8E84-5AE1816CEFA8}" srcOrd="3" destOrd="0" parTransId="{63B960B1-87E8-419E-8934-55287344B0FC}" sibTransId="{87B240FA-AC39-4CBE-AD5D-E59ED3C26A2C}"/>
    <dgm:cxn modelId="{BDDFF347-7128-4010-8926-43019BC7FC86}" srcId="{DF725BC3-77D7-40BA-8BF9-BA92FC67EE37}" destId="{35D1B32B-9A88-410D-BE7D-906D97B8FB02}" srcOrd="1" destOrd="0" parTransId="{0A716A14-DC20-412F-9C98-C5A114811D92}" sibTransId="{22D4EE13-01AA-470B-9747-F4AE62816016}"/>
    <dgm:cxn modelId="{54A34759-AD2B-444F-9A21-F53551B731A2}" srcId="{DF725BC3-77D7-40BA-8BF9-BA92FC67EE37}" destId="{3ADF6144-A350-4CDE-BF66-C3C57A21ACA0}" srcOrd="2" destOrd="0" parTransId="{3815FB8E-0067-4A6B-BDE4-9420C48F21FD}" sibTransId="{F64A3A2F-5FB9-403F-BD1E-55122E9BD7BB}"/>
    <dgm:cxn modelId="{9FB1F362-10C8-47FE-A1D8-5880E521912A}" type="presOf" srcId="{DF725BC3-77D7-40BA-8BF9-BA92FC67EE37}" destId="{6D1A365D-6774-4EBA-BAA5-2C7D3FDFE2DC}" srcOrd="0" destOrd="0" presId="urn:microsoft.com/office/officeart/2005/8/layout/hList1"/>
    <dgm:cxn modelId="{DFFBBA70-4E70-47ED-BA60-81CA3C2E9C2A}" type="presOf" srcId="{5BD3D319-C0E9-411D-8816-3773165CCA44}" destId="{182F084E-5931-4FB7-A52B-EFB32BD63F3F}" srcOrd="0" destOrd="3" presId="urn:microsoft.com/office/officeart/2005/8/layout/hList1"/>
    <dgm:cxn modelId="{5A019373-0C5E-42C5-97F0-5F81298FE488}" srcId="{DF725BC3-77D7-40BA-8BF9-BA92FC67EE37}" destId="{5BD3D319-C0E9-411D-8816-3773165CCA44}" srcOrd="3" destOrd="0" parTransId="{34BF7BB0-E65C-4E73-8848-F33F49B26924}" sibTransId="{ACB98E5F-A860-4A83-B02F-7D585B57F7C3}"/>
    <dgm:cxn modelId="{66B11574-6502-4EEB-9630-6E1E9F057576}" type="presOf" srcId="{5E5651E8-A7CA-4373-9444-35493A98991D}" destId="{D18258E3-FB9E-4301-BAF0-BB9CC980EB00}" srcOrd="0" destOrd="2" presId="urn:microsoft.com/office/officeart/2005/8/layout/hList1"/>
    <dgm:cxn modelId="{AC463489-E7D6-4D45-BE4D-248CA315FF8A}" type="presOf" srcId="{3ADF6144-A350-4CDE-BF66-C3C57A21ACA0}" destId="{182F084E-5931-4FB7-A52B-EFB32BD63F3F}" srcOrd="0" destOrd="2" presId="urn:microsoft.com/office/officeart/2005/8/layout/hList1"/>
    <dgm:cxn modelId="{18ABA091-CDCC-478E-A20E-5ECE9E608E44}" srcId="{8D8AF377-0602-4A12-8E84-5AE1816CEFA8}" destId="{531E7D52-5BB3-4A78-BFEB-123FAB06EA49}" srcOrd="1" destOrd="0" parTransId="{35A21E67-B671-47ED-952F-BCC9F7D40305}" sibTransId="{9D365167-0F93-4A4B-8B41-EFA9AEC37480}"/>
    <dgm:cxn modelId="{9BB82093-0019-41A1-825B-9FFB9324CF83}" type="presOf" srcId="{D1EA6882-7730-4EC8-9775-2CED822A48C7}" destId="{762B9B32-671E-41D8-90B0-3C80B8904DED}" srcOrd="0" destOrd="0" presId="urn:microsoft.com/office/officeart/2005/8/layout/hList1"/>
    <dgm:cxn modelId="{2413BF94-281B-4ACC-A3A1-972D02B83906}" srcId="{45FB8D87-BBFB-4124-B523-FB1E342284A3}" destId="{6890872B-1A72-40EA-867E-4F0F58F0013A}" srcOrd="2" destOrd="0" parTransId="{E9AC53F6-0921-4FDE-BAD2-6F600C01460E}" sibTransId="{AE677639-63C2-4F0D-ACCC-86BAACFE1697}"/>
    <dgm:cxn modelId="{36405E9C-44B0-4982-A4BA-E3355F2C8B41}" srcId="{8D8AF377-0602-4A12-8E84-5AE1816CEFA8}" destId="{378AAF12-11ED-4D96-A507-4269FE2D44BC}" srcOrd="0" destOrd="0" parTransId="{1A764D73-AF97-4E41-BD7C-427025EB3D91}" sibTransId="{A5338D8E-D1FB-4145-AD8A-E226B4B1EEEE}"/>
    <dgm:cxn modelId="{CB7174A0-9788-4DFA-9794-821CB44AB5E4}" type="presOf" srcId="{6890872B-1A72-40EA-867E-4F0F58F0013A}" destId="{5AE15FAE-E19B-485C-80C2-C93D407ECECD}" srcOrd="0" destOrd="0" presId="urn:microsoft.com/office/officeart/2005/8/layout/hList1"/>
    <dgm:cxn modelId="{EAD020AF-F8F4-415D-A760-8E811EAEB53F}" srcId="{8D8AF377-0602-4A12-8E84-5AE1816CEFA8}" destId="{5E5651E8-A7CA-4373-9444-35493A98991D}" srcOrd="2" destOrd="0" parTransId="{C852D7F6-26C1-416D-9422-F45F07A58AA6}" sibTransId="{34DBE9A6-A5E7-41E2-A04A-82A28FF076BD}"/>
    <dgm:cxn modelId="{70F5ABAF-698A-4E9B-AC6D-776C88B0E1A4}" srcId="{DF725BC3-77D7-40BA-8BF9-BA92FC67EE37}" destId="{DC4B69E4-BBDD-40EF-9FA4-F14678C62E3B}" srcOrd="0" destOrd="0" parTransId="{FD1E7B05-5DB4-4383-95A0-C0797A8CF442}" sibTransId="{51AA716F-B34C-498D-930A-1A9F6A2B7035}"/>
    <dgm:cxn modelId="{8B1ACEBA-CDD6-4B88-973B-14FAA12AECF5}" type="presOf" srcId="{45FB8D87-BBFB-4124-B523-FB1E342284A3}" destId="{04CEE19C-0D98-4D58-8A0B-4FE3B5FBD23C}" srcOrd="0" destOrd="0" presId="urn:microsoft.com/office/officeart/2005/8/layout/hList1"/>
    <dgm:cxn modelId="{8A5AFCBB-6744-4885-B726-F45029401FBC}" type="presOf" srcId="{16E92A04-009C-41CD-B715-154EAE0EAD59}" destId="{79534600-C8DC-480F-B21C-038436E81A96}" srcOrd="0" destOrd="0" presId="urn:microsoft.com/office/officeart/2005/8/layout/hList1"/>
    <dgm:cxn modelId="{7AA944C1-2B57-4794-B008-22C7D401DFB1}" srcId="{C0893895-6B76-49B6-A219-E56DF007AABD}" destId="{16E92A04-009C-41CD-B715-154EAE0EAD59}" srcOrd="0" destOrd="0" parTransId="{D4960E87-787B-425B-AA0B-289294688164}" sibTransId="{84DC5DA8-D48C-42A1-8953-A7F81D4AE716}"/>
    <dgm:cxn modelId="{D880F0D8-2D61-4774-BA87-226DE44F84AB}" srcId="{45FB8D87-BBFB-4124-B523-FB1E342284A3}" destId="{DF725BC3-77D7-40BA-8BF9-BA92FC67EE37}" srcOrd="0" destOrd="0" parTransId="{9C7371E5-981E-4958-91BB-89F7B602D4B3}" sibTransId="{EAE51C3E-863C-4D0A-AF8D-B1BDF8578274}"/>
    <dgm:cxn modelId="{5D330DDB-3CE3-4977-99DC-6EB8FB29ADC6}" srcId="{6890872B-1A72-40EA-867E-4F0F58F0013A}" destId="{D1EA6882-7730-4EC8-9775-2CED822A48C7}" srcOrd="0" destOrd="0" parTransId="{29535885-5D8B-422E-A5C6-54190CEEE14F}" sibTransId="{2AA9EA4F-4E2F-4A9C-97F7-EA4A2C2FE3F3}"/>
    <dgm:cxn modelId="{87ABACDD-DEA2-463E-8127-5E9CFE7E972D}" srcId="{6890872B-1A72-40EA-867E-4F0F58F0013A}" destId="{B5B45DF8-A4BD-4E93-BBE7-65650F183012}" srcOrd="1" destOrd="0" parTransId="{95E4A421-550F-4B77-BAEA-F977E7A0139E}" sibTransId="{13480521-02ED-4E69-9E3F-E5DCF7B0A47F}"/>
    <dgm:cxn modelId="{BB83D7DF-28B2-4CDB-815B-E00F1F98F7A1}" type="presOf" srcId="{DC4B69E4-BBDD-40EF-9FA4-F14678C62E3B}" destId="{182F084E-5931-4FB7-A52B-EFB32BD63F3F}" srcOrd="0" destOrd="0" presId="urn:microsoft.com/office/officeart/2005/8/layout/hList1"/>
    <dgm:cxn modelId="{D535F6E8-13CD-4BB5-AAEE-083142C24E05}" type="presOf" srcId="{C0893895-6B76-49B6-A219-E56DF007AABD}" destId="{9633F0A3-355A-4D6D-9A1E-27952A7D6FF4}" srcOrd="0" destOrd="0" presId="urn:microsoft.com/office/officeart/2005/8/layout/hList1"/>
    <dgm:cxn modelId="{1B5CE0EA-DCC3-41BB-A7DB-D3A4352392F3}" srcId="{45FB8D87-BBFB-4124-B523-FB1E342284A3}" destId="{C0893895-6B76-49B6-A219-E56DF007AABD}" srcOrd="1" destOrd="0" parTransId="{1FFB963F-6171-4980-BE3F-C7381AB2593A}" sibTransId="{5B498E28-4A06-4FA8-A1C0-FA09EC2FC5DA}"/>
    <dgm:cxn modelId="{A0461FEB-E6EF-425D-8D7B-B56C8F756864}" type="presOf" srcId="{378AAF12-11ED-4D96-A507-4269FE2D44BC}" destId="{D18258E3-FB9E-4301-BAF0-BB9CC980EB00}" srcOrd="0" destOrd="0" presId="urn:microsoft.com/office/officeart/2005/8/layout/hList1"/>
    <dgm:cxn modelId="{E45C6FED-1DEA-44BD-8C43-BA2D78F9C101}" type="presOf" srcId="{531E7D52-5BB3-4A78-BFEB-123FAB06EA49}" destId="{D18258E3-FB9E-4301-BAF0-BB9CC980EB00}" srcOrd="0" destOrd="1" presId="urn:microsoft.com/office/officeart/2005/8/layout/hList1"/>
    <dgm:cxn modelId="{B792B7F7-B4B9-4E85-8223-47B43BB0A3E1}" type="presOf" srcId="{35D1B32B-9A88-410D-BE7D-906D97B8FB02}" destId="{182F084E-5931-4FB7-A52B-EFB32BD63F3F}" srcOrd="0" destOrd="1" presId="urn:microsoft.com/office/officeart/2005/8/layout/hList1"/>
    <dgm:cxn modelId="{C45BC4FA-4CC5-4715-9D91-65C3C115C46D}" type="presOf" srcId="{B5B45DF8-A4BD-4E93-BBE7-65650F183012}" destId="{762B9B32-671E-41D8-90B0-3C80B8904DED}" srcOrd="0" destOrd="1" presId="urn:microsoft.com/office/officeart/2005/8/layout/hList1"/>
    <dgm:cxn modelId="{2AA25479-0479-4818-B984-1E2300E2BD70}" type="presParOf" srcId="{04CEE19C-0D98-4D58-8A0B-4FE3B5FBD23C}" destId="{D02856EF-259B-44A3-BDF4-D1558079933F}" srcOrd="0" destOrd="0" presId="urn:microsoft.com/office/officeart/2005/8/layout/hList1"/>
    <dgm:cxn modelId="{199A3BB4-4610-4EFD-9DA6-6671378C8300}" type="presParOf" srcId="{D02856EF-259B-44A3-BDF4-D1558079933F}" destId="{6D1A365D-6774-4EBA-BAA5-2C7D3FDFE2DC}" srcOrd="0" destOrd="0" presId="urn:microsoft.com/office/officeart/2005/8/layout/hList1"/>
    <dgm:cxn modelId="{21F3F69F-2FE2-487A-9F89-CFCBE0EFCAFD}" type="presParOf" srcId="{D02856EF-259B-44A3-BDF4-D1558079933F}" destId="{182F084E-5931-4FB7-A52B-EFB32BD63F3F}" srcOrd="1" destOrd="0" presId="urn:microsoft.com/office/officeart/2005/8/layout/hList1"/>
    <dgm:cxn modelId="{21266EF2-A4AA-4252-8015-D90A9EFCAFC8}" type="presParOf" srcId="{04CEE19C-0D98-4D58-8A0B-4FE3B5FBD23C}" destId="{06A7817E-F5E1-4818-8D56-9093CFF7F60A}" srcOrd="1" destOrd="0" presId="urn:microsoft.com/office/officeart/2005/8/layout/hList1"/>
    <dgm:cxn modelId="{2E2AAB90-6CF5-4CB0-8C85-8ADD820F5A6B}" type="presParOf" srcId="{04CEE19C-0D98-4D58-8A0B-4FE3B5FBD23C}" destId="{DC8BDE27-F82E-4DA7-8D28-85008978CCFD}" srcOrd="2" destOrd="0" presId="urn:microsoft.com/office/officeart/2005/8/layout/hList1"/>
    <dgm:cxn modelId="{C804097C-8E40-4675-A321-6D0B907B7E3A}" type="presParOf" srcId="{DC8BDE27-F82E-4DA7-8D28-85008978CCFD}" destId="{9633F0A3-355A-4D6D-9A1E-27952A7D6FF4}" srcOrd="0" destOrd="0" presId="urn:microsoft.com/office/officeart/2005/8/layout/hList1"/>
    <dgm:cxn modelId="{51A9EDA2-C000-4DC4-9426-1975B22D37E1}" type="presParOf" srcId="{DC8BDE27-F82E-4DA7-8D28-85008978CCFD}" destId="{79534600-C8DC-480F-B21C-038436E81A96}" srcOrd="1" destOrd="0" presId="urn:microsoft.com/office/officeart/2005/8/layout/hList1"/>
    <dgm:cxn modelId="{16883B75-F9DF-4613-8FF1-E34A63ABE168}" type="presParOf" srcId="{04CEE19C-0D98-4D58-8A0B-4FE3B5FBD23C}" destId="{D30F0254-F0B9-425E-99A6-0CD4D70351B6}" srcOrd="3" destOrd="0" presId="urn:microsoft.com/office/officeart/2005/8/layout/hList1"/>
    <dgm:cxn modelId="{B774EA20-4ED8-4B64-B28F-10A12B9DA824}" type="presParOf" srcId="{04CEE19C-0D98-4D58-8A0B-4FE3B5FBD23C}" destId="{11DBC512-9977-4462-89BC-C476A6281D67}" srcOrd="4" destOrd="0" presId="urn:microsoft.com/office/officeart/2005/8/layout/hList1"/>
    <dgm:cxn modelId="{67D5DDD7-DF1E-4A66-9D32-52E51B41F98B}" type="presParOf" srcId="{11DBC512-9977-4462-89BC-C476A6281D67}" destId="{5AE15FAE-E19B-485C-80C2-C93D407ECECD}" srcOrd="0" destOrd="0" presId="urn:microsoft.com/office/officeart/2005/8/layout/hList1"/>
    <dgm:cxn modelId="{5C48E682-F005-4670-8434-7101FE4E8E2C}" type="presParOf" srcId="{11DBC512-9977-4462-89BC-C476A6281D67}" destId="{762B9B32-671E-41D8-90B0-3C80B8904DED}" srcOrd="1" destOrd="0" presId="urn:microsoft.com/office/officeart/2005/8/layout/hList1"/>
    <dgm:cxn modelId="{A704C104-549D-435C-9C4B-38DC0108D28E}" type="presParOf" srcId="{04CEE19C-0D98-4D58-8A0B-4FE3B5FBD23C}" destId="{EA63EB40-DADE-4612-A55E-40C5A98778B5}" srcOrd="5" destOrd="0" presId="urn:microsoft.com/office/officeart/2005/8/layout/hList1"/>
    <dgm:cxn modelId="{6EE6C103-1A02-4F8F-928C-B708942435C4}" type="presParOf" srcId="{04CEE19C-0D98-4D58-8A0B-4FE3B5FBD23C}" destId="{9FF453B3-CB61-41AB-BD91-EB419AFC9D5F}" srcOrd="6" destOrd="0" presId="urn:microsoft.com/office/officeart/2005/8/layout/hList1"/>
    <dgm:cxn modelId="{F98104E7-214C-4EB1-9AAE-10280066E89F}" type="presParOf" srcId="{9FF453B3-CB61-41AB-BD91-EB419AFC9D5F}" destId="{04A218D1-00CF-42DC-88B2-8D17E64CF0A1}" srcOrd="0" destOrd="0" presId="urn:microsoft.com/office/officeart/2005/8/layout/hList1"/>
    <dgm:cxn modelId="{C9F1F34B-23F6-4696-A7B0-83554DCA8702}" type="presParOf" srcId="{9FF453B3-CB61-41AB-BD91-EB419AFC9D5F}" destId="{D18258E3-FB9E-4301-BAF0-BB9CC980EB00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5FB8D87-BBFB-4124-B523-FB1E342284A3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F725BC3-77D7-40BA-8BF9-BA92FC67EE37}">
      <dgm:prSet phldrT="[Text]" custT="1"/>
      <dgm:spPr>
        <a:solidFill>
          <a:srgbClr val="3D2E69"/>
        </a:solidFill>
        <a:ln>
          <a:solidFill>
            <a:srgbClr val="3D2E69"/>
          </a:solidFill>
        </a:ln>
      </dgm:spPr>
      <dgm:t>
        <a:bodyPr/>
        <a:lstStyle/>
        <a:p>
          <a:r>
            <a:rPr lang="en-US" sz="2200" b="1" dirty="0">
              <a:latin typeface="+mj-lt"/>
            </a:rPr>
            <a:t>Providers</a:t>
          </a:r>
        </a:p>
      </dgm:t>
    </dgm:pt>
    <dgm:pt modelId="{9C7371E5-981E-4958-91BB-89F7B602D4B3}" type="parTrans" cxnId="{D880F0D8-2D61-4774-BA87-226DE44F84AB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EAE51C3E-863C-4D0A-AF8D-B1BDF8578274}" type="sibTrans" cxnId="{D880F0D8-2D61-4774-BA87-226DE44F84AB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DC4B69E4-BBDD-40EF-9FA4-F14678C62E3B}">
      <dgm:prSet phldrT="[Text]" custT="1"/>
      <dgm:spPr>
        <a:solidFill>
          <a:srgbClr val="2F5597">
            <a:alpha val="40000"/>
          </a:srgbClr>
        </a:solidFill>
        <a:ln>
          <a:solidFill>
            <a:srgbClr val="93B0CE">
              <a:alpha val="90000"/>
            </a:srgbClr>
          </a:solidFill>
        </a:ln>
      </dgm:spPr>
      <dgm:t>
        <a:bodyPr/>
        <a:lstStyle/>
        <a:p>
          <a:pPr>
            <a:spcAft>
              <a:spcPts val="600"/>
            </a:spcAft>
          </a:pPr>
          <a:r>
            <a:rPr lang="en-US" sz="1800" dirty="0">
              <a:latin typeface="+mj-lt"/>
            </a:rPr>
            <a:t>Panel audits</a:t>
          </a:r>
        </a:p>
      </dgm:t>
    </dgm:pt>
    <dgm:pt modelId="{FD1E7B05-5DB4-4383-95A0-C0797A8CF442}" type="parTrans" cxnId="{70F5ABAF-698A-4E9B-AC6D-776C88B0E1A4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51AA716F-B34C-498D-930A-1A9F6A2B7035}" type="sibTrans" cxnId="{70F5ABAF-698A-4E9B-AC6D-776C88B0E1A4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C0893895-6B76-49B6-A219-E56DF007AABD}">
      <dgm:prSet phldrT="[Text]" custT="1"/>
      <dgm:spPr>
        <a:solidFill>
          <a:srgbClr val="3D2E69"/>
        </a:solidFill>
        <a:ln>
          <a:solidFill>
            <a:srgbClr val="3D2E69"/>
          </a:solidFill>
        </a:ln>
      </dgm:spPr>
      <dgm:t>
        <a:bodyPr/>
        <a:lstStyle/>
        <a:p>
          <a:r>
            <a:rPr lang="en-US" sz="2200" b="1" dirty="0">
              <a:latin typeface="+mj-lt"/>
            </a:rPr>
            <a:t>Clinic Leadership</a:t>
          </a:r>
        </a:p>
      </dgm:t>
    </dgm:pt>
    <dgm:pt modelId="{1FFB963F-6171-4980-BE3F-C7381AB2593A}" type="parTrans" cxnId="{1B5CE0EA-DCC3-41BB-A7DB-D3A4352392F3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5B498E28-4A06-4FA8-A1C0-FA09EC2FC5DA}" type="sibTrans" cxnId="{1B5CE0EA-DCC3-41BB-A7DB-D3A4352392F3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16E92A04-009C-41CD-B715-154EAE0EAD59}">
      <dgm:prSet phldrT="[Text]" custT="1"/>
      <dgm:spPr>
        <a:solidFill>
          <a:srgbClr val="2F5597">
            <a:alpha val="40000"/>
          </a:srgbClr>
        </a:solidFill>
        <a:ln>
          <a:solidFill>
            <a:srgbClr val="93B0CE">
              <a:alpha val="90000"/>
            </a:srgbClr>
          </a:solidFill>
        </a:ln>
      </dgm:spPr>
      <dgm:t>
        <a:bodyPr/>
        <a:lstStyle/>
        <a:p>
          <a:r>
            <a:rPr lang="en-US" sz="1800" dirty="0">
              <a:latin typeface="+mj-lt"/>
            </a:rPr>
            <a:t>Plan for successful provider transitions</a:t>
          </a:r>
        </a:p>
      </dgm:t>
    </dgm:pt>
    <dgm:pt modelId="{D4960E87-787B-425B-AA0B-289294688164}" type="parTrans" cxnId="{7AA944C1-2B57-4794-B008-22C7D401DFB1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84DC5DA8-D48C-42A1-8953-A7F81D4AE716}" type="sibTrans" cxnId="{7AA944C1-2B57-4794-B008-22C7D401DFB1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6890872B-1A72-40EA-867E-4F0F58F0013A}">
      <dgm:prSet phldrT="[Text]" custT="1"/>
      <dgm:spPr>
        <a:solidFill>
          <a:srgbClr val="3D2E69"/>
        </a:solidFill>
        <a:ln>
          <a:solidFill>
            <a:srgbClr val="3D2E69"/>
          </a:solidFill>
        </a:ln>
      </dgm:spPr>
      <dgm:t>
        <a:bodyPr/>
        <a:lstStyle/>
        <a:p>
          <a:r>
            <a:rPr lang="en-US" sz="2200" b="1" dirty="0">
              <a:latin typeface="+mj-lt"/>
            </a:rPr>
            <a:t>Super User</a:t>
          </a:r>
        </a:p>
      </dgm:t>
    </dgm:pt>
    <dgm:pt modelId="{E9AC53F6-0921-4FDE-BAD2-6F600C01460E}" type="parTrans" cxnId="{2413BF94-281B-4ACC-A3A1-972D02B83906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AE677639-63C2-4F0D-ACCC-86BAACFE1697}" type="sibTrans" cxnId="{2413BF94-281B-4ACC-A3A1-972D02B83906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D1EA6882-7730-4EC8-9775-2CED822A48C7}">
      <dgm:prSet phldrT="[Text]" custT="1"/>
      <dgm:spPr>
        <a:solidFill>
          <a:srgbClr val="2F5597">
            <a:alpha val="40000"/>
          </a:srgbClr>
        </a:solidFill>
        <a:ln>
          <a:solidFill>
            <a:srgbClr val="93B0CE">
              <a:alpha val="90000"/>
            </a:srgbClr>
          </a:solidFill>
        </a:ln>
      </dgm:spPr>
      <dgm:t>
        <a:bodyPr/>
        <a:lstStyle/>
        <a:p>
          <a:pPr>
            <a:spcAft>
              <a:spcPts val="600"/>
            </a:spcAft>
          </a:pPr>
          <a:r>
            <a:rPr lang="en-US" sz="1800" dirty="0">
              <a:latin typeface="+mj-lt"/>
            </a:rPr>
            <a:t>Run panel reports</a:t>
          </a:r>
        </a:p>
      </dgm:t>
    </dgm:pt>
    <dgm:pt modelId="{29535885-5D8B-422E-A5C6-54190CEEE14F}" type="parTrans" cxnId="{5D330DDB-3CE3-4977-99DC-6EB8FB29ADC6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2AA9EA4F-4E2F-4A9C-97F7-EA4A2C2FE3F3}" type="sibTrans" cxnId="{5D330DDB-3CE3-4977-99DC-6EB8FB29ADC6}">
      <dgm:prSet/>
      <dgm:spPr/>
      <dgm:t>
        <a:bodyPr/>
        <a:lstStyle/>
        <a:p>
          <a:endParaRPr lang="en-US" sz="2000">
            <a:latin typeface="+mj-lt"/>
          </a:endParaRPr>
        </a:p>
      </dgm:t>
    </dgm:pt>
    <dgm:pt modelId="{453345F6-2F97-4A00-A004-6C54707A4575}">
      <dgm:prSet phldrT="[Text]" custT="1"/>
      <dgm:spPr>
        <a:solidFill>
          <a:srgbClr val="2F5597">
            <a:alpha val="40000"/>
          </a:srgbClr>
        </a:solidFill>
        <a:ln>
          <a:solidFill>
            <a:srgbClr val="93B0CE">
              <a:alpha val="90000"/>
            </a:srgbClr>
          </a:solidFill>
        </a:ln>
      </dgm:spPr>
      <dgm:t>
        <a:bodyPr/>
        <a:lstStyle/>
        <a:p>
          <a:pPr>
            <a:spcAft>
              <a:spcPts val="600"/>
            </a:spcAft>
          </a:pPr>
          <a:r>
            <a:rPr lang="en-US" sz="1800" dirty="0">
              <a:latin typeface="+mj-lt"/>
            </a:rPr>
            <a:t>Organic updating of the Gen PCP field</a:t>
          </a:r>
        </a:p>
      </dgm:t>
    </dgm:pt>
    <dgm:pt modelId="{BB9DA438-C020-41EB-9DEE-DBEB0BB1B75B}" type="parTrans" cxnId="{162EA901-179D-42E8-BAC6-A02DCA41F29B}">
      <dgm:prSet/>
      <dgm:spPr/>
      <dgm:t>
        <a:bodyPr/>
        <a:lstStyle/>
        <a:p>
          <a:endParaRPr lang="en-US"/>
        </a:p>
      </dgm:t>
    </dgm:pt>
    <dgm:pt modelId="{0FE87FDF-DA37-42B4-B2BE-78E6229DCDDF}" type="sibTrans" cxnId="{162EA901-179D-42E8-BAC6-A02DCA41F29B}">
      <dgm:prSet/>
      <dgm:spPr/>
      <dgm:t>
        <a:bodyPr/>
        <a:lstStyle/>
        <a:p>
          <a:endParaRPr lang="en-US"/>
        </a:p>
      </dgm:t>
    </dgm:pt>
    <dgm:pt modelId="{A8D2F51C-3555-478C-BF2F-7257213985C1}">
      <dgm:prSet phldrT="[Text]" custT="1"/>
      <dgm:spPr>
        <a:solidFill>
          <a:srgbClr val="2F5597">
            <a:alpha val="40000"/>
          </a:srgbClr>
        </a:solidFill>
        <a:ln>
          <a:solidFill>
            <a:srgbClr val="93B0CE">
              <a:alpha val="90000"/>
            </a:srgbClr>
          </a:solidFill>
        </a:ln>
      </dgm:spPr>
      <dgm:t>
        <a:bodyPr/>
        <a:lstStyle/>
        <a:p>
          <a:pPr>
            <a:spcAft>
              <a:spcPts val="600"/>
            </a:spcAft>
          </a:pPr>
          <a:r>
            <a:rPr lang="en-US" sz="1800" dirty="0">
              <a:latin typeface="+mj-lt"/>
            </a:rPr>
            <a:t>Resources for others in clinic</a:t>
          </a:r>
        </a:p>
      </dgm:t>
    </dgm:pt>
    <dgm:pt modelId="{62D85815-CE59-4C9F-9CA1-D74F8F771468}" type="parTrans" cxnId="{E9B36A36-DC6C-4506-8CA3-7A3AEE723304}">
      <dgm:prSet/>
      <dgm:spPr/>
      <dgm:t>
        <a:bodyPr/>
        <a:lstStyle/>
        <a:p>
          <a:endParaRPr lang="en-US"/>
        </a:p>
      </dgm:t>
    </dgm:pt>
    <dgm:pt modelId="{720E7073-1504-4CD5-962E-BA3D91182147}" type="sibTrans" cxnId="{E9B36A36-DC6C-4506-8CA3-7A3AEE723304}">
      <dgm:prSet/>
      <dgm:spPr/>
      <dgm:t>
        <a:bodyPr/>
        <a:lstStyle/>
        <a:p>
          <a:endParaRPr lang="en-US"/>
        </a:p>
      </dgm:t>
    </dgm:pt>
    <dgm:pt modelId="{FBA4CAE4-CA3E-46F9-842A-E6486D533A2A}">
      <dgm:prSet phldrT="[Text]" custT="1"/>
      <dgm:spPr>
        <a:solidFill>
          <a:srgbClr val="2F5597">
            <a:alpha val="40000"/>
          </a:srgbClr>
        </a:solidFill>
        <a:ln>
          <a:solidFill>
            <a:srgbClr val="93B0CE">
              <a:alpha val="90000"/>
            </a:srgbClr>
          </a:solidFill>
        </a:ln>
      </dgm:spPr>
      <dgm:t>
        <a:bodyPr/>
        <a:lstStyle/>
        <a:p>
          <a:pPr>
            <a:spcAft>
              <a:spcPts val="600"/>
            </a:spcAft>
          </a:pPr>
          <a:r>
            <a:rPr lang="en-US" sz="1800" dirty="0">
              <a:latin typeface="+mj-lt"/>
            </a:rPr>
            <a:t>Handle higher complexity cases</a:t>
          </a:r>
        </a:p>
      </dgm:t>
    </dgm:pt>
    <dgm:pt modelId="{55A162A7-CD4A-471F-9A8E-899EEAC2D1D1}" type="parTrans" cxnId="{D61636CE-2598-482F-A3DA-57849C41E0BA}">
      <dgm:prSet/>
      <dgm:spPr/>
      <dgm:t>
        <a:bodyPr/>
        <a:lstStyle/>
        <a:p>
          <a:endParaRPr lang="en-US"/>
        </a:p>
      </dgm:t>
    </dgm:pt>
    <dgm:pt modelId="{E05D9309-6404-47BB-85BB-507753F4CA6A}" type="sibTrans" cxnId="{D61636CE-2598-482F-A3DA-57849C41E0BA}">
      <dgm:prSet/>
      <dgm:spPr/>
      <dgm:t>
        <a:bodyPr/>
        <a:lstStyle/>
        <a:p>
          <a:endParaRPr lang="en-US"/>
        </a:p>
      </dgm:t>
    </dgm:pt>
    <dgm:pt modelId="{F2CA64A0-C6D6-44AA-857B-9117B33FBDF3}">
      <dgm:prSet phldrT="[Text]" custT="1"/>
      <dgm:spPr>
        <a:solidFill>
          <a:srgbClr val="2F5597">
            <a:alpha val="40000"/>
          </a:srgbClr>
        </a:solidFill>
        <a:ln>
          <a:solidFill>
            <a:srgbClr val="93B0CE">
              <a:alpha val="90000"/>
            </a:srgbClr>
          </a:solidFill>
        </a:ln>
      </dgm:spPr>
      <dgm:t>
        <a:bodyPr/>
        <a:lstStyle/>
        <a:p>
          <a:pPr>
            <a:spcAft>
              <a:spcPts val="600"/>
            </a:spcAft>
          </a:pPr>
          <a:r>
            <a:rPr lang="en-US" sz="1800" dirty="0">
              <a:latin typeface="+mj-lt"/>
            </a:rPr>
            <a:t>Identify patients who need personalized outreach or care plans</a:t>
          </a:r>
        </a:p>
      </dgm:t>
    </dgm:pt>
    <dgm:pt modelId="{A7D701C8-24A1-4EB8-8AFA-84D945AA3979}" type="parTrans" cxnId="{A0B15F9D-4284-4D23-B059-2CD450021044}">
      <dgm:prSet/>
      <dgm:spPr/>
      <dgm:t>
        <a:bodyPr/>
        <a:lstStyle/>
        <a:p>
          <a:endParaRPr lang="en-US"/>
        </a:p>
      </dgm:t>
    </dgm:pt>
    <dgm:pt modelId="{96DD392E-A28F-446F-8089-CB67D8AB6D6E}" type="sibTrans" cxnId="{A0B15F9D-4284-4D23-B059-2CD450021044}">
      <dgm:prSet/>
      <dgm:spPr/>
      <dgm:t>
        <a:bodyPr/>
        <a:lstStyle/>
        <a:p>
          <a:endParaRPr lang="en-US"/>
        </a:p>
      </dgm:t>
    </dgm:pt>
    <dgm:pt modelId="{D0A1BCAA-1603-4C9F-A819-946CDDAA7943}">
      <dgm:prSet phldrT="[Text]" custT="1"/>
      <dgm:spPr>
        <a:solidFill>
          <a:srgbClr val="2F5597">
            <a:alpha val="40000"/>
          </a:srgbClr>
        </a:solidFill>
        <a:ln>
          <a:solidFill>
            <a:srgbClr val="93B0CE">
              <a:alpha val="90000"/>
            </a:srgbClr>
          </a:solidFill>
        </a:ln>
      </dgm:spPr>
      <dgm:t>
        <a:bodyPr/>
        <a:lstStyle/>
        <a:p>
          <a:pPr>
            <a:spcAft>
              <a:spcPts val="600"/>
            </a:spcAft>
          </a:pPr>
          <a:r>
            <a:rPr lang="en-US" sz="1800" dirty="0">
              <a:latin typeface="+mj-lt"/>
            </a:rPr>
            <a:t>Change location field</a:t>
          </a:r>
        </a:p>
      </dgm:t>
    </dgm:pt>
    <dgm:pt modelId="{4999BF95-C28F-4382-8483-BF2F9B21FB57}" type="parTrans" cxnId="{C3F4E110-86D7-43AF-B89C-DBCF26482C9D}">
      <dgm:prSet/>
      <dgm:spPr/>
    </dgm:pt>
    <dgm:pt modelId="{AFB8DCE6-3866-471B-99CB-E08DF02EEC86}" type="sibTrans" cxnId="{C3F4E110-86D7-43AF-B89C-DBCF26482C9D}">
      <dgm:prSet/>
      <dgm:spPr/>
    </dgm:pt>
    <dgm:pt modelId="{04CEE19C-0D98-4D58-8A0B-4FE3B5FBD23C}" type="pres">
      <dgm:prSet presAssocID="{45FB8D87-BBFB-4124-B523-FB1E342284A3}" presName="Name0" presStyleCnt="0">
        <dgm:presLayoutVars>
          <dgm:dir/>
          <dgm:animLvl val="lvl"/>
          <dgm:resizeHandles val="exact"/>
        </dgm:presLayoutVars>
      </dgm:prSet>
      <dgm:spPr/>
    </dgm:pt>
    <dgm:pt modelId="{D02856EF-259B-44A3-BDF4-D1558079933F}" type="pres">
      <dgm:prSet presAssocID="{DF725BC3-77D7-40BA-8BF9-BA92FC67EE37}" presName="composite" presStyleCnt="0"/>
      <dgm:spPr/>
    </dgm:pt>
    <dgm:pt modelId="{6D1A365D-6774-4EBA-BAA5-2C7D3FDFE2DC}" type="pres">
      <dgm:prSet presAssocID="{DF725BC3-77D7-40BA-8BF9-BA92FC67EE37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182F084E-5931-4FB7-A52B-EFB32BD63F3F}" type="pres">
      <dgm:prSet presAssocID="{DF725BC3-77D7-40BA-8BF9-BA92FC67EE37}" presName="desTx" presStyleLbl="alignAccFollowNode1" presStyleIdx="0" presStyleCnt="3">
        <dgm:presLayoutVars>
          <dgm:bulletEnabled val="1"/>
        </dgm:presLayoutVars>
      </dgm:prSet>
      <dgm:spPr/>
    </dgm:pt>
    <dgm:pt modelId="{06A7817E-F5E1-4818-8D56-9093CFF7F60A}" type="pres">
      <dgm:prSet presAssocID="{EAE51C3E-863C-4D0A-AF8D-B1BDF8578274}" presName="space" presStyleCnt="0"/>
      <dgm:spPr/>
    </dgm:pt>
    <dgm:pt modelId="{DC8BDE27-F82E-4DA7-8D28-85008978CCFD}" type="pres">
      <dgm:prSet presAssocID="{C0893895-6B76-49B6-A219-E56DF007AABD}" presName="composite" presStyleCnt="0"/>
      <dgm:spPr/>
    </dgm:pt>
    <dgm:pt modelId="{9633F0A3-355A-4D6D-9A1E-27952A7D6FF4}" type="pres">
      <dgm:prSet presAssocID="{C0893895-6B76-49B6-A219-E56DF007AABD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79534600-C8DC-480F-B21C-038436E81A96}" type="pres">
      <dgm:prSet presAssocID="{C0893895-6B76-49B6-A219-E56DF007AABD}" presName="desTx" presStyleLbl="alignAccFollowNode1" presStyleIdx="1" presStyleCnt="3">
        <dgm:presLayoutVars>
          <dgm:bulletEnabled val="1"/>
        </dgm:presLayoutVars>
      </dgm:prSet>
      <dgm:spPr/>
    </dgm:pt>
    <dgm:pt modelId="{D30F0254-F0B9-425E-99A6-0CD4D70351B6}" type="pres">
      <dgm:prSet presAssocID="{5B498E28-4A06-4FA8-A1C0-FA09EC2FC5DA}" presName="space" presStyleCnt="0"/>
      <dgm:spPr/>
    </dgm:pt>
    <dgm:pt modelId="{11DBC512-9977-4462-89BC-C476A6281D67}" type="pres">
      <dgm:prSet presAssocID="{6890872B-1A72-40EA-867E-4F0F58F0013A}" presName="composite" presStyleCnt="0"/>
      <dgm:spPr/>
    </dgm:pt>
    <dgm:pt modelId="{5AE15FAE-E19B-485C-80C2-C93D407ECECD}" type="pres">
      <dgm:prSet presAssocID="{6890872B-1A72-40EA-867E-4F0F58F0013A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762B9B32-671E-41D8-90B0-3C80B8904DED}" type="pres">
      <dgm:prSet presAssocID="{6890872B-1A72-40EA-867E-4F0F58F0013A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162EA901-179D-42E8-BAC6-A02DCA41F29B}" srcId="{DF725BC3-77D7-40BA-8BF9-BA92FC67EE37}" destId="{453345F6-2F97-4A00-A004-6C54707A4575}" srcOrd="1" destOrd="0" parTransId="{BB9DA438-C020-41EB-9DEE-DBEB0BB1B75B}" sibTransId="{0FE87FDF-DA37-42B4-B2BE-78E6229DCDDF}"/>
    <dgm:cxn modelId="{C8487007-34E6-4920-8FC9-0DA8101753C2}" type="presOf" srcId="{DC4B69E4-BBDD-40EF-9FA4-F14678C62E3B}" destId="{182F084E-5931-4FB7-A52B-EFB32BD63F3F}" srcOrd="0" destOrd="0" presId="urn:microsoft.com/office/officeart/2005/8/layout/hList1"/>
    <dgm:cxn modelId="{8A756608-ADE1-4ED8-ABB9-E3EE39E558BD}" type="presOf" srcId="{453345F6-2F97-4A00-A004-6C54707A4575}" destId="{182F084E-5931-4FB7-A52B-EFB32BD63F3F}" srcOrd="0" destOrd="1" presId="urn:microsoft.com/office/officeart/2005/8/layout/hList1"/>
    <dgm:cxn modelId="{FBE52D10-8426-44D4-A8AD-A1EB9B47939D}" type="presOf" srcId="{6890872B-1A72-40EA-867E-4F0F58F0013A}" destId="{5AE15FAE-E19B-485C-80C2-C93D407ECECD}" srcOrd="0" destOrd="0" presId="urn:microsoft.com/office/officeart/2005/8/layout/hList1"/>
    <dgm:cxn modelId="{C3F4E110-86D7-43AF-B89C-DBCF26482C9D}" srcId="{6890872B-1A72-40EA-867E-4F0F58F0013A}" destId="{D0A1BCAA-1603-4C9F-A819-946CDDAA7943}" srcOrd="4" destOrd="0" parTransId="{4999BF95-C28F-4382-8483-BF2F9B21FB57}" sibTransId="{AFB8DCE6-3866-471B-99CB-E08DF02EEC86}"/>
    <dgm:cxn modelId="{7513811C-F45D-4894-8BF2-EE1D727DC25E}" type="presOf" srcId="{C0893895-6B76-49B6-A219-E56DF007AABD}" destId="{9633F0A3-355A-4D6D-9A1E-27952A7D6FF4}" srcOrd="0" destOrd="0" presId="urn:microsoft.com/office/officeart/2005/8/layout/hList1"/>
    <dgm:cxn modelId="{E9B36A36-DC6C-4506-8CA3-7A3AEE723304}" srcId="{6890872B-1A72-40EA-867E-4F0F58F0013A}" destId="{A8D2F51C-3555-478C-BF2F-7257213985C1}" srcOrd="1" destOrd="0" parTransId="{62D85815-CE59-4C9F-9CA1-D74F8F771468}" sibTransId="{720E7073-1504-4CD5-962E-BA3D91182147}"/>
    <dgm:cxn modelId="{F5F0DB3E-0D8B-47D3-8C6C-2B53424BCAB8}" type="presOf" srcId="{F2CA64A0-C6D6-44AA-857B-9117B33FBDF3}" destId="{762B9B32-671E-41D8-90B0-3C80B8904DED}" srcOrd="0" destOrd="3" presId="urn:microsoft.com/office/officeart/2005/8/layout/hList1"/>
    <dgm:cxn modelId="{2CB76B40-CF0B-47CB-A8A3-3340212664CD}" type="presOf" srcId="{D1EA6882-7730-4EC8-9775-2CED822A48C7}" destId="{762B9B32-671E-41D8-90B0-3C80B8904DED}" srcOrd="0" destOrd="0" presId="urn:microsoft.com/office/officeart/2005/8/layout/hList1"/>
    <dgm:cxn modelId="{C5643E54-5811-4736-BE8F-CD39873EAAA3}" type="presOf" srcId="{16E92A04-009C-41CD-B715-154EAE0EAD59}" destId="{79534600-C8DC-480F-B21C-038436E81A96}" srcOrd="0" destOrd="0" presId="urn:microsoft.com/office/officeart/2005/8/layout/hList1"/>
    <dgm:cxn modelId="{F8625C74-06E6-4407-8D50-CF8D09D4CA7D}" type="presOf" srcId="{D0A1BCAA-1603-4C9F-A819-946CDDAA7943}" destId="{762B9B32-671E-41D8-90B0-3C80B8904DED}" srcOrd="0" destOrd="4" presId="urn:microsoft.com/office/officeart/2005/8/layout/hList1"/>
    <dgm:cxn modelId="{2413BF94-281B-4ACC-A3A1-972D02B83906}" srcId="{45FB8D87-BBFB-4124-B523-FB1E342284A3}" destId="{6890872B-1A72-40EA-867E-4F0F58F0013A}" srcOrd="2" destOrd="0" parTransId="{E9AC53F6-0921-4FDE-BAD2-6F600C01460E}" sibTransId="{AE677639-63C2-4F0D-ACCC-86BAACFE1697}"/>
    <dgm:cxn modelId="{A0B15F9D-4284-4D23-B059-2CD450021044}" srcId="{6890872B-1A72-40EA-867E-4F0F58F0013A}" destId="{F2CA64A0-C6D6-44AA-857B-9117B33FBDF3}" srcOrd="3" destOrd="0" parTransId="{A7D701C8-24A1-4EB8-8AFA-84D945AA3979}" sibTransId="{96DD392E-A28F-446F-8089-CB67D8AB6D6E}"/>
    <dgm:cxn modelId="{70F5ABAF-698A-4E9B-AC6D-776C88B0E1A4}" srcId="{DF725BC3-77D7-40BA-8BF9-BA92FC67EE37}" destId="{DC4B69E4-BBDD-40EF-9FA4-F14678C62E3B}" srcOrd="0" destOrd="0" parTransId="{FD1E7B05-5DB4-4383-95A0-C0797A8CF442}" sibTransId="{51AA716F-B34C-498D-930A-1A9F6A2B7035}"/>
    <dgm:cxn modelId="{7AA944C1-2B57-4794-B008-22C7D401DFB1}" srcId="{C0893895-6B76-49B6-A219-E56DF007AABD}" destId="{16E92A04-009C-41CD-B715-154EAE0EAD59}" srcOrd="0" destOrd="0" parTransId="{D4960E87-787B-425B-AA0B-289294688164}" sibTransId="{84DC5DA8-D48C-42A1-8953-A7F81D4AE716}"/>
    <dgm:cxn modelId="{56EDB0C2-B246-4E93-B5F5-D4F9EA3C2E2E}" type="presOf" srcId="{FBA4CAE4-CA3E-46F9-842A-E6486D533A2A}" destId="{762B9B32-671E-41D8-90B0-3C80B8904DED}" srcOrd="0" destOrd="2" presId="urn:microsoft.com/office/officeart/2005/8/layout/hList1"/>
    <dgm:cxn modelId="{306387C3-8C03-47CA-8473-BFFD8E13790F}" type="presOf" srcId="{A8D2F51C-3555-478C-BF2F-7257213985C1}" destId="{762B9B32-671E-41D8-90B0-3C80B8904DED}" srcOrd="0" destOrd="1" presId="urn:microsoft.com/office/officeart/2005/8/layout/hList1"/>
    <dgm:cxn modelId="{D61636CE-2598-482F-A3DA-57849C41E0BA}" srcId="{6890872B-1A72-40EA-867E-4F0F58F0013A}" destId="{FBA4CAE4-CA3E-46F9-842A-E6486D533A2A}" srcOrd="2" destOrd="0" parTransId="{55A162A7-CD4A-471F-9A8E-899EEAC2D1D1}" sibTransId="{E05D9309-6404-47BB-85BB-507753F4CA6A}"/>
    <dgm:cxn modelId="{F9317ED7-CD14-4A9A-B04C-DFE2E49E43F0}" type="presOf" srcId="{45FB8D87-BBFB-4124-B523-FB1E342284A3}" destId="{04CEE19C-0D98-4D58-8A0B-4FE3B5FBD23C}" srcOrd="0" destOrd="0" presId="urn:microsoft.com/office/officeart/2005/8/layout/hList1"/>
    <dgm:cxn modelId="{D880F0D8-2D61-4774-BA87-226DE44F84AB}" srcId="{45FB8D87-BBFB-4124-B523-FB1E342284A3}" destId="{DF725BC3-77D7-40BA-8BF9-BA92FC67EE37}" srcOrd="0" destOrd="0" parTransId="{9C7371E5-981E-4958-91BB-89F7B602D4B3}" sibTransId="{EAE51C3E-863C-4D0A-AF8D-B1BDF8578274}"/>
    <dgm:cxn modelId="{5D330DDB-3CE3-4977-99DC-6EB8FB29ADC6}" srcId="{6890872B-1A72-40EA-867E-4F0F58F0013A}" destId="{D1EA6882-7730-4EC8-9775-2CED822A48C7}" srcOrd="0" destOrd="0" parTransId="{29535885-5D8B-422E-A5C6-54190CEEE14F}" sibTransId="{2AA9EA4F-4E2F-4A9C-97F7-EA4A2C2FE3F3}"/>
    <dgm:cxn modelId="{1B5CE0EA-DCC3-41BB-A7DB-D3A4352392F3}" srcId="{45FB8D87-BBFB-4124-B523-FB1E342284A3}" destId="{C0893895-6B76-49B6-A219-E56DF007AABD}" srcOrd="1" destOrd="0" parTransId="{1FFB963F-6171-4980-BE3F-C7381AB2593A}" sibTransId="{5B498E28-4A06-4FA8-A1C0-FA09EC2FC5DA}"/>
    <dgm:cxn modelId="{EF7BBDEC-C128-4241-8345-5C50DDB09AB6}" type="presOf" srcId="{DF725BC3-77D7-40BA-8BF9-BA92FC67EE37}" destId="{6D1A365D-6774-4EBA-BAA5-2C7D3FDFE2DC}" srcOrd="0" destOrd="0" presId="urn:microsoft.com/office/officeart/2005/8/layout/hList1"/>
    <dgm:cxn modelId="{301619C8-5131-4304-A501-7E18E08AADDB}" type="presParOf" srcId="{04CEE19C-0D98-4D58-8A0B-4FE3B5FBD23C}" destId="{D02856EF-259B-44A3-BDF4-D1558079933F}" srcOrd="0" destOrd="0" presId="urn:microsoft.com/office/officeart/2005/8/layout/hList1"/>
    <dgm:cxn modelId="{C96D31DE-943A-44BC-82D2-BA99DE021A35}" type="presParOf" srcId="{D02856EF-259B-44A3-BDF4-D1558079933F}" destId="{6D1A365D-6774-4EBA-BAA5-2C7D3FDFE2DC}" srcOrd="0" destOrd="0" presId="urn:microsoft.com/office/officeart/2005/8/layout/hList1"/>
    <dgm:cxn modelId="{C8850EDA-3E50-4B33-B18C-E2731A9866C8}" type="presParOf" srcId="{D02856EF-259B-44A3-BDF4-D1558079933F}" destId="{182F084E-5931-4FB7-A52B-EFB32BD63F3F}" srcOrd="1" destOrd="0" presId="urn:microsoft.com/office/officeart/2005/8/layout/hList1"/>
    <dgm:cxn modelId="{F67CDF50-E612-4373-B267-1088C8BF311F}" type="presParOf" srcId="{04CEE19C-0D98-4D58-8A0B-4FE3B5FBD23C}" destId="{06A7817E-F5E1-4818-8D56-9093CFF7F60A}" srcOrd="1" destOrd="0" presId="urn:microsoft.com/office/officeart/2005/8/layout/hList1"/>
    <dgm:cxn modelId="{B110D151-24B7-47E0-B2A1-A65815AC6202}" type="presParOf" srcId="{04CEE19C-0D98-4D58-8A0B-4FE3B5FBD23C}" destId="{DC8BDE27-F82E-4DA7-8D28-85008978CCFD}" srcOrd="2" destOrd="0" presId="urn:microsoft.com/office/officeart/2005/8/layout/hList1"/>
    <dgm:cxn modelId="{69B5A738-7F37-44C5-B2FC-5776FFC9C945}" type="presParOf" srcId="{DC8BDE27-F82E-4DA7-8D28-85008978CCFD}" destId="{9633F0A3-355A-4D6D-9A1E-27952A7D6FF4}" srcOrd="0" destOrd="0" presId="urn:microsoft.com/office/officeart/2005/8/layout/hList1"/>
    <dgm:cxn modelId="{07964FD0-20E4-47E1-B364-AB0E2E4FECAA}" type="presParOf" srcId="{DC8BDE27-F82E-4DA7-8D28-85008978CCFD}" destId="{79534600-C8DC-480F-B21C-038436E81A96}" srcOrd="1" destOrd="0" presId="urn:microsoft.com/office/officeart/2005/8/layout/hList1"/>
    <dgm:cxn modelId="{CCB144F4-C48A-48AC-80B4-59FDDA7DE3B4}" type="presParOf" srcId="{04CEE19C-0D98-4D58-8A0B-4FE3B5FBD23C}" destId="{D30F0254-F0B9-425E-99A6-0CD4D70351B6}" srcOrd="3" destOrd="0" presId="urn:microsoft.com/office/officeart/2005/8/layout/hList1"/>
    <dgm:cxn modelId="{5EAEF5D3-B179-4421-895D-FB8C89D60C3C}" type="presParOf" srcId="{04CEE19C-0D98-4D58-8A0B-4FE3B5FBD23C}" destId="{11DBC512-9977-4462-89BC-C476A6281D67}" srcOrd="4" destOrd="0" presId="urn:microsoft.com/office/officeart/2005/8/layout/hList1"/>
    <dgm:cxn modelId="{EE09CCD1-15AA-4378-A155-CE5F38BB52B3}" type="presParOf" srcId="{11DBC512-9977-4462-89BC-C476A6281D67}" destId="{5AE15FAE-E19B-485C-80C2-C93D407ECECD}" srcOrd="0" destOrd="0" presId="urn:microsoft.com/office/officeart/2005/8/layout/hList1"/>
    <dgm:cxn modelId="{592B9F84-0BB1-4251-AC22-2BBED9675B66}" type="presParOf" srcId="{11DBC512-9977-4462-89BC-C476A6281D67}" destId="{762B9B32-671E-41D8-90B0-3C80B8904DE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47F6B-9AB2-4D32-89A4-7F278EBA964A}">
      <dsp:nvSpPr>
        <dsp:cNvPr id="0" name=""/>
        <dsp:cNvSpPr/>
      </dsp:nvSpPr>
      <dsp:spPr>
        <a:xfrm>
          <a:off x="1809678" y="2412119"/>
          <a:ext cx="2287961" cy="21039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u="sng" kern="1200"/>
            <a:t>Goal:</a:t>
          </a:r>
          <a:br>
            <a:rPr lang="en-US" sz="1900" kern="1200"/>
          </a:br>
          <a:r>
            <a:rPr lang="en-US" sz="1900" kern="1200"/>
            <a:t>Integrate pop health activities across UW Primary Care</a:t>
          </a:r>
        </a:p>
      </dsp:txBody>
      <dsp:txXfrm>
        <a:off x="2144742" y="2720240"/>
        <a:ext cx="1617833" cy="1487738"/>
      </dsp:txXfrm>
    </dsp:sp>
    <dsp:sp modelId="{847EE4FE-793B-4E41-8783-B0779357F939}">
      <dsp:nvSpPr>
        <dsp:cNvPr id="0" name=""/>
        <dsp:cNvSpPr/>
      </dsp:nvSpPr>
      <dsp:spPr>
        <a:xfrm rot="11717361">
          <a:off x="868294" y="2784935"/>
          <a:ext cx="1033505" cy="45456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D75D63-E6CD-4011-B4AE-CF05AFF97D0F}">
      <dsp:nvSpPr>
        <dsp:cNvPr id="0" name=""/>
        <dsp:cNvSpPr/>
      </dsp:nvSpPr>
      <dsp:spPr>
        <a:xfrm>
          <a:off x="198664" y="2373984"/>
          <a:ext cx="1206984" cy="1003941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solidFill>
                <a:schemeClr val="tx1"/>
              </a:solidFill>
            </a:rPr>
            <a:t>1. Empanelment &amp; Panel Maintenance</a:t>
          </a:r>
        </a:p>
      </dsp:txBody>
      <dsp:txXfrm>
        <a:off x="228068" y="2403388"/>
        <a:ext cx="1148176" cy="945133"/>
      </dsp:txXfrm>
    </dsp:sp>
    <dsp:sp modelId="{0AAEC702-4E79-4C67-A16A-F1CC1D083C7D}">
      <dsp:nvSpPr>
        <dsp:cNvPr id="0" name=""/>
        <dsp:cNvSpPr/>
      </dsp:nvSpPr>
      <dsp:spPr>
        <a:xfrm rot="14642301">
          <a:off x="1694124" y="1815242"/>
          <a:ext cx="1064048" cy="45456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107098-06B8-4310-9858-8BCCEDD405DA}">
      <dsp:nvSpPr>
        <dsp:cNvPr id="0" name=""/>
        <dsp:cNvSpPr/>
      </dsp:nvSpPr>
      <dsp:spPr>
        <a:xfrm>
          <a:off x="1389752" y="989648"/>
          <a:ext cx="1206984" cy="1003941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solidFill>
                <a:schemeClr val="tx1"/>
              </a:solidFill>
            </a:rPr>
            <a:t>2. Panel &amp; Gap Management</a:t>
          </a:r>
        </a:p>
      </dsp:txBody>
      <dsp:txXfrm>
        <a:off x="1419156" y="1019052"/>
        <a:ext cx="1148176" cy="945133"/>
      </dsp:txXfrm>
    </dsp:sp>
    <dsp:sp modelId="{9C18E8DD-8172-4A77-A676-6DBC10C6A79E}">
      <dsp:nvSpPr>
        <dsp:cNvPr id="0" name=""/>
        <dsp:cNvSpPr/>
      </dsp:nvSpPr>
      <dsp:spPr>
        <a:xfrm rot="17757699">
          <a:off x="3149145" y="1815242"/>
          <a:ext cx="1064048" cy="45456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2ECC4F-ECA0-452F-AFD8-4BA6D2F65097}">
      <dsp:nvSpPr>
        <dsp:cNvPr id="0" name=""/>
        <dsp:cNvSpPr/>
      </dsp:nvSpPr>
      <dsp:spPr>
        <a:xfrm>
          <a:off x="3236714" y="989648"/>
          <a:ext cx="1354719" cy="1003941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solidFill>
                <a:schemeClr val="tx1"/>
              </a:solidFill>
            </a:rPr>
            <a:t>3. Care Management &amp; Coordination</a:t>
          </a:r>
        </a:p>
      </dsp:txBody>
      <dsp:txXfrm>
        <a:off x="3266118" y="1019052"/>
        <a:ext cx="1295911" cy="945133"/>
      </dsp:txXfrm>
    </dsp:sp>
    <dsp:sp modelId="{15755428-A654-463A-8AC2-D2324678AA75}">
      <dsp:nvSpPr>
        <dsp:cNvPr id="0" name=""/>
        <dsp:cNvSpPr/>
      </dsp:nvSpPr>
      <dsp:spPr>
        <a:xfrm rot="20682639">
          <a:off x="4005518" y="2784935"/>
          <a:ext cx="1033505" cy="45456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8CCD60-B2ED-4884-BC8E-8F0BF72A08A2}">
      <dsp:nvSpPr>
        <dsp:cNvPr id="0" name=""/>
        <dsp:cNvSpPr/>
      </dsp:nvSpPr>
      <dsp:spPr>
        <a:xfrm>
          <a:off x="4501669" y="2373984"/>
          <a:ext cx="1206984" cy="1003941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solidFill>
                <a:schemeClr val="tx1"/>
              </a:solidFill>
            </a:rPr>
            <a:t>4. Ambulatory Care Pathways</a:t>
          </a:r>
        </a:p>
      </dsp:txBody>
      <dsp:txXfrm>
        <a:off x="4531073" y="2403388"/>
        <a:ext cx="1148176" cy="94513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CB7666-4886-804D-87BD-83ABD870B86C}">
      <dsp:nvSpPr>
        <dsp:cNvPr id="0" name=""/>
        <dsp:cNvSpPr/>
      </dsp:nvSpPr>
      <dsp:spPr>
        <a:xfrm>
          <a:off x="353877" y="1611"/>
          <a:ext cx="6687556" cy="969231"/>
        </a:xfrm>
        <a:prstGeom prst="roundRect">
          <a:avLst>
            <a:gd name="adj" fmla="val 10000"/>
          </a:avLst>
        </a:prstGeom>
        <a:solidFill>
          <a:srgbClr val="2C295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+mj-lt"/>
            </a:rPr>
            <a:t>It is expected that </a:t>
          </a:r>
          <a:r>
            <a:rPr lang="en-US" sz="2000" b="1" u="sng" kern="1200" dirty="0">
              <a:latin typeface="+mj-lt"/>
            </a:rPr>
            <a:t>all</a:t>
          </a:r>
          <a:r>
            <a:rPr lang="en-US" sz="2000" kern="1200" dirty="0">
              <a:latin typeface="+mj-lt"/>
            </a:rPr>
            <a:t> primary care clinical staff should, with each patient visit, review, verify and update the Gen PCP field with the patient, to ensure: </a:t>
          </a:r>
        </a:p>
      </dsp:txBody>
      <dsp:txXfrm>
        <a:off x="382265" y="29999"/>
        <a:ext cx="6630780" cy="912455"/>
      </dsp:txXfrm>
    </dsp:sp>
    <dsp:sp modelId="{0CB8D72B-E1D5-CC4A-8F49-38492ECC1411}">
      <dsp:nvSpPr>
        <dsp:cNvPr id="0" name=""/>
        <dsp:cNvSpPr/>
      </dsp:nvSpPr>
      <dsp:spPr>
        <a:xfrm>
          <a:off x="353877" y="1145305"/>
          <a:ext cx="969231" cy="969231"/>
        </a:xfrm>
        <a:prstGeom prst="roundRect">
          <a:avLst>
            <a:gd name="adj" fmla="val 16670"/>
          </a:avLst>
        </a:prstGeom>
        <a:solidFill>
          <a:srgbClr val="2C295C">
            <a:alpha val="8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DFC1DB-B7E2-8644-8BFD-7884A24314A4}">
      <dsp:nvSpPr>
        <dsp:cNvPr id="0" name=""/>
        <dsp:cNvSpPr/>
      </dsp:nvSpPr>
      <dsp:spPr>
        <a:xfrm>
          <a:off x="1381262" y="1145305"/>
          <a:ext cx="5660171" cy="969231"/>
        </a:xfrm>
        <a:prstGeom prst="roundRect">
          <a:avLst>
            <a:gd name="adj" fmla="val 16670"/>
          </a:avLst>
        </a:prstGeom>
        <a:solidFill>
          <a:srgbClr val="2C295C">
            <a:alpha val="8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latin typeface="+mj-lt"/>
            </a:rPr>
            <a:t>[1]</a:t>
          </a:r>
          <a:r>
            <a:rPr lang="en-US" sz="2000" kern="1200" dirty="0">
              <a:solidFill>
                <a:schemeClr val="tx1"/>
              </a:solidFill>
              <a:latin typeface="+mj-lt"/>
            </a:rPr>
            <a:t> Maintenance and accuracy of General (‘gen’) PCP field</a:t>
          </a:r>
        </a:p>
      </dsp:txBody>
      <dsp:txXfrm>
        <a:off x="1428584" y="1192627"/>
        <a:ext cx="5565527" cy="874587"/>
      </dsp:txXfrm>
    </dsp:sp>
    <dsp:sp modelId="{A5AB0813-E597-954F-B071-8103728601BC}">
      <dsp:nvSpPr>
        <dsp:cNvPr id="0" name=""/>
        <dsp:cNvSpPr/>
      </dsp:nvSpPr>
      <dsp:spPr>
        <a:xfrm>
          <a:off x="353877" y="2230844"/>
          <a:ext cx="969231" cy="969231"/>
        </a:xfrm>
        <a:prstGeom prst="roundRect">
          <a:avLst>
            <a:gd name="adj" fmla="val 16670"/>
          </a:avLst>
        </a:prstGeom>
        <a:solidFill>
          <a:srgbClr val="2C295C">
            <a:alpha val="6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D4FC75-ABCA-E643-9465-B3775F0966E4}">
      <dsp:nvSpPr>
        <dsp:cNvPr id="0" name=""/>
        <dsp:cNvSpPr/>
      </dsp:nvSpPr>
      <dsp:spPr>
        <a:xfrm>
          <a:off x="1381262" y="2230844"/>
          <a:ext cx="5660171" cy="969231"/>
        </a:xfrm>
        <a:prstGeom prst="roundRect">
          <a:avLst>
            <a:gd name="adj" fmla="val 16670"/>
          </a:avLst>
        </a:prstGeom>
        <a:solidFill>
          <a:srgbClr val="2C295C">
            <a:alpha val="6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latin typeface="+mj-lt"/>
            </a:rPr>
            <a:t>[2]</a:t>
          </a:r>
          <a:r>
            <a:rPr lang="en-US" sz="2000" kern="1200" dirty="0">
              <a:solidFill>
                <a:schemeClr val="tx1"/>
              </a:solidFill>
              <a:latin typeface="+mj-lt"/>
            </a:rPr>
            <a:t> Patients who use our primary care services are assigned to a PCP </a:t>
          </a:r>
        </a:p>
      </dsp:txBody>
      <dsp:txXfrm>
        <a:off x="1428584" y="2278166"/>
        <a:ext cx="5565527" cy="874587"/>
      </dsp:txXfrm>
    </dsp:sp>
    <dsp:sp modelId="{18C66DBE-1847-FA4E-843B-5528FD012D3D}">
      <dsp:nvSpPr>
        <dsp:cNvPr id="0" name=""/>
        <dsp:cNvSpPr/>
      </dsp:nvSpPr>
      <dsp:spPr>
        <a:xfrm>
          <a:off x="353877" y="3316384"/>
          <a:ext cx="969231" cy="969231"/>
        </a:xfrm>
        <a:prstGeom prst="roundRect">
          <a:avLst>
            <a:gd name="adj" fmla="val 16670"/>
          </a:avLst>
        </a:prstGeom>
        <a:solidFill>
          <a:srgbClr val="2C295C">
            <a:alpha val="4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C4E4EF-5389-4C49-8731-47E8F676D292}">
      <dsp:nvSpPr>
        <dsp:cNvPr id="0" name=""/>
        <dsp:cNvSpPr/>
      </dsp:nvSpPr>
      <dsp:spPr>
        <a:xfrm>
          <a:off x="1381262" y="3316384"/>
          <a:ext cx="5660171" cy="969231"/>
        </a:xfrm>
        <a:prstGeom prst="roundRect">
          <a:avLst>
            <a:gd name="adj" fmla="val 16670"/>
          </a:avLst>
        </a:prstGeom>
        <a:solidFill>
          <a:srgbClr val="2C295C">
            <a:alpha val="4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  <a:latin typeface="+mj-lt"/>
            </a:rPr>
            <a:t>[3] </a:t>
          </a:r>
          <a:r>
            <a:rPr lang="en-US" sz="2000" kern="1200" dirty="0">
              <a:solidFill>
                <a:schemeClr val="tx1"/>
              </a:solidFill>
              <a:latin typeface="+mj-lt"/>
            </a:rPr>
            <a:t>Maintain and improve performance on key population health metrics impacted by panel metrics</a:t>
          </a:r>
        </a:p>
      </dsp:txBody>
      <dsp:txXfrm>
        <a:off x="1428584" y="3363706"/>
        <a:ext cx="5565527" cy="87458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006710-D14A-5547-B088-864767EBF50F}">
      <dsp:nvSpPr>
        <dsp:cNvPr id="0" name=""/>
        <dsp:cNvSpPr/>
      </dsp:nvSpPr>
      <dsp:spPr>
        <a:xfrm>
          <a:off x="0" y="3785121"/>
          <a:ext cx="7698203" cy="1242361"/>
        </a:xfrm>
        <a:prstGeom prst="rect">
          <a:avLst/>
        </a:prstGeom>
        <a:solidFill>
          <a:srgbClr val="2E2161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latin typeface="+mj-lt"/>
            </a:rPr>
            <a:t>[3] </a:t>
          </a:r>
          <a:r>
            <a:rPr lang="en-US" sz="2200" kern="1200" dirty="0">
              <a:latin typeface="+mj-lt"/>
            </a:rPr>
            <a:t>Send a message to the requested PCP</a:t>
          </a:r>
          <a:endParaRPr lang="en-US" sz="2200" b="1" kern="1200" dirty="0">
            <a:latin typeface="+mj-lt"/>
          </a:endParaRPr>
        </a:p>
      </dsp:txBody>
      <dsp:txXfrm>
        <a:off x="0" y="3785121"/>
        <a:ext cx="7698203" cy="670875"/>
      </dsp:txXfrm>
    </dsp:sp>
    <dsp:sp modelId="{7A444484-596F-0147-8E7F-3DD0D3123007}">
      <dsp:nvSpPr>
        <dsp:cNvPr id="0" name=""/>
        <dsp:cNvSpPr/>
      </dsp:nvSpPr>
      <dsp:spPr>
        <a:xfrm>
          <a:off x="0" y="4431149"/>
          <a:ext cx="7698203" cy="571486"/>
        </a:xfrm>
        <a:prstGeom prst="rect">
          <a:avLst/>
        </a:prstGeom>
        <a:solidFill>
          <a:schemeClr val="bg2">
            <a:alpha val="90000"/>
          </a:schemeClr>
        </a:solidFill>
        <a:ln w="12700" cap="flat" cmpd="sng" algn="ctr">
          <a:solidFill>
            <a:schemeClr val="bg2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+mj-lt"/>
            </a:rPr>
            <a:t>Determine if patient will be accepted onto panel</a:t>
          </a:r>
        </a:p>
      </dsp:txBody>
      <dsp:txXfrm>
        <a:off x="0" y="4431149"/>
        <a:ext cx="7698203" cy="571486"/>
      </dsp:txXfrm>
    </dsp:sp>
    <dsp:sp modelId="{C7293A85-27E9-4276-A38A-C9980D821F28}">
      <dsp:nvSpPr>
        <dsp:cNvPr id="0" name=""/>
        <dsp:cNvSpPr/>
      </dsp:nvSpPr>
      <dsp:spPr>
        <a:xfrm rot="10800000">
          <a:off x="0" y="1893005"/>
          <a:ext cx="7698203" cy="1910751"/>
        </a:xfrm>
        <a:prstGeom prst="upArrowCallout">
          <a:avLst/>
        </a:prstGeom>
        <a:solidFill>
          <a:srgbClr val="2E2161">
            <a:alpha val="75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latin typeface="+mj-lt"/>
            </a:rPr>
            <a:t>[2] </a:t>
          </a:r>
          <a:r>
            <a:rPr lang="en-US" sz="2200" kern="1200" dirty="0">
              <a:latin typeface="+mj-lt"/>
            </a:rPr>
            <a:t>Determine if the requested PCP has an open panel</a:t>
          </a:r>
          <a:endParaRPr lang="en-US" sz="2200" b="1" kern="1200" dirty="0">
            <a:latin typeface="+mj-lt"/>
          </a:endParaRPr>
        </a:p>
      </dsp:txBody>
      <dsp:txXfrm rot="-10800000">
        <a:off x="0" y="1893005"/>
        <a:ext cx="7698203" cy="670673"/>
      </dsp:txXfrm>
    </dsp:sp>
    <dsp:sp modelId="{C49D2C9F-510A-4B88-954D-724CAAAEE7D8}">
      <dsp:nvSpPr>
        <dsp:cNvPr id="0" name=""/>
        <dsp:cNvSpPr/>
      </dsp:nvSpPr>
      <dsp:spPr>
        <a:xfrm>
          <a:off x="0" y="2563679"/>
          <a:ext cx="3849101" cy="571314"/>
        </a:xfrm>
        <a:prstGeom prst="rect">
          <a:avLst/>
        </a:prstGeom>
        <a:solidFill>
          <a:schemeClr val="bg2">
            <a:alpha val="90000"/>
          </a:schemeClr>
        </a:solidFill>
        <a:ln w="12700" cap="flat" cmpd="sng" algn="ctr">
          <a:solidFill>
            <a:schemeClr val="bg2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i="1" u="sng" kern="1200" dirty="0">
              <a:latin typeface="+mj-lt"/>
            </a:rPr>
            <a:t>YES</a:t>
          </a:r>
          <a:r>
            <a:rPr lang="en-US" sz="2200" kern="1200" dirty="0">
              <a:latin typeface="+mj-lt"/>
            </a:rPr>
            <a:t>, panel is open – Update PCP field</a:t>
          </a:r>
        </a:p>
      </dsp:txBody>
      <dsp:txXfrm>
        <a:off x="0" y="2563679"/>
        <a:ext cx="3849101" cy="571314"/>
      </dsp:txXfrm>
    </dsp:sp>
    <dsp:sp modelId="{50B669AA-75CF-494E-B4C6-8D8206536E54}">
      <dsp:nvSpPr>
        <dsp:cNvPr id="0" name=""/>
        <dsp:cNvSpPr/>
      </dsp:nvSpPr>
      <dsp:spPr>
        <a:xfrm>
          <a:off x="3849101" y="2563679"/>
          <a:ext cx="3849101" cy="571314"/>
        </a:xfrm>
        <a:prstGeom prst="rect">
          <a:avLst/>
        </a:prstGeom>
        <a:solidFill>
          <a:schemeClr val="bg2">
            <a:alpha val="90000"/>
          </a:schemeClr>
        </a:solidFill>
        <a:ln w="12700" cap="flat" cmpd="sng" algn="ctr">
          <a:solidFill>
            <a:schemeClr val="bg2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i="1" u="sng" kern="1200" dirty="0">
              <a:latin typeface="+mj-lt"/>
            </a:rPr>
            <a:t>NO</a:t>
          </a:r>
          <a:r>
            <a:rPr lang="en-US" sz="2200" kern="1200" dirty="0">
              <a:latin typeface="+mj-lt"/>
            </a:rPr>
            <a:t>, panel is closed or limited</a:t>
          </a:r>
        </a:p>
      </dsp:txBody>
      <dsp:txXfrm>
        <a:off x="3849101" y="2563679"/>
        <a:ext cx="3849101" cy="571314"/>
      </dsp:txXfrm>
    </dsp:sp>
    <dsp:sp modelId="{75D4C3AC-6447-4BD5-BC79-CB29BAE2EE35}">
      <dsp:nvSpPr>
        <dsp:cNvPr id="0" name=""/>
        <dsp:cNvSpPr/>
      </dsp:nvSpPr>
      <dsp:spPr>
        <a:xfrm rot="10800000">
          <a:off x="0" y="888"/>
          <a:ext cx="7698203" cy="1910751"/>
        </a:xfrm>
        <a:prstGeom prst="upArrowCallout">
          <a:avLst/>
        </a:prstGeom>
        <a:solidFill>
          <a:srgbClr val="2E216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latin typeface="+mj-lt"/>
            </a:rPr>
            <a:t>[1] </a:t>
          </a:r>
          <a:r>
            <a:rPr lang="en-US" sz="2200" kern="1200" dirty="0">
              <a:latin typeface="+mj-lt"/>
            </a:rPr>
            <a:t>Epic </a:t>
          </a:r>
          <a:r>
            <a:rPr lang="en-US" sz="2200" kern="1200" dirty="0" err="1">
              <a:latin typeface="+mj-lt"/>
            </a:rPr>
            <a:t>InBasket</a:t>
          </a:r>
          <a:r>
            <a:rPr lang="en-US" sz="2200" kern="1200" dirty="0">
              <a:latin typeface="+mj-lt"/>
            </a:rPr>
            <a:t> message received re: </a:t>
          </a:r>
          <a:r>
            <a:rPr lang="en-US" sz="2200" b="1" kern="1200" dirty="0">
              <a:latin typeface="+mj-lt"/>
            </a:rPr>
            <a:t>patient’s PCP needs to be changed</a:t>
          </a:r>
        </a:p>
      </dsp:txBody>
      <dsp:txXfrm rot="-10800000">
        <a:off x="0" y="888"/>
        <a:ext cx="7698203" cy="670673"/>
      </dsp:txXfrm>
    </dsp:sp>
    <dsp:sp modelId="{74C8FEBB-7C67-4130-8221-270B47C8341D}">
      <dsp:nvSpPr>
        <dsp:cNvPr id="0" name=""/>
        <dsp:cNvSpPr/>
      </dsp:nvSpPr>
      <dsp:spPr>
        <a:xfrm>
          <a:off x="0" y="671562"/>
          <a:ext cx="7698203" cy="571314"/>
        </a:xfrm>
        <a:prstGeom prst="rect">
          <a:avLst/>
        </a:prstGeom>
        <a:solidFill>
          <a:schemeClr val="bg2">
            <a:alpha val="90000"/>
          </a:schemeClr>
        </a:solidFill>
        <a:ln w="12700" cap="flat" cmpd="sng" algn="ctr">
          <a:solidFill>
            <a:schemeClr val="bg2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27940" rIns="156464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+mj-lt"/>
            </a:rPr>
            <a:t>Patient's PCP need to be changed</a:t>
          </a:r>
        </a:p>
      </dsp:txBody>
      <dsp:txXfrm>
        <a:off x="0" y="671562"/>
        <a:ext cx="7698203" cy="5713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3269AC-2A5F-4EEF-9B50-6B3BEDDACECC}">
      <dsp:nvSpPr>
        <dsp:cNvPr id="0" name=""/>
        <dsp:cNvSpPr/>
      </dsp:nvSpPr>
      <dsp:spPr>
        <a:xfrm>
          <a:off x="0" y="537435"/>
          <a:ext cx="6950074" cy="4343796"/>
        </a:xfrm>
        <a:prstGeom prst="swooshArrow">
          <a:avLst>
            <a:gd name="adj1" fmla="val 25000"/>
            <a:gd name="adj2" fmla="val 25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B45B9E-6078-435A-BB41-800362A08E72}">
      <dsp:nvSpPr>
        <dsp:cNvPr id="0" name=""/>
        <dsp:cNvSpPr/>
      </dsp:nvSpPr>
      <dsp:spPr>
        <a:xfrm>
          <a:off x="684582" y="3767482"/>
          <a:ext cx="159851" cy="159851"/>
        </a:xfrm>
        <a:prstGeom prst="ellipse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B482CA-BD7C-430A-A258-FACB04767361}">
      <dsp:nvSpPr>
        <dsp:cNvPr id="0" name=""/>
        <dsp:cNvSpPr/>
      </dsp:nvSpPr>
      <dsp:spPr>
        <a:xfrm>
          <a:off x="764508" y="3847408"/>
          <a:ext cx="910459" cy="10338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702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solidFill>
                <a:srgbClr val="3D2E69"/>
              </a:solidFill>
            </a:rPr>
            <a:t>FALL      2018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Population Health and Primary Care integration</a:t>
          </a:r>
        </a:p>
      </dsp:txBody>
      <dsp:txXfrm>
        <a:off x="764508" y="3847408"/>
        <a:ext cx="910459" cy="1033823"/>
      </dsp:txXfrm>
    </dsp:sp>
    <dsp:sp modelId="{BA10C0C6-6387-43DA-845C-0FC8D0DDDF9B}">
      <dsp:nvSpPr>
        <dsp:cNvPr id="0" name=""/>
        <dsp:cNvSpPr/>
      </dsp:nvSpPr>
      <dsp:spPr>
        <a:xfrm>
          <a:off x="1549866" y="2936079"/>
          <a:ext cx="250202" cy="250202"/>
        </a:xfrm>
        <a:prstGeom prst="ellipse">
          <a:avLst/>
        </a:prstGeom>
        <a:solidFill>
          <a:schemeClr val="accent3">
            <a:shade val="80000"/>
            <a:hueOff val="0"/>
            <a:satOff val="0"/>
            <a:lumOff val="47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311D47-A94D-472A-81C7-493C5DBA7495}">
      <dsp:nvSpPr>
        <dsp:cNvPr id="0" name=""/>
        <dsp:cNvSpPr/>
      </dsp:nvSpPr>
      <dsp:spPr>
        <a:xfrm>
          <a:off x="1674968" y="3061181"/>
          <a:ext cx="1153712" cy="18200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2577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solidFill>
                <a:srgbClr val="3D2E69"/>
              </a:solidFill>
            </a:rPr>
            <a:t>WINTER   2019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Population Health Design Sessions </a:t>
          </a:r>
        </a:p>
      </dsp:txBody>
      <dsp:txXfrm>
        <a:off x="1674968" y="3061181"/>
        <a:ext cx="1153712" cy="1820050"/>
      </dsp:txXfrm>
    </dsp:sp>
    <dsp:sp modelId="{10BC8023-BAB6-4AE8-9ECA-A685FAE202B9}">
      <dsp:nvSpPr>
        <dsp:cNvPr id="0" name=""/>
        <dsp:cNvSpPr/>
      </dsp:nvSpPr>
      <dsp:spPr>
        <a:xfrm>
          <a:off x="2661878" y="2273216"/>
          <a:ext cx="333603" cy="333603"/>
        </a:xfrm>
        <a:prstGeom prst="ellipse">
          <a:avLst/>
        </a:prstGeom>
        <a:solidFill>
          <a:schemeClr val="accent3">
            <a:shade val="80000"/>
            <a:hueOff val="0"/>
            <a:satOff val="0"/>
            <a:lumOff val="95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F1B48F-78CC-4912-9060-8BF7FD7D4D4C}">
      <dsp:nvSpPr>
        <dsp:cNvPr id="0" name=""/>
        <dsp:cNvSpPr/>
      </dsp:nvSpPr>
      <dsp:spPr>
        <a:xfrm>
          <a:off x="2828680" y="2440018"/>
          <a:ext cx="1341364" cy="24412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77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solidFill>
                <a:srgbClr val="3D2E69"/>
              </a:solidFill>
            </a:rPr>
            <a:t>SPRING    2019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Empanelment and Panel Maintenance Workgroup</a:t>
          </a:r>
        </a:p>
      </dsp:txBody>
      <dsp:txXfrm>
        <a:off x="2828680" y="2440018"/>
        <a:ext cx="1341364" cy="2441213"/>
      </dsp:txXfrm>
    </dsp:sp>
    <dsp:sp modelId="{3175726B-B56C-4E51-A805-E6261CDE71CE}">
      <dsp:nvSpPr>
        <dsp:cNvPr id="0" name=""/>
        <dsp:cNvSpPr/>
      </dsp:nvSpPr>
      <dsp:spPr>
        <a:xfrm>
          <a:off x="3764094" y="1831636"/>
          <a:ext cx="430904" cy="430904"/>
        </a:xfrm>
        <a:prstGeom prst="ellipse">
          <a:avLst/>
        </a:prstGeom>
        <a:solidFill>
          <a:schemeClr val="accent3">
            <a:shade val="80000"/>
            <a:hueOff val="0"/>
            <a:satOff val="0"/>
            <a:lumOff val="1431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0A6725-C0DF-4DEC-BAB2-6FD5BC5112A8}">
      <dsp:nvSpPr>
        <dsp:cNvPr id="0" name=""/>
        <dsp:cNvSpPr/>
      </dsp:nvSpPr>
      <dsp:spPr>
        <a:xfrm>
          <a:off x="4084322" y="2199495"/>
          <a:ext cx="1390015" cy="2910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327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solidFill>
                <a:srgbClr val="3D2E69"/>
              </a:solidFill>
            </a:rPr>
            <a:t>FALL</a:t>
          </a:r>
          <a:br>
            <a:rPr lang="en-US" sz="1800" b="1" kern="1200">
              <a:solidFill>
                <a:srgbClr val="3D2E69"/>
              </a:solidFill>
            </a:rPr>
          </a:br>
          <a:r>
            <a:rPr lang="en-US" sz="1800" b="1" kern="1200">
              <a:solidFill>
                <a:srgbClr val="3D2E69"/>
              </a:solidFill>
            </a:rPr>
            <a:t>2019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Panel Management Workgroup</a:t>
          </a:r>
        </a:p>
      </dsp:txBody>
      <dsp:txXfrm>
        <a:off x="4084322" y="2199495"/>
        <a:ext cx="1390015" cy="2910343"/>
      </dsp:txXfrm>
    </dsp:sp>
    <dsp:sp modelId="{68FCD143-4940-4F80-AEF4-3C62F4F1573E}">
      <dsp:nvSpPr>
        <dsp:cNvPr id="0" name=""/>
        <dsp:cNvSpPr/>
      </dsp:nvSpPr>
      <dsp:spPr>
        <a:xfrm>
          <a:off x="5123604" y="1384127"/>
          <a:ext cx="549055" cy="549055"/>
        </a:xfrm>
        <a:prstGeom prst="ellipse">
          <a:avLst/>
        </a:prstGeom>
        <a:solidFill>
          <a:schemeClr val="accent3">
            <a:shade val="80000"/>
            <a:hueOff val="0"/>
            <a:satOff val="0"/>
            <a:lumOff val="190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301DE2-9912-4FC6-8409-CA9EF9D0970E}">
      <dsp:nvSpPr>
        <dsp:cNvPr id="0" name=""/>
        <dsp:cNvSpPr/>
      </dsp:nvSpPr>
      <dsp:spPr>
        <a:xfrm>
          <a:off x="5121273" y="1999457"/>
          <a:ext cx="1390015" cy="3197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0933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solidFill>
                <a:srgbClr val="3D2E69"/>
              </a:solidFill>
            </a:rPr>
            <a:t>WINTER/</a:t>
          </a:r>
          <a:br>
            <a:rPr lang="en-US" sz="1800" b="1" kern="1200">
              <a:solidFill>
                <a:srgbClr val="3D2E69"/>
              </a:solidFill>
            </a:rPr>
          </a:br>
          <a:r>
            <a:rPr lang="en-US" sz="1800" b="1" kern="1200">
              <a:solidFill>
                <a:srgbClr val="3D2E69"/>
              </a:solidFill>
            </a:rPr>
            <a:t>SPRING </a:t>
          </a:r>
          <a:br>
            <a:rPr lang="en-US" sz="1800" b="1" kern="1200">
              <a:solidFill>
                <a:srgbClr val="3D2E69"/>
              </a:solidFill>
            </a:rPr>
          </a:br>
          <a:r>
            <a:rPr lang="en-US" sz="1800" b="1" kern="1200">
              <a:solidFill>
                <a:srgbClr val="3D2E69"/>
              </a:solidFill>
            </a:rPr>
            <a:t>2020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Panel Management Training &amp; Implementation</a:t>
          </a:r>
        </a:p>
      </dsp:txBody>
      <dsp:txXfrm>
        <a:off x="5121273" y="1999457"/>
        <a:ext cx="1390015" cy="31970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AEE493-02D9-48DC-9775-D7AFA144E1BA}">
      <dsp:nvSpPr>
        <dsp:cNvPr id="0" name=""/>
        <dsp:cNvSpPr/>
      </dsp:nvSpPr>
      <dsp:spPr>
        <a:xfrm>
          <a:off x="294664" y="212907"/>
          <a:ext cx="2193309" cy="163725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C73063-A449-4C5D-B011-512BAA3C091E}">
      <dsp:nvSpPr>
        <dsp:cNvPr id="0" name=""/>
        <dsp:cNvSpPr/>
      </dsp:nvSpPr>
      <dsp:spPr>
        <a:xfrm>
          <a:off x="312386" y="1639745"/>
          <a:ext cx="2193309" cy="704021"/>
        </a:xfrm>
        <a:prstGeom prst="rect">
          <a:avLst/>
        </a:prstGeom>
        <a:solidFill>
          <a:srgbClr val="3D2E69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+mj-lt"/>
            </a:rPr>
            <a:t>Contractual agreements</a:t>
          </a:r>
        </a:p>
      </dsp:txBody>
      <dsp:txXfrm>
        <a:off x="312386" y="1639745"/>
        <a:ext cx="1544583" cy="704021"/>
      </dsp:txXfrm>
    </dsp:sp>
    <dsp:sp modelId="{C3797280-28A4-4293-9DDE-AD11416C777D}">
      <dsp:nvSpPr>
        <dsp:cNvPr id="0" name=""/>
        <dsp:cNvSpPr/>
      </dsp:nvSpPr>
      <dsp:spPr>
        <a:xfrm>
          <a:off x="1919015" y="1751572"/>
          <a:ext cx="767658" cy="767658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EC8850-07E6-4E34-938C-CC81209ED199}">
      <dsp:nvSpPr>
        <dsp:cNvPr id="0" name=""/>
        <dsp:cNvSpPr/>
      </dsp:nvSpPr>
      <dsp:spPr>
        <a:xfrm>
          <a:off x="2866657" y="1176"/>
          <a:ext cx="2193309" cy="163725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7D2BDD-0C02-439D-A717-275A7A1B6590}">
      <dsp:nvSpPr>
        <dsp:cNvPr id="0" name=""/>
        <dsp:cNvSpPr/>
      </dsp:nvSpPr>
      <dsp:spPr>
        <a:xfrm>
          <a:off x="2876856" y="1639745"/>
          <a:ext cx="2193309" cy="704021"/>
        </a:xfrm>
        <a:prstGeom prst="rect">
          <a:avLst/>
        </a:prstGeom>
        <a:solidFill>
          <a:srgbClr val="3D2E69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0" rIns="2159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+mj-lt"/>
            </a:rPr>
            <a:t>Better outcomes at lower cost</a:t>
          </a:r>
        </a:p>
      </dsp:txBody>
      <dsp:txXfrm>
        <a:off x="2876856" y="1639745"/>
        <a:ext cx="1544583" cy="704021"/>
      </dsp:txXfrm>
    </dsp:sp>
    <dsp:sp modelId="{A9DE2EE8-C92A-4DC9-91E5-170CB8D82FB0}">
      <dsp:nvSpPr>
        <dsp:cNvPr id="0" name=""/>
        <dsp:cNvSpPr/>
      </dsp:nvSpPr>
      <dsp:spPr>
        <a:xfrm>
          <a:off x="4483485" y="1751572"/>
          <a:ext cx="767658" cy="767658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E6E771-E8AE-49F2-AC2B-B3024B0DE505}">
      <dsp:nvSpPr>
        <dsp:cNvPr id="0" name=""/>
        <dsp:cNvSpPr/>
      </dsp:nvSpPr>
      <dsp:spPr>
        <a:xfrm>
          <a:off x="5441326" y="2486"/>
          <a:ext cx="2193309" cy="163725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0F33F7-E1FE-4B8F-961F-85012D5C10C4}">
      <dsp:nvSpPr>
        <dsp:cNvPr id="0" name=""/>
        <dsp:cNvSpPr/>
      </dsp:nvSpPr>
      <dsp:spPr>
        <a:xfrm>
          <a:off x="5441326" y="1639745"/>
          <a:ext cx="2193309" cy="704021"/>
        </a:xfrm>
        <a:prstGeom prst="rect">
          <a:avLst/>
        </a:prstGeom>
        <a:solidFill>
          <a:srgbClr val="3D2E69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+mj-lt"/>
            </a:rPr>
            <a:t>Provider satisfaction</a:t>
          </a:r>
        </a:p>
      </dsp:txBody>
      <dsp:txXfrm>
        <a:off x="5441326" y="1639745"/>
        <a:ext cx="1544583" cy="704021"/>
      </dsp:txXfrm>
    </dsp:sp>
    <dsp:sp modelId="{303EC8BD-1360-40AF-8EDE-FE2291D33FE0}">
      <dsp:nvSpPr>
        <dsp:cNvPr id="0" name=""/>
        <dsp:cNvSpPr/>
      </dsp:nvSpPr>
      <dsp:spPr>
        <a:xfrm>
          <a:off x="6987878" y="1584806"/>
          <a:ext cx="767658" cy="767658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D6DFB5-2E8F-45EA-B187-B13D9FEA13B3}">
      <dsp:nvSpPr>
        <dsp:cNvPr id="0" name=""/>
        <dsp:cNvSpPr/>
      </dsp:nvSpPr>
      <dsp:spPr>
        <a:xfrm>
          <a:off x="1171020" y="2899436"/>
          <a:ext cx="3221488" cy="163725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BD1F1A-5FF5-4861-86F9-B891D77B8FE6}">
      <dsp:nvSpPr>
        <dsp:cNvPr id="0" name=""/>
        <dsp:cNvSpPr/>
      </dsp:nvSpPr>
      <dsp:spPr>
        <a:xfrm>
          <a:off x="1171020" y="4536694"/>
          <a:ext cx="3221488" cy="704021"/>
        </a:xfrm>
        <a:prstGeom prst="rect">
          <a:avLst/>
        </a:prstGeom>
        <a:solidFill>
          <a:srgbClr val="3D2E69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kern="1200">
              <a:latin typeface="+mj-lt"/>
            </a:rPr>
            <a:t>Improved panel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+mj-lt"/>
            </a:rPr>
            <a:t>metrics</a:t>
          </a:r>
        </a:p>
      </dsp:txBody>
      <dsp:txXfrm>
        <a:off x="1171020" y="4536694"/>
        <a:ext cx="2268653" cy="704021"/>
      </dsp:txXfrm>
    </dsp:sp>
    <dsp:sp modelId="{66AFD4BF-690A-412C-88A3-E063F9127018}">
      <dsp:nvSpPr>
        <dsp:cNvPr id="0" name=""/>
        <dsp:cNvSpPr/>
      </dsp:nvSpPr>
      <dsp:spPr>
        <a:xfrm>
          <a:off x="3291739" y="4648522"/>
          <a:ext cx="767658" cy="767658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E6E9EC-6505-474B-ADDC-E2452C20D004}">
      <dsp:nvSpPr>
        <dsp:cNvPr id="0" name=""/>
        <dsp:cNvSpPr/>
      </dsp:nvSpPr>
      <dsp:spPr>
        <a:xfrm>
          <a:off x="4582691" y="2899436"/>
          <a:ext cx="2193309" cy="1637258"/>
        </a:xfrm>
        <a:prstGeom prst="round2SameRect">
          <a:avLst>
            <a:gd name="adj1" fmla="val 8000"/>
            <a:gd name="adj2" fmla="val 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5D99BB-C207-49E0-BE26-4BE95DA9A953}">
      <dsp:nvSpPr>
        <dsp:cNvPr id="0" name=""/>
        <dsp:cNvSpPr/>
      </dsp:nvSpPr>
      <dsp:spPr>
        <a:xfrm>
          <a:off x="4582691" y="4536694"/>
          <a:ext cx="2193309" cy="704021"/>
        </a:xfrm>
        <a:prstGeom prst="rect">
          <a:avLst/>
        </a:prstGeom>
        <a:solidFill>
          <a:srgbClr val="3D2E69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0" rIns="2159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+mj-lt"/>
            </a:rPr>
            <a:t>Patient Satisfaction </a:t>
          </a:r>
        </a:p>
      </dsp:txBody>
      <dsp:txXfrm>
        <a:off x="4582691" y="4536694"/>
        <a:ext cx="1544583" cy="704021"/>
      </dsp:txXfrm>
    </dsp:sp>
    <dsp:sp modelId="{2B7BE7C9-80B6-4B8E-9FC1-EFCB8658DED0}">
      <dsp:nvSpPr>
        <dsp:cNvPr id="0" name=""/>
        <dsp:cNvSpPr/>
      </dsp:nvSpPr>
      <dsp:spPr>
        <a:xfrm>
          <a:off x="6189320" y="4648522"/>
          <a:ext cx="767658" cy="767658"/>
        </a:xfrm>
        <a:prstGeom prst="ellips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1026AD-B603-4A72-905F-7B332A9ED370}">
      <dsp:nvSpPr>
        <dsp:cNvPr id="0" name=""/>
        <dsp:cNvSpPr/>
      </dsp:nvSpPr>
      <dsp:spPr>
        <a:xfrm>
          <a:off x="2540710" y="3004"/>
          <a:ext cx="4763867" cy="1129439"/>
        </a:xfrm>
        <a:prstGeom prst="rect">
          <a:avLst/>
        </a:prstGeom>
        <a:solidFill>
          <a:srgbClr val="2E216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solidFill>
                <a:schemeClr val="bg1"/>
              </a:solidFill>
              <a:latin typeface="+mj-lt"/>
            </a:rPr>
            <a:t>Team-based care</a:t>
          </a:r>
        </a:p>
      </dsp:txBody>
      <dsp:txXfrm>
        <a:off x="2540710" y="3004"/>
        <a:ext cx="4763867" cy="1129439"/>
      </dsp:txXfrm>
    </dsp:sp>
    <dsp:sp modelId="{5443D009-7E81-467C-9EFB-E592FEB42420}">
      <dsp:nvSpPr>
        <dsp:cNvPr id="0" name=""/>
        <dsp:cNvSpPr/>
      </dsp:nvSpPr>
      <dsp:spPr>
        <a:xfrm>
          <a:off x="1389632" y="3004"/>
          <a:ext cx="1118145" cy="112943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75C32B-DEBE-4C43-81DD-87519304AC73}">
      <dsp:nvSpPr>
        <dsp:cNvPr id="0" name=""/>
        <dsp:cNvSpPr/>
      </dsp:nvSpPr>
      <dsp:spPr>
        <a:xfrm>
          <a:off x="976764" y="3953402"/>
          <a:ext cx="4763867" cy="1129439"/>
        </a:xfrm>
        <a:prstGeom prst="rect">
          <a:avLst/>
        </a:prstGeom>
        <a:solidFill>
          <a:srgbClr val="2E2161">
            <a:alpha val="74902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b="1" kern="1200">
              <a:solidFill>
                <a:schemeClr val="bg1"/>
              </a:solidFill>
              <a:latin typeface="+mj-lt"/>
            </a:rPr>
            <a:t>Population Health support –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solidFill>
                <a:schemeClr val="bg1"/>
              </a:solidFill>
              <a:latin typeface="+mj-lt"/>
            </a:rPr>
            <a:t>central resources</a:t>
          </a:r>
        </a:p>
      </dsp:txBody>
      <dsp:txXfrm>
        <a:off x="976764" y="3953402"/>
        <a:ext cx="4763867" cy="1129439"/>
      </dsp:txXfrm>
    </dsp:sp>
    <dsp:sp modelId="{FDDE6BEF-71D2-42DD-8C81-225BD18DAD2C}">
      <dsp:nvSpPr>
        <dsp:cNvPr id="0" name=""/>
        <dsp:cNvSpPr/>
      </dsp:nvSpPr>
      <dsp:spPr>
        <a:xfrm>
          <a:off x="5925256" y="3953401"/>
          <a:ext cx="1118145" cy="1129439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87A0CF-BD54-404D-A6B3-E1ADA0C33526}">
      <dsp:nvSpPr>
        <dsp:cNvPr id="0" name=""/>
        <dsp:cNvSpPr/>
      </dsp:nvSpPr>
      <dsp:spPr>
        <a:xfrm>
          <a:off x="2540710" y="2634599"/>
          <a:ext cx="4763867" cy="1129439"/>
        </a:xfrm>
        <a:prstGeom prst="rect">
          <a:avLst/>
        </a:prstGeom>
        <a:solidFill>
          <a:srgbClr val="2E2161">
            <a:alpha val="50196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400" b="1" kern="1200">
              <a:solidFill>
                <a:schemeClr val="tx1"/>
              </a:solidFill>
              <a:latin typeface="+mj-lt"/>
            </a:rPr>
            <a:t>Empower the Clinic Team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b="1" i="1" kern="1200">
              <a:solidFill>
                <a:schemeClr val="bg1"/>
              </a:solidFill>
              <a:latin typeface="+mj-lt"/>
            </a:rPr>
            <a:t>“It’s everyone’s responsibility!”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400" b="1" i="1" kern="1200">
              <a:solidFill>
                <a:schemeClr val="bg1"/>
              </a:solidFill>
              <a:latin typeface="+mj-lt"/>
            </a:rPr>
            <a:t>“Every patient, every time!”</a:t>
          </a:r>
        </a:p>
      </dsp:txBody>
      <dsp:txXfrm>
        <a:off x="2540710" y="2634599"/>
        <a:ext cx="4763867" cy="1129439"/>
      </dsp:txXfrm>
    </dsp:sp>
    <dsp:sp modelId="{A8B47B27-03F7-4B10-B745-190C753E17BC}">
      <dsp:nvSpPr>
        <dsp:cNvPr id="0" name=""/>
        <dsp:cNvSpPr/>
      </dsp:nvSpPr>
      <dsp:spPr>
        <a:xfrm>
          <a:off x="1389632" y="2634599"/>
          <a:ext cx="1118145" cy="112943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28A550-F32B-490C-9ED7-D1C3A8907D62}">
      <dsp:nvSpPr>
        <dsp:cNvPr id="0" name=""/>
        <dsp:cNvSpPr/>
      </dsp:nvSpPr>
      <dsp:spPr>
        <a:xfrm>
          <a:off x="1195842" y="1254819"/>
          <a:ext cx="4763867" cy="1129439"/>
        </a:xfrm>
        <a:prstGeom prst="rect">
          <a:avLst/>
        </a:prstGeom>
        <a:solidFill>
          <a:srgbClr val="2E2161">
            <a:alpha val="25098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0" kern="1200">
              <a:solidFill>
                <a:schemeClr val="tx1"/>
              </a:solidFill>
              <a:latin typeface="+mj-lt"/>
            </a:rPr>
            <a:t>Panel Management meetings to consult on ‘difficult cases’</a:t>
          </a:r>
        </a:p>
      </dsp:txBody>
      <dsp:txXfrm>
        <a:off x="1195842" y="1254819"/>
        <a:ext cx="4763867" cy="1129439"/>
      </dsp:txXfrm>
    </dsp:sp>
    <dsp:sp modelId="{3D22BF9C-0D5E-4F87-9581-090F5FBDA156}">
      <dsp:nvSpPr>
        <dsp:cNvPr id="0" name=""/>
        <dsp:cNvSpPr/>
      </dsp:nvSpPr>
      <dsp:spPr>
        <a:xfrm>
          <a:off x="6310256" y="1359597"/>
          <a:ext cx="1118145" cy="1129439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7000" r="-4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376281-8F54-4436-AAEE-42D7D6E80081}">
      <dsp:nvSpPr>
        <dsp:cNvPr id="0" name=""/>
        <dsp:cNvSpPr/>
      </dsp:nvSpPr>
      <dsp:spPr>
        <a:xfrm>
          <a:off x="980" y="401454"/>
          <a:ext cx="1299098" cy="129909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500" b="0" i="0" u="none" strike="noStrike" kern="1200" cap="none" baseline="0" noProof="0">
            <a:latin typeface="Calibri Light"/>
            <a:cs typeface="Calibri Light"/>
          </a:endParaRPr>
        </a:p>
      </dsp:txBody>
      <dsp:txXfrm>
        <a:off x="191228" y="591702"/>
        <a:ext cx="918602" cy="918602"/>
      </dsp:txXfrm>
    </dsp:sp>
    <dsp:sp modelId="{8B780A9C-3614-406A-8C66-16187DBF880A}">
      <dsp:nvSpPr>
        <dsp:cNvPr id="0" name=""/>
        <dsp:cNvSpPr/>
      </dsp:nvSpPr>
      <dsp:spPr>
        <a:xfrm>
          <a:off x="1405565" y="674265"/>
          <a:ext cx="753476" cy="753476"/>
        </a:xfrm>
        <a:prstGeom prst="mathPl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/>
        </a:p>
      </dsp:txBody>
      <dsp:txXfrm>
        <a:off x="1505438" y="962394"/>
        <a:ext cx="553730" cy="177218"/>
      </dsp:txXfrm>
    </dsp:sp>
    <dsp:sp modelId="{C3CD54DB-1872-46FC-A940-BE2971929612}">
      <dsp:nvSpPr>
        <dsp:cNvPr id="0" name=""/>
        <dsp:cNvSpPr/>
      </dsp:nvSpPr>
      <dsp:spPr>
        <a:xfrm>
          <a:off x="2264528" y="401454"/>
          <a:ext cx="1299098" cy="129909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marL="0" lvl="0" indent="0" algn="ctr" defTabSz="2444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500" b="0" kern="1200">
            <a:latin typeface="Calibri Light" panose="020F0302020204030204"/>
          </a:endParaRPr>
        </a:p>
      </dsp:txBody>
      <dsp:txXfrm>
        <a:off x="2454776" y="591702"/>
        <a:ext cx="918602" cy="918602"/>
      </dsp:txXfrm>
    </dsp:sp>
    <dsp:sp modelId="{E8A1F3E9-81D1-461E-80D5-E5EA99B98A2F}">
      <dsp:nvSpPr>
        <dsp:cNvPr id="0" name=""/>
        <dsp:cNvSpPr/>
      </dsp:nvSpPr>
      <dsp:spPr>
        <a:xfrm>
          <a:off x="3669113" y="674265"/>
          <a:ext cx="753476" cy="753476"/>
        </a:xfrm>
        <a:prstGeom prst="mathEqual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3768986" y="829481"/>
        <a:ext cx="553730" cy="443044"/>
      </dsp:txXfrm>
    </dsp:sp>
    <dsp:sp modelId="{984F1200-A26B-4522-BD2C-000467392D8E}">
      <dsp:nvSpPr>
        <dsp:cNvPr id="0" name=""/>
        <dsp:cNvSpPr/>
      </dsp:nvSpPr>
      <dsp:spPr>
        <a:xfrm>
          <a:off x="4528077" y="401454"/>
          <a:ext cx="1299098" cy="129909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0" tIns="69850" rIns="69850" bIns="698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500" b="0" kern="1200"/>
        </a:p>
      </dsp:txBody>
      <dsp:txXfrm>
        <a:off x="4718325" y="591702"/>
        <a:ext cx="918602" cy="91860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0C6BA8-3B79-4F7F-A731-3A7B18B67E60}">
      <dsp:nvSpPr>
        <dsp:cNvPr id="0" name=""/>
        <dsp:cNvSpPr/>
      </dsp:nvSpPr>
      <dsp:spPr>
        <a:xfrm>
          <a:off x="4099" y="0"/>
          <a:ext cx="2459870" cy="2353968"/>
        </a:xfrm>
        <a:prstGeom prst="upArrow">
          <a:avLst/>
        </a:prstGeom>
        <a:solidFill>
          <a:srgbClr val="3D2E69"/>
        </a:solidFill>
        <a:ln w="12700" cap="flat" cmpd="sng" algn="ctr">
          <a:solidFill>
            <a:srgbClr val="3D2E6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E9B0D9-7203-4F00-A300-65ACF63655AE}">
      <dsp:nvSpPr>
        <dsp:cNvPr id="0" name=""/>
        <dsp:cNvSpPr/>
      </dsp:nvSpPr>
      <dsp:spPr>
        <a:xfrm>
          <a:off x="2537766" y="0"/>
          <a:ext cx="4174325" cy="2353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0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  <a:latin typeface="+mj-lt"/>
            </a:rPr>
            <a:t>% EMPANELED PATIENTS, ACTIVE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solidFill>
                <a:schemeClr val="tx1"/>
              </a:solidFill>
              <a:latin typeface="+mj-lt"/>
            </a:rPr>
            <a:t>- Numerator: # of patients seen at least twice in the last 2 years with an empaneled PCP in the Gen PCP field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solidFill>
                <a:schemeClr val="tx1"/>
              </a:solidFill>
              <a:latin typeface="+mj-lt"/>
            </a:rPr>
            <a:t>- Denominator: total # of patients seen at least twice in the last 2 years at a UW Medicine primary care clinic </a:t>
          </a:r>
          <a:r>
            <a:rPr lang="en-US" sz="1800" b="1" kern="1200" dirty="0">
              <a:solidFill>
                <a:schemeClr val="tx1"/>
              </a:solidFill>
              <a:latin typeface="+mj-lt"/>
            </a:rPr>
            <a:t>location</a:t>
          </a:r>
        </a:p>
      </dsp:txBody>
      <dsp:txXfrm>
        <a:off x="2537766" y="0"/>
        <a:ext cx="4174325" cy="2353968"/>
      </dsp:txXfrm>
    </dsp:sp>
    <dsp:sp modelId="{E0B34A64-520F-4AC8-AB9E-D22864B23CEE}">
      <dsp:nvSpPr>
        <dsp:cNvPr id="0" name=""/>
        <dsp:cNvSpPr/>
      </dsp:nvSpPr>
      <dsp:spPr>
        <a:xfrm>
          <a:off x="742060" y="2550133"/>
          <a:ext cx="2459870" cy="2353968"/>
        </a:xfrm>
        <a:prstGeom prst="downArrow">
          <a:avLst/>
        </a:prstGeom>
        <a:solidFill>
          <a:srgbClr val="3D2E69"/>
        </a:solidFill>
        <a:ln w="12700" cap="flat" cmpd="sng" algn="ctr">
          <a:solidFill>
            <a:srgbClr val="3D2E6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C930D8-9CC4-4AD2-B185-29B062F428A2}">
      <dsp:nvSpPr>
        <dsp:cNvPr id="0" name=""/>
        <dsp:cNvSpPr/>
      </dsp:nvSpPr>
      <dsp:spPr>
        <a:xfrm>
          <a:off x="3275727" y="2550133"/>
          <a:ext cx="4174325" cy="2353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0" rIns="170688" bIns="17068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tx1"/>
              </a:solidFill>
              <a:latin typeface="+mj-lt"/>
            </a:rPr>
            <a:t>% UN-EMPANELED PATIENTS, ACTIVE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solidFill>
                <a:schemeClr val="tx1"/>
              </a:solidFill>
              <a:latin typeface="+mj-lt"/>
            </a:rPr>
            <a:t>- Numerator: # of patients assigned to a UW Medicine primary care location but not assigned to a UW Medicine PCP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 dirty="0">
              <a:solidFill>
                <a:schemeClr val="tx1"/>
              </a:solidFill>
              <a:latin typeface="+mj-lt"/>
            </a:rPr>
            <a:t>- Denominator: total # of patients seen at least twice in the last 2 years at a UW Medicine primary care clinic </a:t>
          </a:r>
          <a:r>
            <a:rPr lang="en-US" sz="1800" b="1" kern="1200" dirty="0">
              <a:solidFill>
                <a:schemeClr val="tx1"/>
              </a:solidFill>
              <a:latin typeface="+mj-lt"/>
            </a:rPr>
            <a:t>location</a:t>
          </a:r>
        </a:p>
      </dsp:txBody>
      <dsp:txXfrm>
        <a:off x="3275727" y="2550133"/>
        <a:ext cx="4174325" cy="235396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CBEE6D-3A32-4D69-8BC9-42B0BBE97EBB}">
      <dsp:nvSpPr>
        <dsp:cNvPr id="0" name=""/>
        <dsp:cNvSpPr/>
      </dsp:nvSpPr>
      <dsp:spPr>
        <a:xfrm>
          <a:off x="1854" y="1304927"/>
          <a:ext cx="1800795" cy="27050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b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1" kern="1200">
              <a:latin typeface="Calibri Light" panose="020F0302020204030204" pitchFamily="34" charset="0"/>
            </a:rPr>
            <a:t>Clinic </a:t>
          </a:r>
          <a:r>
            <a:rPr lang="en-US" sz="1200" b="1" kern="1200" dirty="0">
              <a:latin typeface="Calibri Light" panose="020F0302020204030204" pitchFamily="34" charset="0"/>
            </a:rPr>
            <a:t>staff</a:t>
          </a:r>
          <a:r>
            <a:rPr lang="en-US" sz="1200" kern="1200" dirty="0">
              <a:latin typeface="Calibri Light" panose="020F0302020204030204" pitchFamily="34" charset="0"/>
            </a:rPr>
            <a:t>: Verify and update Gen PCP field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1" kern="1200">
              <a:latin typeface="Calibri Light" panose="020F0302020204030204" pitchFamily="34" charset="0"/>
            </a:rPr>
            <a:t>Clinic </a:t>
          </a:r>
          <a:r>
            <a:rPr lang="en-US" sz="1200" b="1" kern="1200" dirty="0">
              <a:latin typeface="Calibri Light" panose="020F0302020204030204" pitchFamily="34" charset="0"/>
            </a:rPr>
            <a:t>staff</a:t>
          </a:r>
          <a:r>
            <a:rPr lang="en-US" sz="1200" kern="1200" dirty="0">
              <a:latin typeface="Calibri Light" panose="020F0302020204030204" pitchFamily="34" charset="0"/>
            </a:rPr>
            <a:t>: PCP continuity patient education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>
              <a:latin typeface="Calibri Light" panose="020F0302020204030204" pitchFamily="34" charset="0"/>
            </a:rPr>
            <a:t>Population Health</a:t>
          </a:r>
          <a:r>
            <a:rPr lang="en-US" sz="1200" kern="1200">
              <a:latin typeface="Calibri Light" panose="020F0302020204030204" pitchFamily="34" charset="0"/>
            </a:rPr>
            <a:t>: Verify Gen PCP and route changes to clinic</a:t>
          </a:r>
        </a:p>
      </dsp:txBody>
      <dsp:txXfrm>
        <a:off x="54597" y="1357670"/>
        <a:ext cx="1695309" cy="2019945"/>
      </dsp:txXfrm>
    </dsp:sp>
    <dsp:sp modelId="{95FB1418-89C5-419B-B277-5D02997866F8}">
      <dsp:nvSpPr>
        <dsp:cNvPr id="0" name=""/>
        <dsp:cNvSpPr/>
      </dsp:nvSpPr>
      <dsp:spPr>
        <a:xfrm rot="721452">
          <a:off x="856905" y="2554662"/>
          <a:ext cx="2085260" cy="2085260"/>
        </a:xfrm>
        <a:prstGeom prst="leftCircularArrow">
          <a:avLst>
            <a:gd name="adj1" fmla="val 3244"/>
            <a:gd name="adj2" fmla="val 400075"/>
            <a:gd name="adj3" fmla="val 1310395"/>
            <a:gd name="adj4" fmla="val 8159299"/>
            <a:gd name="adj5" fmla="val 3785"/>
          </a:avLst>
        </a:prstGeom>
        <a:solidFill>
          <a:srgbClr val="F5C00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DC8088-9A0A-4932-88B4-A46DC18FD6F2}">
      <dsp:nvSpPr>
        <dsp:cNvPr id="0" name=""/>
        <dsp:cNvSpPr/>
      </dsp:nvSpPr>
      <dsp:spPr>
        <a:xfrm>
          <a:off x="402030" y="3510364"/>
          <a:ext cx="1600706" cy="636548"/>
        </a:xfrm>
        <a:prstGeom prst="roundRect">
          <a:avLst>
            <a:gd name="adj" fmla="val 10000"/>
          </a:avLst>
        </a:prstGeom>
        <a:solidFill>
          <a:srgbClr val="3D2E69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latin typeface="Calibri Light" panose="020F0302020204030204" pitchFamily="34" charset="0"/>
            </a:rPr>
            <a:t>DAILY</a:t>
          </a:r>
        </a:p>
      </dsp:txBody>
      <dsp:txXfrm>
        <a:off x="420674" y="3529008"/>
        <a:ext cx="1563418" cy="599260"/>
      </dsp:txXfrm>
    </dsp:sp>
    <dsp:sp modelId="{0EAABC80-EBFD-435F-89B0-8B22D6E58A49}">
      <dsp:nvSpPr>
        <dsp:cNvPr id="0" name=""/>
        <dsp:cNvSpPr/>
      </dsp:nvSpPr>
      <dsp:spPr>
        <a:xfrm>
          <a:off x="2324868" y="1304927"/>
          <a:ext cx="1800795" cy="27050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1" kern="1200">
              <a:latin typeface="Calibri Light" panose="020F0302020204030204" pitchFamily="34" charset="0"/>
            </a:rPr>
            <a:t>Clinic staff</a:t>
          </a:r>
          <a:r>
            <a:rPr lang="en-US" sz="1200" kern="1200">
              <a:latin typeface="Calibri Light" panose="020F0302020204030204" pitchFamily="34" charset="0"/>
            </a:rPr>
            <a:t>: Panel management meetings and organic panel clean up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1" kern="1200">
              <a:latin typeface="Calibri Light" panose="020F0302020204030204" pitchFamily="34" charset="0"/>
            </a:rPr>
            <a:t>Population Health</a:t>
          </a:r>
          <a:r>
            <a:rPr lang="en-US" sz="1200" kern="1200">
              <a:latin typeface="Calibri Light" panose="020F0302020204030204" pitchFamily="34" charset="0"/>
            </a:rPr>
            <a:t>: Patient outreach to empaneled, less engaged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>
              <a:latin typeface="Calibri Light" panose="020F0302020204030204" pitchFamily="34" charset="0"/>
            </a:rPr>
            <a:t>Population Health</a:t>
          </a:r>
          <a:r>
            <a:rPr lang="en-US" sz="1200" kern="1200">
              <a:latin typeface="Calibri Light" panose="020F0302020204030204" pitchFamily="34" charset="0"/>
            </a:rPr>
            <a:t>: Patient outreach to un-empaneled, engaged</a:t>
          </a:r>
        </a:p>
      </dsp:txBody>
      <dsp:txXfrm>
        <a:off x="2377611" y="1937333"/>
        <a:ext cx="1695309" cy="2019945"/>
      </dsp:txXfrm>
    </dsp:sp>
    <dsp:sp modelId="{32F77507-2883-4E50-B57E-C39DCF5E1B7D}">
      <dsp:nvSpPr>
        <dsp:cNvPr id="0" name=""/>
        <dsp:cNvSpPr/>
      </dsp:nvSpPr>
      <dsp:spPr>
        <a:xfrm rot="20867389">
          <a:off x="3172071" y="654635"/>
          <a:ext cx="2306453" cy="2306453"/>
        </a:xfrm>
        <a:prstGeom prst="circularArrow">
          <a:avLst>
            <a:gd name="adj1" fmla="val 2933"/>
            <a:gd name="adj2" fmla="val 359064"/>
            <a:gd name="adj3" fmla="val 20222515"/>
            <a:gd name="adj4" fmla="val 13332600"/>
            <a:gd name="adj5" fmla="val 3422"/>
          </a:avLst>
        </a:prstGeom>
        <a:solidFill>
          <a:srgbClr val="F5C00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683988-BDBF-4506-91E0-E178A045D304}">
      <dsp:nvSpPr>
        <dsp:cNvPr id="0" name=""/>
        <dsp:cNvSpPr/>
      </dsp:nvSpPr>
      <dsp:spPr>
        <a:xfrm>
          <a:off x="2725045" y="1177559"/>
          <a:ext cx="1600706" cy="636548"/>
        </a:xfrm>
        <a:prstGeom prst="roundRect">
          <a:avLst>
            <a:gd name="adj" fmla="val 10000"/>
          </a:avLst>
        </a:prstGeom>
        <a:solidFill>
          <a:srgbClr val="3D2E69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Calibri Light" panose="020F0302020204030204" pitchFamily="34" charset="0"/>
            </a:rPr>
            <a:t>MONTHLY</a:t>
          </a:r>
        </a:p>
      </dsp:txBody>
      <dsp:txXfrm>
        <a:off x="2743689" y="1196203"/>
        <a:ext cx="1563418" cy="599260"/>
      </dsp:txXfrm>
    </dsp:sp>
    <dsp:sp modelId="{66B978F5-29FC-4EEA-9D80-D734165AD3D9}">
      <dsp:nvSpPr>
        <dsp:cNvPr id="0" name=""/>
        <dsp:cNvSpPr/>
      </dsp:nvSpPr>
      <dsp:spPr>
        <a:xfrm>
          <a:off x="4647883" y="1304927"/>
          <a:ext cx="1800795" cy="27050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b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>
              <a:latin typeface="Calibri Light" panose="020F0302020204030204" pitchFamily="34" charset="0"/>
            </a:rPr>
            <a:t>Clinic leadership</a:t>
          </a:r>
          <a:r>
            <a:rPr lang="en-US" sz="1200" kern="1200">
              <a:latin typeface="Calibri Light" panose="020F0302020204030204" pitchFamily="34" charset="0"/>
            </a:rPr>
            <a:t>: Monitor clinic empanelment metrics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 dirty="0">
              <a:latin typeface="Calibri Light" panose="020F0302020204030204" pitchFamily="34" charset="0"/>
            </a:rPr>
            <a:t>Population Health</a:t>
          </a:r>
          <a:r>
            <a:rPr lang="en-US" sz="1200" kern="1200" dirty="0">
              <a:latin typeface="Calibri Light" panose="020F0302020204030204" pitchFamily="34" charset="0"/>
            </a:rPr>
            <a:t>: Track, assess and report clinic-&gt;system empanelment metrics </a:t>
          </a:r>
        </a:p>
      </dsp:txBody>
      <dsp:txXfrm>
        <a:off x="4700626" y="1357670"/>
        <a:ext cx="1695309" cy="2019945"/>
      </dsp:txXfrm>
    </dsp:sp>
    <dsp:sp modelId="{191A42C1-8386-4815-A122-10705075544C}">
      <dsp:nvSpPr>
        <dsp:cNvPr id="0" name=""/>
        <dsp:cNvSpPr/>
      </dsp:nvSpPr>
      <dsp:spPr>
        <a:xfrm rot="721452">
          <a:off x="5502934" y="2554662"/>
          <a:ext cx="2085260" cy="2085260"/>
        </a:xfrm>
        <a:prstGeom prst="leftCircularArrow">
          <a:avLst>
            <a:gd name="adj1" fmla="val 3244"/>
            <a:gd name="adj2" fmla="val 400075"/>
            <a:gd name="adj3" fmla="val 1310395"/>
            <a:gd name="adj4" fmla="val 8159299"/>
            <a:gd name="adj5" fmla="val 3785"/>
          </a:avLst>
        </a:prstGeom>
        <a:solidFill>
          <a:srgbClr val="F5C00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75F185-D55E-4F0B-B7A6-C5577D4EE8C5}">
      <dsp:nvSpPr>
        <dsp:cNvPr id="0" name=""/>
        <dsp:cNvSpPr/>
      </dsp:nvSpPr>
      <dsp:spPr>
        <a:xfrm>
          <a:off x="5048059" y="3510364"/>
          <a:ext cx="1600706" cy="636548"/>
        </a:xfrm>
        <a:prstGeom prst="roundRect">
          <a:avLst>
            <a:gd name="adj" fmla="val 10000"/>
          </a:avLst>
        </a:prstGeom>
        <a:solidFill>
          <a:srgbClr val="3D2E69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Calibri Light" panose="020F0302020204030204" pitchFamily="34" charset="0"/>
            </a:rPr>
            <a:t>QUARTERLY</a:t>
          </a:r>
        </a:p>
      </dsp:txBody>
      <dsp:txXfrm>
        <a:off x="5066703" y="3529008"/>
        <a:ext cx="1563418" cy="599260"/>
      </dsp:txXfrm>
    </dsp:sp>
    <dsp:sp modelId="{43BF8570-C2D9-4A04-8AF7-F04562A34375}">
      <dsp:nvSpPr>
        <dsp:cNvPr id="0" name=""/>
        <dsp:cNvSpPr/>
      </dsp:nvSpPr>
      <dsp:spPr>
        <a:xfrm>
          <a:off x="6970897" y="1304927"/>
          <a:ext cx="1800795" cy="2705094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1" kern="1200">
              <a:latin typeface="Calibri Light" panose="020F0302020204030204" pitchFamily="34" charset="0"/>
            </a:rPr>
            <a:t>Clinic leadership</a:t>
          </a:r>
          <a:r>
            <a:rPr lang="en-US" sz="1200" b="0" kern="1200">
              <a:latin typeface="Calibri Light" panose="020F0302020204030204" pitchFamily="34" charset="0"/>
            </a:rPr>
            <a:t>: Resident transitions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>
              <a:latin typeface="Calibri Light" panose="020F0302020204030204" pitchFamily="34" charset="0"/>
            </a:rPr>
            <a:t>Clinic/entity leadership and Pop Health</a:t>
          </a:r>
          <a:r>
            <a:rPr lang="en-US" sz="1200" b="0" kern="1200">
              <a:latin typeface="Calibri Light" panose="020F0302020204030204" pitchFamily="34" charset="0"/>
            </a:rPr>
            <a:t>: Patients Are First metric year-end data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b="0" kern="1200">
            <a:latin typeface="Calibri Light" panose="020F0302020204030204" pitchFamily="34" charset="0"/>
          </a:endParaRPr>
        </a:p>
      </dsp:txBody>
      <dsp:txXfrm>
        <a:off x="7023640" y="1937333"/>
        <a:ext cx="1695309" cy="2019945"/>
      </dsp:txXfrm>
    </dsp:sp>
    <dsp:sp modelId="{AC64060D-8712-4C45-8A97-EBA610166D68}">
      <dsp:nvSpPr>
        <dsp:cNvPr id="0" name=""/>
        <dsp:cNvSpPr/>
      </dsp:nvSpPr>
      <dsp:spPr>
        <a:xfrm rot="20867389">
          <a:off x="7818100" y="654635"/>
          <a:ext cx="2306453" cy="2306453"/>
        </a:xfrm>
        <a:prstGeom prst="circularArrow">
          <a:avLst>
            <a:gd name="adj1" fmla="val 2933"/>
            <a:gd name="adj2" fmla="val 359064"/>
            <a:gd name="adj3" fmla="val 20222515"/>
            <a:gd name="adj4" fmla="val 13332600"/>
            <a:gd name="adj5" fmla="val 3422"/>
          </a:avLst>
        </a:prstGeom>
        <a:solidFill>
          <a:srgbClr val="F5C00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2DEA34-5C50-4F74-9D07-A8CAEAC662B7}">
      <dsp:nvSpPr>
        <dsp:cNvPr id="0" name=""/>
        <dsp:cNvSpPr/>
      </dsp:nvSpPr>
      <dsp:spPr>
        <a:xfrm>
          <a:off x="7371074" y="1177559"/>
          <a:ext cx="1600706" cy="636548"/>
        </a:xfrm>
        <a:prstGeom prst="roundRect">
          <a:avLst>
            <a:gd name="adj" fmla="val 10000"/>
          </a:avLst>
        </a:prstGeom>
        <a:solidFill>
          <a:srgbClr val="3D2E69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latin typeface="Calibri Light" panose="020F0302020204030204" pitchFamily="34" charset="0"/>
            </a:rPr>
            <a:t>ANNUALLY</a:t>
          </a:r>
        </a:p>
      </dsp:txBody>
      <dsp:txXfrm>
        <a:off x="7389718" y="1196203"/>
        <a:ext cx="1563418" cy="599260"/>
      </dsp:txXfrm>
    </dsp:sp>
    <dsp:sp modelId="{00FE5E83-9488-4394-B7CF-10590192BDF7}">
      <dsp:nvSpPr>
        <dsp:cNvPr id="0" name=""/>
        <dsp:cNvSpPr/>
      </dsp:nvSpPr>
      <dsp:spPr>
        <a:xfrm>
          <a:off x="9293912" y="1304927"/>
          <a:ext cx="1800795" cy="2705094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b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1" kern="1200">
              <a:latin typeface="Calibri Light" panose="020F0302020204030204" pitchFamily="34" charset="0"/>
            </a:rPr>
            <a:t>Clinic leadership</a:t>
          </a:r>
          <a:r>
            <a:rPr lang="en-US" sz="1200" b="0" kern="1200">
              <a:latin typeface="Calibri Light" panose="020F0302020204030204" pitchFamily="34" charset="0"/>
            </a:rPr>
            <a:t>: Provider transitions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200" b="1" kern="1200">
              <a:latin typeface="Calibri Light" panose="020F0302020204030204" pitchFamily="34" charset="0"/>
            </a:rPr>
            <a:t>Clinic staff</a:t>
          </a:r>
          <a:r>
            <a:rPr lang="en-US" sz="1200" b="0" kern="1200">
              <a:latin typeface="Calibri Light" panose="020F0302020204030204" pitchFamily="34" charset="0"/>
            </a:rPr>
            <a:t>: Bulk PCP re-assignment for departing providers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b="1" kern="1200">
              <a:latin typeface="Calibri Light" panose="020F0302020204030204" pitchFamily="34" charset="0"/>
            </a:rPr>
            <a:t>Entity contact</a:t>
          </a:r>
          <a:r>
            <a:rPr lang="en-US" sz="1200" b="0" kern="1200">
              <a:latin typeface="Calibri Light" panose="020F0302020204030204" pitchFamily="34" charset="0"/>
            </a:rPr>
            <a:t>:</a:t>
          </a:r>
          <a:r>
            <a:rPr lang="en-US" sz="1200" b="1" kern="1200">
              <a:latin typeface="Calibri Light" panose="020F0302020204030204" pitchFamily="34" charset="0"/>
            </a:rPr>
            <a:t> </a:t>
          </a:r>
          <a:r>
            <a:rPr lang="en-US" sz="1200" b="0" kern="1200">
              <a:latin typeface="Calibri Light" panose="020F0302020204030204" pitchFamily="34" charset="0"/>
            </a:rPr>
            <a:t>All panel updates to </a:t>
          </a:r>
          <a:r>
            <a:rPr lang="en-US" sz="1200" b="0" i="0" u="sng" kern="1200">
              <a:solidFill>
                <a:srgbClr val="0070C0"/>
              </a:solidFill>
              <a:latin typeface="Calibri Light" panose="020F0302020204030204" pitchFamily="34" charset="0"/>
            </a:rPr>
            <a:t>pcpupdates@uw.edu</a:t>
          </a:r>
          <a:r>
            <a:rPr lang="en-US" sz="1200" b="0" kern="1200">
              <a:latin typeface="Calibri Light" panose="020F0302020204030204" pitchFamily="34" charset="0"/>
            </a:rPr>
            <a:t> </a:t>
          </a:r>
        </a:p>
      </dsp:txBody>
      <dsp:txXfrm>
        <a:off x="9346655" y="1357670"/>
        <a:ext cx="1695309" cy="2019945"/>
      </dsp:txXfrm>
    </dsp:sp>
    <dsp:sp modelId="{68033A05-3291-4FD9-A994-CEE97B272F42}">
      <dsp:nvSpPr>
        <dsp:cNvPr id="0" name=""/>
        <dsp:cNvSpPr/>
      </dsp:nvSpPr>
      <dsp:spPr>
        <a:xfrm>
          <a:off x="9694089" y="3510364"/>
          <a:ext cx="1600706" cy="636548"/>
        </a:xfrm>
        <a:prstGeom prst="roundRect">
          <a:avLst>
            <a:gd name="adj" fmla="val 10000"/>
          </a:avLst>
        </a:prstGeom>
        <a:solidFill>
          <a:srgbClr val="3D2E69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latin typeface="Calibri Light" panose="020F0302020204030204" pitchFamily="34" charset="0"/>
            </a:rPr>
            <a:t>PRN</a:t>
          </a:r>
        </a:p>
      </dsp:txBody>
      <dsp:txXfrm>
        <a:off x="9712733" y="3529008"/>
        <a:ext cx="1563418" cy="59926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1A365D-6774-4EBA-BAA5-2C7D3FDFE2DC}">
      <dsp:nvSpPr>
        <dsp:cNvPr id="0" name=""/>
        <dsp:cNvSpPr/>
      </dsp:nvSpPr>
      <dsp:spPr>
        <a:xfrm>
          <a:off x="3150" y="603109"/>
          <a:ext cx="1894236" cy="757694"/>
        </a:xfrm>
        <a:prstGeom prst="rect">
          <a:avLst/>
        </a:prstGeom>
        <a:solidFill>
          <a:srgbClr val="3D2E69"/>
        </a:solidFill>
        <a:ln w="12700" cap="flat" cmpd="sng" algn="ctr">
          <a:solidFill>
            <a:srgbClr val="3D2E6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latin typeface="+mj-lt"/>
            </a:rPr>
            <a:t>Population Health</a:t>
          </a:r>
        </a:p>
      </dsp:txBody>
      <dsp:txXfrm>
        <a:off x="3150" y="603109"/>
        <a:ext cx="1894236" cy="757694"/>
      </dsp:txXfrm>
    </dsp:sp>
    <dsp:sp modelId="{182F084E-5931-4FB7-A52B-EFB32BD63F3F}">
      <dsp:nvSpPr>
        <dsp:cNvPr id="0" name=""/>
        <dsp:cNvSpPr/>
      </dsp:nvSpPr>
      <dsp:spPr>
        <a:xfrm>
          <a:off x="3150" y="1360804"/>
          <a:ext cx="1894236" cy="3250080"/>
        </a:xfrm>
        <a:prstGeom prst="rect">
          <a:avLst/>
        </a:prstGeom>
        <a:solidFill>
          <a:srgbClr val="2F5597">
            <a:alpha val="40000"/>
          </a:srgbClr>
        </a:solidFill>
        <a:ln w="12700" cap="flat" cmpd="sng" algn="ctr">
          <a:solidFill>
            <a:srgbClr val="93B0CE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800" kern="1200" dirty="0">
              <a:latin typeface="+mj-lt"/>
            </a:rPr>
            <a:t>Centralized patient outreach letters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800" kern="1200" dirty="0">
              <a:latin typeface="+mj-lt"/>
            </a:rPr>
            <a:t>Telephonic and electronic patient outreach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800" kern="1200" dirty="0">
              <a:latin typeface="+mj-lt"/>
            </a:rPr>
            <a:t>Monitor metrics and data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+mj-lt"/>
            </a:rPr>
            <a:t>Performance reporting</a:t>
          </a:r>
        </a:p>
      </dsp:txBody>
      <dsp:txXfrm>
        <a:off x="3150" y="1360804"/>
        <a:ext cx="1894236" cy="3250080"/>
      </dsp:txXfrm>
    </dsp:sp>
    <dsp:sp modelId="{9633F0A3-355A-4D6D-9A1E-27952A7D6FF4}">
      <dsp:nvSpPr>
        <dsp:cNvPr id="0" name=""/>
        <dsp:cNvSpPr/>
      </dsp:nvSpPr>
      <dsp:spPr>
        <a:xfrm>
          <a:off x="2162579" y="603109"/>
          <a:ext cx="1894236" cy="757694"/>
        </a:xfrm>
        <a:prstGeom prst="rect">
          <a:avLst/>
        </a:prstGeom>
        <a:solidFill>
          <a:srgbClr val="3D2E69"/>
        </a:solidFill>
        <a:ln w="12700" cap="flat" cmpd="sng" algn="ctr">
          <a:solidFill>
            <a:srgbClr val="3D2E6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latin typeface="+mj-lt"/>
            </a:rPr>
            <a:t>Contact Center</a:t>
          </a:r>
        </a:p>
      </dsp:txBody>
      <dsp:txXfrm>
        <a:off x="2162579" y="603109"/>
        <a:ext cx="1894236" cy="757694"/>
      </dsp:txXfrm>
    </dsp:sp>
    <dsp:sp modelId="{79534600-C8DC-480F-B21C-038436E81A96}">
      <dsp:nvSpPr>
        <dsp:cNvPr id="0" name=""/>
        <dsp:cNvSpPr/>
      </dsp:nvSpPr>
      <dsp:spPr>
        <a:xfrm>
          <a:off x="2162579" y="1360804"/>
          <a:ext cx="1894236" cy="3250080"/>
        </a:xfrm>
        <a:prstGeom prst="rect">
          <a:avLst/>
        </a:prstGeom>
        <a:solidFill>
          <a:srgbClr val="2F5597">
            <a:alpha val="40000"/>
          </a:srgbClr>
        </a:solidFill>
        <a:ln w="12700" cap="flat" cmpd="sng" algn="ctr">
          <a:solidFill>
            <a:srgbClr val="93B0CE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+mj-lt"/>
            </a:rPr>
            <a:t>Identify Gen PCP field inaccuracies</a:t>
          </a:r>
        </a:p>
      </dsp:txBody>
      <dsp:txXfrm>
        <a:off x="2162579" y="1360804"/>
        <a:ext cx="1894236" cy="3250080"/>
      </dsp:txXfrm>
    </dsp:sp>
    <dsp:sp modelId="{5AE15FAE-E19B-485C-80C2-C93D407ECECD}">
      <dsp:nvSpPr>
        <dsp:cNvPr id="0" name=""/>
        <dsp:cNvSpPr/>
      </dsp:nvSpPr>
      <dsp:spPr>
        <a:xfrm>
          <a:off x="4322009" y="603109"/>
          <a:ext cx="1894236" cy="757694"/>
        </a:xfrm>
        <a:prstGeom prst="rect">
          <a:avLst/>
        </a:prstGeom>
        <a:solidFill>
          <a:srgbClr val="3D2E69"/>
        </a:solidFill>
        <a:ln w="12700" cap="flat" cmpd="sng" algn="ctr">
          <a:solidFill>
            <a:srgbClr val="3D2E6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latin typeface="+mj-lt"/>
            </a:rPr>
            <a:t>Front Desk</a:t>
          </a:r>
        </a:p>
      </dsp:txBody>
      <dsp:txXfrm>
        <a:off x="4322009" y="603109"/>
        <a:ext cx="1894236" cy="757694"/>
      </dsp:txXfrm>
    </dsp:sp>
    <dsp:sp modelId="{762B9B32-671E-41D8-90B0-3C80B8904DED}">
      <dsp:nvSpPr>
        <dsp:cNvPr id="0" name=""/>
        <dsp:cNvSpPr/>
      </dsp:nvSpPr>
      <dsp:spPr>
        <a:xfrm>
          <a:off x="4322009" y="1360804"/>
          <a:ext cx="1894236" cy="3250080"/>
        </a:xfrm>
        <a:prstGeom prst="rect">
          <a:avLst/>
        </a:prstGeom>
        <a:solidFill>
          <a:srgbClr val="2F5597">
            <a:alpha val="40000"/>
          </a:srgbClr>
        </a:solidFill>
        <a:ln w="12700" cap="flat" cmpd="sng" algn="ctr">
          <a:solidFill>
            <a:srgbClr val="93B0CE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800" kern="1200" dirty="0">
              <a:latin typeface="+mj-lt"/>
            </a:rPr>
            <a:t>Verify and update the Gen PCP field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+mj-lt"/>
            </a:rPr>
            <a:t>Help educate patients on importance of establishing PCP and continuity</a:t>
          </a:r>
        </a:p>
      </dsp:txBody>
      <dsp:txXfrm>
        <a:off x="4322009" y="1360804"/>
        <a:ext cx="1894236" cy="3250080"/>
      </dsp:txXfrm>
    </dsp:sp>
    <dsp:sp modelId="{04A218D1-00CF-42DC-88B2-8D17E64CF0A1}">
      <dsp:nvSpPr>
        <dsp:cNvPr id="0" name=""/>
        <dsp:cNvSpPr/>
      </dsp:nvSpPr>
      <dsp:spPr>
        <a:xfrm>
          <a:off x="6481438" y="603109"/>
          <a:ext cx="1894236" cy="757694"/>
        </a:xfrm>
        <a:prstGeom prst="rect">
          <a:avLst/>
        </a:prstGeom>
        <a:solidFill>
          <a:srgbClr val="3D2E69"/>
        </a:solidFill>
        <a:ln w="12700" cap="flat" cmpd="sng" algn="ctr">
          <a:solidFill>
            <a:srgbClr val="3D2E6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latin typeface="+mj-lt"/>
            </a:rPr>
            <a:t>Clinical Staff</a:t>
          </a:r>
        </a:p>
      </dsp:txBody>
      <dsp:txXfrm>
        <a:off x="6481438" y="603109"/>
        <a:ext cx="1894236" cy="757694"/>
      </dsp:txXfrm>
    </dsp:sp>
    <dsp:sp modelId="{D18258E3-FB9E-4301-BAF0-BB9CC980EB00}">
      <dsp:nvSpPr>
        <dsp:cNvPr id="0" name=""/>
        <dsp:cNvSpPr/>
      </dsp:nvSpPr>
      <dsp:spPr>
        <a:xfrm>
          <a:off x="6481438" y="1360804"/>
          <a:ext cx="1894236" cy="3250080"/>
        </a:xfrm>
        <a:prstGeom prst="rect">
          <a:avLst/>
        </a:prstGeom>
        <a:solidFill>
          <a:srgbClr val="2F5597">
            <a:alpha val="40000"/>
          </a:srgbClr>
        </a:solidFill>
        <a:ln w="12700" cap="flat" cmpd="sng" algn="ctr">
          <a:solidFill>
            <a:srgbClr val="93B0C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800" kern="1200" dirty="0">
              <a:latin typeface="+mj-lt"/>
            </a:rPr>
            <a:t>Verify and update the Gen PCP field</a:t>
          </a:r>
          <a:endParaRPr lang="en-US" sz="1800" b="1" kern="1200" dirty="0">
            <a:latin typeface="+mj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800" kern="1200" dirty="0">
              <a:latin typeface="+mj-lt"/>
            </a:rPr>
            <a:t>Help educate patients on importance of establishing PCP and continuity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+mj-lt"/>
            </a:rPr>
            <a:t>Between visit care</a:t>
          </a:r>
        </a:p>
      </dsp:txBody>
      <dsp:txXfrm>
        <a:off x="6481438" y="1360804"/>
        <a:ext cx="1894236" cy="325008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1A365D-6774-4EBA-BAA5-2C7D3FDFE2DC}">
      <dsp:nvSpPr>
        <dsp:cNvPr id="0" name=""/>
        <dsp:cNvSpPr/>
      </dsp:nvSpPr>
      <dsp:spPr>
        <a:xfrm>
          <a:off x="2618" y="669012"/>
          <a:ext cx="2552923" cy="1021169"/>
        </a:xfrm>
        <a:prstGeom prst="rect">
          <a:avLst/>
        </a:prstGeom>
        <a:solidFill>
          <a:srgbClr val="3D2E69"/>
        </a:solidFill>
        <a:ln w="12700" cap="flat" cmpd="sng" algn="ctr">
          <a:solidFill>
            <a:srgbClr val="3D2E6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latin typeface="+mj-lt"/>
            </a:rPr>
            <a:t>Providers</a:t>
          </a:r>
        </a:p>
      </dsp:txBody>
      <dsp:txXfrm>
        <a:off x="2618" y="669012"/>
        <a:ext cx="2552923" cy="1021169"/>
      </dsp:txXfrm>
    </dsp:sp>
    <dsp:sp modelId="{182F084E-5931-4FB7-A52B-EFB32BD63F3F}">
      <dsp:nvSpPr>
        <dsp:cNvPr id="0" name=""/>
        <dsp:cNvSpPr/>
      </dsp:nvSpPr>
      <dsp:spPr>
        <a:xfrm>
          <a:off x="2618" y="1690181"/>
          <a:ext cx="2552923" cy="2854800"/>
        </a:xfrm>
        <a:prstGeom prst="rect">
          <a:avLst/>
        </a:prstGeom>
        <a:solidFill>
          <a:srgbClr val="2F5597">
            <a:alpha val="40000"/>
          </a:srgbClr>
        </a:solidFill>
        <a:ln w="12700" cap="flat" cmpd="sng" algn="ctr">
          <a:solidFill>
            <a:srgbClr val="93B0CE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800" kern="1200" dirty="0">
              <a:latin typeface="+mj-lt"/>
            </a:rPr>
            <a:t>Panel audits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800" kern="1200" dirty="0">
              <a:latin typeface="+mj-lt"/>
            </a:rPr>
            <a:t>Organic updating of the Gen PCP field</a:t>
          </a:r>
        </a:p>
      </dsp:txBody>
      <dsp:txXfrm>
        <a:off x="2618" y="1690181"/>
        <a:ext cx="2552923" cy="2854800"/>
      </dsp:txXfrm>
    </dsp:sp>
    <dsp:sp modelId="{9633F0A3-355A-4D6D-9A1E-27952A7D6FF4}">
      <dsp:nvSpPr>
        <dsp:cNvPr id="0" name=""/>
        <dsp:cNvSpPr/>
      </dsp:nvSpPr>
      <dsp:spPr>
        <a:xfrm>
          <a:off x="2912950" y="669012"/>
          <a:ext cx="2552923" cy="1021169"/>
        </a:xfrm>
        <a:prstGeom prst="rect">
          <a:avLst/>
        </a:prstGeom>
        <a:solidFill>
          <a:srgbClr val="3D2E69"/>
        </a:solidFill>
        <a:ln w="12700" cap="flat" cmpd="sng" algn="ctr">
          <a:solidFill>
            <a:srgbClr val="3D2E6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latin typeface="+mj-lt"/>
            </a:rPr>
            <a:t>Clinic Leadership</a:t>
          </a:r>
        </a:p>
      </dsp:txBody>
      <dsp:txXfrm>
        <a:off x="2912950" y="669012"/>
        <a:ext cx="2552923" cy="1021169"/>
      </dsp:txXfrm>
    </dsp:sp>
    <dsp:sp modelId="{79534600-C8DC-480F-B21C-038436E81A96}">
      <dsp:nvSpPr>
        <dsp:cNvPr id="0" name=""/>
        <dsp:cNvSpPr/>
      </dsp:nvSpPr>
      <dsp:spPr>
        <a:xfrm>
          <a:off x="2912950" y="1690181"/>
          <a:ext cx="2552923" cy="2854800"/>
        </a:xfrm>
        <a:prstGeom prst="rect">
          <a:avLst/>
        </a:prstGeom>
        <a:solidFill>
          <a:srgbClr val="2F5597">
            <a:alpha val="40000"/>
          </a:srgbClr>
        </a:solidFill>
        <a:ln w="12700" cap="flat" cmpd="sng" algn="ctr">
          <a:solidFill>
            <a:srgbClr val="93B0CE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>
              <a:latin typeface="+mj-lt"/>
            </a:rPr>
            <a:t>Plan for successful provider transitions</a:t>
          </a:r>
        </a:p>
      </dsp:txBody>
      <dsp:txXfrm>
        <a:off x="2912950" y="1690181"/>
        <a:ext cx="2552923" cy="2854800"/>
      </dsp:txXfrm>
    </dsp:sp>
    <dsp:sp modelId="{5AE15FAE-E19B-485C-80C2-C93D407ECECD}">
      <dsp:nvSpPr>
        <dsp:cNvPr id="0" name=""/>
        <dsp:cNvSpPr/>
      </dsp:nvSpPr>
      <dsp:spPr>
        <a:xfrm>
          <a:off x="5823283" y="669012"/>
          <a:ext cx="2552923" cy="1021169"/>
        </a:xfrm>
        <a:prstGeom prst="rect">
          <a:avLst/>
        </a:prstGeom>
        <a:solidFill>
          <a:srgbClr val="3D2E69"/>
        </a:solidFill>
        <a:ln w="12700" cap="flat" cmpd="sng" algn="ctr">
          <a:solidFill>
            <a:srgbClr val="3D2E6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latin typeface="+mj-lt"/>
            </a:rPr>
            <a:t>Super User</a:t>
          </a:r>
        </a:p>
      </dsp:txBody>
      <dsp:txXfrm>
        <a:off x="5823283" y="669012"/>
        <a:ext cx="2552923" cy="1021169"/>
      </dsp:txXfrm>
    </dsp:sp>
    <dsp:sp modelId="{762B9B32-671E-41D8-90B0-3C80B8904DED}">
      <dsp:nvSpPr>
        <dsp:cNvPr id="0" name=""/>
        <dsp:cNvSpPr/>
      </dsp:nvSpPr>
      <dsp:spPr>
        <a:xfrm>
          <a:off x="5823283" y="1690181"/>
          <a:ext cx="2552923" cy="2854800"/>
        </a:xfrm>
        <a:prstGeom prst="rect">
          <a:avLst/>
        </a:prstGeom>
        <a:solidFill>
          <a:srgbClr val="2F5597">
            <a:alpha val="40000"/>
          </a:srgbClr>
        </a:solidFill>
        <a:ln w="12700" cap="flat" cmpd="sng" algn="ctr">
          <a:solidFill>
            <a:srgbClr val="93B0CE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800" kern="1200" dirty="0">
              <a:latin typeface="+mj-lt"/>
            </a:rPr>
            <a:t>Run panel reports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800" kern="1200" dirty="0">
              <a:latin typeface="+mj-lt"/>
            </a:rPr>
            <a:t>Resources for others in clinic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800" kern="1200" dirty="0">
              <a:latin typeface="+mj-lt"/>
            </a:rPr>
            <a:t>Handle higher complexity cases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800" kern="1200" dirty="0">
              <a:latin typeface="+mj-lt"/>
            </a:rPr>
            <a:t>Identify patients who need personalized outreach or care plans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"/>
          </a:pPr>
          <a:r>
            <a:rPr lang="en-US" sz="1800" kern="1200" dirty="0">
              <a:latin typeface="+mj-lt"/>
            </a:rPr>
            <a:t>Change location field</a:t>
          </a:r>
        </a:p>
      </dsp:txBody>
      <dsp:txXfrm>
        <a:off x="5823283" y="1690181"/>
        <a:ext cx="2552923" cy="2854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4820"/>
          </a:xfrm>
          <a:prstGeom prst="rect">
            <a:avLst/>
          </a:prstGeom>
        </p:spPr>
        <p:txBody>
          <a:bodyPr vert="horz" lIns="93166" tIns="46582" rIns="93166" bIns="4658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40" y="1"/>
            <a:ext cx="3037840" cy="464820"/>
          </a:xfrm>
          <a:prstGeom prst="rect">
            <a:avLst/>
          </a:prstGeom>
        </p:spPr>
        <p:txBody>
          <a:bodyPr vert="horz" lIns="93166" tIns="46582" rIns="93166" bIns="46582" rtlCol="0"/>
          <a:lstStyle>
            <a:lvl1pPr algn="r">
              <a:defRPr sz="1200"/>
            </a:lvl1pPr>
          </a:lstStyle>
          <a:p>
            <a:fld id="{8EBAEB6E-0D32-43C4-B1CD-557A2C32D256}" type="datetimeFigureOut">
              <a:rPr lang="en-US" smtClean="0"/>
              <a:t>5/7/20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9"/>
            <a:ext cx="3037840" cy="464820"/>
          </a:xfrm>
          <a:prstGeom prst="rect">
            <a:avLst/>
          </a:prstGeom>
        </p:spPr>
        <p:txBody>
          <a:bodyPr vert="horz" lIns="93166" tIns="46582" rIns="93166" bIns="4658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40" y="8829969"/>
            <a:ext cx="3037840" cy="464820"/>
          </a:xfrm>
          <a:prstGeom prst="rect">
            <a:avLst/>
          </a:prstGeom>
        </p:spPr>
        <p:txBody>
          <a:bodyPr vert="horz" lIns="93166" tIns="46582" rIns="93166" bIns="46582" rtlCol="0" anchor="b"/>
          <a:lstStyle>
            <a:lvl1pPr algn="r">
              <a:defRPr sz="1200"/>
            </a:lvl1pPr>
          </a:lstStyle>
          <a:p>
            <a:fld id="{D20FC2DB-737E-47BE-8DB4-9251928E87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6792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6435"/>
          </a:xfrm>
          <a:prstGeom prst="rect">
            <a:avLst/>
          </a:prstGeom>
        </p:spPr>
        <p:txBody>
          <a:bodyPr vert="horz" lIns="93166" tIns="46582" rIns="93166" bIns="4658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0" y="2"/>
            <a:ext cx="3037840" cy="466435"/>
          </a:xfrm>
          <a:prstGeom prst="rect">
            <a:avLst/>
          </a:prstGeom>
        </p:spPr>
        <p:txBody>
          <a:bodyPr vert="horz" lIns="93166" tIns="46582" rIns="93166" bIns="46582" rtlCol="0"/>
          <a:lstStyle>
            <a:lvl1pPr algn="r">
              <a:defRPr sz="1200"/>
            </a:lvl1pPr>
          </a:lstStyle>
          <a:p>
            <a:fld id="{B80933B4-1113-DE46-BE1E-AB37F36AE7FD}" type="datetimeFigureOut">
              <a:rPr lang="en-US" smtClean="0"/>
              <a:t>5/7/20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6" tIns="46582" rIns="93166" bIns="4658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66" tIns="46582" rIns="93166" bIns="4658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3166" tIns="46582" rIns="93166" bIns="4658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0" y="8829968"/>
            <a:ext cx="3037840" cy="466434"/>
          </a:xfrm>
          <a:prstGeom prst="rect">
            <a:avLst/>
          </a:prstGeom>
        </p:spPr>
        <p:txBody>
          <a:bodyPr vert="horz" lIns="93166" tIns="46582" rIns="93166" bIns="46582" rtlCol="0" anchor="b"/>
          <a:lstStyle>
            <a:lvl1pPr algn="r">
              <a:defRPr sz="1200"/>
            </a:lvl1pPr>
          </a:lstStyle>
          <a:p>
            <a:fld id="{2A73634D-3E5D-EC49-B258-74CBD3DF8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034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Vicky - Welcome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3634D-3E5D-EC49-B258-74CBD3DF802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8008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Lauren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3634D-3E5D-EC49-B258-74CBD3DF802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6205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Lauren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73634D-3E5D-EC49-B258-74CBD3DF802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8825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Lauren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73634D-3E5D-EC49-B258-74CBD3DF802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8982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Lauren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3634D-3E5D-EC49-B258-74CBD3DF802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9986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VICKY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73634D-3E5D-EC49-B258-74CBD3DF802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2707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Vicky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3634D-3E5D-EC49-B258-74CBD3DF802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2021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Vicky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3634D-3E5D-EC49-B258-74CBD3DF802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8451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Vicky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3634D-3E5D-EC49-B258-74CBD3DF802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860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Vicky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3634D-3E5D-EC49-B258-74CBD3DF802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860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Vicky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3634D-3E5D-EC49-B258-74CBD3DF802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628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Vicky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3634D-3E5D-EC49-B258-74CBD3DF802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5218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Vicky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3634D-3E5D-EC49-B258-74CBD3DF802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581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2937"/>
            <a:r>
              <a:rPr lang="en-US"/>
              <a:t>Vicky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3634D-3E5D-EC49-B258-74CBD3DF802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3338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Vicky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3634D-3E5D-EC49-B258-74CBD3DF802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1457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Vicky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3634D-3E5D-EC49-B258-74CBD3DF802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8788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Vicky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3634D-3E5D-EC49-B258-74CBD3DF802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244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LAUREN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73634D-3E5D-EC49-B258-74CBD3DF802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1729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Lauren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3634D-3E5D-EC49-B258-74CBD3DF802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859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Lauren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3634D-3E5D-EC49-B258-74CBD3DF802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0906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Lauren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3634D-3E5D-EC49-B258-74CBD3DF802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4459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Lauren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3634D-3E5D-EC49-B258-74CBD3DF802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644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Vicky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3634D-3E5D-EC49-B258-74CBD3DF802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430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LAUREN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73634D-3E5D-EC49-B258-74CBD3DF802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3195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LAUREN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73634D-3E5D-EC49-B258-74CBD3DF802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21554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LAUREN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73634D-3E5D-EC49-B258-74CBD3DF802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8816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LAUREN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73634D-3E5D-EC49-B258-74CBD3DF802B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53240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LAUREN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3634D-3E5D-EC49-B258-74CBD3DF802B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64560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LAUREN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3634D-3E5D-EC49-B258-74CBD3DF802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64738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Vicky &amp; Lauren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3634D-3E5D-EC49-B258-74CBD3DF802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84204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LAUREN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73634D-3E5D-EC49-B258-74CBD3DF802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62196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3634D-3E5D-EC49-B258-74CBD3DF802B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19510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3634D-3E5D-EC49-B258-74CBD3DF802B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709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Vicky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3634D-3E5D-EC49-B258-74CBD3DF802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50716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3634D-3E5D-EC49-B258-74CBD3DF802B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3461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3634D-3E5D-EC49-B258-74CBD3DF802B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3461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3634D-3E5D-EC49-B258-74CBD3DF802B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12251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</a:t>
            </a:r>
            <a:r>
              <a:rPr lang="en-US" baseline="0" dirty="0"/>
              <a:t>s slide and the following two slides provide the step-by-step how to for updating the Gen PCP field and Primary Location fields in Epic. These detailed instructions can also be found in the clinical toolkits, available via a link that we will share at the end of this presentation.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3634D-3E5D-EC49-B258-74CBD3DF802B}" type="slidenum">
              <a:rPr lang="en-US" smtClean="0">
                <a:solidFill>
                  <a:prstClr val="black"/>
                </a:solidFill>
              </a:rPr>
              <a:pPr/>
              <a:t>43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30733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Member</a:t>
            </a:r>
            <a:r>
              <a:rPr lang="en-US" b="1" baseline="0" dirty="0"/>
              <a:t> = patient </a:t>
            </a:r>
            <a:r>
              <a:rPr lang="en-US" baseline="0" dirty="0"/>
              <a:t>--- working to change this to patient, instead of member</a:t>
            </a:r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3634D-3E5D-EC49-B258-74CBD3DF802B}" type="slidenum">
              <a:rPr lang="en-US" smtClean="0">
                <a:solidFill>
                  <a:prstClr val="black"/>
                </a:solidFill>
              </a:rPr>
              <a:pPr/>
              <a:t>44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34006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Updating</a:t>
            </a:r>
            <a:r>
              <a:rPr lang="en-US" baseline="0" dirty="0"/>
              <a:t> the primary location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3634D-3E5D-EC49-B258-74CBD3DF802B}" type="slidenum">
              <a:rPr lang="en-US" smtClean="0">
                <a:solidFill>
                  <a:prstClr val="black"/>
                </a:solidFill>
              </a:rPr>
              <a:pPr/>
              <a:t>45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35864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3634D-3E5D-EC49-B258-74CBD3DF802B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0004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Vicky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3634D-3E5D-EC49-B258-74CBD3DF802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232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Vicky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3634D-3E5D-EC49-B258-74CBD3DF802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5887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Vicky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3634D-3E5D-EC49-B258-74CBD3DF802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6839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LAUREN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73634D-3E5D-EC49-B258-74CBD3DF802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2765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Lauren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3634D-3E5D-EC49-B258-74CBD3DF802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834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1839383-F057-3048-AD91-C3B2D0E98308}"/>
              </a:ext>
            </a:extLst>
          </p:cNvPr>
          <p:cNvSpPr/>
          <p:nvPr userDrawn="1"/>
        </p:nvSpPr>
        <p:spPr>
          <a:xfrm rot="10800000">
            <a:off x="2514" y="0"/>
            <a:ext cx="12223266" cy="6933460"/>
          </a:xfrm>
          <a:prstGeom prst="rect">
            <a:avLst/>
          </a:prstGeom>
          <a:gradFill>
            <a:gsLst>
              <a:gs pos="33000">
                <a:srgbClr val="35246C">
                  <a:alpha val="75000"/>
                </a:srgbClr>
              </a:gs>
              <a:gs pos="100000">
                <a:srgbClr val="77236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5883162" y="5870682"/>
            <a:ext cx="6351583" cy="1077418"/>
            <a:chOff x="6217708" y="5870682"/>
            <a:chExt cx="6017037" cy="1020669"/>
          </a:xfrm>
        </p:grpSpPr>
        <p:sp>
          <p:nvSpPr>
            <p:cNvPr id="18" name="Rectangle 19">
              <a:extLst>
                <a:ext uri="{FF2B5EF4-FFF2-40B4-BE49-F238E27FC236}">
                  <a16:creationId xmlns:a16="http://schemas.microsoft.com/office/drawing/2014/main" id="{1D57C588-67DA-944C-9093-5A6A4326EF68}"/>
                </a:ext>
              </a:extLst>
            </p:cNvPr>
            <p:cNvSpPr/>
            <p:nvPr/>
          </p:nvSpPr>
          <p:spPr>
            <a:xfrm rot="10800000">
              <a:off x="6217708" y="5870682"/>
              <a:ext cx="6017037" cy="1020669"/>
            </a:xfrm>
            <a:custGeom>
              <a:avLst/>
              <a:gdLst>
                <a:gd name="connsiteX0" fmla="*/ 0 w 12202510"/>
                <a:gd name="connsiteY0" fmla="*/ 0 h 620726"/>
                <a:gd name="connsiteX1" fmla="*/ 12202510 w 12202510"/>
                <a:gd name="connsiteY1" fmla="*/ 0 h 620726"/>
                <a:gd name="connsiteX2" fmla="*/ 12202510 w 12202510"/>
                <a:gd name="connsiteY2" fmla="*/ 620726 h 620726"/>
                <a:gd name="connsiteX3" fmla="*/ 0 w 12202510"/>
                <a:gd name="connsiteY3" fmla="*/ 620726 h 620726"/>
                <a:gd name="connsiteX4" fmla="*/ 0 w 12202510"/>
                <a:gd name="connsiteY4" fmla="*/ 0 h 620726"/>
                <a:gd name="connsiteX0" fmla="*/ 12700 w 12215210"/>
                <a:gd name="connsiteY0" fmla="*/ 0 h 1243026"/>
                <a:gd name="connsiteX1" fmla="*/ 12215210 w 12215210"/>
                <a:gd name="connsiteY1" fmla="*/ 0 h 1243026"/>
                <a:gd name="connsiteX2" fmla="*/ 12215210 w 12215210"/>
                <a:gd name="connsiteY2" fmla="*/ 620726 h 1243026"/>
                <a:gd name="connsiteX3" fmla="*/ 0 w 12215210"/>
                <a:gd name="connsiteY3" fmla="*/ 1243026 h 1243026"/>
                <a:gd name="connsiteX4" fmla="*/ 12700 w 12215210"/>
                <a:gd name="connsiteY4" fmla="*/ 0 h 1243026"/>
                <a:gd name="connsiteX0" fmla="*/ 12700 w 12227910"/>
                <a:gd name="connsiteY0" fmla="*/ 0 h 1243026"/>
                <a:gd name="connsiteX1" fmla="*/ 12215210 w 12227910"/>
                <a:gd name="connsiteY1" fmla="*/ 0 h 1243026"/>
                <a:gd name="connsiteX2" fmla="*/ 12227910 w 12227910"/>
                <a:gd name="connsiteY2" fmla="*/ 468326 h 1243026"/>
                <a:gd name="connsiteX3" fmla="*/ 0 w 12227910"/>
                <a:gd name="connsiteY3" fmla="*/ 1243026 h 1243026"/>
                <a:gd name="connsiteX4" fmla="*/ 12700 w 12227910"/>
                <a:gd name="connsiteY4" fmla="*/ 0 h 1243026"/>
                <a:gd name="connsiteX0" fmla="*/ 12700 w 12227910"/>
                <a:gd name="connsiteY0" fmla="*/ 0 h 1090626"/>
                <a:gd name="connsiteX1" fmla="*/ 12215210 w 12227910"/>
                <a:gd name="connsiteY1" fmla="*/ 0 h 1090626"/>
                <a:gd name="connsiteX2" fmla="*/ 12227910 w 12227910"/>
                <a:gd name="connsiteY2" fmla="*/ 468326 h 1090626"/>
                <a:gd name="connsiteX3" fmla="*/ 0 w 12227910"/>
                <a:gd name="connsiteY3" fmla="*/ 1090626 h 1090626"/>
                <a:gd name="connsiteX4" fmla="*/ 12700 w 12227910"/>
                <a:gd name="connsiteY4" fmla="*/ 0 h 1090626"/>
                <a:gd name="connsiteX0" fmla="*/ 0 w 12215210"/>
                <a:gd name="connsiteY0" fmla="*/ 0 h 963626"/>
                <a:gd name="connsiteX1" fmla="*/ 12202510 w 12215210"/>
                <a:gd name="connsiteY1" fmla="*/ 0 h 963626"/>
                <a:gd name="connsiteX2" fmla="*/ 12215210 w 12215210"/>
                <a:gd name="connsiteY2" fmla="*/ 468326 h 963626"/>
                <a:gd name="connsiteX3" fmla="*/ 0 w 12215210"/>
                <a:gd name="connsiteY3" fmla="*/ 963626 h 963626"/>
                <a:gd name="connsiteX4" fmla="*/ 0 w 12215210"/>
                <a:gd name="connsiteY4" fmla="*/ 0 h 963626"/>
                <a:gd name="connsiteX0" fmla="*/ 0 w 12215210"/>
                <a:gd name="connsiteY0" fmla="*/ 0 h 963626"/>
                <a:gd name="connsiteX1" fmla="*/ 12202510 w 12215210"/>
                <a:gd name="connsiteY1" fmla="*/ 0 h 963626"/>
                <a:gd name="connsiteX2" fmla="*/ 12215210 w 12215210"/>
                <a:gd name="connsiteY2" fmla="*/ 430226 h 963626"/>
                <a:gd name="connsiteX3" fmla="*/ 0 w 12215210"/>
                <a:gd name="connsiteY3" fmla="*/ 963626 h 963626"/>
                <a:gd name="connsiteX4" fmla="*/ 0 w 12215210"/>
                <a:gd name="connsiteY4" fmla="*/ 0 h 963626"/>
                <a:gd name="connsiteX0" fmla="*/ 0 w 12215210"/>
                <a:gd name="connsiteY0" fmla="*/ 304800 h 1268426"/>
                <a:gd name="connsiteX1" fmla="*/ 7186010 w 12215210"/>
                <a:gd name="connsiteY1" fmla="*/ 0 h 1268426"/>
                <a:gd name="connsiteX2" fmla="*/ 12215210 w 12215210"/>
                <a:gd name="connsiteY2" fmla="*/ 735026 h 1268426"/>
                <a:gd name="connsiteX3" fmla="*/ 0 w 12215210"/>
                <a:gd name="connsiteY3" fmla="*/ 1268426 h 1268426"/>
                <a:gd name="connsiteX4" fmla="*/ 0 w 12215210"/>
                <a:gd name="connsiteY4" fmla="*/ 304800 h 1268426"/>
                <a:gd name="connsiteX0" fmla="*/ 0 w 7186010"/>
                <a:gd name="connsiteY0" fmla="*/ 304800 h 1268426"/>
                <a:gd name="connsiteX1" fmla="*/ 7186010 w 7186010"/>
                <a:gd name="connsiteY1" fmla="*/ 0 h 1268426"/>
                <a:gd name="connsiteX2" fmla="*/ 6576410 w 7186010"/>
                <a:gd name="connsiteY2" fmla="*/ 138126 h 1268426"/>
                <a:gd name="connsiteX3" fmla="*/ 0 w 7186010"/>
                <a:gd name="connsiteY3" fmla="*/ 1268426 h 1268426"/>
                <a:gd name="connsiteX4" fmla="*/ 0 w 7186010"/>
                <a:gd name="connsiteY4" fmla="*/ 304800 h 1268426"/>
                <a:gd name="connsiteX0" fmla="*/ 0 w 7186010"/>
                <a:gd name="connsiteY0" fmla="*/ 304800 h 1458926"/>
                <a:gd name="connsiteX1" fmla="*/ 7186010 w 7186010"/>
                <a:gd name="connsiteY1" fmla="*/ 0 h 1458926"/>
                <a:gd name="connsiteX2" fmla="*/ 6576410 w 7186010"/>
                <a:gd name="connsiteY2" fmla="*/ 138126 h 1458926"/>
                <a:gd name="connsiteX3" fmla="*/ 0 w 7186010"/>
                <a:gd name="connsiteY3" fmla="*/ 1458926 h 1458926"/>
                <a:gd name="connsiteX4" fmla="*/ 0 w 7186010"/>
                <a:gd name="connsiteY4" fmla="*/ 304800 h 1458926"/>
                <a:gd name="connsiteX0" fmla="*/ 0 w 7186010"/>
                <a:gd name="connsiteY0" fmla="*/ 304800 h 1458926"/>
                <a:gd name="connsiteX1" fmla="*/ 7186010 w 7186010"/>
                <a:gd name="connsiteY1" fmla="*/ 0 h 1458926"/>
                <a:gd name="connsiteX2" fmla="*/ 5966810 w 7186010"/>
                <a:gd name="connsiteY2" fmla="*/ 315926 h 1458926"/>
                <a:gd name="connsiteX3" fmla="*/ 0 w 7186010"/>
                <a:gd name="connsiteY3" fmla="*/ 1458926 h 1458926"/>
                <a:gd name="connsiteX4" fmla="*/ 0 w 7186010"/>
                <a:gd name="connsiteY4" fmla="*/ 304800 h 1458926"/>
                <a:gd name="connsiteX0" fmla="*/ 0 w 5966810"/>
                <a:gd name="connsiteY0" fmla="*/ 0 h 1154126"/>
                <a:gd name="connsiteX1" fmla="*/ 4823810 w 5966810"/>
                <a:gd name="connsiteY1" fmla="*/ 12700 h 1154126"/>
                <a:gd name="connsiteX2" fmla="*/ 5966810 w 5966810"/>
                <a:gd name="connsiteY2" fmla="*/ 11126 h 1154126"/>
                <a:gd name="connsiteX3" fmla="*/ 0 w 5966810"/>
                <a:gd name="connsiteY3" fmla="*/ 1154126 h 1154126"/>
                <a:gd name="connsiteX4" fmla="*/ 0 w 5966810"/>
                <a:gd name="connsiteY4" fmla="*/ 0 h 1154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66810" h="1154126">
                  <a:moveTo>
                    <a:pt x="0" y="0"/>
                  </a:moveTo>
                  <a:lnTo>
                    <a:pt x="4823810" y="12700"/>
                  </a:lnTo>
                  <a:lnTo>
                    <a:pt x="5966810" y="11126"/>
                  </a:lnTo>
                  <a:lnTo>
                    <a:pt x="0" y="1154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9">
              <a:extLst>
                <a:ext uri="{FF2B5EF4-FFF2-40B4-BE49-F238E27FC236}">
                  <a16:creationId xmlns:a16="http://schemas.microsoft.com/office/drawing/2014/main" id="{D75B2378-E6C7-E04A-B0F6-CC1B779EC5B1}"/>
                </a:ext>
              </a:extLst>
            </p:cNvPr>
            <p:cNvSpPr/>
            <p:nvPr/>
          </p:nvSpPr>
          <p:spPr>
            <a:xfrm rot="10800000">
              <a:off x="6781289" y="5953157"/>
              <a:ext cx="5420648" cy="919504"/>
            </a:xfrm>
            <a:custGeom>
              <a:avLst/>
              <a:gdLst>
                <a:gd name="connsiteX0" fmla="*/ 0 w 12202510"/>
                <a:gd name="connsiteY0" fmla="*/ 0 h 620726"/>
                <a:gd name="connsiteX1" fmla="*/ 12202510 w 12202510"/>
                <a:gd name="connsiteY1" fmla="*/ 0 h 620726"/>
                <a:gd name="connsiteX2" fmla="*/ 12202510 w 12202510"/>
                <a:gd name="connsiteY2" fmla="*/ 620726 h 620726"/>
                <a:gd name="connsiteX3" fmla="*/ 0 w 12202510"/>
                <a:gd name="connsiteY3" fmla="*/ 620726 h 620726"/>
                <a:gd name="connsiteX4" fmla="*/ 0 w 12202510"/>
                <a:gd name="connsiteY4" fmla="*/ 0 h 620726"/>
                <a:gd name="connsiteX0" fmla="*/ 12700 w 12215210"/>
                <a:gd name="connsiteY0" fmla="*/ 0 h 1243026"/>
                <a:gd name="connsiteX1" fmla="*/ 12215210 w 12215210"/>
                <a:gd name="connsiteY1" fmla="*/ 0 h 1243026"/>
                <a:gd name="connsiteX2" fmla="*/ 12215210 w 12215210"/>
                <a:gd name="connsiteY2" fmla="*/ 620726 h 1243026"/>
                <a:gd name="connsiteX3" fmla="*/ 0 w 12215210"/>
                <a:gd name="connsiteY3" fmla="*/ 1243026 h 1243026"/>
                <a:gd name="connsiteX4" fmla="*/ 12700 w 12215210"/>
                <a:gd name="connsiteY4" fmla="*/ 0 h 1243026"/>
                <a:gd name="connsiteX0" fmla="*/ 12700 w 12227910"/>
                <a:gd name="connsiteY0" fmla="*/ 0 h 1243026"/>
                <a:gd name="connsiteX1" fmla="*/ 12215210 w 12227910"/>
                <a:gd name="connsiteY1" fmla="*/ 0 h 1243026"/>
                <a:gd name="connsiteX2" fmla="*/ 12227910 w 12227910"/>
                <a:gd name="connsiteY2" fmla="*/ 468326 h 1243026"/>
                <a:gd name="connsiteX3" fmla="*/ 0 w 12227910"/>
                <a:gd name="connsiteY3" fmla="*/ 1243026 h 1243026"/>
                <a:gd name="connsiteX4" fmla="*/ 12700 w 12227910"/>
                <a:gd name="connsiteY4" fmla="*/ 0 h 1243026"/>
                <a:gd name="connsiteX0" fmla="*/ 12700 w 12227910"/>
                <a:gd name="connsiteY0" fmla="*/ 0 h 1090626"/>
                <a:gd name="connsiteX1" fmla="*/ 12215210 w 12227910"/>
                <a:gd name="connsiteY1" fmla="*/ 0 h 1090626"/>
                <a:gd name="connsiteX2" fmla="*/ 12227910 w 12227910"/>
                <a:gd name="connsiteY2" fmla="*/ 468326 h 1090626"/>
                <a:gd name="connsiteX3" fmla="*/ 0 w 12227910"/>
                <a:gd name="connsiteY3" fmla="*/ 1090626 h 1090626"/>
                <a:gd name="connsiteX4" fmla="*/ 12700 w 12227910"/>
                <a:gd name="connsiteY4" fmla="*/ 0 h 1090626"/>
                <a:gd name="connsiteX0" fmla="*/ 0 w 12215210"/>
                <a:gd name="connsiteY0" fmla="*/ 0 h 963626"/>
                <a:gd name="connsiteX1" fmla="*/ 12202510 w 12215210"/>
                <a:gd name="connsiteY1" fmla="*/ 0 h 963626"/>
                <a:gd name="connsiteX2" fmla="*/ 12215210 w 12215210"/>
                <a:gd name="connsiteY2" fmla="*/ 468326 h 963626"/>
                <a:gd name="connsiteX3" fmla="*/ 0 w 12215210"/>
                <a:gd name="connsiteY3" fmla="*/ 963626 h 963626"/>
                <a:gd name="connsiteX4" fmla="*/ 0 w 12215210"/>
                <a:gd name="connsiteY4" fmla="*/ 0 h 963626"/>
                <a:gd name="connsiteX0" fmla="*/ 0 w 12215210"/>
                <a:gd name="connsiteY0" fmla="*/ 0 h 963626"/>
                <a:gd name="connsiteX1" fmla="*/ 12202510 w 12215210"/>
                <a:gd name="connsiteY1" fmla="*/ 0 h 963626"/>
                <a:gd name="connsiteX2" fmla="*/ 12215210 w 12215210"/>
                <a:gd name="connsiteY2" fmla="*/ 430226 h 963626"/>
                <a:gd name="connsiteX3" fmla="*/ 0 w 12215210"/>
                <a:gd name="connsiteY3" fmla="*/ 963626 h 963626"/>
                <a:gd name="connsiteX4" fmla="*/ 0 w 12215210"/>
                <a:gd name="connsiteY4" fmla="*/ 0 h 963626"/>
                <a:gd name="connsiteX0" fmla="*/ 0 w 12215210"/>
                <a:gd name="connsiteY0" fmla="*/ 304800 h 1268426"/>
                <a:gd name="connsiteX1" fmla="*/ 7186010 w 12215210"/>
                <a:gd name="connsiteY1" fmla="*/ 0 h 1268426"/>
                <a:gd name="connsiteX2" fmla="*/ 12215210 w 12215210"/>
                <a:gd name="connsiteY2" fmla="*/ 735026 h 1268426"/>
                <a:gd name="connsiteX3" fmla="*/ 0 w 12215210"/>
                <a:gd name="connsiteY3" fmla="*/ 1268426 h 1268426"/>
                <a:gd name="connsiteX4" fmla="*/ 0 w 12215210"/>
                <a:gd name="connsiteY4" fmla="*/ 304800 h 1268426"/>
                <a:gd name="connsiteX0" fmla="*/ 0 w 7186010"/>
                <a:gd name="connsiteY0" fmla="*/ 304800 h 1268426"/>
                <a:gd name="connsiteX1" fmla="*/ 7186010 w 7186010"/>
                <a:gd name="connsiteY1" fmla="*/ 0 h 1268426"/>
                <a:gd name="connsiteX2" fmla="*/ 6576410 w 7186010"/>
                <a:gd name="connsiteY2" fmla="*/ 138126 h 1268426"/>
                <a:gd name="connsiteX3" fmla="*/ 0 w 7186010"/>
                <a:gd name="connsiteY3" fmla="*/ 1268426 h 1268426"/>
                <a:gd name="connsiteX4" fmla="*/ 0 w 7186010"/>
                <a:gd name="connsiteY4" fmla="*/ 304800 h 1268426"/>
                <a:gd name="connsiteX0" fmla="*/ 0 w 7186010"/>
                <a:gd name="connsiteY0" fmla="*/ 304800 h 1458926"/>
                <a:gd name="connsiteX1" fmla="*/ 7186010 w 7186010"/>
                <a:gd name="connsiteY1" fmla="*/ 0 h 1458926"/>
                <a:gd name="connsiteX2" fmla="*/ 6576410 w 7186010"/>
                <a:gd name="connsiteY2" fmla="*/ 138126 h 1458926"/>
                <a:gd name="connsiteX3" fmla="*/ 0 w 7186010"/>
                <a:gd name="connsiteY3" fmla="*/ 1458926 h 1458926"/>
                <a:gd name="connsiteX4" fmla="*/ 0 w 7186010"/>
                <a:gd name="connsiteY4" fmla="*/ 304800 h 1458926"/>
                <a:gd name="connsiteX0" fmla="*/ 0 w 7186010"/>
                <a:gd name="connsiteY0" fmla="*/ 304800 h 1458926"/>
                <a:gd name="connsiteX1" fmla="*/ 7186010 w 7186010"/>
                <a:gd name="connsiteY1" fmla="*/ 0 h 1458926"/>
                <a:gd name="connsiteX2" fmla="*/ 5966810 w 7186010"/>
                <a:gd name="connsiteY2" fmla="*/ 315926 h 1458926"/>
                <a:gd name="connsiteX3" fmla="*/ 0 w 7186010"/>
                <a:gd name="connsiteY3" fmla="*/ 1458926 h 1458926"/>
                <a:gd name="connsiteX4" fmla="*/ 0 w 7186010"/>
                <a:gd name="connsiteY4" fmla="*/ 304800 h 1458926"/>
                <a:gd name="connsiteX0" fmla="*/ 0 w 5966810"/>
                <a:gd name="connsiteY0" fmla="*/ 0 h 1154126"/>
                <a:gd name="connsiteX1" fmla="*/ 4823810 w 5966810"/>
                <a:gd name="connsiteY1" fmla="*/ 12700 h 1154126"/>
                <a:gd name="connsiteX2" fmla="*/ 5966810 w 5966810"/>
                <a:gd name="connsiteY2" fmla="*/ 11126 h 1154126"/>
                <a:gd name="connsiteX3" fmla="*/ 0 w 5966810"/>
                <a:gd name="connsiteY3" fmla="*/ 1154126 h 1154126"/>
                <a:gd name="connsiteX4" fmla="*/ 0 w 5966810"/>
                <a:gd name="connsiteY4" fmla="*/ 0 h 1154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66810" h="1154126">
                  <a:moveTo>
                    <a:pt x="0" y="0"/>
                  </a:moveTo>
                  <a:lnTo>
                    <a:pt x="4823810" y="12700"/>
                  </a:lnTo>
                  <a:lnTo>
                    <a:pt x="5966810" y="11126"/>
                  </a:lnTo>
                  <a:lnTo>
                    <a:pt x="0" y="1154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623819A9-C37F-B54D-AA89-A1941DEE8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69000"/>
            </a:blip>
            <a:stretch>
              <a:fillRect/>
            </a:stretch>
          </p:blipFill>
          <p:spPr>
            <a:xfrm>
              <a:off x="10210800" y="6393717"/>
              <a:ext cx="1672366" cy="222982"/>
            </a:xfrm>
            <a:prstGeom prst="rect">
              <a:avLst/>
            </a:prstGeom>
          </p:spPr>
        </p:pic>
      </p:grpSp>
      <p:sp>
        <p:nvSpPr>
          <p:cNvPr id="20" name="Rectangle 2">
            <a:extLst>
              <a:ext uri="{FF2B5EF4-FFF2-40B4-BE49-F238E27FC236}">
                <a16:creationId xmlns:a16="http://schemas.microsoft.com/office/drawing/2014/main" id="{9FCF5C50-BE6E-184D-9EA9-1DE1F51EC7D7}"/>
              </a:ext>
            </a:extLst>
          </p:cNvPr>
          <p:cNvSpPr/>
          <p:nvPr userDrawn="1"/>
        </p:nvSpPr>
        <p:spPr>
          <a:xfrm>
            <a:off x="457200" y="3661682"/>
            <a:ext cx="506641" cy="62223"/>
          </a:xfrm>
          <a:custGeom>
            <a:avLst/>
            <a:gdLst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22486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621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12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75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066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8836"/>
              <a:gd name="connsiteY0" fmla="*/ 0 h 77345"/>
              <a:gd name="connsiteX1" fmla="*/ 528836 w 528836"/>
              <a:gd name="connsiteY1" fmla="*/ 0 h 77345"/>
              <a:gd name="connsiteX2" fmla="*/ 506611 w 528836"/>
              <a:gd name="connsiteY2" fmla="*/ 77345 h 77345"/>
              <a:gd name="connsiteX3" fmla="*/ 0 w 528836"/>
              <a:gd name="connsiteY3" fmla="*/ 77345 h 77345"/>
              <a:gd name="connsiteX4" fmla="*/ 0 w 528836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066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22486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193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61" h="77345">
                <a:moveTo>
                  <a:pt x="0" y="0"/>
                </a:moveTo>
                <a:lnTo>
                  <a:pt x="538361" y="0"/>
                </a:lnTo>
                <a:lnTo>
                  <a:pt x="519311" y="77345"/>
                </a:lnTo>
                <a:lnTo>
                  <a:pt x="0" y="77345"/>
                </a:lnTo>
                <a:lnTo>
                  <a:pt x="0" y="0"/>
                </a:lnTo>
                <a:close/>
              </a:path>
            </a:pathLst>
          </a:custGeom>
          <a:solidFill>
            <a:srgbClr val="F5C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385282" y="1404506"/>
            <a:ext cx="11476979" cy="1967323"/>
          </a:xfrm>
        </p:spPr>
        <p:txBody>
          <a:bodyPr anchor="b" anchorCtr="0">
            <a:normAutofit/>
          </a:bodyPr>
          <a:lstStyle>
            <a:lvl1pPr>
              <a:defRPr sz="6600" b="0" i="0" cap="none" baseline="0">
                <a:solidFill>
                  <a:schemeClr val="bg1"/>
                </a:solidFill>
                <a:effectLst/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/>
              <a:t>PRESENTATION TITLE SLIDE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67527" y="4199867"/>
            <a:ext cx="8842883" cy="3302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800" b="0" i="0" cap="all" baseline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pPr lvl="0"/>
            <a:r>
              <a:rPr lang="en-US"/>
              <a:t>Content owner/department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367527" y="4544785"/>
            <a:ext cx="8842883" cy="4355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800"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57200" indent="0">
              <a:buFontTx/>
              <a:buNone/>
              <a:defRPr sz="1600" b="0" i="0">
                <a:latin typeface="Encode Sans Normal Medium" charset="0"/>
                <a:ea typeface="Encode Sans Normal Medium" charset="0"/>
                <a:cs typeface="Encode Sans Normal Medium" charset="0"/>
              </a:defRPr>
            </a:lvl2pPr>
            <a:lvl3pPr marL="914400" indent="0">
              <a:buFontTx/>
              <a:buNone/>
              <a:defRPr sz="1600" b="0" i="0">
                <a:latin typeface="Encode Sans Normal Medium" charset="0"/>
                <a:ea typeface="Encode Sans Normal Medium" charset="0"/>
                <a:cs typeface="Encode Sans Normal Medium" charset="0"/>
              </a:defRPr>
            </a:lvl3pPr>
            <a:lvl4pPr marL="1371600" indent="0">
              <a:buFontTx/>
              <a:buNone/>
              <a:defRPr sz="1600" b="0" i="0">
                <a:latin typeface="Encode Sans Normal Medium" charset="0"/>
                <a:ea typeface="Encode Sans Normal Medium" charset="0"/>
                <a:cs typeface="Encode Sans Normal Medium" charset="0"/>
              </a:defRPr>
            </a:lvl4pPr>
            <a:lvl5pPr marL="1828800" indent="0">
              <a:buFontTx/>
              <a:buNone/>
              <a:defRPr sz="1600" b="0" i="0">
                <a:latin typeface="Encode Sans Normal Medium" charset="0"/>
                <a:ea typeface="Encode Sans Normal Medium" charset="0"/>
                <a:cs typeface="Encode Sans Normal Medium" charset="0"/>
              </a:defRPr>
            </a:lvl5pPr>
          </a:lstStyle>
          <a:p>
            <a:pPr lvl="0"/>
            <a:r>
              <a:rPr lang="en-US"/>
              <a:t>Month 0000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EEEA593-83EF-FF4C-A571-8C3DEF4249D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>
                <a:solidFill>
                  <a:srgbClr val="B5B4B4"/>
                </a:solidFill>
              </a:rPr>
              <a:t>UW Primary Care and Population Health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2DBD0CA-D6A9-49B5-8B34-3196A61815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9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544F5BB-131B-BC47-85A2-7AF786579D81}"/>
              </a:ext>
            </a:extLst>
          </p:cNvPr>
          <p:cNvSpPr txBox="1">
            <a:spLocks/>
          </p:cNvSpPr>
          <p:nvPr userDrawn="1"/>
        </p:nvSpPr>
        <p:spPr>
          <a:xfrm>
            <a:off x="548994" y="1437861"/>
            <a:ext cx="5639348" cy="784338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1247775" algn="l"/>
              </a:tabLst>
            </a:pPr>
            <a:endParaRPr lang="en-US" b="0" i="0">
              <a:solidFill>
                <a:srgbClr val="474747"/>
              </a:solidFill>
              <a:latin typeface="Calibri Light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4388" y="546895"/>
            <a:ext cx="11484711" cy="132556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Text Slide With Bullet List #2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364388" y="1944218"/>
            <a:ext cx="11484712" cy="60266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pPr lvl="0"/>
            <a:r>
              <a:rPr lang="en-US"/>
              <a:t>This is a sub header for bullets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376743" y="2632135"/>
            <a:ext cx="5740835" cy="3525904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2860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tabLst>
                <a:tab pos="1247775" algn="l"/>
              </a:tabLst>
              <a:defRPr sz="2100" b="0" i="0">
                <a:solidFill>
                  <a:srgbClr val="333D47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687388" indent="-230188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tabLst/>
              <a:defRPr sz="2100" b="0" i="0">
                <a:solidFill>
                  <a:srgbClr val="333D47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 marL="1147763" marR="0" indent="-2286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charset="0"/>
              <a:buChar char="•"/>
              <a:tabLst/>
              <a:defRPr sz="2100" b="0" i="0">
                <a:solidFill>
                  <a:srgbClr val="333D47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defRPr sz="2100" b="0" i="0">
                <a:latin typeface="Open Sans" charset="0"/>
                <a:ea typeface="Open Sans" charset="0"/>
                <a:cs typeface="Open Sans" charset="0"/>
              </a:defRPr>
            </a:lvl4pPr>
            <a:lvl5pPr>
              <a:defRPr sz="21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/>
              <a:t>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0"/>
            <a:r>
              <a:rPr lang="en-US"/>
              <a:t>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6254750" y="2632135"/>
            <a:ext cx="5594350" cy="3525904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2860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tabLst>
                <a:tab pos="1247775" algn="l"/>
              </a:tabLst>
              <a:defRPr sz="2100" b="0" i="0">
                <a:solidFill>
                  <a:srgbClr val="333D47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687388" indent="-230188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tabLst/>
              <a:defRPr sz="2100" b="0" i="0">
                <a:solidFill>
                  <a:srgbClr val="333D47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 marL="1147763" marR="0" indent="-2286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charset="0"/>
              <a:buChar char="•"/>
              <a:tabLst/>
              <a:defRPr sz="2100" b="0" i="0">
                <a:solidFill>
                  <a:srgbClr val="333D47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defRPr sz="2100" b="0" i="0">
                <a:latin typeface="Open Sans" charset="0"/>
                <a:ea typeface="Open Sans" charset="0"/>
                <a:cs typeface="Open Sans" charset="0"/>
              </a:defRPr>
            </a:lvl4pPr>
            <a:lvl5pPr>
              <a:defRPr sz="21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/>
              <a:t>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0"/>
            <a:r>
              <a:rPr lang="en-US"/>
              <a:t>Bullet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98C4377-3F3A-AA45-8985-7AA39054DF2F}"/>
              </a:ext>
            </a:extLst>
          </p:cNvPr>
          <p:cNvSpPr/>
          <p:nvPr userDrawn="1"/>
        </p:nvSpPr>
        <p:spPr>
          <a:xfrm rot="10800000">
            <a:off x="-30480" y="0"/>
            <a:ext cx="12252960" cy="91440"/>
          </a:xfrm>
          <a:prstGeom prst="rect">
            <a:avLst/>
          </a:prstGeom>
          <a:gradFill>
            <a:gsLst>
              <a:gs pos="33000">
                <a:srgbClr val="35246C"/>
              </a:gs>
              <a:gs pos="100000">
                <a:srgbClr val="77236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9FCF5C50-BE6E-184D-9EA9-1DE1F51EC7D7}"/>
              </a:ext>
            </a:extLst>
          </p:cNvPr>
          <p:cNvSpPr/>
          <p:nvPr userDrawn="1"/>
        </p:nvSpPr>
        <p:spPr>
          <a:xfrm>
            <a:off x="457200" y="1532077"/>
            <a:ext cx="506641" cy="62223"/>
          </a:xfrm>
          <a:custGeom>
            <a:avLst/>
            <a:gdLst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22486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621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12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75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066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8836"/>
              <a:gd name="connsiteY0" fmla="*/ 0 h 77345"/>
              <a:gd name="connsiteX1" fmla="*/ 528836 w 528836"/>
              <a:gd name="connsiteY1" fmla="*/ 0 h 77345"/>
              <a:gd name="connsiteX2" fmla="*/ 506611 w 528836"/>
              <a:gd name="connsiteY2" fmla="*/ 77345 h 77345"/>
              <a:gd name="connsiteX3" fmla="*/ 0 w 528836"/>
              <a:gd name="connsiteY3" fmla="*/ 77345 h 77345"/>
              <a:gd name="connsiteX4" fmla="*/ 0 w 528836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066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22486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193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61" h="77345">
                <a:moveTo>
                  <a:pt x="0" y="0"/>
                </a:moveTo>
                <a:lnTo>
                  <a:pt x="538361" y="0"/>
                </a:lnTo>
                <a:lnTo>
                  <a:pt x="519311" y="77345"/>
                </a:lnTo>
                <a:lnTo>
                  <a:pt x="0" y="77345"/>
                </a:lnTo>
                <a:lnTo>
                  <a:pt x="0" y="0"/>
                </a:lnTo>
                <a:close/>
              </a:path>
            </a:pathLst>
          </a:custGeom>
          <a:solidFill>
            <a:srgbClr val="F5C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0D57F2-2040-9B4F-9C00-147B4D543CC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>
                <a:solidFill>
                  <a:srgbClr val="B5B4B4"/>
                </a:solidFill>
              </a:rPr>
              <a:t>UW Primary Care and Population Health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80571" y="6379500"/>
            <a:ext cx="4180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C2DBD0CA-D6A9-49B5-8B34-3196A61815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6">
          <p15:clr>
            <a:srgbClr val="FBAE40"/>
          </p15:clr>
        </p15:guide>
        <p15:guide id="2" pos="7464">
          <p15:clr>
            <a:srgbClr val="FBAE40"/>
          </p15:clr>
        </p15:guide>
        <p15:guide id="3" orient="horz" pos="1872" userDrawn="1">
          <p15:clr>
            <a:srgbClr val="FBAE40"/>
          </p15:clr>
        </p15:guide>
        <p15:guide id="4" pos="288" userDrawn="1">
          <p15:clr>
            <a:srgbClr val="FBAE40"/>
          </p15:clr>
        </p15:guide>
        <p15:guide id="5" pos="4728">
          <p15:clr>
            <a:srgbClr val="FBAE40"/>
          </p15:clr>
        </p15:guide>
        <p15:guide id="6" pos="39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estion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2621B9A-BD52-4A4A-8262-E2AB09BDA51B}"/>
              </a:ext>
            </a:extLst>
          </p:cNvPr>
          <p:cNvSpPr txBox="1">
            <a:spLocks/>
          </p:cNvSpPr>
          <p:nvPr userDrawn="1"/>
        </p:nvSpPr>
        <p:spPr>
          <a:xfrm>
            <a:off x="384464" y="2967173"/>
            <a:ext cx="11423072" cy="84418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5020"/>
              </a:lnSpc>
              <a:tabLst>
                <a:tab pos="1247775" algn="l"/>
              </a:tabLst>
            </a:pPr>
            <a:r>
              <a:rPr lang="en-US" sz="6600" b="0" i="0">
                <a:solidFill>
                  <a:srgbClr val="2E2161"/>
                </a:solidFill>
                <a:latin typeface="Calibri Light" charset="0"/>
                <a:ea typeface="Calibri Light" charset="0"/>
                <a:cs typeface="Calibri Light" charset="0"/>
              </a:rPr>
              <a:t>QUESTIONS?</a:t>
            </a:r>
            <a:endParaRPr lang="en-US" sz="6600" b="0" i="0" baseline="30000">
              <a:solidFill>
                <a:srgbClr val="2E216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9311512-39E5-CA48-8125-CE0D61FF9BAB}"/>
              </a:ext>
            </a:extLst>
          </p:cNvPr>
          <p:cNvGrpSpPr/>
          <p:nvPr userDrawn="1"/>
        </p:nvGrpSpPr>
        <p:grpSpPr>
          <a:xfrm>
            <a:off x="5822327" y="3995857"/>
            <a:ext cx="647553" cy="62223"/>
            <a:chOff x="5960343" y="3683949"/>
            <a:chExt cx="647553" cy="62223"/>
          </a:xfrm>
        </p:grpSpPr>
        <p:sp>
          <p:nvSpPr>
            <p:cNvPr id="7" name="Rectangle 2">
              <a:extLst>
                <a:ext uri="{FF2B5EF4-FFF2-40B4-BE49-F238E27FC236}">
                  <a16:creationId xmlns:a16="http://schemas.microsoft.com/office/drawing/2014/main" id="{B98C188C-DE36-574C-8F61-AF3C0AB2D659}"/>
                </a:ext>
              </a:extLst>
            </p:cNvPr>
            <p:cNvSpPr/>
            <p:nvPr/>
          </p:nvSpPr>
          <p:spPr>
            <a:xfrm>
              <a:off x="6101255" y="3683949"/>
              <a:ext cx="506641" cy="62223"/>
            </a:xfrm>
            <a:custGeom>
              <a:avLst/>
              <a:gdLst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522486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46216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48121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48756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50661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8836"/>
                <a:gd name="connsiteY0" fmla="*/ 0 h 77345"/>
                <a:gd name="connsiteX1" fmla="*/ 528836 w 528836"/>
                <a:gd name="connsiteY1" fmla="*/ 0 h 77345"/>
                <a:gd name="connsiteX2" fmla="*/ 506611 w 528836"/>
                <a:gd name="connsiteY2" fmla="*/ 77345 h 77345"/>
                <a:gd name="connsiteX3" fmla="*/ 0 w 528836"/>
                <a:gd name="connsiteY3" fmla="*/ 77345 h 77345"/>
                <a:gd name="connsiteX4" fmla="*/ 0 w 528836"/>
                <a:gd name="connsiteY4" fmla="*/ 0 h 77345"/>
                <a:gd name="connsiteX0" fmla="*/ 0 w 538361"/>
                <a:gd name="connsiteY0" fmla="*/ 0 h 77345"/>
                <a:gd name="connsiteX1" fmla="*/ 538361 w 538361"/>
                <a:gd name="connsiteY1" fmla="*/ 0 h 77345"/>
                <a:gd name="connsiteX2" fmla="*/ 506611 w 538361"/>
                <a:gd name="connsiteY2" fmla="*/ 77345 h 77345"/>
                <a:gd name="connsiteX3" fmla="*/ 0 w 538361"/>
                <a:gd name="connsiteY3" fmla="*/ 77345 h 77345"/>
                <a:gd name="connsiteX4" fmla="*/ 0 w 538361"/>
                <a:gd name="connsiteY4" fmla="*/ 0 h 77345"/>
                <a:gd name="connsiteX0" fmla="*/ 0 w 538361"/>
                <a:gd name="connsiteY0" fmla="*/ 0 h 77345"/>
                <a:gd name="connsiteX1" fmla="*/ 538361 w 538361"/>
                <a:gd name="connsiteY1" fmla="*/ 0 h 77345"/>
                <a:gd name="connsiteX2" fmla="*/ 522486 w 538361"/>
                <a:gd name="connsiteY2" fmla="*/ 77345 h 77345"/>
                <a:gd name="connsiteX3" fmla="*/ 0 w 538361"/>
                <a:gd name="connsiteY3" fmla="*/ 77345 h 77345"/>
                <a:gd name="connsiteX4" fmla="*/ 0 w 538361"/>
                <a:gd name="connsiteY4" fmla="*/ 0 h 77345"/>
                <a:gd name="connsiteX0" fmla="*/ 0 w 538361"/>
                <a:gd name="connsiteY0" fmla="*/ 0 h 77345"/>
                <a:gd name="connsiteX1" fmla="*/ 538361 w 538361"/>
                <a:gd name="connsiteY1" fmla="*/ 0 h 77345"/>
                <a:gd name="connsiteX2" fmla="*/ 519311 w 538361"/>
                <a:gd name="connsiteY2" fmla="*/ 77345 h 77345"/>
                <a:gd name="connsiteX3" fmla="*/ 0 w 538361"/>
                <a:gd name="connsiteY3" fmla="*/ 77345 h 77345"/>
                <a:gd name="connsiteX4" fmla="*/ 0 w 538361"/>
                <a:gd name="connsiteY4" fmla="*/ 0 h 77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361" h="77345">
                  <a:moveTo>
                    <a:pt x="0" y="0"/>
                  </a:moveTo>
                  <a:lnTo>
                    <a:pt x="538361" y="0"/>
                  </a:lnTo>
                  <a:lnTo>
                    <a:pt x="519311" y="77345"/>
                  </a:lnTo>
                  <a:lnTo>
                    <a:pt x="0" y="773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C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2">
              <a:extLst>
                <a:ext uri="{FF2B5EF4-FFF2-40B4-BE49-F238E27FC236}">
                  <a16:creationId xmlns:a16="http://schemas.microsoft.com/office/drawing/2014/main" id="{DE6A539C-A32B-384F-B5C5-92C3FC309497}"/>
                </a:ext>
              </a:extLst>
            </p:cNvPr>
            <p:cNvSpPr/>
            <p:nvPr/>
          </p:nvSpPr>
          <p:spPr>
            <a:xfrm rot="10800000" flipV="1">
              <a:off x="5960343" y="3683949"/>
              <a:ext cx="506641" cy="62223"/>
            </a:xfrm>
            <a:custGeom>
              <a:avLst/>
              <a:gdLst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522486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46216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48121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48756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50661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8836"/>
                <a:gd name="connsiteY0" fmla="*/ 0 h 77345"/>
                <a:gd name="connsiteX1" fmla="*/ 528836 w 528836"/>
                <a:gd name="connsiteY1" fmla="*/ 0 h 77345"/>
                <a:gd name="connsiteX2" fmla="*/ 506611 w 528836"/>
                <a:gd name="connsiteY2" fmla="*/ 77345 h 77345"/>
                <a:gd name="connsiteX3" fmla="*/ 0 w 528836"/>
                <a:gd name="connsiteY3" fmla="*/ 77345 h 77345"/>
                <a:gd name="connsiteX4" fmla="*/ 0 w 528836"/>
                <a:gd name="connsiteY4" fmla="*/ 0 h 77345"/>
                <a:gd name="connsiteX0" fmla="*/ 0 w 538361"/>
                <a:gd name="connsiteY0" fmla="*/ 0 h 77345"/>
                <a:gd name="connsiteX1" fmla="*/ 538361 w 538361"/>
                <a:gd name="connsiteY1" fmla="*/ 0 h 77345"/>
                <a:gd name="connsiteX2" fmla="*/ 506611 w 538361"/>
                <a:gd name="connsiteY2" fmla="*/ 77345 h 77345"/>
                <a:gd name="connsiteX3" fmla="*/ 0 w 538361"/>
                <a:gd name="connsiteY3" fmla="*/ 77345 h 77345"/>
                <a:gd name="connsiteX4" fmla="*/ 0 w 538361"/>
                <a:gd name="connsiteY4" fmla="*/ 0 h 77345"/>
                <a:gd name="connsiteX0" fmla="*/ 0 w 538361"/>
                <a:gd name="connsiteY0" fmla="*/ 0 h 77345"/>
                <a:gd name="connsiteX1" fmla="*/ 538361 w 538361"/>
                <a:gd name="connsiteY1" fmla="*/ 0 h 77345"/>
                <a:gd name="connsiteX2" fmla="*/ 522486 w 538361"/>
                <a:gd name="connsiteY2" fmla="*/ 77345 h 77345"/>
                <a:gd name="connsiteX3" fmla="*/ 0 w 538361"/>
                <a:gd name="connsiteY3" fmla="*/ 77345 h 77345"/>
                <a:gd name="connsiteX4" fmla="*/ 0 w 538361"/>
                <a:gd name="connsiteY4" fmla="*/ 0 h 77345"/>
                <a:gd name="connsiteX0" fmla="*/ 0 w 538361"/>
                <a:gd name="connsiteY0" fmla="*/ 0 h 77345"/>
                <a:gd name="connsiteX1" fmla="*/ 538361 w 538361"/>
                <a:gd name="connsiteY1" fmla="*/ 0 h 77345"/>
                <a:gd name="connsiteX2" fmla="*/ 519311 w 538361"/>
                <a:gd name="connsiteY2" fmla="*/ 77345 h 77345"/>
                <a:gd name="connsiteX3" fmla="*/ 0 w 538361"/>
                <a:gd name="connsiteY3" fmla="*/ 77345 h 77345"/>
                <a:gd name="connsiteX4" fmla="*/ 0 w 538361"/>
                <a:gd name="connsiteY4" fmla="*/ 0 h 77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361" h="77345">
                  <a:moveTo>
                    <a:pt x="0" y="0"/>
                  </a:moveTo>
                  <a:lnTo>
                    <a:pt x="538361" y="0"/>
                  </a:lnTo>
                  <a:lnTo>
                    <a:pt x="519311" y="77345"/>
                  </a:lnTo>
                  <a:lnTo>
                    <a:pt x="0" y="773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C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098C4377-3F3A-AA45-8985-7AA39054DF2F}"/>
              </a:ext>
            </a:extLst>
          </p:cNvPr>
          <p:cNvSpPr/>
          <p:nvPr userDrawn="1"/>
        </p:nvSpPr>
        <p:spPr>
          <a:xfrm rot="10800000">
            <a:off x="-30480" y="0"/>
            <a:ext cx="12252960" cy="91440"/>
          </a:xfrm>
          <a:prstGeom prst="rect">
            <a:avLst/>
          </a:prstGeom>
          <a:gradFill>
            <a:gsLst>
              <a:gs pos="33000">
                <a:srgbClr val="35246C"/>
              </a:gs>
              <a:gs pos="100000">
                <a:srgbClr val="77236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7B923FB-6BDC-BF46-BE61-42F519D342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>
                <a:solidFill>
                  <a:srgbClr val="B5B4B4"/>
                </a:solidFill>
              </a:rPr>
              <a:t>UW Primary Care and Population Health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80571" y="6379500"/>
            <a:ext cx="4180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C2DBD0CA-D6A9-49B5-8B34-3196A61815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98C4377-3F3A-AA45-8985-7AA39054DF2F}"/>
              </a:ext>
            </a:extLst>
          </p:cNvPr>
          <p:cNvSpPr/>
          <p:nvPr userDrawn="1"/>
        </p:nvSpPr>
        <p:spPr>
          <a:xfrm rot="10800000">
            <a:off x="-30480" y="0"/>
            <a:ext cx="12252960" cy="91440"/>
          </a:xfrm>
          <a:prstGeom prst="rect">
            <a:avLst/>
          </a:prstGeom>
          <a:gradFill>
            <a:gsLst>
              <a:gs pos="33000">
                <a:srgbClr val="35246C"/>
              </a:gs>
              <a:gs pos="100000">
                <a:srgbClr val="77236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EBCD439-C2E1-6144-A51E-5D06D6E472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>
                <a:solidFill>
                  <a:srgbClr val="B5B4B4"/>
                </a:solidFill>
              </a:rPr>
              <a:t>UW Primary Care and Population Health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80571" y="6379500"/>
            <a:ext cx="4180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C2DBD0CA-D6A9-49B5-8B34-3196A61815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 - Grey Highlight">
    <p:bg>
      <p:bgPr>
        <a:gradFill>
          <a:gsLst>
            <a:gs pos="0">
              <a:schemeClr val="tx2">
                <a:lumMod val="91000"/>
                <a:lumOff val="9000"/>
              </a:schemeClr>
            </a:gs>
            <a:gs pos="75000">
              <a:schemeClr val="tx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/>
          </p:cNvSpPr>
          <p:nvPr>
            <p:ph type="pic" sz="quarter" idx="15"/>
          </p:nvPr>
        </p:nvSpPr>
        <p:spPr>
          <a:xfrm>
            <a:off x="6737350" y="571500"/>
            <a:ext cx="5454650" cy="5676900"/>
          </a:xfrm>
          <a:prstGeom prst="rect">
            <a:avLst/>
          </a:prstGeom>
          <a:solidFill>
            <a:schemeClr val="bg1">
              <a:alpha val="10000"/>
            </a:schemeClr>
          </a:solidFill>
          <a:effectLst/>
        </p:spPr>
        <p:txBody>
          <a:bodyPr anchor="ctr" anchorCtr="1"/>
          <a:lstStyle>
            <a:lvl1pPr marL="0" indent="0">
              <a:buNone/>
              <a:defRPr>
                <a:solidFill>
                  <a:schemeClr val="bg1">
                    <a:lumMod val="65000"/>
                  </a:schemeClr>
                </a:solidFill>
                <a:effectLst/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544F5BB-131B-BC47-85A2-7AF786579D81}"/>
              </a:ext>
            </a:extLst>
          </p:cNvPr>
          <p:cNvSpPr txBox="1">
            <a:spLocks/>
          </p:cNvSpPr>
          <p:nvPr userDrawn="1"/>
        </p:nvSpPr>
        <p:spPr>
          <a:xfrm>
            <a:off x="548994" y="1437861"/>
            <a:ext cx="5639348" cy="784338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1247775" algn="l"/>
              </a:tabLst>
            </a:pPr>
            <a:endParaRPr lang="en-US" b="0" i="0">
              <a:solidFill>
                <a:srgbClr val="474747"/>
              </a:solidFill>
              <a:latin typeface="Calibri Light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649A38A-B4E4-3D4A-B1B3-756795080968}"/>
              </a:ext>
            </a:extLst>
          </p:cNvPr>
          <p:cNvSpPr/>
          <p:nvPr userDrawn="1"/>
        </p:nvSpPr>
        <p:spPr>
          <a:xfrm>
            <a:off x="460093" y="2076348"/>
            <a:ext cx="506641" cy="62223"/>
          </a:xfrm>
          <a:custGeom>
            <a:avLst/>
            <a:gdLst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22486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621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12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75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066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8836"/>
              <a:gd name="connsiteY0" fmla="*/ 0 h 77345"/>
              <a:gd name="connsiteX1" fmla="*/ 528836 w 528836"/>
              <a:gd name="connsiteY1" fmla="*/ 0 h 77345"/>
              <a:gd name="connsiteX2" fmla="*/ 506611 w 528836"/>
              <a:gd name="connsiteY2" fmla="*/ 77345 h 77345"/>
              <a:gd name="connsiteX3" fmla="*/ 0 w 528836"/>
              <a:gd name="connsiteY3" fmla="*/ 77345 h 77345"/>
              <a:gd name="connsiteX4" fmla="*/ 0 w 528836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066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22486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193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61" h="77345">
                <a:moveTo>
                  <a:pt x="0" y="0"/>
                </a:moveTo>
                <a:lnTo>
                  <a:pt x="538361" y="0"/>
                </a:lnTo>
                <a:lnTo>
                  <a:pt x="519311" y="77345"/>
                </a:lnTo>
                <a:lnTo>
                  <a:pt x="0" y="77345"/>
                </a:lnTo>
                <a:lnTo>
                  <a:pt x="0" y="0"/>
                </a:lnTo>
                <a:close/>
              </a:path>
            </a:pathLst>
          </a:custGeom>
          <a:solidFill>
            <a:srgbClr val="F5C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364390" y="519920"/>
            <a:ext cx="5936658" cy="1541040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Highlight Text Slide With Image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364389" y="2446193"/>
            <a:ext cx="5936659" cy="472935"/>
          </a:xfrm>
          <a:prstGeom prst="rect">
            <a:avLst/>
          </a:prstGeom>
        </p:spPr>
        <p:txBody>
          <a:bodyPr>
            <a:noAutofit/>
          </a:bodyPr>
          <a:lstStyle>
            <a:lvl1pPr indent="-228600">
              <a:defRPr sz="2400" b="0" i="0">
                <a:solidFill>
                  <a:schemeClr val="bg1"/>
                </a:solidFill>
                <a:latin typeface="Calibri Light" charset="0"/>
              </a:defRPr>
            </a:lvl1pPr>
          </a:lstStyle>
          <a:p>
            <a:pPr lvl="0"/>
            <a:r>
              <a:rPr lang="en-US"/>
              <a:t>This is a sub header for the slide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364389" y="3068758"/>
            <a:ext cx="5936660" cy="3179642"/>
          </a:xfrm>
          <a:prstGeom prst="rect">
            <a:avLst/>
          </a:prstGeom>
        </p:spPr>
        <p:txBody>
          <a:bodyPr>
            <a:normAutofit/>
          </a:bodyPr>
          <a:lstStyle>
            <a:lvl1pPr indent="-228600">
              <a:defRPr sz="2000" b="0" i="0" baseline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pPr lvl="0"/>
            <a:r>
              <a:rPr lang="en-US"/>
              <a:t>Body text goes here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743425E-1132-2744-8E91-D4828427442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>
                <a:solidFill>
                  <a:srgbClr val="B5B4B4"/>
                </a:solidFill>
              </a:rPr>
              <a:t>UW Primary Care and Population Health</a:t>
            </a: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80571" y="6379500"/>
            <a:ext cx="4180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C2DBD0CA-D6A9-49B5-8B34-3196A61815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  <p15:guide id="2" orient="horz" pos="360">
          <p15:clr>
            <a:srgbClr val="FBAE40"/>
          </p15:clr>
        </p15:guide>
        <p15:guide id="3" orient="horz" pos="1608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Grey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15A47-3F53-EB42-8615-869908B081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Highlight Text Slide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B2D2490F-BEEB-1246-977A-615DBECA735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4389" y="2918467"/>
            <a:ext cx="11416278" cy="330478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indent="-228600">
              <a:defRPr sz="2400" b="0" i="0">
                <a:solidFill>
                  <a:schemeClr val="bg1"/>
                </a:solidFill>
                <a:effectLst/>
                <a:latin typeface="Calibri Light" charset="0"/>
                <a:ea typeface="Calibri Light" charset="0"/>
                <a:cs typeface="Calibri Light" charset="0"/>
              </a:defRPr>
            </a:lvl1pPr>
            <a:lvl2pPr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/>
              <a:t>Body text goes here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9F7B5EF6-6A07-7148-AAF5-9ED881A8778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>
                <a:solidFill>
                  <a:srgbClr val="B5B4B4"/>
                </a:solidFill>
              </a:rPr>
              <a:t>UW Primary Care and Population Health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E387CB15-4293-5343-A099-DCDA9E64D9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4389" y="1919288"/>
            <a:ext cx="11416277" cy="790575"/>
          </a:xfrm>
        </p:spPr>
        <p:txBody>
          <a:bodyPr>
            <a:noAutofit/>
          </a:bodyPr>
          <a:lstStyle>
            <a:lvl1pPr indent="-228600" algn="l">
              <a:lnSpc>
                <a:spcPts val="3120"/>
              </a:lnSpc>
              <a:tabLst>
                <a:tab pos="1247775" algn="l"/>
              </a:tabLst>
              <a:defRPr sz="2400" b="0" i="0">
                <a:latin typeface="Calibri Light" charset="0"/>
              </a:defRPr>
            </a:lvl1pPr>
          </a:lstStyle>
          <a:p>
            <a:pPr lvl="0"/>
            <a:r>
              <a:rPr lang="en-US"/>
              <a:t>This is a longer sub header for the slide. If it does not run into two lines, please adjust the body text below to equal the spacing as shown. 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80571" y="6379500"/>
            <a:ext cx="4180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C2DBD0CA-D6A9-49B5-8B34-3196A61815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942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- Grey Highlight ">
    <p:bg>
      <p:bgPr>
        <a:gradFill>
          <a:gsLst>
            <a:gs pos="0">
              <a:schemeClr val="tx2">
                <a:lumMod val="91000"/>
                <a:lumOff val="9000"/>
              </a:schemeClr>
            </a:gs>
            <a:gs pos="75000">
              <a:schemeClr val="tx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2621B9A-BD52-4A4A-8262-E2AB09BDA51B}"/>
              </a:ext>
            </a:extLst>
          </p:cNvPr>
          <p:cNvSpPr txBox="1">
            <a:spLocks/>
          </p:cNvSpPr>
          <p:nvPr userDrawn="1"/>
        </p:nvSpPr>
        <p:spPr>
          <a:xfrm>
            <a:off x="384464" y="2967173"/>
            <a:ext cx="11423072" cy="844184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5020"/>
              </a:lnSpc>
              <a:tabLst>
                <a:tab pos="1247775" algn="l"/>
              </a:tabLst>
            </a:pPr>
            <a:r>
              <a:rPr lang="en-US" sz="6600"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QUESTIONS?</a:t>
            </a:r>
            <a:endParaRPr lang="en-US" sz="6600" b="0" i="0" baseline="30000">
              <a:solidFill>
                <a:schemeClr val="bg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9311512-39E5-CA48-8125-CE0D61FF9BAB}"/>
              </a:ext>
            </a:extLst>
          </p:cNvPr>
          <p:cNvGrpSpPr/>
          <p:nvPr userDrawn="1"/>
        </p:nvGrpSpPr>
        <p:grpSpPr>
          <a:xfrm>
            <a:off x="5822327" y="3995857"/>
            <a:ext cx="647553" cy="62223"/>
            <a:chOff x="5960343" y="3683949"/>
            <a:chExt cx="647553" cy="62223"/>
          </a:xfrm>
        </p:grpSpPr>
        <p:sp>
          <p:nvSpPr>
            <p:cNvPr id="12" name="Rectangle 2">
              <a:extLst>
                <a:ext uri="{FF2B5EF4-FFF2-40B4-BE49-F238E27FC236}">
                  <a16:creationId xmlns:a16="http://schemas.microsoft.com/office/drawing/2014/main" id="{B98C188C-DE36-574C-8F61-AF3C0AB2D659}"/>
                </a:ext>
              </a:extLst>
            </p:cNvPr>
            <p:cNvSpPr/>
            <p:nvPr/>
          </p:nvSpPr>
          <p:spPr>
            <a:xfrm>
              <a:off x="6101255" y="3683949"/>
              <a:ext cx="506641" cy="62223"/>
            </a:xfrm>
            <a:custGeom>
              <a:avLst/>
              <a:gdLst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522486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46216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48121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48756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50661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8836"/>
                <a:gd name="connsiteY0" fmla="*/ 0 h 77345"/>
                <a:gd name="connsiteX1" fmla="*/ 528836 w 528836"/>
                <a:gd name="connsiteY1" fmla="*/ 0 h 77345"/>
                <a:gd name="connsiteX2" fmla="*/ 506611 w 528836"/>
                <a:gd name="connsiteY2" fmla="*/ 77345 h 77345"/>
                <a:gd name="connsiteX3" fmla="*/ 0 w 528836"/>
                <a:gd name="connsiteY3" fmla="*/ 77345 h 77345"/>
                <a:gd name="connsiteX4" fmla="*/ 0 w 528836"/>
                <a:gd name="connsiteY4" fmla="*/ 0 h 77345"/>
                <a:gd name="connsiteX0" fmla="*/ 0 w 538361"/>
                <a:gd name="connsiteY0" fmla="*/ 0 h 77345"/>
                <a:gd name="connsiteX1" fmla="*/ 538361 w 538361"/>
                <a:gd name="connsiteY1" fmla="*/ 0 h 77345"/>
                <a:gd name="connsiteX2" fmla="*/ 506611 w 538361"/>
                <a:gd name="connsiteY2" fmla="*/ 77345 h 77345"/>
                <a:gd name="connsiteX3" fmla="*/ 0 w 538361"/>
                <a:gd name="connsiteY3" fmla="*/ 77345 h 77345"/>
                <a:gd name="connsiteX4" fmla="*/ 0 w 538361"/>
                <a:gd name="connsiteY4" fmla="*/ 0 h 77345"/>
                <a:gd name="connsiteX0" fmla="*/ 0 w 538361"/>
                <a:gd name="connsiteY0" fmla="*/ 0 h 77345"/>
                <a:gd name="connsiteX1" fmla="*/ 538361 w 538361"/>
                <a:gd name="connsiteY1" fmla="*/ 0 h 77345"/>
                <a:gd name="connsiteX2" fmla="*/ 522486 w 538361"/>
                <a:gd name="connsiteY2" fmla="*/ 77345 h 77345"/>
                <a:gd name="connsiteX3" fmla="*/ 0 w 538361"/>
                <a:gd name="connsiteY3" fmla="*/ 77345 h 77345"/>
                <a:gd name="connsiteX4" fmla="*/ 0 w 538361"/>
                <a:gd name="connsiteY4" fmla="*/ 0 h 77345"/>
                <a:gd name="connsiteX0" fmla="*/ 0 w 538361"/>
                <a:gd name="connsiteY0" fmla="*/ 0 h 77345"/>
                <a:gd name="connsiteX1" fmla="*/ 538361 w 538361"/>
                <a:gd name="connsiteY1" fmla="*/ 0 h 77345"/>
                <a:gd name="connsiteX2" fmla="*/ 519311 w 538361"/>
                <a:gd name="connsiteY2" fmla="*/ 77345 h 77345"/>
                <a:gd name="connsiteX3" fmla="*/ 0 w 538361"/>
                <a:gd name="connsiteY3" fmla="*/ 77345 h 77345"/>
                <a:gd name="connsiteX4" fmla="*/ 0 w 538361"/>
                <a:gd name="connsiteY4" fmla="*/ 0 h 77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361" h="77345">
                  <a:moveTo>
                    <a:pt x="0" y="0"/>
                  </a:moveTo>
                  <a:lnTo>
                    <a:pt x="538361" y="0"/>
                  </a:lnTo>
                  <a:lnTo>
                    <a:pt x="519311" y="77345"/>
                  </a:lnTo>
                  <a:lnTo>
                    <a:pt x="0" y="773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C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2">
              <a:extLst>
                <a:ext uri="{FF2B5EF4-FFF2-40B4-BE49-F238E27FC236}">
                  <a16:creationId xmlns:a16="http://schemas.microsoft.com/office/drawing/2014/main" id="{DE6A539C-A32B-384F-B5C5-92C3FC309497}"/>
                </a:ext>
              </a:extLst>
            </p:cNvPr>
            <p:cNvSpPr/>
            <p:nvPr/>
          </p:nvSpPr>
          <p:spPr>
            <a:xfrm rot="10800000" flipV="1">
              <a:off x="5960343" y="3683949"/>
              <a:ext cx="506641" cy="62223"/>
            </a:xfrm>
            <a:custGeom>
              <a:avLst/>
              <a:gdLst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522486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46216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48121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48756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50661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8836"/>
                <a:gd name="connsiteY0" fmla="*/ 0 h 77345"/>
                <a:gd name="connsiteX1" fmla="*/ 528836 w 528836"/>
                <a:gd name="connsiteY1" fmla="*/ 0 h 77345"/>
                <a:gd name="connsiteX2" fmla="*/ 506611 w 528836"/>
                <a:gd name="connsiteY2" fmla="*/ 77345 h 77345"/>
                <a:gd name="connsiteX3" fmla="*/ 0 w 528836"/>
                <a:gd name="connsiteY3" fmla="*/ 77345 h 77345"/>
                <a:gd name="connsiteX4" fmla="*/ 0 w 528836"/>
                <a:gd name="connsiteY4" fmla="*/ 0 h 77345"/>
                <a:gd name="connsiteX0" fmla="*/ 0 w 538361"/>
                <a:gd name="connsiteY0" fmla="*/ 0 h 77345"/>
                <a:gd name="connsiteX1" fmla="*/ 538361 w 538361"/>
                <a:gd name="connsiteY1" fmla="*/ 0 h 77345"/>
                <a:gd name="connsiteX2" fmla="*/ 506611 w 538361"/>
                <a:gd name="connsiteY2" fmla="*/ 77345 h 77345"/>
                <a:gd name="connsiteX3" fmla="*/ 0 w 538361"/>
                <a:gd name="connsiteY3" fmla="*/ 77345 h 77345"/>
                <a:gd name="connsiteX4" fmla="*/ 0 w 538361"/>
                <a:gd name="connsiteY4" fmla="*/ 0 h 77345"/>
                <a:gd name="connsiteX0" fmla="*/ 0 w 538361"/>
                <a:gd name="connsiteY0" fmla="*/ 0 h 77345"/>
                <a:gd name="connsiteX1" fmla="*/ 538361 w 538361"/>
                <a:gd name="connsiteY1" fmla="*/ 0 h 77345"/>
                <a:gd name="connsiteX2" fmla="*/ 522486 w 538361"/>
                <a:gd name="connsiteY2" fmla="*/ 77345 h 77345"/>
                <a:gd name="connsiteX3" fmla="*/ 0 w 538361"/>
                <a:gd name="connsiteY3" fmla="*/ 77345 h 77345"/>
                <a:gd name="connsiteX4" fmla="*/ 0 w 538361"/>
                <a:gd name="connsiteY4" fmla="*/ 0 h 77345"/>
                <a:gd name="connsiteX0" fmla="*/ 0 w 538361"/>
                <a:gd name="connsiteY0" fmla="*/ 0 h 77345"/>
                <a:gd name="connsiteX1" fmla="*/ 538361 w 538361"/>
                <a:gd name="connsiteY1" fmla="*/ 0 h 77345"/>
                <a:gd name="connsiteX2" fmla="*/ 519311 w 538361"/>
                <a:gd name="connsiteY2" fmla="*/ 77345 h 77345"/>
                <a:gd name="connsiteX3" fmla="*/ 0 w 538361"/>
                <a:gd name="connsiteY3" fmla="*/ 77345 h 77345"/>
                <a:gd name="connsiteX4" fmla="*/ 0 w 538361"/>
                <a:gd name="connsiteY4" fmla="*/ 0 h 77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361" h="77345">
                  <a:moveTo>
                    <a:pt x="0" y="0"/>
                  </a:moveTo>
                  <a:lnTo>
                    <a:pt x="538361" y="0"/>
                  </a:lnTo>
                  <a:lnTo>
                    <a:pt x="519311" y="77345"/>
                  </a:lnTo>
                  <a:lnTo>
                    <a:pt x="0" y="773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C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FCECB0D-79BC-CD44-9C37-0F47ACCE09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>
                <a:solidFill>
                  <a:srgbClr val="B5B4B4"/>
                </a:solidFill>
              </a:rPr>
              <a:t>UW Primary Care and Population Health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80571" y="6379500"/>
            <a:ext cx="4180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C2DBD0CA-D6A9-49B5-8B34-3196A61815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  <p15:guide id="2" orient="horz" pos="360">
          <p15:clr>
            <a:srgbClr val="FBAE40"/>
          </p15:clr>
        </p15:guide>
        <p15:guide id="3" orient="horz" pos="1608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 - Purple Highlight">
    <p:bg>
      <p:bgPr>
        <a:gradFill>
          <a:gsLst>
            <a:gs pos="0">
              <a:srgbClr val="6C2B69"/>
            </a:gs>
            <a:gs pos="75000">
              <a:srgbClr val="3D2E6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/>
          </p:cNvSpPr>
          <p:nvPr>
            <p:ph type="pic" sz="quarter" idx="15"/>
          </p:nvPr>
        </p:nvSpPr>
        <p:spPr>
          <a:xfrm>
            <a:off x="6737350" y="571500"/>
            <a:ext cx="5454650" cy="5676900"/>
          </a:xfrm>
          <a:prstGeom prst="rect">
            <a:avLst/>
          </a:prstGeom>
          <a:solidFill>
            <a:schemeClr val="bg1">
              <a:alpha val="10000"/>
            </a:schemeClr>
          </a:solidFill>
          <a:effectLst>
            <a:outerShdw blurRad="177800" sx="99000" sy="99000" algn="ctr" rotWithShape="0">
              <a:schemeClr val="tx1">
                <a:alpha val="25000"/>
              </a:schemeClr>
            </a:outerShdw>
          </a:effectLst>
        </p:spPr>
        <p:txBody>
          <a:bodyPr anchor="ctr" anchorCtr="1"/>
          <a:lstStyle>
            <a:lvl1pPr marL="11430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544F5BB-131B-BC47-85A2-7AF786579D81}"/>
              </a:ext>
            </a:extLst>
          </p:cNvPr>
          <p:cNvSpPr txBox="1">
            <a:spLocks/>
          </p:cNvSpPr>
          <p:nvPr userDrawn="1"/>
        </p:nvSpPr>
        <p:spPr>
          <a:xfrm>
            <a:off x="548994" y="1437861"/>
            <a:ext cx="5639348" cy="784338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1247775" algn="l"/>
              </a:tabLst>
            </a:pPr>
            <a:endParaRPr lang="en-US" b="0" i="0">
              <a:solidFill>
                <a:srgbClr val="474747"/>
              </a:solidFill>
              <a:latin typeface="Calibri Light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649A38A-B4E4-3D4A-B1B3-756795080968}"/>
              </a:ext>
            </a:extLst>
          </p:cNvPr>
          <p:cNvSpPr/>
          <p:nvPr userDrawn="1"/>
        </p:nvSpPr>
        <p:spPr>
          <a:xfrm>
            <a:off x="460093" y="2076348"/>
            <a:ext cx="506641" cy="62223"/>
          </a:xfrm>
          <a:custGeom>
            <a:avLst/>
            <a:gdLst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22486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621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12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75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066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8836"/>
              <a:gd name="connsiteY0" fmla="*/ 0 h 77345"/>
              <a:gd name="connsiteX1" fmla="*/ 528836 w 528836"/>
              <a:gd name="connsiteY1" fmla="*/ 0 h 77345"/>
              <a:gd name="connsiteX2" fmla="*/ 506611 w 528836"/>
              <a:gd name="connsiteY2" fmla="*/ 77345 h 77345"/>
              <a:gd name="connsiteX3" fmla="*/ 0 w 528836"/>
              <a:gd name="connsiteY3" fmla="*/ 77345 h 77345"/>
              <a:gd name="connsiteX4" fmla="*/ 0 w 528836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066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22486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193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61" h="77345">
                <a:moveTo>
                  <a:pt x="0" y="0"/>
                </a:moveTo>
                <a:lnTo>
                  <a:pt x="538361" y="0"/>
                </a:lnTo>
                <a:lnTo>
                  <a:pt x="519311" y="77345"/>
                </a:lnTo>
                <a:lnTo>
                  <a:pt x="0" y="77345"/>
                </a:lnTo>
                <a:lnTo>
                  <a:pt x="0" y="0"/>
                </a:lnTo>
                <a:close/>
              </a:path>
            </a:pathLst>
          </a:custGeom>
          <a:solidFill>
            <a:srgbClr val="F5C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364390" y="533568"/>
            <a:ext cx="5936658" cy="1541040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Highlight Text Slide With Image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364389" y="2446193"/>
            <a:ext cx="5936659" cy="47293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0" i="0">
                <a:solidFill>
                  <a:schemeClr val="tx1"/>
                </a:solidFill>
                <a:latin typeface="Calibri Light" charset="0"/>
              </a:defRPr>
            </a:lvl1pPr>
          </a:lstStyle>
          <a:p>
            <a:pPr lvl="0"/>
            <a:r>
              <a:rPr lang="en-US"/>
              <a:t>This is a sub header for the slide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364389" y="3068758"/>
            <a:ext cx="5936660" cy="317964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 i="0" baseline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pPr lvl="0"/>
            <a:r>
              <a:rPr lang="en-US"/>
              <a:t>Body text goes here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F32F4A7-4A62-924D-A537-AE586082AB0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>
                <a:solidFill>
                  <a:srgbClr val="B5B4B4"/>
                </a:solidFill>
              </a:rPr>
              <a:t>UW Primary Care and Population Health</a:t>
            </a: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80571" y="6379500"/>
            <a:ext cx="4180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C2DBD0CA-D6A9-49B5-8B34-3196A61815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  <p15:guide id="2" orient="horz" pos="360">
          <p15:clr>
            <a:srgbClr val="FBAE40"/>
          </p15:clr>
        </p15:guide>
        <p15:guide id="3" orient="horz" pos="1608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Purpl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15A47-3F53-EB42-8615-869908B081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Highlight Text Slide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4C8CC1CC-49CC-CB42-AA8B-4C8EAEE4FE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4389" y="2918467"/>
            <a:ext cx="11416278" cy="330478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>
              <a:defRPr sz="2400" b="0" i="0">
                <a:solidFill>
                  <a:schemeClr val="tx1"/>
                </a:solidFill>
                <a:effectLst/>
                <a:latin typeface="Calibri Light" charset="0"/>
                <a:ea typeface="Calibri Light" charset="0"/>
                <a:cs typeface="Calibri Light" charset="0"/>
              </a:defRPr>
            </a:lvl1pPr>
            <a:lvl2pPr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/>
              <a:t>Body text goes here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7B355F-FB9B-384A-9895-AA6CD855F9E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>
                <a:solidFill>
                  <a:srgbClr val="B5B4B4"/>
                </a:solidFill>
              </a:rPr>
              <a:t>UW Primary Care and Population Health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ABDEBC23-671C-ED4C-B089-7B2E966E61A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4389" y="1919288"/>
            <a:ext cx="11416277" cy="790575"/>
          </a:xfrm>
        </p:spPr>
        <p:txBody>
          <a:bodyPr>
            <a:noAutofit/>
          </a:bodyPr>
          <a:lstStyle>
            <a:lvl1pPr algn="l">
              <a:lnSpc>
                <a:spcPts val="3120"/>
              </a:lnSpc>
              <a:tabLst>
                <a:tab pos="1247775" algn="l"/>
              </a:tabLst>
              <a:defRPr sz="2400" b="0" i="0">
                <a:latin typeface="Calibri Light" charset="0"/>
              </a:defRPr>
            </a:lvl1pPr>
          </a:lstStyle>
          <a:p>
            <a:pPr lvl="0"/>
            <a:r>
              <a:rPr lang="en-US"/>
              <a:t>This is a longer sub header for the slide. If it does not run into two lines, please adjust the body text below to equal the spacing as shown. 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80571" y="6379500"/>
            <a:ext cx="4180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C2DBD0CA-D6A9-49B5-8B34-3196A61815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3376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- Purple Highlight ">
    <p:bg>
      <p:bgPr>
        <a:gradFill>
          <a:gsLst>
            <a:gs pos="0">
              <a:srgbClr val="6C2B69"/>
            </a:gs>
            <a:gs pos="75000">
              <a:srgbClr val="3D2E6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2621B9A-BD52-4A4A-8262-E2AB09BDA51B}"/>
              </a:ext>
            </a:extLst>
          </p:cNvPr>
          <p:cNvSpPr txBox="1">
            <a:spLocks/>
          </p:cNvSpPr>
          <p:nvPr userDrawn="1"/>
        </p:nvSpPr>
        <p:spPr>
          <a:xfrm>
            <a:off x="384464" y="2967173"/>
            <a:ext cx="11423072" cy="844184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5020"/>
              </a:lnSpc>
              <a:tabLst>
                <a:tab pos="1247775" algn="l"/>
              </a:tabLst>
            </a:pPr>
            <a:r>
              <a:rPr lang="en-US" sz="6600" b="0" i="0">
                <a:solidFill>
                  <a:schemeClr val="tx1"/>
                </a:solidFill>
                <a:latin typeface="Calibri Light" charset="0"/>
                <a:ea typeface="Calibri Light" charset="0"/>
                <a:cs typeface="Calibri Light" charset="0"/>
              </a:rPr>
              <a:t>QUESTIONS?</a:t>
            </a:r>
            <a:endParaRPr lang="en-US" sz="6600" b="0" i="0" baseline="30000">
              <a:solidFill>
                <a:schemeClr val="tx1"/>
              </a:solidFill>
              <a:latin typeface="Calibri Light" charset="0"/>
              <a:ea typeface="Calibri Light" charset="0"/>
              <a:cs typeface="Calibri Light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9311512-39E5-CA48-8125-CE0D61FF9BAB}"/>
              </a:ext>
            </a:extLst>
          </p:cNvPr>
          <p:cNvGrpSpPr/>
          <p:nvPr userDrawn="1"/>
        </p:nvGrpSpPr>
        <p:grpSpPr>
          <a:xfrm>
            <a:off x="5822327" y="3995857"/>
            <a:ext cx="647553" cy="62223"/>
            <a:chOff x="5960343" y="3683949"/>
            <a:chExt cx="647553" cy="62223"/>
          </a:xfrm>
        </p:grpSpPr>
        <p:sp>
          <p:nvSpPr>
            <p:cNvPr id="12" name="Rectangle 2">
              <a:extLst>
                <a:ext uri="{FF2B5EF4-FFF2-40B4-BE49-F238E27FC236}">
                  <a16:creationId xmlns:a16="http://schemas.microsoft.com/office/drawing/2014/main" id="{B98C188C-DE36-574C-8F61-AF3C0AB2D659}"/>
                </a:ext>
              </a:extLst>
            </p:cNvPr>
            <p:cNvSpPr/>
            <p:nvPr/>
          </p:nvSpPr>
          <p:spPr>
            <a:xfrm>
              <a:off x="6101255" y="3683949"/>
              <a:ext cx="506641" cy="62223"/>
            </a:xfrm>
            <a:custGeom>
              <a:avLst/>
              <a:gdLst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522486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46216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48121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48756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50661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8836"/>
                <a:gd name="connsiteY0" fmla="*/ 0 h 77345"/>
                <a:gd name="connsiteX1" fmla="*/ 528836 w 528836"/>
                <a:gd name="connsiteY1" fmla="*/ 0 h 77345"/>
                <a:gd name="connsiteX2" fmla="*/ 506611 w 528836"/>
                <a:gd name="connsiteY2" fmla="*/ 77345 h 77345"/>
                <a:gd name="connsiteX3" fmla="*/ 0 w 528836"/>
                <a:gd name="connsiteY3" fmla="*/ 77345 h 77345"/>
                <a:gd name="connsiteX4" fmla="*/ 0 w 528836"/>
                <a:gd name="connsiteY4" fmla="*/ 0 h 77345"/>
                <a:gd name="connsiteX0" fmla="*/ 0 w 538361"/>
                <a:gd name="connsiteY0" fmla="*/ 0 h 77345"/>
                <a:gd name="connsiteX1" fmla="*/ 538361 w 538361"/>
                <a:gd name="connsiteY1" fmla="*/ 0 h 77345"/>
                <a:gd name="connsiteX2" fmla="*/ 506611 w 538361"/>
                <a:gd name="connsiteY2" fmla="*/ 77345 h 77345"/>
                <a:gd name="connsiteX3" fmla="*/ 0 w 538361"/>
                <a:gd name="connsiteY3" fmla="*/ 77345 h 77345"/>
                <a:gd name="connsiteX4" fmla="*/ 0 w 538361"/>
                <a:gd name="connsiteY4" fmla="*/ 0 h 77345"/>
                <a:gd name="connsiteX0" fmla="*/ 0 w 538361"/>
                <a:gd name="connsiteY0" fmla="*/ 0 h 77345"/>
                <a:gd name="connsiteX1" fmla="*/ 538361 w 538361"/>
                <a:gd name="connsiteY1" fmla="*/ 0 h 77345"/>
                <a:gd name="connsiteX2" fmla="*/ 522486 w 538361"/>
                <a:gd name="connsiteY2" fmla="*/ 77345 h 77345"/>
                <a:gd name="connsiteX3" fmla="*/ 0 w 538361"/>
                <a:gd name="connsiteY3" fmla="*/ 77345 h 77345"/>
                <a:gd name="connsiteX4" fmla="*/ 0 w 538361"/>
                <a:gd name="connsiteY4" fmla="*/ 0 h 77345"/>
                <a:gd name="connsiteX0" fmla="*/ 0 w 538361"/>
                <a:gd name="connsiteY0" fmla="*/ 0 h 77345"/>
                <a:gd name="connsiteX1" fmla="*/ 538361 w 538361"/>
                <a:gd name="connsiteY1" fmla="*/ 0 h 77345"/>
                <a:gd name="connsiteX2" fmla="*/ 519311 w 538361"/>
                <a:gd name="connsiteY2" fmla="*/ 77345 h 77345"/>
                <a:gd name="connsiteX3" fmla="*/ 0 w 538361"/>
                <a:gd name="connsiteY3" fmla="*/ 77345 h 77345"/>
                <a:gd name="connsiteX4" fmla="*/ 0 w 538361"/>
                <a:gd name="connsiteY4" fmla="*/ 0 h 77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361" h="77345">
                  <a:moveTo>
                    <a:pt x="0" y="0"/>
                  </a:moveTo>
                  <a:lnTo>
                    <a:pt x="538361" y="0"/>
                  </a:lnTo>
                  <a:lnTo>
                    <a:pt x="519311" y="77345"/>
                  </a:lnTo>
                  <a:lnTo>
                    <a:pt x="0" y="773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C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2">
              <a:extLst>
                <a:ext uri="{FF2B5EF4-FFF2-40B4-BE49-F238E27FC236}">
                  <a16:creationId xmlns:a16="http://schemas.microsoft.com/office/drawing/2014/main" id="{DE6A539C-A32B-384F-B5C5-92C3FC309497}"/>
                </a:ext>
              </a:extLst>
            </p:cNvPr>
            <p:cNvSpPr/>
            <p:nvPr/>
          </p:nvSpPr>
          <p:spPr>
            <a:xfrm rot="10800000" flipV="1">
              <a:off x="5960343" y="3683949"/>
              <a:ext cx="506641" cy="62223"/>
            </a:xfrm>
            <a:custGeom>
              <a:avLst/>
              <a:gdLst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522486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46216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48121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48756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50661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8836"/>
                <a:gd name="connsiteY0" fmla="*/ 0 h 77345"/>
                <a:gd name="connsiteX1" fmla="*/ 528836 w 528836"/>
                <a:gd name="connsiteY1" fmla="*/ 0 h 77345"/>
                <a:gd name="connsiteX2" fmla="*/ 506611 w 528836"/>
                <a:gd name="connsiteY2" fmla="*/ 77345 h 77345"/>
                <a:gd name="connsiteX3" fmla="*/ 0 w 528836"/>
                <a:gd name="connsiteY3" fmla="*/ 77345 h 77345"/>
                <a:gd name="connsiteX4" fmla="*/ 0 w 528836"/>
                <a:gd name="connsiteY4" fmla="*/ 0 h 77345"/>
                <a:gd name="connsiteX0" fmla="*/ 0 w 538361"/>
                <a:gd name="connsiteY0" fmla="*/ 0 h 77345"/>
                <a:gd name="connsiteX1" fmla="*/ 538361 w 538361"/>
                <a:gd name="connsiteY1" fmla="*/ 0 h 77345"/>
                <a:gd name="connsiteX2" fmla="*/ 506611 w 538361"/>
                <a:gd name="connsiteY2" fmla="*/ 77345 h 77345"/>
                <a:gd name="connsiteX3" fmla="*/ 0 w 538361"/>
                <a:gd name="connsiteY3" fmla="*/ 77345 h 77345"/>
                <a:gd name="connsiteX4" fmla="*/ 0 w 538361"/>
                <a:gd name="connsiteY4" fmla="*/ 0 h 77345"/>
                <a:gd name="connsiteX0" fmla="*/ 0 w 538361"/>
                <a:gd name="connsiteY0" fmla="*/ 0 h 77345"/>
                <a:gd name="connsiteX1" fmla="*/ 538361 w 538361"/>
                <a:gd name="connsiteY1" fmla="*/ 0 h 77345"/>
                <a:gd name="connsiteX2" fmla="*/ 522486 w 538361"/>
                <a:gd name="connsiteY2" fmla="*/ 77345 h 77345"/>
                <a:gd name="connsiteX3" fmla="*/ 0 w 538361"/>
                <a:gd name="connsiteY3" fmla="*/ 77345 h 77345"/>
                <a:gd name="connsiteX4" fmla="*/ 0 w 538361"/>
                <a:gd name="connsiteY4" fmla="*/ 0 h 77345"/>
                <a:gd name="connsiteX0" fmla="*/ 0 w 538361"/>
                <a:gd name="connsiteY0" fmla="*/ 0 h 77345"/>
                <a:gd name="connsiteX1" fmla="*/ 538361 w 538361"/>
                <a:gd name="connsiteY1" fmla="*/ 0 h 77345"/>
                <a:gd name="connsiteX2" fmla="*/ 519311 w 538361"/>
                <a:gd name="connsiteY2" fmla="*/ 77345 h 77345"/>
                <a:gd name="connsiteX3" fmla="*/ 0 w 538361"/>
                <a:gd name="connsiteY3" fmla="*/ 77345 h 77345"/>
                <a:gd name="connsiteX4" fmla="*/ 0 w 538361"/>
                <a:gd name="connsiteY4" fmla="*/ 0 h 77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361" h="77345">
                  <a:moveTo>
                    <a:pt x="0" y="0"/>
                  </a:moveTo>
                  <a:lnTo>
                    <a:pt x="538361" y="0"/>
                  </a:lnTo>
                  <a:lnTo>
                    <a:pt x="519311" y="77345"/>
                  </a:lnTo>
                  <a:lnTo>
                    <a:pt x="0" y="773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C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DCCCE2F-B18F-CC47-A756-7D1F6317ED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>
                <a:solidFill>
                  <a:srgbClr val="B5B4B4"/>
                </a:solidFill>
              </a:rPr>
              <a:t>UW Primary Care and Population Health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80571" y="6379500"/>
            <a:ext cx="4180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C2DBD0CA-D6A9-49B5-8B34-3196A61815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">
          <p15:clr>
            <a:srgbClr val="FBAE40"/>
          </p15:clr>
        </p15:guide>
        <p15:guide id="2" orient="horz" pos="360">
          <p15:clr>
            <a:srgbClr val="FBAE40"/>
          </p15:clr>
        </p15:guide>
        <p15:guide id="3" orient="horz" pos="1608">
          <p15:clr>
            <a:srgbClr val="FBAE4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1839383-F057-3048-AD91-C3B2D0E98308}"/>
              </a:ext>
            </a:extLst>
          </p:cNvPr>
          <p:cNvSpPr/>
          <p:nvPr userDrawn="1"/>
        </p:nvSpPr>
        <p:spPr>
          <a:xfrm rot="10800000">
            <a:off x="2514" y="0"/>
            <a:ext cx="12223266" cy="6933460"/>
          </a:xfrm>
          <a:prstGeom prst="rect">
            <a:avLst/>
          </a:prstGeom>
          <a:gradFill>
            <a:gsLst>
              <a:gs pos="33000">
                <a:srgbClr val="35246C">
                  <a:alpha val="75000"/>
                </a:srgbClr>
              </a:gs>
              <a:gs pos="100000">
                <a:srgbClr val="77236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5883162" y="5870682"/>
            <a:ext cx="6351583" cy="1077418"/>
            <a:chOff x="6217708" y="5870682"/>
            <a:chExt cx="6017037" cy="1020669"/>
          </a:xfrm>
        </p:grpSpPr>
        <p:sp>
          <p:nvSpPr>
            <p:cNvPr id="18" name="Rectangle 19">
              <a:extLst>
                <a:ext uri="{FF2B5EF4-FFF2-40B4-BE49-F238E27FC236}">
                  <a16:creationId xmlns:a16="http://schemas.microsoft.com/office/drawing/2014/main" id="{1D57C588-67DA-944C-9093-5A6A4326EF68}"/>
                </a:ext>
              </a:extLst>
            </p:cNvPr>
            <p:cNvSpPr/>
            <p:nvPr/>
          </p:nvSpPr>
          <p:spPr>
            <a:xfrm rot="10800000">
              <a:off x="6217708" y="5870682"/>
              <a:ext cx="6017037" cy="1020669"/>
            </a:xfrm>
            <a:custGeom>
              <a:avLst/>
              <a:gdLst>
                <a:gd name="connsiteX0" fmla="*/ 0 w 12202510"/>
                <a:gd name="connsiteY0" fmla="*/ 0 h 620726"/>
                <a:gd name="connsiteX1" fmla="*/ 12202510 w 12202510"/>
                <a:gd name="connsiteY1" fmla="*/ 0 h 620726"/>
                <a:gd name="connsiteX2" fmla="*/ 12202510 w 12202510"/>
                <a:gd name="connsiteY2" fmla="*/ 620726 h 620726"/>
                <a:gd name="connsiteX3" fmla="*/ 0 w 12202510"/>
                <a:gd name="connsiteY3" fmla="*/ 620726 h 620726"/>
                <a:gd name="connsiteX4" fmla="*/ 0 w 12202510"/>
                <a:gd name="connsiteY4" fmla="*/ 0 h 620726"/>
                <a:gd name="connsiteX0" fmla="*/ 12700 w 12215210"/>
                <a:gd name="connsiteY0" fmla="*/ 0 h 1243026"/>
                <a:gd name="connsiteX1" fmla="*/ 12215210 w 12215210"/>
                <a:gd name="connsiteY1" fmla="*/ 0 h 1243026"/>
                <a:gd name="connsiteX2" fmla="*/ 12215210 w 12215210"/>
                <a:gd name="connsiteY2" fmla="*/ 620726 h 1243026"/>
                <a:gd name="connsiteX3" fmla="*/ 0 w 12215210"/>
                <a:gd name="connsiteY3" fmla="*/ 1243026 h 1243026"/>
                <a:gd name="connsiteX4" fmla="*/ 12700 w 12215210"/>
                <a:gd name="connsiteY4" fmla="*/ 0 h 1243026"/>
                <a:gd name="connsiteX0" fmla="*/ 12700 w 12227910"/>
                <a:gd name="connsiteY0" fmla="*/ 0 h 1243026"/>
                <a:gd name="connsiteX1" fmla="*/ 12215210 w 12227910"/>
                <a:gd name="connsiteY1" fmla="*/ 0 h 1243026"/>
                <a:gd name="connsiteX2" fmla="*/ 12227910 w 12227910"/>
                <a:gd name="connsiteY2" fmla="*/ 468326 h 1243026"/>
                <a:gd name="connsiteX3" fmla="*/ 0 w 12227910"/>
                <a:gd name="connsiteY3" fmla="*/ 1243026 h 1243026"/>
                <a:gd name="connsiteX4" fmla="*/ 12700 w 12227910"/>
                <a:gd name="connsiteY4" fmla="*/ 0 h 1243026"/>
                <a:gd name="connsiteX0" fmla="*/ 12700 w 12227910"/>
                <a:gd name="connsiteY0" fmla="*/ 0 h 1090626"/>
                <a:gd name="connsiteX1" fmla="*/ 12215210 w 12227910"/>
                <a:gd name="connsiteY1" fmla="*/ 0 h 1090626"/>
                <a:gd name="connsiteX2" fmla="*/ 12227910 w 12227910"/>
                <a:gd name="connsiteY2" fmla="*/ 468326 h 1090626"/>
                <a:gd name="connsiteX3" fmla="*/ 0 w 12227910"/>
                <a:gd name="connsiteY3" fmla="*/ 1090626 h 1090626"/>
                <a:gd name="connsiteX4" fmla="*/ 12700 w 12227910"/>
                <a:gd name="connsiteY4" fmla="*/ 0 h 1090626"/>
                <a:gd name="connsiteX0" fmla="*/ 0 w 12215210"/>
                <a:gd name="connsiteY0" fmla="*/ 0 h 963626"/>
                <a:gd name="connsiteX1" fmla="*/ 12202510 w 12215210"/>
                <a:gd name="connsiteY1" fmla="*/ 0 h 963626"/>
                <a:gd name="connsiteX2" fmla="*/ 12215210 w 12215210"/>
                <a:gd name="connsiteY2" fmla="*/ 468326 h 963626"/>
                <a:gd name="connsiteX3" fmla="*/ 0 w 12215210"/>
                <a:gd name="connsiteY3" fmla="*/ 963626 h 963626"/>
                <a:gd name="connsiteX4" fmla="*/ 0 w 12215210"/>
                <a:gd name="connsiteY4" fmla="*/ 0 h 963626"/>
                <a:gd name="connsiteX0" fmla="*/ 0 w 12215210"/>
                <a:gd name="connsiteY0" fmla="*/ 0 h 963626"/>
                <a:gd name="connsiteX1" fmla="*/ 12202510 w 12215210"/>
                <a:gd name="connsiteY1" fmla="*/ 0 h 963626"/>
                <a:gd name="connsiteX2" fmla="*/ 12215210 w 12215210"/>
                <a:gd name="connsiteY2" fmla="*/ 430226 h 963626"/>
                <a:gd name="connsiteX3" fmla="*/ 0 w 12215210"/>
                <a:gd name="connsiteY3" fmla="*/ 963626 h 963626"/>
                <a:gd name="connsiteX4" fmla="*/ 0 w 12215210"/>
                <a:gd name="connsiteY4" fmla="*/ 0 h 963626"/>
                <a:gd name="connsiteX0" fmla="*/ 0 w 12215210"/>
                <a:gd name="connsiteY0" fmla="*/ 304800 h 1268426"/>
                <a:gd name="connsiteX1" fmla="*/ 7186010 w 12215210"/>
                <a:gd name="connsiteY1" fmla="*/ 0 h 1268426"/>
                <a:gd name="connsiteX2" fmla="*/ 12215210 w 12215210"/>
                <a:gd name="connsiteY2" fmla="*/ 735026 h 1268426"/>
                <a:gd name="connsiteX3" fmla="*/ 0 w 12215210"/>
                <a:gd name="connsiteY3" fmla="*/ 1268426 h 1268426"/>
                <a:gd name="connsiteX4" fmla="*/ 0 w 12215210"/>
                <a:gd name="connsiteY4" fmla="*/ 304800 h 1268426"/>
                <a:gd name="connsiteX0" fmla="*/ 0 w 7186010"/>
                <a:gd name="connsiteY0" fmla="*/ 304800 h 1268426"/>
                <a:gd name="connsiteX1" fmla="*/ 7186010 w 7186010"/>
                <a:gd name="connsiteY1" fmla="*/ 0 h 1268426"/>
                <a:gd name="connsiteX2" fmla="*/ 6576410 w 7186010"/>
                <a:gd name="connsiteY2" fmla="*/ 138126 h 1268426"/>
                <a:gd name="connsiteX3" fmla="*/ 0 w 7186010"/>
                <a:gd name="connsiteY3" fmla="*/ 1268426 h 1268426"/>
                <a:gd name="connsiteX4" fmla="*/ 0 w 7186010"/>
                <a:gd name="connsiteY4" fmla="*/ 304800 h 1268426"/>
                <a:gd name="connsiteX0" fmla="*/ 0 w 7186010"/>
                <a:gd name="connsiteY0" fmla="*/ 304800 h 1458926"/>
                <a:gd name="connsiteX1" fmla="*/ 7186010 w 7186010"/>
                <a:gd name="connsiteY1" fmla="*/ 0 h 1458926"/>
                <a:gd name="connsiteX2" fmla="*/ 6576410 w 7186010"/>
                <a:gd name="connsiteY2" fmla="*/ 138126 h 1458926"/>
                <a:gd name="connsiteX3" fmla="*/ 0 w 7186010"/>
                <a:gd name="connsiteY3" fmla="*/ 1458926 h 1458926"/>
                <a:gd name="connsiteX4" fmla="*/ 0 w 7186010"/>
                <a:gd name="connsiteY4" fmla="*/ 304800 h 1458926"/>
                <a:gd name="connsiteX0" fmla="*/ 0 w 7186010"/>
                <a:gd name="connsiteY0" fmla="*/ 304800 h 1458926"/>
                <a:gd name="connsiteX1" fmla="*/ 7186010 w 7186010"/>
                <a:gd name="connsiteY1" fmla="*/ 0 h 1458926"/>
                <a:gd name="connsiteX2" fmla="*/ 5966810 w 7186010"/>
                <a:gd name="connsiteY2" fmla="*/ 315926 h 1458926"/>
                <a:gd name="connsiteX3" fmla="*/ 0 w 7186010"/>
                <a:gd name="connsiteY3" fmla="*/ 1458926 h 1458926"/>
                <a:gd name="connsiteX4" fmla="*/ 0 w 7186010"/>
                <a:gd name="connsiteY4" fmla="*/ 304800 h 1458926"/>
                <a:gd name="connsiteX0" fmla="*/ 0 w 5966810"/>
                <a:gd name="connsiteY0" fmla="*/ 0 h 1154126"/>
                <a:gd name="connsiteX1" fmla="*/ 4823810 w 5966810"/>
                <a:gd name="connsiteY1" fmla="*/ 12700 h 1154126"/>
                <a:gd name="connsiteX2" fmla="*/ 5966810 w 5966810"/>
                <a:gd name="connsiteY2" fmla="*/ 11126 h 1154126"/>
                <a:gd name="connsiteX3" fmla="*/ 0 w 5966810"/>
                <a:gd name="connsiteY3" fmla="*/ 1154126 h 1154126"/>
                <a:gd name="connsiteX4" fmla="*/ 0 w 5966810"/>
                <a:gd name="connsiteY4" fmla="*/ 0 h 1154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66810" h="1154126">
                  <a:moveTo>
                    <a:pt x="0" y="0"/>
                  </a:moveTo>
                  <a:lnTo>
                    <a:pt x="4823810" y="12700"/>
                  </a:lnTo>
                  <a:lnTo>
                    <a:pt x="5966810" y="11126"/>
                  </a:lnTo>
                  <a:lnTo>
                    <a:pt x="0" y="1154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Rectangle 19">
              <a:extLst>
                <a:ext uri="{FF2B5EF4-FFF2-40B4-BE49-F238E27FC236}">
                  <a16:creationId xmlns:a16="http://schemas.microsoft.com/office/drawing/2014/main" id="{D75B2378-E6C7-E04A-B0F6-CC1B779EC5B1}"/>
                </a:ext>
              </a:extLst>
            </p:cNvPr>
            <p:cNvSpPr/>
            <p:nvPr/>
          </p:nvSpPr>
          <p:spPr>
            <a:xfrm rot="10800000">
              <a:off x="6781289" y="5953157"/>
              <a:ext cx="5420648" cy="919504"/>
            </a:xfrm>
            <a:custGeom>
              <a:avLst/>
              <a:gdLst>
                <a:gd name="connsiteX0" fmla="*/ 0 w 12202510"/>
                <a:gd name="connsiteY0" fmla="*/ 0 h 620726"/>
                <a:gd name="connsiteX1" fmla="*/ 12202510 w 12202510"/>
                <a:gd name="connsiteY1" fmla="*/ 0 h 620726"/>
                <a:gd name="connsiteX2" fmla="*/ 12202510 w 12202510"/>
                <a:gd name="connsiteY2" fmla="*/ 620726 h 620726"/>
                <a:gd name="connsiteX3" fmla="*/ 0 w 12202510"/>
                <a:gd name="connsiteY3" fmla="*/ 620726 h 620726"/>
                <a:gd name="connsiteX4" fmla="*/ 0 w 12202510"/>
                <a:gd name="connsiteY4" fmla="*/ 0 h 620726"/>
                <a:gd name="connsiteX0" fmla="*/ 12700 w 12215210"/>
                <a:gd name="connsiteY0" fmla="*/ 0 h 1243026"/>
                <a:gd name="connsiteX1" fmla="*/ 12215210 w 12215210"/>
                <a:gd name="connsiteY1" fmla="*/ 0 h 1243026"/>
                <a:gd name="connsiteX2" fmla="*/ 12215210 w 12215210"/>
                <a:gd name="connsiteY2" fmla="*/ 620726 h 1243026"/>
                <a:gd name="connsiteX3" fmla="*/ 0 w 12215210"/>
                <a:gd name="connsiteY3" fmla="*/ 1243026 h 1243026"/>
                <a:gd name="connsiteX4" fmla="*/ 12700 w 12215210"/>
                <a:gd name="connsiteY4" fmla="*/ 0 h 1243026"/>
                <a:gd name="connsiteX0" fmla="*/ 12700 w 12227910"/>
                <a:gd name="connsiteY0" fmla="*/ 0 h 1243026"/>
                <a:gd name="connsiteX1" fmla="*/ 12215210 w 12227910"/>
                <a:gd name="connsiteY1" fmla="*/ 0 h 1243026"/>
                <a:gd name="connsiteX2" fmla="*/ 12227910 w 12227910"/>
                <a:gd name="connsiteY2" fmla="*/ 468326 h 1243026"/>
                <a:gd name="connsiteX3" fmla="*/ 0 w 12227910"/>
                <a:gd name="connsiteY3" fmla="*/ 1243026 h 1243026"/>
                <a:gd name="connsiteX4" fmla="*/ 12700 w 12227910"/>
                <a:gd name="connsiteY4" fmla="*/ 0 h 1243026"/>
                <a:gd name="connsiteX0" fmla="*/ 12700 w 12227910"/>
                <a:gd name="connsiteY0" fmla="*/ 0 h 1090626"/>
                <a:gd name="connsiteX1" fmla="*/ 12215210 w 12227910"/>
                <a:gd name="connsiteY1" fmla="*/ 0 h 1090626"/>
                <a:gd name="connsiteX2" fmla="*/ 12227910 w 12227910"/>
                <a:gd name="connsiteY2" fmla="*/ 468326 h 1090626"/>
                <a:gd name="connsiteX3" fmla="*/ 0 w 12227910"/>
                <a:gd name="connsiteY3" fmla="*/ 1090626 h 1090626"/>
                <a:gd name="connsiteX4" fmla="*/ 12700 w 12227910"/>
                <a:gd name="connsiteY4" fmla="*/ 0 h 1090626"/>
                <a:gd name="connsiteX0" fmla="*/ 0 w 12215210"/>
                <a:gd name="connsiteY0" fmla="*/ 0 h 963626"/>
                <a:gd name="connsiteX1" fmla="*/ 12202510 w 12215210"/>
                <a:gd name="connsiteY1" fmla="*/ 0 h 963626"/>
                <a:gd name="connsiteX2" fmla="*/ 12215210 w 12215210"/>
                <a:gd name="connsiteY2" fmla="*/ 468326 h 963626"/>
                <a:gd name="connsiteX3" fmla="*/ 0 w 12215210"/>
                <a:gd name="connsiteY3" fmla="*/ 963626 h 963626"/>
                <a:gd name="connsiteX4" fmla="*/ 0 w 12215210"/>
                <a:gd name="connsiteY4" fmla="*/ 0 h 963626"/>
                <a:gd name="connsiteX0" fmla="*/ 0 w 12215210"/>
                <a:gd name="connsiteY0" fmla="*/ 0 h 963626"/>
                <a:gd name="connsiteX1" fmla="*/ 12202510 w 12215210"/>
                <a:gd name="connsiteY1" fmla="*/ 0 h 963626"/>
                <a:gd name="connsiteX2" fmla="*/ 12215210 w 12215210"/>
                <a:gd name="connsiteY2" fmla="*/ 430226 h 963626"/>
                <a:gd name="connsiteX3" fmla="*/ 0 w 12215210"/>
                <a:gd name="connsiteY3" fmla="*/ 963626 h 963626"/>
                <a:gd name="connsiteX4" fmla="*/ 0 w 12215210"/>
                <a:gd name="connsiteY4" fmla="*/ 0 h 963626"/>
                <a:gd name="connsiteX0" fmla="*/ 0 w 12215210"/>
                <a:gd name="connsiteY0" fmla="*/ 304800 h 1268426"/>
                <a:gd name="connsiteX1" fmla="*/ 7186010 w 12215210"/>
                <a:gd name="connsiteY1" fmla="*/ 0 h 1268426"/>
                <a:gd name="connsiteX2" fmla="*/ 12215210 w 12215210"/>
                <a:gd name="connsiteY2" fmla="*/ 735026 h 1268426"/>
                <a:gd name="connsiteX3" fmla="*/ 0 w 12215210"/>
                <a:gd name="connsiteY3" fmla="*/ 1268426 h 1268426"/>
                <a:gd name="connsiteX4" fmla="*/ 0 w 12215210"/>
                <a:gd name="connsiteY4" fmla="*/ 304800 h 1268426"/>
                <a:gd name="connsiteX0" fmla="*/ 0 w 7186010"/>
                <a:gd name="connsiteY0" fmla="*/ 304800 h 1268426"/>
                <a:gd name="connsiteX1" fmla="*/ 7186010 w 7186010"/>
                <a:gd name="connsiteY1" fmla="*/ 0 h 1268426"/>
                <a:gd name="connsiteX2" fmla="*/ 6576410 w 7186010"/>
                <a:gd name="connsiteY2" fmla="*/ 138126 h 1268426"/>
                <a:gd name="connsiteX3" fmla="*/ 0 w 7186010"/>
                <a:gd name="connsiteY3" fmla="*/ 1268426 h 1268426"/>
                <a:gd name="connsiteX4" fmla="*/ 0 w 7186010"/>
                <a:gd name="connsiteY4" fmla="*/ 304800 h 1268426"/>
                <a:gd name="connsiteX0" fmla="*/ 0 w 7186010"/>
                <a:gd name="connsiteY0" fmla="*/ 304800 h 1458926"/>
                <a:gd name="connsiteX1" fmla="*/ 7186010 w 7186010"/>
                <a:gd name="connsiteY1" fmla="*/ 0 h 1458926"/>
                <a:gd name="connsiteX2" fmla="*/ 6576410 w 7186010"/>
                <a:gd name="connsiteY2" fmla="*/ 138126 h 1458926"/>
                <a:gd name="connsiteX3" fmla="*/ 0 w 7186010"/>
                <a:gd name="connsiteY3" fmla="*/ 1458926 h 1458926"/>
                <a:gd name="connsiteX4" fmla="*/ 0 w 7186010"/>
                <a:gd name="connsiteY4" fmla="*/ 304800 h 1458926"/>
                <a:gd name="connsiteX0" fmla="*/ 0 w 7186010"/>
                <a:gd name="connsiteY0" fmla="*/ 304800 h 1458926"/>
                <a:gd name="connsiteX1" fmla="*/ 7186010 w 7186010"/>
                <a:gd name="connsiteY1" fmla="*/ 0 h 1458926"/>
                <a:gd name="connsiteX2" fmla="*/ 5966810 w 7186010"/>
                <a:gd name="connsiteY2" fmla="*/ 315926 h 1458926"/>
                <a:gd name="connsiteX3" fmla="*/ 0 w 7186010"/>
                <a:gd name="connsiteY3" fmla="*/ 1458926 h 1458926"/>
                <a:gd name="connsiteX4" fmla="*/ 0 w 7186010"/>
                <a:gd name="connsiteY4" fmla="*/ 304800 h 1458926"/>
                <a:gd name="connsiteX0" fmla="*/ 0 w 5966810"/>
                <a:gd name="connsiteY0" fmla="*/ 0 h 1154126"/>
                <a:gd name="connsiteX1" fmla="*/ 4823810 w 5966810"/>
                <a:gd name="connsiteY1" fmla="*/ 12700 h 1154126"/>
                <a:gd name="connsiteX2" fmla="*/ 5966810 w 5966810"/>
                <a:gd name="connsiteY2" fmla="*/ 11126 h 1154126"/>
                <a:gd name="connsiteX3" fmla="*/ 0 w 5966810"/>
                <a:gd name="connsiteY3" fmla="*/ 1154126 h 1154126"/>
                <a:gd name="connsiteX4" fmla="*/ 0 w 5966810"/>
                <a:gd name="connsiteY4" fmla="*/ 0 h 1154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66810" h="1154126">
                  <a:moveTo>
                    <a:pt x="0" y="0"/>
                  </a:moveTo>
                  <a:lnTo>
                    <a:pt x="4823810" y="12700"/>
                  </a:lnTo>
                  <a:lnTo>
                    <a:pt x="5966810" y="11126"/>
                  </a:lnTo>
                  <a:lnTo>
                    <a:pt x="0" y="11541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623819A9-C37F-B54D-AA89-A1941DEE8E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alphaModFix amt="69000"/>
            </a:blip>
            <a:stretch>
              <a:fillRect/>
            </a:stretch>
          </p:blipFill>
          <p:spPr>
            <a:xfrm>
              <a:off x="10210800" y="6393717"/>
              <a:ext cx="1672366" cy="222982"/>
            </a:xfrm>
            <a:prstGeom prst="rect">
              <a:avLst/>
            </a:prstGeom>
          </p:spPr>
        </p:pic>
      </p:grpSp>
      <p:sp>
        <p:nvSpPr>
          <p:cNvPr id="20" name="Rectangle 2">
            <a:extLst>
              <a:ext uri="{FF2B5EF4-FFF2-40B4-BE49-F238E27FC236}">
                <a16:creationId xmlns:a16="http://schemas.microsoft.com/office/drawing/2014/main" id="{9FCF5C50-BE6E-184D-9EA9-1DE1F51EC7D7}"/>
              </a:ext>
            </a:extLst>
          </p:cNvPr>
          <p:cNvSpPr/>
          <p:nvPr userDrawn="1"/>
        </p:nvSpPr>
        <p:spPr>
          <a:xfrm>
            <a:off x="457200" y="3661682"/>
            <a:ext cx="506641" cy="62223"/>
          </a:xfrm>
          <a:custGeom>
            <a:avLst/>
            <a:gdLst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22486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621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12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75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066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8836"/>
              <a:gd name="connsiteY0" fmla="*/ 0 h 77345"/>
              <a:gd name="connsiteX1" fmla="*/ 528836 w 528836"/>
              <a:gd name="connsiteY1" fmla="*/ 0 h 77345"/>
              <a:gd name="connsiteX2" fmla="*/ 506611 w 528836"/>
              <a:gd name="connsiteY2" fmla="*/ 77345 h 77345"/>
              <a:gd name="connsiteX3" fmla="*/ 0 w 528836"/>
              <a:gd name="connsiteY3" fmla="*/ 77345 h 77345"/>
              <a:gd name="connsiteX4" fmla="*/ 0 w 528836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066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22486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193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61" h="77345">
                <a:moveTo>
                  <a:pt x="0" y="0"/>
                </a:moveTo>
                <a:lnTo>
                  <a:pt x="538361" y="0"/>
                </a:lnTo>
                <a:lnTo>
                  <a:pt x="519311" y="77345"/>
                </a:lnTo>
                <a:lnTo>
                  <a:pt x="0" y="77345"/>
                </a:lnTo>
                <a:lnTo>
                  <a:pt x="0" y="0"/>
                </a:lnTo>
                <a:close/>
              </a:path>
            </a:pathLst>
          </a:custGeom>
          <a:solidFill>
            <a:srgbClr val="F5C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385282" y="1404506"/>
            <a:ext cx="11476979" cy="1967323"/>
          </a:xfrm>
        </p:spPr>
        <p:txBody>
          <a:bodyPr anchor="b" anchorCtr="0">
            <a:normAutofit/>
          </a:bodyPr>
          <a:lstStyle>
            <a:lvl1pPr>
              <a:defRPr sz="6600" b="0" i="0" cap="none" baseline="0">
                <a:solidFill>
                  <a:schemeClr val="bg1"/>
                </a:solidFill>
                <a:effectLst/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/>
              <a:t>PRESENTATION TITLE SLIDE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67527" y="4199867"/>
            <a:ext cx="8842883" cy="33027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800" b="0" i="0" cap="all" baseline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pPr lvl="0"/>
            <a:r>
              <a:rPr lang="en-US" dirty="0"/>
              <a:t>Content owner/department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367527" y="4544785"/>
            <a:ext cx="8842883" cy="4355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1800"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57200" indent="0">
              <a:buFontTx/>
              <a:buNone/>
              <a:defRPr sz="1600" b="0" i="0">
                <a:latin typeface="Encode Sans Normal Medium" charset="0"/>
                <a:ea typeface="Encode Sans Normal Medium" charset="0"/>
                <a:cs typeface="Encode Sans Normal Medium" charset="0"/>
              </a:defRPr>
            </a:lvl2pPr>
            <a:lvl3pPr marL="914400" indent="0">
              <a:buFontTx/>
              <a:buNone/>
              <a:defRPr sz="1600" b="0" i="0">
                <a:latin typeface="Encode Sans Normal Medium" charset="0"/>
                <a:ea typeface="Encode Sans Normal Medium" charset="0"/>
                <a:cs typeface="Encode Sans Normal Medium" charset="0"/>
              </a:defRPr>
            </a:lvl3pPr>
            <a:lvl4pPr marL="1371600" indent="0">
              <a:buFontTx/>
              <a:buNone/>
              <a:defRPr sz="1600" b="0" i="0">
                <a:latin typeface="Encode Sans Normal Medium" charset="0"/>
                <a:ea typeface="Encode Sans Normal Medium" charset="0"/>
                <a:cs typeface="Encode Sans Normal Medium" charset="0"/>
              </a:defRPr>
            </a:lvl4pPr>
            <a:lvl5pPr marL="1828800" indent="0">
              <a:buFontTx/>
              <a:buNone/>
              <a:defRPr sz="1600" b="0" i="0">
                <a:latin typeface="Encode Sans Normal Medium" charset="0"/>
                <a:ea typeface="Encode Sans Normal Medium" charset="0"/>
                <a:cs typeface="Encode Sans Normal Medium" charset="0"/>
              </a:defRPr>
            </a:lvl5pPr>
          </a:lstStyle>
          <a:p>
            <a:pPr lvl="0"/>
            <a:r>
              <a:rPr lang="en-US" dirty="0"/>
              <a:t>Month 0000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EEEA593-83EF-FF4C-A571-8C3DEF4249D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>
                <a:solidFill>
                  <a:srgbClr val="B5B4B4"/>
                </a:solidFill>
              </a:rPr>
              <a:t>GO TO INSERT &gt; HEADER &amp;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2DBD0CA-D6A9-49B5-8B34-3196A61815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8237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99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Bann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951F9105-65D5-B04B-AF20-5B62CFABED3E}"/>
              </a:ext>
            </a:extLst>
          </p:cNvPr>
          <p:cNvSpPr/>
          <p:nvPr userDrawn="1"/>
        </p:nvSpPr>
        <p:spPr>
          <a:xfrm rot="10800000">
            <a:off x="369904" y="-1"/>
            <a:ext cx="5203605" cy="5881564"/>
          </a:xfrm>
          <a:custGeom>
            <a:avLst/>
            <a:gdLst>
              <a:gd name="connsiteX0" fmla="*/ 5203605 w 5203605"/>
              <a:gd name="connsiteY0" fmla="*/ 5881564 h 5881564"/>
              <a:gd name="connsiteX1" fmla="*/ 0 w 5203605"/>
              <a:gd name="connsiteY1" fmla="*/ 5881564 h 5881564"/>
              <a:gd name="connsiteX2" fmla="*/ 0 w 5203605"/>
              <a:gd name="connsiteY2" fmla="*/ 996800 h 5881564"/>
              <a:gd name="connsiteX3" fmla="*/ 5203605 w 5203605"/>
              <a:gd name="connsiteY3" fmla="*/ 0 h 5881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03605" h="5881564">
                <a:moveTo>
                  <a:pt x="5203605" y="5881564"/>
                </a:moveTo>
                <a:lnTo>
                  <a:pt x="0" y="5881564"/>
                </a:lnTo>
                <a:lnTo>
                  <a:pt x="0" y="996800"/>
                </a:lnTo>
                <a:lnTo>
                  <a:pt x="5203605" y="0"/>
                </a:lnTo>
                <a:close/>
              </a:path>
            </a:pathLst>
          </a:custGeom>
          <a:gradFill>
            <a:gsLst>
              <a:gs pos="33000">
                <a:srgbClr val="35246C">
                  <a:alpha val="82000"/>
                </a:srgbClr>
              </a:gs>
              <a:gs pos="100000">
                <a:srgbClr val="77236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743142" y="765667"/>
            <a:ext cx="4395300" cy="5571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0" i="0" cap="all" baseline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pPr lvl="0"/>
            <a:r>
              <a:rPr lang="en-US"/>
              <a:t>Banner Slide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776728" y="1902266"/>
            <a:ext cx="4361714" cy="3237905"/>
          </a:xfrm>
          <a:prstGeom prst="rect">
            <a:avLst/>
          </a:prstGeo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ts val="308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charset="0"/>
              <a:buChar char="•"/>
              <a:tabLst>
                <a:tab pos="1247775" algn="l"/>
              </a:tabLst>
              <a:defRPr sz="2400"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692150" indent="-23495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tabLst/>
              <a:defRPr sz="2100"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 marL="1092200" indent="-17780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tabLst/>
              <a:defRPr sz="1800"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/>
              <a:t>Bulleted text</a:t>
            </a:r>
          </a:p>
          <a:p>
            <a:pPr lvl="1"/>
            <a:r>
              <a:rPr lang="en-US"/>
              <a:t>Sub-bulleted text</a:t>
            </a:r>
          </a:p>
          <a:p>
            <a:pPr lvl="2"/>
            <a:r>
              <a:rPr lang="en-US"/>
              <a:t>Sub-sub-bulleted text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9FCF5C50-BE6E-184D-9EA9-1DE1F51EC7D7}"/>
              </a:ext>
            </a:extLst>
          </p:cNvPr>
          <p:cNvSpPr/>
          <p:nvPr userDrawn="1"/>
        </p:nvSpPr>
        <p:spPr>
          <a:xfrm>
            <a:off x="838200" y="1532077"/>
            <a:ext cx="506641" cy="62223"/>
          </a:xfrm>
          <a:custGeom>
            <a:avLst/>
            <a:gdLst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22486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621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12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75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066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8836"/>
              <a:gd name="connsiteY0" fmla="*/ 0 h 77345"/>
              <a:gd name="connsiteX1" fmla="*/ 528836 w 528836"/>
              <a:gd name="connsiteY1" fmla="*/ 0 h 77345"/>
              <a:gd name="connsiteX2" fmla="*/ 506611 w 528836"/>
              <a:gd name="connsiteY2" fmla="*/ 77345 h 77345"/>
              <a:gd name="connsiteX3" fmla="*/ 0 w 528836"/>
              <a:gd name="connsiteY3" fmla="*/ 77345 h 77345"/>
              <a:gd name="connsiteX4" fmla="*/ 0 w 528836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066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22486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193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61" h="77345">
                <a:moveTo>
                  <a:pt x="0" y="0"/>
                </a:moveTo>
                <a:lnTo>
                  <a:pt x="538361" y="0"/>
                </a:lnTo>
                <a:lnTo>
                  <a:pt x="519311" y="77345"/>
                </a:lnTo>
                <a:lnTo>
                  <a:pt x="0" y="77345"/>
                </a:lnTo>
                <a:lnTo>
                  <a:pt x="0" y="0"/>
                </a:lnTo>
                <a:close/>
              </a:path>
            </a:pathLst>
          </a:custGeom>
          <a:solidFill>
            <a:srgbClr val="F5C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BC6FFB1-E28A-4B41-999C-FE4B93DECE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>
                <a:solidFill>
                  <a:srgbClr val="B5B4B4"/>
                </a:solidFill>
              </a:rPr>
              <a:t>UW Primary Care and Population Health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80571" y="6379500"/>
            <a:ext cx="4180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C2DBD0CA-D6A9-49B5-8B34-3196A61815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2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Bann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951F9105-65D5-B04B-AF20-5B62CFABED3E}"/>
              </a:ext>
            </a:extLst>
          </p:cNvPr>
          <p:cNvSpPr/>
          <p:nvPr userDrawn="1"/>
        </p:nvSpPr>
        <p:spPr>
          <a:xfrm rot="10800000">
            <a:off x="369904" y="-1"/>
            <a:ext cx="5203605" cy="5881564"/>
          </a:xfrm>
          <a:custGeom>
            <a:avLst/>
            <a:gdLst>
              <a:gd name="connsiteX0" fmla="*/ 5203605 w 5203605"/>
              <a:gd name="connsiteY0" fmla="*/ 5881564 h 5881564"/>
              <a:gd name="connsiteX1" fmla="*/ 0 w 5203605"/>
              <a:gd name="connsiteY1" fmla="*/ 5881564 h 5881564"/>
              <a:gd name="connsiteX2" fmla="*/ 0 w 5203605"/>
              <a:gd name="connsiteY2" fmla="*/ 996800 h 5881564"/>
              <a:gd name="connsiteX3" fmla="*/ 5203605 w 5203605"/>
              <a:gd name="connsiteY3" fmla="*/ 0 h 5881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03605" h="5881564">
                <a:moveTo>
                  <a:pt x="5203605" y="5881564"/>
                </a:moveTo>
                <a:lnTo>
                  <a:pt x="0" y="5881564"/>
                </a:lnTo>
                <a:lnTo>
                  <a:pt x="0" y="996800"/>
                </a:lnTo>
                <a:lnTo>
                  <a:pt x="5203605" y="0"/>
                </a:lnTo>
                <a:close/>
              </a:path>
            </a:pathLst>
          </a:custGeom>
          <a:gradFill>
            <a:gsLst>
              <a:gs pos="33000">
                <a:srgbClr val="35246C">
                  <a:alpha val="82000"/>
                </a:srgbClr>
              </a:gs>
              <a:gs pos="100000">
                <a:srgbClr val="77236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743142" y="765667"/>
            <a:ext cx="4395300" cy="5571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0" i="0" cap="all" baseline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pPr lvl="0"/>
            <a:r>
              <a:rPr lang="en-US" dirty="0"/>
              <a:t>Banner Slide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776728" y="1902266"/>
            <a:ext cx="4361714" cy="3237905"/>
          </a:xfrm>
          <a:prstGeom prst="rect">
            <a:avLst/>
          </a:prstGeo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ts val="308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charset="0"/>
              <a:buChar char="•"/>
              <a:tabLst>
                <a:tab pos="1247775" algn="l"/>
              </a:tabLst>
              <a:defRPr sz="2400"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692150" indent="-23495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tabLst/>
              <a:defRPr sz="2100"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 marL="1092200" indent="-17780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tabLst/>
              <a:defRPr sz="1800"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Bulleted text</a:t>
            </a:r>
          </a:p>
          <a:p>
            <a:pPr lvl="1"/>
            <a:r>
              <a:rPr lang="en-US" dirty="0"/>
              <a:t>Sub-bulleted text</a:t>
            </a:r>
          </a:p>
          <a:p>
            <a:pPr lvl="2"/>
            <a:r>
              <a:rPr lang="en-US" dirty="0"/>
              <a:t>Sub-sub-bulleted text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9FCF5C50-BE6E-184D-9EA9-1DE1F51EC7D7}"/>
              </a:ext>
            </a:extLst>
          </p:cNvPr>
          <p:cNvSpPr/>
          <p:nvPr userDrawn="1"/>
        </p:nvSpPr>
        <p:spPr>
          <a:xfrm>
            <a:off x="838200" y="1532077"/>
            <a:ext cx="506641" cy="62223"/>
          </a:xfrm>
          <a:custGeom>
            <a:avLst/>
            <a:gdLst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22486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621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12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75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066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8836"/>
              <a:gd name="connsiteY0" fmla="*/ 0 h 77345"/>
              <a:gd name="connsiteX1" fmla="*/ 528836 w 528836"/>
              <a:gd name="connsiteY1" fmla="*/ 0 h 77345"/>
              <a:gd name="connsiteX2" fmla="*/ 506611 w 528836"/>
              <a:gd name="connsiteY2" fmla="*/ 77345 h 77345"/>
              <a:gd name="connsiteX3" fmla="*/ 0 w 528836"/>
              <a:gd name="connsiteY3" fmla="*/ 77345 h 77345"/>
              <a:gd name="connsiteX4" fmla="*/ 0 w 528836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066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22486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193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61" h="77345">
                <a:moveTo>
                  <a:pt x="0" y="0"/>
                </a:moveTo>
                <a:lnTo>
                  <a:pt x="538361" y="0"/>
                </a:lnTo>
                <a:lnTo>
                  <a:pt x="519311" y="77345"/>
                </a:lnTo>
                <a:lnTo>
                  <a:pt x="0" y="77345"/>
                </a:lnTo>
                <a:lnTo>
                  <a:pt x="0" y="0"/>
                </a:lnTo>
                <a:close/>
              </a:path>
            </a:pathLst>
          </a:custGeom>
          <a:solidFill>
            <a:srgbClr val="F5C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BC6FFB1-E28A-4B41-999C-FE4B93DECE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>
                <a:solidFill>
                  <a:srgbClr val="B5B4B4"/>
                </a:solidFill>
              </a:rPr>
              <a:t>GO TO INSERT &gt; HEADER &amp; FOOTER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80571" y="6379500"/>
            <a:ext cx="4180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C2DBD0CA-D6A9-49B5-8B34-3196A61815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5216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8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Bann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951F9105-65D5-B04B-AF20-5B62CFABED3E}"/>
              </a:ext>
            </a:extLst>
          </p:cNvPr>
          <p:cNvSpPr/>
          <p:nvPr userDrawn="1"/>
        </p:nvSpPr>
        <p:spPr>
          <a:xfrm rot="10800000">
            <a:off x="385143" y="-2"/>
            <a:ext cx="5203605" cy="5881564"/>
          </a:xfrm>
          <a:custGeom>
            <a:avLst/>
            <a:gdLst>
              <a:gd name="connsiteX0" fmla="*/ 5203605 w 5203605"/>
              <a:gd name="connsiteY0" fmla="*/ 5881564 h 5881564"/>
              <a:gd name="connsiteX1" fmla="*/ 0 w 5203605"/>
              <a:gd name="connsiteY1" fmla="*/ 5881564 h 5881564"/>
              <a:gd name="connsiteX2" fmla="*/ 0 w 5203605"/>
              <a:gd name="connsiteY2" fmla="*/ 996800 h 5881564"/>
              <a:gd name="connsiteX3" fmla="*/ 5203605 w 5203605"/>
              <a:gd name="connsiteY3" fmla="*/ 0 h 5881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03605" h="5881564">
                <a:moveTo>
                  <a:pt x="5203605" y="5881564"/>
                </a:moveTo>
                <a:lnTo>
                  <a:pt x="0" y="5881564"/>
                </a:lnTo>
                <a:lnTo>
                  <a:pt x="0" y="996800"/>
                </a:lnTo>
                <a:lnTo>
                  <a:pt x="5203605" y="0"/>
                </a:lnTo>
                <a:close/>
              </a:path>
            </a:pathLst>
          </a:custGeom>
          <a:solidFill>
            <a:schemeClr val="tx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743142" y="765667"/>
            <a:ext cx="4395300" cy="5571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0" i="0" cap="all" baseline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pPr lvl="0"/>
            <a:r>
              <a:rPr lang="en-US" dirty="0"/>
              <a:t>Banner Slide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776728" y="1902266"/>
            <a:ext cx="4361714" cy="3237905"/>
          </a:xfrm>
          <a:prstGeom prst="rect">
            <a:avLst/>
          </a:prstGeo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ts val="308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charset="0"/>
              <a:buChar char="•"/>
              <a:tabLst>
                <a:tab pos="1247775" algn="l"/>
              </a:tabLst>
              <a:defRPr sz="2400"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692150" indent="-23495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tabLst/>
              <a:defRPr sz="2100"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 marL="1092200" indent="-17780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tabLst/>
              <a:defRPr sz="1800"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Bulleted text</a:t>
            </a:r>
          </a:p>
          <a:p>
            <a:pPr lvl="1"/>
            <a:r>
              <a:rPr lang="en-US" dirty="0"/>
              <a:t>Sub-bulleted text</a:t>
            </a:r>
          </a:p>
          <a:p>
            <a:pPr lvl="2"/>
            <a:r>
              <a:rPr lang="en-US" dirty="0"/>
              <a:t>Sub-sub-bulleted text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9FCF5C50-BE6E-184D-9EA9-1DE1F51EC7D7}"/>
              </a:ext>
            </a:extLst>
          </p:cNvPr>
          <p:cNvSpPr/>
          <p:nvPr userDrawn="1"/>
        </p:nvSpPr>
        <p:spPr>
          <a:xfrm>
            <a:off x="838200" y="1532077"/>
            <a:ext cx="506641" cy="62223"/>
          </a:xfrm>
          <a:custGeom>
            <a:avLst/>
            <a:gdLst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22486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621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12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75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066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8836"/>
              <a:gd name="connsiteY0" fmla="*/ 0 h 77345"/>
              <a:gd name="connsiteX1" fmla="*/ 528836 w 528836"/>
              <a:gd name="connsiteY1" fmla="*/ 0 h 77345"/>
              <a:gd name="connsiteX2" fmla="*/ 506611 w 528836"/>
              <a:gd name="connsiteY2" fmla="*/ 77345 h 77345"/>
              <a:gd name="connsiteX3" fmla="*/ 0 w 528836"/>
              <a:gd name="connsiteY3" fmla="*/ 77345 h 77345"/>
              <a:gd name="connsiteX4" fmla="*/ 0 w 528836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066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22486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193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61" h="77345">
                <a:moveTo>
                  <a:pt x="0" y="0"/>
                </a:moveTo>
                <a:lnTo>
                  <a:pt x="538361" y="0"/>
                </a:lnTo>
                <a:lnTo>
                  <a:pt x="519311" y="77345"/>
                </a:lnTo>
                <a:lnTo>
                  <a:pt x="0" y="77345"/>
                </a:lnTo>
                <a:lnTo>
                  <a:pt x="0" y="0"/>
                </a:lnTo>
                <a:close/>
              </a:path>
            </a:pathLst>
          </a:custGeom>
          <a:solidFill>
            <a:srgbClr val="F5C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95301F1-938C-2F4A-AB2B-78CF193F88F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>
                <a:solidFill>
                  <a:srgbClr val="B5B4B4"/>
                </a:solidFill>
              </a:rPr>
              <a:t>GO TO INSERT &gt; HEADER &amp; FOOTER</a:t>
            </a: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80571" y="6379500"/>
            <a:ext cx="4180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C2DBD0CA-D6A9-49B5-8B34-3196A61815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541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8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nn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AFD25944-D44D-0841-9090-26E86A981E35}"/>
              </a:ext>
            </a:extLst>
          </p:cNvPr>
          <p:cNvSpPr/>
          <p:nvPr userDrawn="1"/>
        </p:nvSpPr>
        <p:spPr>
          <a:xfrm rot="10800000">
            <a:off x="385143" y="-2"/>
            <a:ext cx="5203605" cy="5881564"/>
          </a:xfrm>
          <a:custGeom>
            <a:avLst/>
            <a:gdLst>
              <a:gd name="connsiteX0" fmla="*/ 5203605 w 5203605"/>
              <a:gd name="connsiteY0" fmla="*/ 5881564 h 5881564"/>
              <a:gd name="connsiteX1" fmla="*/ 0 w 5203605"/>
              <a:gd name="connsiteY1" fmla="*/ 5881564 h 5881564"/>
              <a:gd name="connsiteX2" fmla="*/ 0 w 5203605"/>
              <a:gd name="connsiteY2" fmla="*/ 996800 h 5881564"/>
              <a:gd name="connsiteX3" fmla="*/ 5203605 w 5203605"/>
              <a:gd name="connsiteY3" fmla="*/ 0 h 5881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03605" h="5881564">
                <a:moveTo>
                  <a:pt x="5203605" y="5881564"/>
                </a:moveTo>
                <a:lnTo>
                  <a:pt x="0" y="5881564"/>
                </a:lnTo>
                <a:lnTo>
                  <a:pt x="0" y="996800"/>
                </a:lnTo>
                <a:lnTo>
                  <a:pt x="5203605" y="0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743142" y="765667"/>
            <a:ext cx="4387208" cy="5571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0" i="0" cap="all" baseline="0">
                <a:solidFill>
                  <a:srgbClr val="2E216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pPr lvl="0"/>
            <a:r>
              <a:rPr lang="en-US" dirty="0"/>
              <a:t>Banner Slide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776728" y="1902266"/>
            <a:ext cx="4353622" cy="3237905"/>
          </a:xfrm>
          <a:prstGeom prst="rect">
            <a:avLst/>
          </a:prstGeom>
        </p:spPr>
        <p:txBody>
          <a:bodyPr>
            <a:noAutofit/>
          </a:bodyPr>
          <a:lstStyle>
            <a:lvl1pPr marL="173038" marR="0" indent="-173038" algn="l" defTabSz="914400" rtl="0" eaLnBrk="1" fontAlgn="auto" latinLnBrk="0" hangingPunct="1">
              <a:lnSpc>
                <a:spcPts val="308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charset="0"/>
              <a:buChar char="•"/>
              <a:tabLst>
                <a:tab pos="1247775" algn="l"/>
              </a:tabLst>
              <a:defRPr sz="2400" b="0" i="0">
                <a:solidFill>
                  <a:srgbClr val="333D47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631825" indent="-174625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tabLst/>
              <a:defRPr sz="2100" b="0" i="0" baseline="0">
                <a:latin typeface="Calibri Light" charset="0"/>
                <a:ea typeface="Calibri Light" charset="0"/>
                <a:cs typeface="Calibri Light" charset="0"/>
              </a:defRPr>
            </a:lvl2pPr>
            <a:lvl3pPr marL="1089025" indent="-174625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tabLst/>
              <a:defRPr sz="1800" b="0" i="0"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Bulleted text</a:t>
            </a:r>
          </a:p>
          <a:p>
            <a:pPr lvl="1"/>
            <a:r>
              <a:rPr lang="en-US" dirty="0"/>
              <a:t>Sub-bulleted text</a:t>
            </a:r>
          </a:p>
          <a:p>
            <a:pPr lvl="2"/>
            <a:r>
              <a:rPr lang="en-US" dirty="0"/>
              <a:t>Sub-sub-bulleted text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9FCF5C50-BE6E-184D-9EA9-1DE1F51EC7D7}"/>
              </a:ext>
            </a:extLst>
          </p:cNvPr>
          <p:cNvSpPr/>
          <p:nvPr userDrawn="1"/>
        </p:nvSpPr>
        <p:spPr>
          <a:xfrm>
            <a:off x="838200" y="1532077"/>
            <a:ext cx="506641" cy="62223"/>
          </a:xfrm>
          <a:custGeom>
            <a:avLst/>
            <a:gdLst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22486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621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12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75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066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8836"/>
              <a:gd name="connsiteY0" fmla="*/ 0 h 77345"/>
              <a:gd name="connsiteX1" fmla="*/ 528836 w 528836"/>
              <a:gd name="connsiteY1" fmla="*/ 0 h 77345"/>
              <a:gd name="connsiteX2" fmla="*/ 506611 w 528836"/>
              <a:gd name="connsiteY2" fmla="*/ 77345 h 77345"/>
              <a:gd name="connsiteX3" fmla="*/ 0 w 528836"/>
              <a:gd name="connsiteY3" fmla="*/ 77345 h 77345"/>
              <a:gd name="connsiteX4" fmla="*/ 0 w 528836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066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22486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193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61" h="77345">
                <a:moveTo>
                  <a:pt x="0" y="0"/>
                </a:moveTo>
                <a:lnTo>
                  <a:pt x="538361" y="0"/>
                </a:lnTo>
                <a:lnTo>
                  <a:pt x="519311" y="77345"/>
                </a:lnTo>
                <a:lnTo>
                  <a:pt x="0" y="77345"/>
                </a:lnTo>
                <a:lnTo>
                  <a:pt x="0" y="0"/>
                </a:lnTo>
                <a:close/>
              </a:path>
            </a:pathLst>
          </a:custGeom>
          <a:solidFill>
            <a:srgbClr val="F5C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1D7FF05-613D-5845-B871-CEF3C4FD6E6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>
                <a:solidFill>
                  <a:srgbClr val="B5B4B4"/>
                </a:solidFill>
              </a:rPr>
              <a:t>GO TO INSERT &gt; HEADER &amp; FOOTER</a:t>
            </a: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80571" y="6379500"/>
            <a:ext cx="4180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C2DBD0CA-D6A9-49B5-8B34-3196A61815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7600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62986-A3B8-934D-8A8B-50FDCE26EA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Text Slide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64389" y="2918467"/>
            <a:ext cx="11416278" cy="3304780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defRPr sz="2400" b="0" i="0">
                <a:solidFill>
                  <a:srgbClr val="333D47"/>
                </a:solidFill>
                <a:effectLst/>
                <a:latin typeface="Calibri Light" charset="0"/>
                <a:ea typeface="Calibri Light" charset="0"/>
                <a:cs typeface="Calibri Light" charset="0"/>
              </a:defRPr>
            </a:lvl1pPr>
            <a:lvl2pPr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Body text goes here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98C4377-3F3A-AA45-8985-7AA39054DF2F}"/>
              </a:ext>
            </a:extLst>
          </p:cNvPr>
          <p:cNvSpPr/>
          <p:nvPr userDrawn="1"/>
        </p:nvSpPr>
        <p:spPr>
          <a:xfrm rot="10800000">
            <a:off x="-30480" y="0"/>
            <a:ext cx="12252960" cy="91440"/>
          </a:xfrm>
          <a:prstGeom prst="rect">
            <a:avLst/>
          </a:prstGeom>
          <a:gradFill>
            <a:gsLst>
              <a:gs pos="33000">
                <a:srgbClr val="35246C"/>
              </a:gs>
              <a:gs pos="100000">
                <a:srgbClr val="77236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9FCF5C50-BE6E-184D-9EA9-1DE1F51EC7D7}"/>
              </a:ext>
            </a:extLst>
          </p:cNvPr>
          <p:cNvSpPr/>
          <p:nvPr userDrawn="1"/>
        </p:nvSpPr>
        <p:spPr>
          <a:xfrm>
            <a:off x="457200" y="1532077"/>
            <a:ext cx="506641" cy="62223"/>
          </a:xfrm>
          <a:custGeom>
            <a:avLst/>
            <a:gdLst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22486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621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12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75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066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8836"/>
              <a:gd name="connsiteY0" fmla="*/ 0 h 77345"/>
              <a:gd name="connsiteX1" fmla="*/ 528836 w 528836"/>
              <a:gd name="connsiteY1" fmla="*/ 0 h 77345"/>
              <a:gd name="connsiteX2" fmla="*/ 506611 w 528836"/>
              <a:gd name="connsiteY2" fmla="*/ 77345 h 77345"/>
              <a:gd name="connsiteX3" fmla="*/ 0 w 528836"/>
              <a:gd name="connsiteY3" fmla="*/ 77345 h 77345"/>
              <a:gd name="connsiteX4" fmla="*/ 0 w 528836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066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22486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193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61" h="77345">
                <a:moveTo>
                  <a:pt x="0" y="0"/>
                </a:moveTo>
                <a:lnTo>
                  <a:pt x="538361" y="0"/>
                </a:lnTo>
                <a:lnTo>
                  <a:pt x="519311" y="77345"/>
                </a:lnTo>
                <a:lnTo>
                  <a:pt x="0" y="77345"/>
                </a:lnTo>
                <a:lnTo>
                  <a:pt x="0" y="0"/>
                </a:lnTo>
                <a:close/>
              </a:path>
            </a:pathLst>
          </a:custGeom>
          <a:solidFill>
            <a:srgbClr val="F5C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277195-73EF-4D47-8E6F-BD4F62B5D87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>
                <a:solidFill>
                  <a:srgbClr val="B5B4B4"/>
                </a:solidFill>
              </a:rPr>
              <a:t>GO TO INSERT &gt; HEADER &amp; FOOTER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84410E3-9057-234E-AA12-BD0FC19BCBE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4389" y="1919288"/>
            <a:ext cx="11416277" cy="790575"/>
          </a:xfrm>
        </p:spPr>
        <p:txBody>
          <a:bodyPr>
            <a:noAutofit/>
          </a:bodyPr>
          <a:lstStyle>
            <a:lvl1pPr algn="l">
              <a:lnSpc>
                <a:spcPts val="3120"/>
              </a:lnSpc>
              <a:tabLst>
                <a:tab pos="1247775" algn="l"/>
              </a:tabLst>
              <a:defRPr sz="2400" b="0" i="0">
                <a:latin typeface="Calibri Light" charset="0"/>
              </a:defRPr>
            </a:lvl1pPr>
          </a:lstStyle>
          <a:p>
            <a:pPr lvl="0"/>
            <a:r>
              <a:rPr lang="en-US" dirty="0"/>
              <a:t>This is a longer sub header for the slide. If it does not run into two lines, please adjust the body text below to equal the spacing as shown. 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80571" y="6379500"/>
            <a:ext cx="4180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C2DBD0CA-D6A9-49B5-8B34-3196A61815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2241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nut Char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544F5BB-131B-BC47-85A2-7AF786579D81}"/>
              </a:ext>
            </a:extLst>
          </p:cNvPr>
          <p:cNvSpPr txBox="1">
            <a:spLocks/>
          </p:cNvSpPr>
          <p:nvPr userDrawn="1"/>
        </p:nvSpPr>
        <p:spPr>
          <a:xfrm>
            <a:off x="548994" y="1437861"/>
            <a:ext cx="5639348" cy="784338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1247775" algn="l"/>
              </a:tabLst>
            </a:pPr>
            <a:endParaRPr lang="en-US" dirty="0">
              <a:solidFill>
                <a:srgbClr val="474747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32769F-46B4-7E42-B14E-84F6D120597B}"/>
              </a:ext>
            </a:extLst>
          </p:cNvPr>
          <p:cNvCxnSpPr/>
          <p:nvPr userDrawn="1"/>
        </p:nvCxnSpPr>
        <p:spPr>
          <a:xfrm>
            <a:off x="460214" y="4326635"/>
            <a:ext cx="4182621" cy="0"/>
          </a:xfrm>
          <a:prstGeom prst="line">
            <a:avLst/>
          </a:prstGeom>
          <a:ln w="158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ngleBackground_gold_RGB.png">
            <a:extLst>
              <a:ext uri="{FF2B5EF4-FFF2-40B4-BE49-F238E27FC236}">
                <a16:creationId xmlns:a16="http://schemas.microsoft.com/office/drawing/2014/main" id="{47676B41-8F82-9E48-A09C-150105BCB0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rgbClr val="33006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490" t="60754" b="10780"/>
          <a:stretch/>
        </p:blipFill>
        <p:spPr>
          <a:xfrm>
            <a:off x="477970" y="3419961"/>
            <a:ext cx="4182621" cy="102997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380312" y="2869552"/>
            <a:ext cx="4423700" cy="78928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pPr lvl="0"/>
            <a:r>
              <a:rPr lang="en-US" dirty="0"/>
              <a:t>Key Data Point: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66274" y="3794712"/>
            <a:ext cx="4437737" cy="53192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pPr lvl="0"/>
            <a:r>
              <a:rPr lang="en-US" dirty="0"/>
              <a:t>0.0%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380312" y="4288656"/>
            <a:ext cx="4423700" cy="49831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 b="0" i="0" cap="all" baseline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pPr lvl="0"/>
            <a:r>
              <a:rPr lang="en-US" dirty="0"/>
              <a:t>Data period: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98C4377-3F3A-AA45-8985-7AA39054DF2F}"/>
              </a:ext>
            </a:extLst>
          </p:cNvPr>
          <p:cNvSpPr/>
          <p:nvPr userDrawn="1"/>
        </p:nvSpPr>
        <p:spPr>
          <a:xfrm rot="10800000">
            <a:off x="-30480" y="0"/>
            <a:ext cx="12252960" cy="91440"/>
          </a:xfrm>
          <a:prstGeom prst="rect">
            <a:avLst/>
          </a:prstGeom>
          <a:gradFill>
            <a:gsLst>
              <a:gs pos="33000">
                <a:srgbClr val="35246C"/>
              </a:gs>
              <a:gs pos="100000">
                <a:srgbClr val="77236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8E83C42-59F1-8F4C-A6EA-33CAF95E549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>
                <a:solidFill>
                  <a:srgbClr val="B5B4B4"/>
                </a:solidFill>
              </a:rPr>
              <a:t>GO TO INSERT &gt; HEADER &amp; FOOTER</a:t>
            </a: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214C4636-75C6-EF43-A217-78277A34F9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4389" y="741933"/>
            <a:ext cx="11416278" cy="375667"/>
          </a:xfrm>
        </p:spPr>
        <p:txBody>
          <a:bodyPr>
            <a:normAutofit/>
          </a:bodyPr>
          <a:lstStyle>
            <a:lvl1pPr>
              <a:defRPr sz="2800" b="0" i="0">
                <a:latin typeface="Calibri Light" charset="0"/>
              </a:defRPr>
            </a:lvl1pPr>
          </a:lstStyle>
          <a:p>
            <a:r>
              <a:rPr lang="en-US" dirty="0"/>
              <a:t>Pie Chart Title</a:t>
            </a: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95E304A8-25FF-2B43-9EA3-B009C89F1606}"/>
              </a:ext>
            </a:extLst>
          </p:cNvPr>
          <p:cNvSpPr/>
          <p:nvPr userDrawn="1"/>
        </p:nvSpPr>
        <p:spPr>
          <a:xfrm>
            <a:off x="457200" y="1352391"/>
            <a:ext cx="506641" cy="62223"/>
          </a:xfrm>
          <a:custGeom>
            <a:avLst/>
            <a:gdLst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22486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621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12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75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066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8836"/>
              <a:gd name="connsiteY0" fmla="*/ 0 h 77345"/>
              <a:gd name="connsiteX1" fmla="*/ 528836 w 528836"/>
              <a:gd name="connsiteY1" fmla="*/ 0 h 77345"/>
              <a:gd name="connsiteX2" fmla="*/ 506611 w 528836"/>
              <a:gd name="connsiteY2" fmla="*/ 77345 h 77345"/>
              <a:gd name="connsiteX3" fmla="*/ 0 w 528836"/>
              <a:gd name="connsiteY3" fmla="*/ 77345 h 77345"/>
              <a:gd name="connsiteX4" fmla="*/ 0 w 528836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066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22486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193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61" h="77345">
                <a:moveTo>
                  <a:pt x="0" y="0"/>
                </a:moveTo>
                <a:lnTo>
                  <a:pt x="538361" y="0"/>
                </a:lnTo>
                <a:lnTo>
                  <a:pt x="519311" y="77345"/>
                </a:lnTo>
                <a:lnTo>
                  <a:pt x="0" y="77345"/>
                </a:lnTo>
                <a:lnTo>
                  <a:pt x="0" y="0"/>
                </a:lnTo>
                <a:close/>
              </a:path>
            </a:pathLst>
          </a:custGeom>
          <a:solidFill>
            <a:srgbClr val="F5C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80571" y="6379500"/>
            <a:ext cx="4180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C2DBD0CA-D6A9-49B5-8B34-3196A61815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2978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 userDrawn="1">
          <p15:clr>
            <a:srgbClr val="FBAE40"/>
          </p15:clr>
        </p15:guide>
        <p15:guide id="2" pos="3384">
          <p15:clr>
            <a:srgbClr val="FBAE40"/>
          </p15:clr>
        </p15:guide>
        <p15:guide id="3" pos="5976">
          <p15:clr>
            <a:srgbClr val="FBAE40"/>
          </p15:clr>
        </p15:guide>
        <p15:guide id="4" orient="horz" pos="624">
          <p15:clr>
            <a:srgbClr val="FBAE40"/>
          </p15:clr>
        </p15:guide>
        <p15:guide id="5" pos="6240">
          <p15:clr>
            <a:srgbClr val="FBAE40"/>
          </p15:clr>
        </p15:guide>
        <p15:guide id="6" orient="horz" pos="3240">
          <p15:clr>
            <a:srgbClr val="FBAE40"/>
          </p15:clr>
        </p15:guide>
        <p15:guide id="7" orient="horz" pos="3672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 Char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6544F5BB-131B-BC47-85A2-7AF786579D81}"/>
              </a:ext>
            </a:extLst>
          </p:cNvPr>
          <p:cNvSpPr txBox="1">
            <a:spLocks/>
          </p:cNvSpPr>
          <p:nvPr userDrawn="1"/>
        </p:nvSpPr>
        <p:spPr>
          <a:xfrm>
            <a:off x="548994" y="1437861"/>
            <a:ext cx="5639348" cy="784338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1247775" algn="l"/>
              </a:tabLst>
            </a:pPr>
            <a:endParaRPr lang="en-US" dirty="0">
              <a:solidFill>
                <a:srgbClr val="474747"/>
              </a:solidFill>
            </a:endParaRP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6" hasCustomPrompt="1"/>
          </p:nvPr>
        </p:nvSpPr>
        <p:spPr>
          <a:xfrm>
            <a:off x="360661" y="1563330"/>
            <a:ext cx="11410161" cy="5334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0" i="0">
                <a:solidFill>
                  <a:srgbClr val="333D47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pPr lvl="0"/>
            <a:r>
              <a:rPr lang="en-US" dirty="0"/>
              <a:t>Optional sub text can go here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7" hasCustomPrompt="1"/>
          </p:nvPr>
        </p:nvSpPr>
        <p:spPr>
          <a:xfrm>
            <a:off x="8921334" y="5776111"/>
            <a:ext cx="2788312" cy="44266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 b="0" i="0" cap="all" baseline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pPr lvl="0"/>
            <a:r>
              <a:rPr lang="en-US" dirty="0"/>
              <a:t>Data period: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98C4377-3F3A-AA45-8985-7AA39054DF2F}"/>
              </a:ext>
            </a:extLst>
          </p:cNvPr>
          <p:cNvSpPr/>
          <p:nvPr userDrawn="1"/>
        </p:nvSpPr>
        <p:spPr>
          <a:xfrm rot="10800000">
            <a:off x="-30480" y="0"/>
            <a:ext cx="12252960" cy="91440"/>
          </a:xfrm>
          <a:prstGeom prst="rect">
            <a:avLst/>
          </a:prstGeom>
          <a:gradFill>
            <a:gsLst>
              <a:gs pos="33000">
                <a:srgbClr val="35246C"/>
              </a:gs>
              <a:gs pos="100000">
                <a:srgbClr val="77236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9FCF5C50-BE6E-184D-9EA9-1DE1F51EC7D7}"/>
              </a:ext>
            </a:extLst>
          </p:cNvPr>
          <p:cNvSpPr/>
          <p:nvPr userDrawn="1"/>
        </p:nvSpPr>
        <p:spPr>
          <a:xfrm>
            <a:off x="457200" y="1352391"/>
            <a:ext cx="506641" cy="62223"/>
          </a:xfrm>
          <a:custGeom>
            <a:avLst/>
            <a:gdLst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22486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621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12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75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066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8836"/>
              <a:gd name="connsiteY0" fmla="*/ 0 h 77345"/>
              <a:gd name="connsiteX1" fmla="*/ 528836 w 528836"/>
              <a:gd name="connsiteY1" fmla="*/ 0 h 77345"/>
              <a:gd name="connsiteX2" fmla="*/ 506611 w 528836"/>
              <a:gd name="connsiteY2" fmla="*/ 77345 h 77345"/>
              <a:gd name="connsiteX3" fmla="*/ 0 w 528836"/>
              <a:gd name="connsiteY3" fmla="*/ 77345 h 77345"/>
              <a:gd name="connsiteX4" fmla="*/ 0 w 528836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066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22486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193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61" h="77345">
                <a:moveTo>
                  <a:pt x="0" y="0"/>
                </a:moveTo>
                <a:lnTo>
                  <a:pt x="538361" y="0"/>
                </a:lnTo>
                <a:lnTo>
                  <a:pt x="519311" y="77345"/>
                </a:lnTo>
                <a:lnTo>
                  <a:pt x="0" y="77345"/>
                </a:lnTo>
                <a:lnTo>
                  <a:pt x="0" y="0"/>
                </a:lnTo>
                <a:close/>
              </a:path>
            </a:pathLst>
          </a:custGeom>
          <a:solidFill>
            <a:srgbClr val="F5C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F152F69-F994-844D-90D5-39EB0C1A676B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>
                <a:solidFill>
                  <a:srgbClr val="B5B4B4"/>
                </a:solidFill>
              </a:rPr>
              <a:t>GO TO INSERT &gt; HEADER &amp; FOOTER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DBE3270-7FAD-6B48-8B75-2B5CE77341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4389" y="741933"/>
            <a:ext cx="11416278" cy="375667"/>
          </a:xfrm>
        </p:spPr>
        <p:txBody>
          <a:bodyPr>
            <a:normAutofit/>
          </a:bodyPr>
          <a:lstStyle>
            <a:lvl1pPr>
              <a:defRPr sz="2800" b="0" i="0">
                <a:latin typeface="Calibri Light" charset="0"/>
              </a:defRPr>
            </a:lvl1pPr>
          </a:lstStyle>
          <a:p>
            <a:r>
              <a:rPr lang="en-US" dirty="0"/>
              <a:t>Bar Chart Title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80571" y="6379500"/>
            <a:ext cx="4180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C2DBD0CA-D6A9-49B5-8B34-3196A61815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2242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 userDrawn="1">
          <p15:clr>
            <a:srgbClr val="FBAE40"/>
          </p15:clr>
        </p15:guide>
        <p15:guide id="2" orient="horz" pos="864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/>
          </p:cNvSpPr>
          <p:nvPr>
            <p:ph type="pic" sz="quarter" idx="15"/>
          </p:nvPr>
        </p:nvSpPr>
        <p:spPr>
          <a:xfrm>
            <a:off x="6737350" y="571500"/>
            <a:ext cx="5454650" cy="56769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177800" sx="99000" sy="99000" algn="ctr" rotWithShape="0">
              <a:schemeClr val="tx1">
                <a:alpha val="25000"/>
              </a:schemeClr>
            </a:outerShdw>
          </a:effectLst>
        </p:spPr>
        <p:txBody>
          <a:bodyPr anchor="ctr" anchorCtr="0"/>
          <a:lstStyle>
            <a:lvl1pPr marL="228600" indent="0" algn="ctr">
              <a:buNone/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544F5BB-131B-BC47-85A2-7AF786579D81}"/>
              </a:ext>
            </a:extLst>
          </p:cNvPr>
          <p:cNvSpPr txBox="1">
            <a:spLocks/>
          </p:cNvSpPr>
          <p:nvPr userDrawn="1"/>
        </p:nvSpPr>
        <p:spPr>
          <a:xfrm>
            <a:off x="548994" y="1437861"/>
            <a:ext cx="5639348" cy="784338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1247775" algn="l"/>
              </a:tabLst>
            </a:pPr>
            <a:endParaRPr lang="en-US" dirty="0">
              <a:solidFill>
                <a:srgbClr val="474747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649A38A-B4E4-3D4A-B1B3-756795080968}"/>
              </a:ext>
            </a:extLst>
          </p:cNvPr>
          <p:cNvSpPr/>
          <p:nvPr userDrawn="1"/>
        </p:nvSpPr>
        <p:spPr>
          <a:xfrm>
            <a:off x="460093" y="2076348"/>
            <a:ext cx="506641" cy="62223"/>
          </a:xfrm>
          <a:custGeom>
            <a:avLst/>
            <a:gdLst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22486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621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12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75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066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8836"/>
              <a:gd name="connsiteY0" fmla="*/ 0 h 77345"/>
              <a:gd name="connsiteX1" fmla="*/ 528836 w 528836"/>
              <a:gd name="connsiteY1" fmla="*/ 0 h 77345"/>
              <a:gd name="connsiteX2" fmla="*/ 506611 w 528836"/>
              <a:gd name="connsiteY2" fmla="*/ 77345 h 77345"/>
              <a:gd name="connsiteX3" fmla="*/ 0 w 528836"/>
              <a:gd name="connsiteY3" fmla="*/ 77345 h 77345"/>
              <a:gd name="connsiteX4" fmla="*/ 0 w 528836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066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22486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193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61" h="77345">
                <a:moveTo>
                  <a:pt x="0" y="0"/>
                </a:moveTo>
                <a:lnTo>
                  <a:pt x="538361" y="0"/>
                </a:lnTo>
                <a:lnTo>
                  <a:pt x="519311" y="77345"/>
                </a:lnTo>
                <a:lnTo>
                  <a:pt x="0" y="77345"/>
                </a:lnTo>
                <a:lnTo>
                  <a:pt x="0" y="0"/>
                </a:lnTo>
                <a:close/>
              </a:path>
            </a:pathLst>
          </a:custGeom>
          <a:solidFill>
            <a:srgbClr val="F5C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364389" y="514585"/>
            <a:ext cx="5987859" cy="154104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/>
              <a:t>Text Slide With Image 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364389" y="2446193"/>
            <a:ext cx="5987859" cy="47293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0" i="0">
                <a:latin typeface="Calibri Light" charset="0"/>
              </a:defRPr>
            </a:lvl1pPr>
          </a:lstStyle>
          <a:p>
            <a:pPr lvl="0"/>
            <a:r>
              <a:rPr lang="en-US" dirty="0"/>
              <a:t>This is a sub header for the slide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364389" y="3089015"/>
            <a:ext cx="5987859" cy="315938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0" i="0" baseline="0">
                <a:solidFill>
                  <a:srgbClr val="333D47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pPr lvl="0"/>
            <a:r>
              <a:rPr lang="en-US" dirty="0"/>
              <a:t>Body text goes here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98C4377-3F3A-AA45-8985-7AA39054DF2F}"/>
              </a:ext>
            </a:extLst>
          </p:cNvPr>
          <p:cNvSpPr/>
          <p:nvPr userDrawn="1"/>
        </p:nvSpPr>
        <p:spPr>
          <a:xfrm rot="10800000">
            <a:off x="-30480" y="0"/>
            <a:ext cx="12252960" cy="91440"/>
          </a:xfrm>
          <a:prstGeom prst="rect">
            <a:avLst/>
          </a:prstGeom>
          <a:gradFill>
            <a:gsLst>
              <a:gs pos="33000">
                <a:srgbClr val="35246C"/>
              </a:gs>
              <a:gs pos="100000">
                <a:srgbClr val="77236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A20B4A3-8AB3-414B-B30E-049702F254F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>
                <a:solidFill>
                  <a:srgbClr val="B5B4B4"/>
                </a:solidFill>
              </a:rPr>
              <a:t>GO TO INSERT &gt; HEADER &amp; FOOTER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80571" y="6379500"/>
            <a:ext cx="4180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C2DBD0CA-D6A9-49B5-8B34-3196A61815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1026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" userDrawn="1">
          <p15:clr>
            <a:srgbClr val="FBAE40"/>
          </p15:clr>
        </p15:guide>
        <p15:guide id="2" orient="horz" pos="360" userDrawn="1">
          <p15:clr>
            <a:srgbClr val="FBAE40"/>
          </p15:clr>
        </p15:guide>
        <p15:guide id="3" orient="horz" pos="1608" userDrawn="1">
          <p15:clr>
            <a:srgbClr val="FBAE40"/>
          </p15:clr>
        </p15:guide>
        <p15:guide id="4" orient="horz" pos="216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DBF0CCB-4DAF-6D4A-BFB7-B893A1F01BD0}"/>
              </a:ext>
            </a:extLst>
          </p:cNvPr>
          <p:cNvSpPr/>
          <p:nvPr userDrawn="1"/>
        </p:nvSpPr>
        <p:spPr>
          <a:xfrm>
            <a:off x="6851228" y="2016928"/>
            <a:ext cx="4991477" cy="41171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4389" y="546895"/>
            <a:ext cx="11478316" cy="132556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Text Slide With Bullet List #1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364389" y="1944218"/>
            <a:ext cx="6086288" cy="418988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100" b="0" i="0">
                <a:solidFill>
                  <a:srgbClr val="333D47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pPr lvl="0"/>
            <a:r>
              <a:rPr lang="en-US" dirty="0"/>
              <a:t>Body text goes here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7153289" y="2327100"/>
            <a:ext cx="4393089" cy="81303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0" i="0">
                <a:latin typeface="Calibri Light" charset="0"/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This is a sub header for bullets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7153289" y="3262672"/>
            <a:ext cx="4393090" cy="2709250"/>
          </a:xfrm>
          <a:prstGeom prst="rect">
            <a:avLst/>
          </a:prstGeom>
        </p:spPr>
        <p:txBody>
          <a:bodyPr>
            <a:normAutofit/>
          </a:bodyPr>
          <a:lstStyle>
            <a:lvl1pPr marL="290513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tabLst>
                <a:tab pos="1247775" algn="l"/>
              </a:tabLst>
              <a:defRPr sz="2100" b="0" i="0">
                <a:solidFill>
                  <a:srgbClr val="333D47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pPr lvl="0"/>
            <a:r>
              <a:rPr lang="en-US" dirty="0"/>
              <a:t>Bullet</a:t>
            </a:r>
          </a:p>
          <a:p>
            <a:pPr lvl="0"/>
            <a:r>
              <a:rPr lang="en-US" dirty="0"/>
              <a:t>Bullet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98C4377-3F3A-AA45-8985-7AA39054DF2F}"/>
              </a:ext>
            </a:extLst>
          </p:cNvPr>
          <p:cNvSpPr/>
          <p:nvPr userDrawn="1"/>
        </p:nvSpPr>
        <p:spPr>
          <a:xfrm rot="10800000">
            <a:off x="-30480" y="0"/>
            <a:ext cx="12252960" cy="91440"/>
          </a:xfrm>
          <a:prstGeom prst="rect">
            <a:avLst/>
          </a:prstGeom>
          <a:gradFill>
            <a:gsLst>
              <a:gs pos="33000">
                <a:srgbClr val="35246C"/>
              </a:gs>
              <a:gs pos="100000">
                <a:srgbClr val="77236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9FCF5C50-BE6E-184D-9EA9-1DE1F51EC7D7}"/>
              </a:ext>
            </a:extLst>
          </p:cNvPr>
          <p:cNvSpPr/>
          <p:nvPr userDrawn="1"/>
        </p:nvSpPr>
        <p:spPr>
          <a:xfrm>
            <a:off x="457200" y="1532077"/>
            <a:ext cx="506641" cy="62223"/>
          </a:xfrm>
          <a:custGeom>
            <a:avLst/>
            <a:gdLst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22486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621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12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75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066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8836"/>
              <a:gd name="connsiteY0" fmla="*/ 0 h 77345"/>
              <a:gd name="connsiteX1" fmla="*/ 528836 w 528836"/>
              <a:gd name="connsiteY1" fmla="*/ 0 h 77345"/>
              <a:gd name="connsiteX2" fmla="*/ 506611 w 528836"/>
              <a:gd name="connsiteY2" fmla="*/ 77345 h 77345"/>
              <a:gd name="connsiteX3" fmla="*/ 0 w 528836"/>
              <a:gd name="connsiteY3" fmla="*/ 77345 h 77345"/>
              <a:gd name="connsiteX4" fmla="*/ 0 w 528836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066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22486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193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61" h="77345">
                <a:moveTo>
                  <a:pt x="0" y="0"/>
                </a:moveTo>
                <a:lnTo>
                  <a:pt x="538361" y="0"/>
                </a:lnTo>
                <a:lnTo>
                  <a:pt x="519311" y="77345"/>
                </a:lnTo>
                <a:lnTo>
                  <a:pt x="0" y="77345"/>
                </a:lnTo>
                <a:lnTo>
                  <a:pt x="0" y="0"/>
                </a:lnTo>
                <a:close/>
              </a:path>
            </a:pathLst>
          </a:custGeom>
          <a:solidFill>
            <a:srgbClr val="F5C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1BFDAA-F268-BC4D-8FB5-C68F9063678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>
                <a:solidFill>
                  <a:srgbClr val="B5B4B4"/>
                </a:solidFill>
              </a:rPr>
              <a:t>GO TO INSERT &gt; HEADER &amp; FOOTER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80571" y="6379500"/>
            <a:ext cx="4180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C2DBD0CA-D6A9-49B5-8B34-3196A61815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5794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6" userDrawn="1">
          <p15:clr>
            <a:srgbClr val="FBAE40"/>
          </p15:clr>
        </p15:guide>
        <p15:guide id="2" pos="7464" userDrawn="1">
          <p15:clr>
            <a:srgbClr val="FBAE40"/>
          </p15:clr>
        </p15:guide>
        <p15:guide id="3" orient="horz" pos="1920" userDrawn="1">
          <p15:clr>
            <a:srgbClr val="FBAE40"/>
          </p15:clr>
        </p15:guide>
        <p15:guide id="4" pos="4560" userDrawn="1">
          <p15:clr>
            <a:srgbClr val="FBAE40"/>
          </p15:clr>
        </p15:guide>
        <p15:guide id="5" pos="4728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544F5BB-131B-BC47-85A2-7AF786579D81}"/>
              </a:ext>
            </a:extLst>
          </p:cNvPr>
          <p:cNvSpPr txBox="1">
            <a:spLocks/>
          </p:cNvSpPr>
          <p:nvPr userDrawn="1"/>
        </p:nvSpPr>
        <p:spPr>
          <a:xfrm>
            <a:off x="548994" y="1437861"/>
            <a:ext cx="5639348" cy="784338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1247775" algn="l"/>
              </a:tabLst>
            </a:pPr>
            <a:endParaRPr lang="en-US" dirty="0">
              <a:solidFill>
                <a:srgbClr val="474747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4388" y="546895"/>
            <a:ext cx="11484711" cy="132556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Text Slide With Bullet List #2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364388" y="1944218"/>
            <a:ext cx="11484712" cy="60266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pPr lvl="0"/>
            <a:r>
              <a:rPr lang="en-US" dirty="0"/>
              <a:t>This is a sub header for bullets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376743" y="2632135"/>
            <a:ext cx="5740835" cy="3525904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2860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tabLst>
                <a:tab pos="1247775" algn="l"/>
              </a:tabLst>
              <a:defRPr sz="2100" b="0" i="0">
                <a:solidFill>
                  <a:srgbClr val="333D47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687388" indent="-230188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tabLst/>
              <a:defRPr sz="2100" b="0" i="0">
                <a:solidFill>
                  <a:srgbClr val="333D47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 marL="1147763" marR="0" indent="-2286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charset="0"/>
              <a:buChar char="•"/>
              <a:tabLst/>
              <a:defRPr sz="2100" b="0" i="0">
                <a:solidFill>
                  <a:srgbClr val="333D47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defRPr sz="2100" b="0" i="0">
                <a:latin typeface="Open Sans" charset="0"/>
                <a:ea typeface="Open Sans" charset="0"/>
                <a:cs typeface="Open Sans" charset="0"/>
              </a:defRPr>
            </a:lvl4pPr>
            <a:lvl5pPr>
              <a:defRPr sz="21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r>
              <a:rPr lang="en-US" dirty="0"/>
              <a:t>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6254750" y="2632135"/>
            <a:ext cx="5594350" cy="3525904"/>
          </a:xfrm>
          <a:prstGeom prst="rect">
            <a:avLst/>
          </a:prstGeom>
        </p:spPr>
        <p:txBody>
          <a:bodyPr>
            <a:normAutofit/>
          </a:bodyPr>
          <a:lstStyle>
            <a:lvl1pPr marL="233363" indent="-22860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tabLst>
                <a:tab pos="1247775" algn="l"/>
              </a:tabLst>
              <a:defRPr sz="2100" b="0" i="0">
                <a:solidFill>
                  <a:srgbClr val="333D47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687388" indent="-230188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tabLst/>
              <a:defRPr sz="2100" b="0" i="0">
                <a:solidFill>
                  <a:srgbClr val="333D47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 marL="1147763" marR="0" indent="-22860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charset="0"/>
              <a:buChar char="•"/>
              <a:tabLst/>
              <a:defRPr sz="2100" b="0" i="0">
                <a:solidFill>
                  <a:srgbClr val="333D47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defRPr sz="2100" b="0" i="0">
                <a:latin typeface="Open Sans" charset="0"/>
                <a:ea typeface="Open Sans" charset="0"/>
                <a:cs typeface="Open Sans" charset="0"/>
              </a:defRPr>
            </a:lvl4pPr>
            <a:lvl5pPr>
              <a:defRPr sz="21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/>
              <a:t>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r>
              <a:rPr lang="en-US" dirty="0"/>
              <a:t>Bullet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98C4377-3F3A-AA45-8985-7AA39054DF2F}"/>
              </a:ext>
            </a:extLst>
          </p:cNvPr>
          <p:cNvSpPr/>
          <p:nvPr userDrawn="1"/>
        </p:nvSpPr>
        <p:spPr>
          <a:xfrm rot="10800000">
            <a:off x="-30480" y="0"/>
            <a:ext cx="12252960" cy="91440"/>
          </a:xfrm>
          <a:prstGeom prst="rect">
            <a:avLst/>
          </a:prstGeom>
          <a:gradFill>
            <a:gsLst>
              <a:gs pos="33000">
                <a:srgbClr val="35246C"/>
              </a:gs>
              <a:gs pos="100000">
                <a:srgbClr val="77236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9FCF5C50-BE6E-184D-9EA9-1DE1F51EC7D7}"/>
              </a:ext>
            </a:extLst>
          </p:cNvPr>
          <p:cNvSpPr/>
          <p:nvPr userDrawn="1"/>
        </p:nvSpPr>
        <p:spPr>
          <a:xfrm>
            <a:off x="457200" y="1532077"/>
            <a:ext cx="506641" cy="62223"/>
          </a:xfrm>
          <a:custGeom>
            <a:avLst/>
            <a:gdLst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22486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621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12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75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066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8836"/>
              <a:gd name="connsiteY0" fmla="*/ 0 h 77345"/>
              <a:gd name="connsiteX1" fmla="*/ 528836 w 528836"/>
              <a:gd name="connsiteY1" fmla="*/ 0 h 77345"/>
              <a:gd name="connsiteX2" fmla="*/ 506611 w 528836"/>
              <a:gd name="connsiteY2" fmla="*/ 77345 h 77345"/>
              <a:gd name="connsiteX3" fmla="*/ 0 w 528836"/>
              <a:gd name="connsiteY3" fmla="*/ 77345 h 77345"/>
              <a:gd name="connsiteX4" fmla="*/ 0 w 528836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066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22486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193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61" h="77345">
                <a:moveTo>
                  <a:pt x="0" y="0"/>
                </a:moveTo>
                <a:lnTo>
                  <a:pt x="538361" y="0"/>
                </a:lnTo>
                <a:lnTo>
                  <a:pt x="519311" y="77345"/>
                </a:lnTo>
                <a:lnTo>
                  <a:pt x="0" y="77345"/>
                </a:lnTo>
                <a:lnTo>
                  <a:pt x="0" y="0"/>
                </a:lnTo>
                <a:close/>
              </a:path>
            </a:pathLst>
          </a:custGeom>
          <a:solidFill>
            <a:srgbClr val="F5C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0D57F2-2040-9B4F-9C00-147B4D543CC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>
                <a:solidFill>
                  <a:srgbClr val="B5B4B4"/>
                </a:solidFill>
              </a:rPr>
              <a:t>GO TO INSERT &gt; HEADER &amp; FOOTER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80571" y="6379500"/>
            <a:ext cx="4180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C2DBD0CA-D6A9-49B5-8B34-3196A61815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9392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6">
          <p15:clr>
            <a:srgbClr val="FBAE40"/>
          </p15:clr>
        </p15:guide>
        <p15:guide id="2" pos="7464">
          <p15:clr>
            <a:srgbClr val="FBAE40"/>
          </p15:clr>
        </p15:guide>
        <p15:guide id="3" orient="horz" pos="1872" userDrawn="1">
          <p15:clr>
            <a:srgbClr val="FBAE40"/>
          </p15:clr>
        </p15:guide>
        <p15:guide id="4" pos="288" userDrawn="1">
          <p15:clr>
            <a:srgbClr val="FBAE40"/>
          </p15:clr>
        </p15:guide>
        <p15:guide id="5" pos="4728">
          <p15:clr>
            <a:srgbClr val="FBAE40"/>
          </p15:clr>
        </p15:guide>
        <p15:guide id="6" pos="394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estion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2621B9A-BD52-4A4A-8262-E2AB09BDA51B}"/>
              </a:ext>
            </a:extLst>
          </p:cNvPr>
          <p:cNvSpPr txBox="1">
            <a:spLocks/>
          </p:cNvSpPr>
          <p:nvPr userDrawn="1"/>
        </p:nvSpPr>
        <p:spPr>
          <a:xfrm>
            <a:off x="384464" y="2967173"/>
            <a:ext cx="11423072" cy="84418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5020"/>
              </a:lnSpc>
              <a:tabLst>
                <a:tab pos="1247775" algn="l"/>
              </a:tabLst>
            </a:pPr>
            <a:r>
              <a:rPr lang="en-US" sz="6600" dirty="0">
                <a:solidFill>
                  <a:srgbClr val="2E2161"/>
                </a:solidFill>
                <a:ea typeface="Calibri Light" charset="0"/>
                <a:cs typeface="Calibri Light" charset="0"/>
              </a:rPr>
              <a:t>QUESTIONS?</a:t>
            </a:r>
            <a:endParaRPr lang="en-US" sz="6600" baseline="30000" dirty="0">
              <a:solidFill>
                <a:srgbClr val="2E2161"/>
              </a:solidFill>
              <a:ea typeface="Calibri Light" charset="0"/>
              <a:cs typeface="Calibri Light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9311512-39E5-CA48-8125-CE0D61FF9BAB}"/>
              </a:ext>
            </a:extLst>
          </p:cNvPr>
          <p:cNvGrpSpPr/>
          <p:nvPr userDrawn="1"/>
        </p:nvGrpSpPr>
        <p:grpSpPr>
          <a:xfrm>
            <a:off x="5822327" y="3995857"/>
            <a:ext cx="647553" cy="62223"/>
            <a:chOff x="5960343" y="3683949"/>
            <a:chExt cx="647553" cy="62223"/>
          </a:xfrm>
        </p:grpSpPr>
        <p:sp>
          <p:nvSpPr>
            <p:cNvPr id="7" name="Rectangle 2">
              <a:extLst>
                <a:ext uri="{FF2B5EF4-FFF2-40B4-BE49-F238E27FC236}">
                  <a16:creationId xmlns:a16="http://schemas.microsoft.com/office/drawing/2014/main" id="{B98C188C-DE36-574C-8F61-AF3C0AB2D659}"/>
                </a:ext>
              </a:extLst>
            </p:cNvPr>
            <p:cNvSpPr/>
            <p:nvPr/>
          </p:nvSpPr>
          <p:spPr>
            <a:xfrm>
              <a:off x="6101255" y="3683949"/>
              <a:ext cx="506641" cy="62223"/>
            </a:xfrm>
            <a:custGeom>
              <a:avLst/>
              <a:gdLst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522486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46216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48121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48756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50661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8836"/>
                <a:gd name="connsiteY0" fmla="*/ 0 h 77345"/>
                <a:gd name="connsiteX1" fmla="*/ 528836 w 528836"/>
                <a:gd name="connsiteY1" fmla="*/ 0 h 77345"/>
                <a:gd name="connsiteX2" fmla="*/ 506611 w 528836"/>
                <a:gd name="connsiteY2" fmla="*/ 77345 h 77345"/>
                <a:gd name="connsiteX3" fmla="*/ 0 w 528836"/>
                <a:gd name="connsiteY3" fmla="*/ 77345 h 77345"/>
                <a:gd name="connsiteX4" fmla="*/ 0 w 528836"/>
                <a:gd name="connsiteY4" fmla="*/ 0 h 77345"/>
                <a:gd name="connsiteX0" fmla="*/ 0 w 538361"/>
                <a:gd name="connsiteY0" fmla="*/ 0 h 77345"/>
                <a:gd name="connsiteX1" fmla="*/ 538361 w 538361"/>
                <a:gd name="connsiteY1" fmla="*/ 0 h 77345"/>
                <a:gd name="connsiteX2" fmla="*/ 506611 w 538361"/>
                <a:gd name="connsiteY2" fmla="*/ 77345 h 77345"/>
                <a:gd name="connsiteX3" fmla="*/ 0 w 538361"/>
                <a:gd name="connsiteY3" fmla="*/ 77345 h 77345"/>
                <a:gd name="connsiteX4" fmla="*/ 0 w 538361"/>
                <a:gd name="connsiteY4" fmla="*/ 0 h 77345"/>
                <a:gd name="connsiteX0" fmla="*/ 0 w 538361"/>
                <a:gd name="connsiteY0" fmla="*/ 0 h 77345"/>
                <a:gd name="connsiteX1" fmla="*/ 538361 w 538361"/>
                <a:gd name="connsiteY1" fmla="*/ 0 h 77345"/>
                <a:gd name="connsiteX2" fmla="*/ 522486 w 538361"/>
                <a:gd name="connsiteY2" fmla="*/ 77345 h 77345"/>
                <a:gd name="connsiteX3" fmla="*/ 0 w 538361"/>
                <a:gd name="connsiteY3" fmla="*/ 77345 h 77345"/>
                <a:gd name="connsiteX4" fmla="*/ 0 w 538361"/>
                <a:gd name="connsiteY4" fmla="*/ 0 h 77345"/>
                <a:gd name="connsiteX0" fmla="*/ 0 w 538361"/>
                <a:gd name="connsiteY0" fmla="*/ 0 h 77345"/>
                <a:gd name="connsiteX1" fmla="*/ 538361 w 538361"/>
                <a:gd name="connsiteY1" fmla="*/ 0 h 77345"/>
                <a:gd name="connsiteX2" fmla="*/ 519311 w 538361"/>
                <a:gd name="connsiteY2" fmla="*/ 77345 h 77345"/>
                <a:gd name="connsiteX3" fmla="*/ 0 w 538361"/>
                <a:gd name="connsiteY3" fmla="*/ 77345 h 77345"/>
                <a:gd name="connsiteX4" fmla="*/ 0 w 538361"/>
                <a:gd name="connsiteY4" fmla="*/ 0 h 77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361" h="77345">
                  <a:moveTo>
                    <a:pt x="0" y="0"/>
                  </a:moveTo>
                  <a:lnTo>
                    <a:pt x="538361" y="0"/>
                  </a:lnTo>
                  <a:lnTo>
                    <a:pt x="519311" y="77345"/>
                  </a:lnTo>
                  <a:lnTo>
                    <a:pt x="0" y="773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C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" name="Rectangle 2">
              <a:extLst>
                <a:ext uri="{FF2B5EF4-FFF2-40B4-BE49-F238E27FC236}">
                  <a16:creationId xmlns:a16="http://schemas.microsoft.com/office/drawing/2014/main" id="{DE6A539C-A32B-384F-B5C5-92C3FC309497}"/>
                </a:ext>
              </a:extLst>
            </p:cNvPr>
            <p:cNvSpPr/>
            <p:nvPr/>
          </p:nvSpPr>
          <p:spPr>
            <a:xfrm rot="10800000" flipV="1">
              <a:off x="5960343" y="3683949"/>
              <a:ext cx="506641" cy="62223"/>
            </a:xfrm>
            <a:custGeom>
              <a:avLst/>
              <a:gdLst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522486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46216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48121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48756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2486"/>
                <a:gd name="connsiteY0" fmla="*/ 0 h 77345"/>
                <a:gd name="connsiteX1" fmla="*/ 522486 w 522486"/>
                <a:gd name="connsiteY1" fmla="*/ 0 h 77345"/>
                <a:gd name="connsiteX2" fmla="*/ 506611 w 522486"/>
                <a:gd name="connsiteY2" fmla="*/ 77345 h 77345"/>
                <a:gd name="connsiteX3" fmla="*/ 0 w 522486"/>
                <a:gd name="connsiteY3" fmla="*/ 77345 h 77345"/>
                <a:gd name="connsiteX4" fmla="*/ 0 w 522486"/>
                <a:gd name="connsiteY4" fmla="*/ 0 h 77345"/>
                <a:gd name="connsiteX0" fmla="*/ 0 w 528836"/>
                <a:gd name="connsiteY0" fmla="*/ 0 h 77345"/>
                <a:gd name="connsiteX1" fmla="*/ 528836 w 528836"/>
                <a:gd name="connsiteY1" fmla="*/ 0 h 77345"/>
                <a:gd name="connsiteX2" fmla="*/ 506611 w 528836"/>
                <a:gd name="connsiteY2" fmla="*/ 77345 h 77345"/>
                <a:gd name="connsiteX3" fmla="*/ 0 w 528836"/>
                <a:gd name="connsiteY3" fmla="*/ 77345 h 77345"/>
                <a:gd name="connsiteX4" fmla="*/ 0 w 528836"/>
                <a:gd name="connsiteY4" fmla="*/ 0 h 77345"/>
                <a:gd name="connsiteX0" fmla="*/ 0 w 538361"/>
                <a:gd name="connsiteY0" fmla="*/ 0 h 77345"/>
                <a:gd name="connsiteX1" fmla="*/ 538361 w 538361"/>
                <a:gd name="connsiteY1" fmla="*/ 0 h 77345"/>
                <a:gd name="connsiteX2" fmla="*/ 506611 w 538361"/>
                <a:gd name="connsiteY2" fmla="*/ 77345 h 77345"/>
                <a:gd name="connsiteX3" fmla="*/ 0 w 538361"/>
                <a:gd name="connsiteY3" fmla="*/ 77345 h 77345"/>
                <a:gd name="connsiteX4" fmla="*/ 0 w 538361"/>
                <a:gd name="connsiteY4" fmla="*/ 0 h 77345"/>
                <a:gd name="connsiteX0" fmla="*/ 0 w 538361"/>
                <a:gd name="connsiteY0" fmla="*/ 0 h 77345"/>
                <a:gd name="connsiteX1" fmla="*/ 538361 w 538361"/>
                <a:gd name="connsiteY1" fmla="*/ 0 h 77345"/>
                <a:gd name="connsiteX2" fmla="*/ 522486 w 538361"/>
                <a:gd name="connsiteY2" fmla="*/ 77345 h 77345"/>
                <a:gd name="connsiteX3" fmla="*/ 0 w 538361"/>
                <a:gd name="connsiteY3" fmla="*/ 77345 h 77345"/>
                <a:gd name="connsiteX4" fmla="*/ 0 w 538361"/>
                <a:gd name="connsiteY4" fmla="*/ 0 h 77345"/>
                <a:gd name="connsiteX0" fmla="*/ 0 w 538361"/>
                <a:gd name="connsiteY0" fmla="*/ 0 h 77345"/>
                <a:gd name="connsiteX1" fmla="*/ 538361 w 538361"/>
                <a:gd name="connsiteY1" fmla="*/ 0 h 77345"/>
                <a:gd name="connsiteX2" fmla="*/ 519311 w 538361"/>
                <a:gd name="connsiteY2" fmla="*/ 77345 h 77345"/>
                <a:gd name="connsiteX3" fmla="*/ 0 w 538361"/>
                <a:gd name="connsiteY3" fmla="*/ 77345 h 77345"/>
                <a:gd name="connsiteX4" fmla="*/ 0 w 538361"/>
                <a:gd name="connsiteY4" fmla="*/ 0 h 77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361" h="77345">
                  <a:moveTo>
                    <a:pt x="0" y="0"/>
                  </a:moveTo>
                  <a:lnTo>
                    <a:pt x="538361" y="0"/>
                  </a:lnTo>
                  <a:lnTo>
                    <a:pt x="519311" y="77345"/>
                  </a:lnTo>
                  <a:lnTo>
                    <a:pt x="0" y="773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C0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098C4377-3F3A-AA45-8985-7AA39054DF2F}"/>
              </a:ext>
            </a:extLst>
          </p:cNvPr>
          <p:cNvSpPr/>
          <p:nvPr userDrawn="1"/>
        </p:nvSpPr>
        <p:spPr>
          <a:xfrm rot="10800000">
            <a:off x="-30480" y="0"/>
            <a:ext cx="12252960" cy="91440"/>
          </a:xfrm>
          <a:prstGeom prst="rect">
            <a:avLst/>
          </a:prstGeom>
          <a:gradFill>
            <a:gsLst>
              <a:gs pos="33000">
                <a:srgbClr val="35246C"/>
              </a:gs>
              <a:gs pos="100000">
                <a:srgbClr val="77236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7B923FB-6BDC-BF46-BE61-42F519D342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>
                <a:solidFill>
                  <a:srgbClr val="B5B4B4"/>
                </a:solidFill>
              </a:rPr>
              <a:t>GO TO INSERT &gt; HEADER &amp; FOOTER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80571" y="6379500"/>
            <a:ext cx="4180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C2DBD0CA-D6A9-49B5-8B34-3196A61815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6891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Bann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951F9105-65D5-B04B-AF20-5B62CFABED3E}"/>
              </a:ext>
            </a:extLst>
          </p:cNvPr>
          <p:cNvSpPr/>
          <p:nvPr userDrawn="1"/>
        </p:nvSpPr>
        <p:spPr>
          <a:xfrm rot="10800000">
            <a:off x="385143" y="-2"/>
            <a:ext cx="5203605" cy="5881564"/>
          </a:xfrm>
          <a:custGeom>
            <a:avLst/>
            <a:gdLst>
              <a:gd name="connsiteX0" fmla="*/ 5203605 w 5203605"/>
              <a:gd name="connsiteY0" fmla="*/ 5881564 h 5881564"/>
              <a:gd name="connsiteX1" fmla="*/ 0 w 5203605"/>
              <a:gd name="connsiteY1" fmla="*/ 5881564 h 5881564"/>
              <a:gd name="connsiteX2" fmla="*/ 0 w 5203605"/>
              <a:gd name="connsiteY2" fmla="*/ 996800 h 5881564"/>
              <a:gd name="connsiteX3" fmla="*/ 5203605 w 5203605"/>
              <a:gd name="connsiteY3" fmla="*/ 0 h 5881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03605" h="5881564">
                <a:moveTo>
                  <a:pt x="5203605" y="5881564"/>
                </a:moveTo>
                <a:lnTo>
                  <a:pt x="0" y="5881564"/>
                </a:lnTo>
                <a:lnTo>
                  <a:pt x="0" y="996800"/>
                </a:lnTo>
                <a:lnTo>
                  <a:pt x="5203605" y="0"/>
                </a:lnTo>
                <a:close/>
              </a:path>
            </a:pathLst>
          </a:custGeom>
          <a:solidFill>
            <a:schemeClr val="tx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743142" y="765667"/>
            <a:ext cx="4395300" cy="5571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0" i="0" cap="all" baseline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pPr lvl="0"/>
            <a:r>
              <a:rPr lang="en-US"/>
              <a:t>Banner Slide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776728" y="1902266"/>
            <a:ext cx="4361714" cy="3237905"/>
          </a:xfrm>
          <a:prstGeom prst="rect">
            <a:avLst/>
          </a:prstGeo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ts val="308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charset="0"/>
              <a:buChar char="•"/>
              <a:tabLst>
                <a:tab pos="1247775" algn="l"/>
              </a:tabLst>
              <a:defRPr sz="2400"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692150" indent="-23495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tabLst/>
              <a:defRPr sz="2100"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 marL="1092200" indent="-177800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tabLst/>
              <a:defRPr sz="1800" b="0" i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/>
              <a:t>Bulleted text</a:t>
            </a:r>
          </a:p>
          <a:p>
            <a:pPr lvl="1"/>
            <a:r>
              <a:rPr lang="en-US"/>
              <a:t>Sub-bulleted text</a:t>
            </a:r>
          </a:p>
          <a:p>
            <a:pPr lvl="2"/>
            <a:r>
              <a:rPr lang="en-US"/>
              <a:t>Sub-sub-bulleted text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9FCF5C50-BE6E-184D-9EA9-1DE1F51EC7D7}"/>
              </a:ext>
            </a:extLst>
          </p:cNvPr>
          <p:cNvSpPr/>
          <p:nvPr userDrawn="1"/>
        </p:nvSpPr>
        <p:spPr>
          <a:xfrm>
            <a:off x="838200" y="1532077"/>
            <a:ext cx="506641" cy="62223"/>
          </a:xfrm>
          <a:custGeom>
            <a:avLst/>
            <a:gdLst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22486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621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12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75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066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8836"/>
              <a:gd name="connsiteY0" fmla="*/ 0 h 77345"/>
              <a:gd name="connsiteX1" fmla="*/ 528836 w 528836"/>
              <a:gd name="connsiteY1" fmla="*/ 0 h 77345"/>
              <a:gd name="connsiteX2" fmla="*/ 506611 w 528836"/>
              <a:gd name="connsiteY2" fmla="*/ 77345 h 77345"/>
              <a:gd name="connsiteX3" fmla="*/ 0 w 528836"/>
              <a:gd name="connsiteY3" fmla="*/ 77345 h 77345"/>
              <a:gd name="connsiteX4" fmla="*/ 0 w 528836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066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22486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193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61" h="77345">
                <a:moveTo>
                  <a:pt x="0" y="0"/>
                </a:moveTo>
                <a:lnTo>
                  <a:pt x="538361" y="0"/>
                </a:lnTo>
                <a:lnTo>
                  <a:pt x="519311" y="77345"/>
                </a:lnTo>
                <a:lnTo>
                  <a:pt x="0" y="77345"/>
                </a:lnTo>
                <a:lnTo>
                  <a:pt x="0" y="0"/>
                </a:lnTo>
                <a:close/>
              </a:path>
            </a:pathLst>
          </a:custGeom>
          <a:solidFill>
            <a:srgbClr val="F5C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95301F1-938C-2F4A-AB2B-78CF193F88F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>
                <a:solidFill>
                  <a:srgbClr val="B5B4B4"/>
                </a:solidFill>
              </a:rPr>
              <a:t>UW Primary Care and Population Health</a:t>
            </a: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80571" y="6379500"/>
            <a:ext cx="4180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C2DBD0CA-D6A9-49B5-8B34-3196A61815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28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98C4377-3F3A-AA45-8985-7AA39054DF2F}"/>
              </a:ext>
            </a:extLst>
          </p:cNvPr>
          <p:cNvSpPr/>
          <p:nvPr userDrawn="1"/>
        </p:nvSpPr>
        <p:spPr>
          <a:xfrm rot="10800000">
            <a:off x="-30480" y="0"/>
            <a:ext cx="12252960" cy="91440"/>
          </a:xfrm>
          <a:prstGeom prst="rect">
            <a:avLst/>
          </a:prstGeom>
          <a:gradFill>
            <a:gsLst>
              <a:gs pos="33000">
                <a:srgbClr val="35246C"/>
              </a:gs>
              <a:gs pos="100000">
                <a:srgbClr val="77236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EBCD439-C2E1-6144-A51E-5D06D6E472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>
                <a:solidFill>
                  <a:srgbClr val="B5B4B4"/>
                </a:solidFill>
              </a:rPr>
              <a:t>GO TO INSERT &gt; HEADER &amp; FOOTER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80571" y="6379500"/>
            <a:ext cx="4180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C2DBD0CA-D6A9-49B5-8B34-3196A61815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689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ann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>
            <a:extLst>
              <a:ext uri="{FF2B5EF4-FFF2-40B4-BE49-F238E27FC236}">
                <a16:creationId xmlns:a16="http://schemas.microsoft.com/office/drawing/2014/main" id="{AFD25944-D44D-0841-9090-26E86A981E35}"/>
              </a:ext>
            </a:extLst>
          </p:cNvPr>
          <p:cNvSpPr/>
          <p:nvPr userDrawn="1"/>
        </p:nvSpPr>
        <p:spPr>
          <a:xfrm rot="10800000">
            <a:off x="385143" y="-2"/>
            <a:ext cx="5203605" cy="5881564"/>
          </a:xfrm>
          <a:custGeom>
            <a:avLst/>
            <a:gdLst>
              <a:gd name="connsiteX0" fmla="*/ 5203605 w 5203605"/>
              <a:gd name="connsiteY0" fmla="*/ 5881564 h 5881564"/>
              <a:gd name="connsiteX1" fmla="*/ 0 w 5203605"/>
              <a:gd name="connsiteY1" fmla="*/ 5881564 h 5881564"/>
              <a:gd name="connsiteX2" fmla="*/ 0 w 5203605"/>
              <a:gd name="connsiteY2" fmla="*/ 996800 h 5881564"/>
              <a:gd name="connsiteX3" fmla="*/ 5203605 w 5203605"/>
              <a:gd name="connsiteY3" fmla="*/ 0 h 5881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03605" h="5881564">
                <a:moveTo>
                  <a:pt x="5203605" y="5881564"/>
                </a:moveTo>
                <a:lnTo>
                  <a:pt x="0" y="5881564"/>
                </a:lnTo>
                <a:lnTo>
                  <a:pt x="0" y="996800"/>
                </a:lnTo>
                <a:lnTo>
                  <a:pt x="5203605" y="0"/>
                </a:lnTo>
                <a:close/>
              </a:path>
            </a:pathLst>
          </a:cu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743142" y="765667"/>
            <a:ext cx="4387208" cy="5571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0" i="0" cap="all" baseline="0">
                <a:solidFill>
                  <a:srgbClr val="2E216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pPr lvl="0"/>
            <a:r>
              <a:rPr lang="en-US"/>
              <a:t>Banner Slide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776728" y="1902266"/>
            <a:ext cx="4353622" cy="3237905"/>
          </a:xfrm>
          <a:prstGeom prst="rect">
            <a:avLst/>
          </a:prstGeom>
        </p:spPr>
        <p:txBody>
          <a:bodyPr>
            <a:noAutofit/>
          </a:bodyPr>
          <a:lstStyle>
            <a:lvl1pPr marL="173038" marR="0" indent="-173038" algn="l" defTabSz="914400" rtl="0" eaLnBrk="1" fontAlgn="auto" latinLnBrk="0" hangingPunct="1">
              <a:lnSpc>
                <a:spcPts val="308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 typeface="Arial" charset="0"/>
              <a:buChar char="•"/>
              <a:tabLst>
                <a:tab pos="1247775" algn="l"/>
              </a:tabLst>
              <a:defRPr sz="2400" b="0" i="0">
                <a:solidFill>
                  <a:srgbClr val="333D47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631825" indent="-174625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tabLst/>
              <a:defRPr sz="2100" b="0" i="0" baseline="0">
                <a:latin typeface="Calibri Light" charset="0"/>
                <a:ea typeface="Calibri Light" charset="0"/>
                <a:cs typeface="Calibri Light" charset="0"/>
              </a:defRPr>
            </a:lvl2pPr>
            <a:lvl3pPr marL="1089025" indent="-174625"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tabLst/>
              <a:defRPr sz="1800" b="0" i="0">
                <a:latin typeface="Calibri Light" charset="0"/>
                <a:ea typeface="Calibri Light" charset="0"/>
                <a:cs typeface="Calibri Light" charset="0"/>
              </a:defRPr>
            </a:lvl3pPr>
            <a:lvl4pPr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/>
              <a:t>Bulleted text</a:t>
            </a:r>
          </a:p>
          <a:p>
            <a:pPr lvl="1"/>
            <a:r>
              <a:rPr lang="en-US"/>
              <a:t>Sub-bulleted text</a:t>
            </a:r>
          </a:p>
          <a:p>
            <a:pPr lvl="2"/>
            <a:r>
              <a:rPr lang="en-US"/>
              <a:t>Sub-sub-bulleted text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9FCF5C50-BE6E-184D-9EA9-1DE1F51EC7D7}"/>
              </a:ext>
            </a:extLst>
          </p:cNvPr>
          <p:cNvSpPr/>
          <p:nvPr userDrawn="1"/>
        </p:nvSpPr>
        <p:spPr>
          <a:xfrm>
            <a:off x="838200" y="1532077"/>
            <a:ext cx="506641" cy="62223"/>
          </a:xfrm>
          <a:custGeom>
            <a:avLst/>
            <a:gdLst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22486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621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12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75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066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8836"/>
              <a:gd name="connsiteY0" fmla="*/ 0 h 77345"/>
              <a:gd name="connsiteX1" fmla="*/ 528836 w 528836"/>
              <a:gd name="connsiteY1" fmla="*/ 0 h 77345"/>
              <a:gd name="connsiteX2" fmla="*/ 506611 w 528836"/>
              <a:gd name="connsiteY2" fmla="*/ 77345 h 77345"/>
              <a:gd name="connsiteX3" fmla="*/ 0 w 528836"/>
              <a:gd name="connsiteY3" fmla="*/ 77345 h 77345"/>
              <a:gd name="connsiteX4" fmla="*/ 0 w 528836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066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22486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193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61" h="77345">
                <a:moveTo>
                  <a:pt x="0" y="0"/>
                </a:moveTo>
                <a:lnTo>
                  <a:pt x="538361" y="0"/>
                </a:lnTo>
                <a:lnTo>
                  <a:pt x="519311" y="77345"/>
                </a:lnTo>
                <a:lnTo>
                  <a:pt x="0" y="77345"/>
                </a:lnTo>
                <a:lnTo>
                  <a:pt x="0" y="0"/>
                </a:lnTo>
                <a:close/>
              </a:path>
            </a:pathLst>
          </a:custGeom>
          <a:solidFill>
            <a:srgbClr val="F5C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1D7FF05-613D-5845-B871-CEF3C4FD6E6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>
                <a:solidFill>
                  <a:srgbClr val="B5B4B4"/>
                </a:solidFill>
              </a:rPr>
              <a:t>UW Primary Care and Population Health</a:t>
            </a: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80571" y="6379500"/>
            <a:ext cx="4180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C2DBD0CA-D6A9-49B5-8B34-3196A61815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62986-A3B8-934D-8A8B-50FDCE26EA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Text Slide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364389" y="2918467"/>
            <a:ext cx="11416278" cy="3304780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defRPr sz="2400" b="0" i="0">
                <a:solidFill>
                  <a:srgbClr val="333D47"/>
                </a:solidFill>
                <a:effectLst/>
                <a:latin typeface="Calibri Light" charset="0"/>
                <a:ea typeface="Calibri Light" charset="0"/>
                <a:cs typeface="Calibri Light" charset="0"/>
              </a:defRPr>
            </a:lvl1pPr>
            <a:lvl2pPr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/>
              <a:t>Body text goes here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98C4377-3F3A-AA45-8985-7AA39054DF2F}"/>
              </a:ext>
            </a:extLst>
          </p:cNvPr>
          <p:cNvSpPr/>
          <p:nvPr userDrawn="1"/>
        </p:nvSpPr>
        <p:spPr>
          <a:xfrm rot="10800000">
            <a:off x="-30480" y="0"/>
            <a:ext cx="12252960" cy="91440"/>
          </a:xfrm>
          <a:prstGeom prst="rect">
            <a:avLst/>
          </a:prstGeom>
          <a:gradFill>
            <a:gsLst>
              <a:gs pos="33000">
                <a:srgbClr val="35246C"/>
              </a:gs>
              <a:gs pos="100000">
                <a:srgbClr val="77236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9FCF5C50-BE6E-184D-9EA9-1DE1F51EC7D7}"/>
              </a:ext>
            </a:extLst>
          </p:cNvPr>
          <p:cNvSpPr/>
          <p:nvPr userDrawn="1"/>
        </p:nvSpPr>
        <p:spPr>
          <a:xfrm>
            <a:off x="457200" y="1532077"/>
            <a:ext cx="506641" cy="62223"/>
          </a:xfrm>
          <a:custGeom>
            <a:avLst/>
            <a:gdLst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22486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621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12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75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066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8836"/>
              <a:gd name="connsiteY0" fmla="*/ 0 h 77345"/>
              <a:gd name="connsiteX1" fmla="*/ 528836 w 528836"/>
              <a:gd name="connsiteY1" fmla="*/ 0 h 77345"/>
              <a:gd name="connsiteX2" fmla="*/ 506611 w 528836"/>
              <a:gd name="connsiteY2" fmla="*/ 77345 h 77345"/>
              <a:gd name="connsiteX3" fmla="*/ 0 w 528836"/>
              <a:gd name="connsiteY3" fmla="*/ 77345 h 77345"/>
              <a:gd name="connsiteX4" fmla="*/ 0 w 528836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066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22486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193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61" h="77345">
                <a:moveTo>
                  <a:pt x="0" y="0"/>
                </a:moveTo>
                <a:lnTo>
                  <a:pt x="538361" y="0"/>
                </a:lnTo>
                <a:lnTo>
                  <a:pt x="519311" y="77345"/>
                </a:lnTo>
                <a:lnTo>
                  <a:pt x="0" y="77345"/>
                </a:lnTo>
                <a:lnTo>
                  <a:pt x="0" y="0"/>
                </a:lnTo>
                <a:close/>
              </a:path>
            </a:pathLst>
          </a:custGeom>
          <a:solidFill>
            <a:srgbClr val="F5C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277195-73EF-4D47-8E6F-BD4F62B5D87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>
                <a:solidFill>
                  <a:srgbClr val="B5B4B4"/>
                </a:solidFill>
              </a:rPr>
              <a:t>UW Primary Care and Population Health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84410E3-9057-234E-AA12-BD0FC19BCBE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4389" y="1919288"/>
            <a:ext cx="11416277" cy="790575"/>
          </a:xfrm>
        </p:spPr>
        <p:txBody>
          <a:bodyPr>
            <a:noAutofit/>
          </a:bodyPr>
          <a:lstStyle>
            <a:lvl1pPr algn="l">
              <a:lnSpc>
                <a:spcPts val="3120"/>
              </a:lnSpc>
              <a:tabLst>
                <a:tab pos="1247775" algn="l"/>
              </a:tabLst>
              <a:defRPr sz="2400" b="0" i="0">
                <a:latin typeface="Calibri Light" charset="0"/>
              </a:defRPr>
            </a:lvl1pPr>
          </a:lstStyle>
          <a:p>
            <a:pPr lvl="0"/>
            <a:r>
              <a:rPr lang="en-US"/>
              <a:t>This is a longer sub header for the slide. If it does not run into two lines, please adjust the body text below to equal the spacing as shown. 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80571" y="6379500"/>
            <a:ext cx="4180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C2DBD0CA-D6A9-49B5-8B34-3196A61815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909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nut Char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544F5BB-131B-BC47-85A2-7AF786579D81}"/>
              </a:ext>
            </a:extLst>
          </p:cNvPr>
          <p:cNvSpPr txBox="1">
            <a:spLocks/>
          </p:cNvSpPr>
          <p:nvPr userDrawn="1"/>
        </p:nvSpPr>
        <p:spPr>
          <a:xfrm>
            <a:off x="548994" y="1437861"/>
            <a:ext cx="5639348" cy="784338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1247775" algn="l"/>
              </a:tabLst>
            </a:pPr>
            <a:endParaRPr lang="en-US" b="0" i="0">
              <a:solidFill>
                <a:srgbClr val="474747"/>
              </a:solidFill>
              <a:latin typeface="Calibri Light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32769F-46B4-7E42-B14E-84F6D120597B}"/>
              </a:ext>
            </a:extLst>
          </p:cNvPr>
          <p:cNvCxnSpPr/>
          <p:nvPr userDrawn="1"/>
        </p:nvCxnSpPr>
        <p:spPr>
          <a:xfrm>
            <a:off x="460214" y="4326635"/>
            <a:ext cx="4182621" cy="0"/>
          </a:xfrm>
          <a:prstGeom prst="line">
            <a:avLst/>
          </a:prstGeom>
          <a:ln w="158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ngleBackground_gold_RGB.png">
            <a:extLst>
              <a:ext uri="{FF2B5EF4-FFF2-40B4-BE49-F238E27FC236}">
                <a16:creationId xmlns:a16="http://schemas.microsoft.com/office/drawing/2014/main" id="{47676B41-8F82-9E48-A09C-150105BCB0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rgbClr val="33006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490" t="60754" b="10780"/>
          <a:stretch/>
        </p:blipFill>
        <p:spPr>
          <a:xfrm>
            <a:off x="477970" y="3419961"/>
            <a:ext cx="4182621" cy="102997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380312" y="2869552"/>
            <a:ext cx="4423700" cy="78928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pPr lvl="0"/>
            <a:r>
              <a:rPr lang="en-US"/>
              <a:t>Key Data Point: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66274" y="3794712"/>
            <a:ext cx="4437737" cy="53192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pPr lvl="0"/>
            <a:r>
              <a:rPr lang="en-US"/>
              <a:t>0.0%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380312" y="4288656"/>
            <a:ext cx="4423700" cy="49831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00" b="0" i="0" cap="all" baseline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pPr lvl="0"/>
            <a:r>
              <a:rPr lang="en-US"/>
              <a:t>Data period: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98C4377-3F3A-AA45-8985-7AA39054DF2F}"/>
              </a:ext>
            </a:extLst>
          </p:cNvPr>
          <p:cNvSpPr/>
          <p:nvPr userDrawn="1"/>
        </p:nvSpPr>
        <p:spPr>
          <a:xfrm rot="10800000">
            <a:off x="-30480" y="0"/>
            <a:ext cx="12252960" cy="91440"/>
          </a:xfrm>
          <a:prstGeom prst="rect">
            <a:avLst/>
          </a:prstGeom>
          <a:gradFill>
            <a:gsLst>
              <a:gs pos="33000">
                <a:srgbClr val="35246C"/>
              </a:gs>
              <a:gs pos="100000">
                <a:srgbClr val="77236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8E83C42-59F1-8F4C-A6EA-33CAF95E549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>
                <a:solidFill>
                  <a:srgbClr val="B5B4B4"/>
                </a:solidFill>
              </a:rPr>
              <a:t>UW Primary Care and Population Health</a:t>
            </a: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214C4636-75C6-EF43-A217-78277A34F9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4389" y="741933"/>
            <a:ext cx="11416278" cy="375667"/>
          </a:xfrm>
        </p:spPr>
        <p:txBody>
          <a:bodyPr>
            <a:normAutofit/>
          </a:bodyPr>
          <a:lstStyle>
            <a:lvl1pPr>
              <a:defRPr sz="2800" b="0" i="0">
                <a:latin typeface="Calibri Light" charset="0"/>
              </a:defRPr>
            </a:lvl1pPr>
          </a:lstStyle>
          <a:p>
            <a:r>
              <a:rPr lang="en-US"/>
              <a:t>Pie Chart Title</a:t>
            </a: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95E304A8-25FF-2B43-9EA3-B009C89F1606}"/>
              </a:ext>
            </a:extLst>
          </p:cNvPr>
          <p:cNvSpPr/>
          <p:nvPr userDrawn="1"/>
        </p:nvSpPr>
        <p:spPr>
          <a:xfrm>
            <a:off x="457200" y="1352391"/>
            <a:ext cx="506641" cy="62223"/>
          </a:xfrm>
          <a:custGeom>
            <a:avLst/>
            <a:gdLst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22486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621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12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75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066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8836"/>
              <a:gd name="connsiteY0" fmla="*/ 0 h 77345"/>
              <a:gd name="connsiteX1" fmla="*/ 528836 w 528836"/>
              <a:gd name="connsiteY1" fmla="*/ 0 h 77345"/>
              <a:gd name="connsiteX2" fmla="*/ 506611 w 528836"/>
              <a:gd name="connsiteY2" fmla="*/ 77345 h 77345"/>
              <a:gd name="connsiteX3" fmla="*/ 0 w 528836"/>
              <a:gd name="connsiteY3" fmla="*/ 77345 h 77345"/>
              <a:gd name="connsiteX4" fmla="*/ 0 w 528836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066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22486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193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61" h="77345">
                <a:moveTo>
                  <a:pt x="0" y="0"/>
                </a:moveTo>
                <a:lnTo>
                  <a:pt x="538361" y="0"/>
                </a:lnTo>
                <a:lnTo>
                  <a:pt x="519311" y="77345"/>
                </a:lnTo>
                <a:lnTo>
                  <a:pt x="0" y="77345"/>
                </a:lnTo>
                <a:lnTo>
                  <a:pt x="0" y="0"/>
                </a:lnTo>
                <a:close/>
              </a:path>
            </a:pathLst>
          </a:custGeom>
          <a:solidFill>
            <a:srgbClr val="F5C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80571" y="6379500"/>
            <a:ext cx="4180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C2DBD0CA-D6A9-49B5-8B34-3196A61815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" userDrawn="1">
          <p15:clr>
            <a:srgbClr val="FBAE40"/>
          </p15:clr>
        </p15:guide>
        <p15:guide id="2" pos="3384">
          <p15:clr>
            <a:srgbClr val="FBAE40"/>
          </p15:clr>
        </p15:guide>
        <p15:guide id="3" pos="5976">
          <p15:clr>
            <a:srgbClr val="FBAE40"/>
          </p15:clr>
        </p15:guide>
        <p15:guide id="4" orient="horz" pos="624">
          <p15:clr>
            <a:srgbClr val="FBAE40"/>
          </p15:clr>
        </p15:guide>
        <p15:guide id="5" pos="6240">
          <p15:clr>
            <a:srgbClr val="FBAE40"/>
          </p15:clr>
        </p15:guide>
        <p15:guide id="6" orient="horz" pos="3240">
          <p15:clr>
            <a:srgbClr val="FBAE40"/>
          </p15:clr>
        </p15:guide>
        <p15:guide id="7" orient="horz" pos="367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 Char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6544F5BB-131B-BC47-85A2-7AF786579D81}"/>
              </a:ext>
            </a:extLst>
          </p:cNvPr>
          <p:cNvSpPr txBox="1">
            <a:spLocks/>
          </p:cNvSpPr>
          <p:nvPr userDrawn="1"/>
        </p:nvSpPr>
        <p:spPr>
          <a:xfrm>
            <a:off x="548994" y="1437861"/>
            <a:ext cx="5639348" cy="784338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1247775" algn="l"/>
              </a:tabLst>
            </a:pPr>
            <a:endParaRPr lang="en-US" b="0" i="0">
              <a:solidFill>
                <a:srgbClr val="474747"/>
              </a:solidFill>
              <a:latin typeface="Calibri Light" charset="0"/>
            </a:endParaRP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6" hasCustomPrompt="1"/>
          </p:nvPr>
        </p:nvSpPr>
        <p:spPr>
          <a:xfrm>
            <a:off x="360661" y="1563330"/>
            <a:ext cx="11410161" cy="5334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0" i="0">
                <a:solidFill>
                  <a:srgbClr val="333D47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pPr lvl="0"/>
            <a:r>
              <a:rPr lang="en-US"/>
              <a:t>Optional sub text can go here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7" hasCustomPrompt="1"/>
          </p:nvPr>
        </p:nvSpPr>
        <p:spPr>
          <a:xfrm>
            <a:off x="8921334" y="5776111"/>
            <a:ext cx="2788312" cy="44266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 b="0" i="0" cap="all" baseline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pPr lvl="0"/>
            <a:r>
              <a:rPr lang="en-US"/>
              <a:t>Data period: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98C4377-3F3A-AA45-8985-7AA39054DF2F}"/>
              </a:ext>
            </a:extLst>
          </p:cNvPr>
          <p:cNvSpPr/>
          <p:nvPr userDrawn="1"/>
        </p:nvSpPr>
        <p:spPr>
          <a:xfrm rot="10800000">
            <a:off x="-30480" y="0"/>
            <a:ext cx="12252960" cy="91440"/>
          </a:xfrm>
          <a:prstGeom prst="rect">
            <a:avLst/>
          </a:prstGeom>
          <a:gradFill>
            <a:gsLst>
              <a:gs pos="33000">
                <a:srgbClr val="35246C"/>
              </a:gs>
              <a:gs pos="100000">
                <a:srgbClr val="77236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9FCF5C50-BE6E-184D-9EA9-1DE1F51EC7D7}"/>
              </a:ext>
            </a:extLst>
          </p:cNvPr>
          <p:cNvSpPr/>
          <p:nvPr userDrawn="1"/>
        </p:nvSpPr>
        <p:spPr>
          <a:xfrm>
            <a:off x="457200" y="1352391"/>
            <a:ext cx="506641" cy="62223"/>
          </a:xfrm>
          <a:custGeom>
            <a:avLst/>
            <a:gdLst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22486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621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12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75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066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8836"/>
              <a:gd name="connsiteY0" fmla="*/ 0 h 77345"/>
              <a:gd name="connsiteX1" fmla="*/ 528836 w 528836"/>
              <a:gd name="connsiteY1" fmla="*/ 0 h 77345"/>
              <a:gd name="connsiteX2" fmla="*/ 506611 w 528836"/>
              <a:gd name="connsiteY2" fmla="*/ 77345 h 77345"/>
              <a:gd name="connsiteX3" fmla="*/ 0 w 528836"/>
              <a:gd name="connsiteY3" fmla="*/ 77345 h 77345"/>
              <a:gd name="connsiteX4" fmla="*/ 0 w 528836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066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22486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193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61" h="77345">
                <a:moveTo>
                  <a:pt x="0" y="0"/>
                </a:moveTo>
                <a:lnTo>
                  <a:pt x="538361" y="0"/>
                </a:lnTo>
                <a:lnTo>
                  <a:pt x="519311" y="77345"/>
                </a:lnTo>
                <a:lnTo>
                  <a:pt x="0" y="77345"/>
                </a:lnTo>
                <a:lnTo>
                  <a:pt x="0" y="0"/>
                </a:lnTo>
                <a:close/>
              </a:path>
            </a:pathLst>
          </a:custGeom>
          <a:solidFill>
            <a:srgbClr val="F5C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F152F69-F994-844D-90D5-39EB0C1A676B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>
                <a:solidFill>
                  <a:srgbClr val="B5B4B4"/>
                </a:solidFill>
              </a:rPr>
              <a:t>UW Primary Care and Population Health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DBE3270-7FAD-6B48-8B75-2B5CE77341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4389" y="741933"/>
            <a:ext cx="11416278" cy="375667"/>
          </a:xfrm>
        </p:spPr>
        <p:txBody>
          <a:bodyPr>
            <a:normAutofit/>
          </a:bodyPr>
          <a:lstStyle>
            <a:lvl1pPr>
              <a:defRPr sz="2800" b="0" i="0">
                <a:latin typeface="Calibri Light" charset="0"/>
              </a:defRPr>
            </a:lvl1pPr>
          </a:lstStyle>
          <a:p>
            <a:r>
              <a:rPr lang="en-US"/>
              <a:t>Bar Chart Title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80571" y="6379500"/>
            <a:ext cx="4180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C2DBD0CA-D6A9-49B5-8B34-3196A61815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" userDrawn="1">
          <p15:clr>
            <a:srgbClr val="FBAE40"/>
          </p15:clr>
        </p15:guide>
        <p15:guide id="2" orient="horz" pos="864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/>
          </p:cNvSpPr>
          <p:nvPr>
            <p:ph type="pic" sz="quarter" idx="15"/>
          </p:nvPr>
        </p:nvSpPr>
        <p:spPr>
          <a:xfrm>
            <a:off x="6737350" y="571500"/>
            <a:ext cx="5454650" cy="56769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177800" sx="99000" sy="99000" algn="ctr" rotWithShape="0">
              <a:schemeClr val="tx1">
                <a:alpha val="25000"/>
              </a:schemeClr>
            </a:outerShdw>
          </a:effectLst>
        </p:spPr>
        <p:txBody>
          <a:bodyPr anchor="ctr" anchorCtr="0"/>
          <a:lstStyle>
            <a:lvl1pPr marL="228600" indent="0" algn="ctr">
              <a:buNone/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544F5BB-131B-BC47-85A2-7AF786579D81}"/>
              </a:ext>
            </a:extLst>
          </p:cNvPr>
          <p:cNvSpPr txBox="1">
            <a:spLocks/>
          </p:cNvSpPr>
          <p:nvPr userDrawn="1"/>
        </p:nvSpPr>
        <p:spPr>
          <a:xfrm>
            <a:off x="548994" y="1437861"/>
            <a:ext cx="5639348" cy="784338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tabLst>
                <a:tab pos="1247775" algn="l"/>
              </a:tabLst>
            </a:pPr>
            <a:endParaRPr lang="en-US" b="0" i="0">
              <a:solidFill>
                <a:srgbClr val="474747"/>
              </a:solidFill>
              <a:latin typeface="Calibri Light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649A38A-B4E4-3D4A-B1B3-756795080968}"/>
              </a:ext>
            </a:extLst>
          </p:cNvPr>
          <p:cNvSpPr/>
          <p:nvPr userDrawn="1"/>
        </p:nvSpPr>
        <p:spPr>
          <a:xfrm>
            <a:off x="460093" y="2076348"/>
            <a:ext cx="506641" cy="62223"/>
          </a:xfrm>
          <a:custGeom>
            <a:avLst/>
            <a:gdLst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22486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621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12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75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066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8836"/>
              <a:gd name="connsiteY0" fmla="*/ 0 h 77345"/>
              <a:gd name="connsiteX1" fmla="*/ 528836 w 528836"/>
              <a:gd name="connsiteY1" fmla="*/ 0 h 77345"/>
              <a:gd name="connsiteX2" fmla="*/ 506611 w 528836"/>
              <a:gd name="connsiteY2" fmla="*/ 77345 h 77345"/>
              <a:gd name="connsiteX3" fmla="*/ 0 w 528836"/>
              <a:gd name="connsiteY3" fmla="*/ 77345 h 77345"/>
              <a:gd name="connsiteX4" fmla="*/ 0 w 528836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066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22486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193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61" h="77345">
                <a:moveTo>
                  <a:pt x="0" y="0"/>
                </a:moveTo>
                <a:lnTo>
                  <a:pt x="538361" y="0"/>
                </a:lnTo>
                <a:lnTo>
                  <a:pt x="519311" y="77345"/>
                </a:lnTo>
                <a:lnTo>
                  <a:pt x="0" y="77345"/>
                </a:lnTo>
                <a:lnTo>
                  <a:pt x="0" y="0"/>
                </a:lnTo>
                <a:close/>
              </a:path>
            </a:pathLst>
          </a:custGeom>
          <a:solidFill>
            <a:srgbClr val="F5C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364389" y="514585"/>
            <a:ext cx="5987859" cy="1541040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/>
              <a:t>Text Slide With Image 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364389" y="2446193"/>
            <a:ext cx="5987859" cy="47293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0" i="0">
                <a:latin typeface="Calibri Light" charset="0"/>
              </a:defRPr>
            </a:lvl1pPr>
          </a:lstStyle>
          <a:p>
            <a:pPr lvl="0"/>
            <a:r>
              <a:rPr lang="en-US"/>
              <a:t>This is a sub header for the slide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364389" y="3089015"/>
            <a:ext cx="5987859" cy="315938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0" i="0" baseline="0">
                <a:solidFill>
                  <a:srgbClr val="333D47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pPr lvl="0"/>
            <a:r>
              <a:rPr lang="en-US"/>
              <a:t>Body text goes here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98C4377-3F3A-AA45-8985-7AA39054DF2F}"/>
              </a:ext>
            </a:extLst>
          </p:cNvPr>
          <p:cNvSpPr/>
          <p:nvPr userDrawn="1"/>
        </p:nvSpPr>
        <p:spPr>
          <a:xfrm rot="10800000">
            <a:off x="-30480" y="0"/>
            <a:ext cx="12252960" cy="91440"/>
          </a:xfrm>
          <a:prstGeom prst="rect">
            <a:avLst/>
          </a:prstGeom>
          <a:gradFill>
            <a:gsLst>
              <a:gs pos="33000">
                <a:srgbClr val="35246C"/>
              </a:gs>
              <a:gs pos="100000">
                <a:srgbClr val="77236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A20B4A3-8AB3-414B-B30E-049702F254F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>
                <a:solidFill>
                  <a:srgbClr val="B5B4B4"/>
                </a:solidFill>
              </a:rPr>
              <a:t>UW Primary Care and Population Health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80571" y="6379500"/>
            <a:ext cx="4180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C2DBD0CA-D6A9-49B5-8B34-3196A61815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" userDrawn="1">
          <p15:clr>
            <a:srgbClr val="FBAE40"/>
          </p15:clr>
        </p15:guide>
        <p15:guide id="2" orient="horz" pos="360" userDrawn="1">
          <p15:clr>
            <a:srgbClr val="FBAE40"/>
          </p15:clr>
        </p15:guide>
        <p15:guide id="3" orient="horz" pos="1608" userDrawn="1">
          <p15:clr>
            <a:srgbClr val="FBAE40"/>
          </p15:clr>
        </p15:guide>
        <p15:guide id="4" orient="horz" pos="216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DBF0CCB-4DAF-6D4A-BFB7-B893A1F01BD0}"/>
              </a:ext>
            </a:extLst>
          </p:cNvPr>
          <p:cNvSpPr/>
          <p:nvPr userDrawn="1"/>
        </p:nvSpPr>
        <p:spPr>
          <a:xfrm>
            <a:off x="6851228" y="2016928"/>
            <a:ext cx="4991477" cy="41171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4389" y="546895"/>
            <a:ext cx="11478316" cy="132556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Text Slide With Bullet List #1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364389" y="1944218"/>
            <a:ext cx="6086288" cy="418988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100" b="0" i="0">
                <a:solidFill>
                  <a:srgbClr val="333D47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pPr lvl="0"/>
            <a:r>
              <a:rPr lang="en-US"/>
              <a:t>Body text goes here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7153289" y="2327100"/>
            <a:ext cx="4393089" cy="81303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0" i="0">
                <a:latin typeface="Calibri Light" charset="0"/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This is a sub header for bullets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7153289" y="3262672"/>
            <a:ext cx="4393090" cy="2709250"/>
          </a:xfrm>
          <a:prstGeom prst="rect">
            <a:avLst/>
          </a:prstGeom>
        </p:spPr>
        <p:txBody>
          <a:bodyPr>
            <a:normAutofit/>
          </a:bodyPr>
          <a:lstStyle>
            <a:lvl1pPr marL="290513" indent="-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tabLst>
                <a:tab pos="1247775" algn="l"/>
              </a:tabLst>
              <a:defRPr sz="2100" b="0" i="0">
                <a:solidFill>
                  <a:srgbClr val="333D47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pPr lvl="0"/>
            <a:r>
              <a:rPr lang="en-US"/>
              <a:t>Bullet</a:t>
            </a:r>
          </a:p>
          <a:p>
            <a:pPr lvl="0"/>
            <a:r>
              <a:rPr lang="en-US"/>
              <a:t>Bullet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98C4377-3F3A-AA45-8985-7AA39054DF2F}"/>
              </a:ext>
            </a:extLst>
          </p:cNvPr>
          <p:cNvSpPr/>
          <p:nvPr userDrawn="1"/>
        </p:nvSpPr>
        <p:spPr>
          <a:xfrm rot="10800000">
            <a:off x="-30480" y="0"/>
            <a:ext cx="12252960" cy="91440"/>
          </a:xfrm>
          <a:prstGeom prst="rect">
            <a:avLst/>
          </a:prstGeom>
          <a:gradFill>
            <a:gsLst>
              <a:gs pos="33000">
                <a:srgbClr val="35246C"/>
              </a:gs>
              <a:gs pos="100000">
                <a:srgbClr val="77236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9FCF5C50-BE6E-184D-9EA9-1DE1F51EC7D7}"/>
              </a:ext>
            </a:extLst>
          </p:cNvPr>
          <p:cNvSpPr/>
          <p:nvPr userDrawn="1"/>
        </p:nvSpPr>
        <p:spPr>
          <a:xfrm>
            <a:off x="457200" y="1532077"/>
            <a:ext cx="506641" cy="62223"/>
          </a:xfrm>
          <a:custGeom>
            <a:avLst/>
            <a:gdLst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22486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621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12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48756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2486"/>
              <a:gd name="connsiteY0" fmla="*/ 0 h 77345"/>
              <a:gd name="connsiteX1" fmla="*/ 522486 w 522486"/>
              <a:gd name="connsiteY1" fmla="*/ 0 h 77345"/>
              <a:gd name="connsiteX2" fmla="*/ 506611 w 522486"/>
              <a:gd name="connsiteY2" fmla="*/ 77345 h 77345"/>
              <a:gd name="connsiteX3" fmla="*/ 0 w 522486"/>
              <a:gd name="connsiteY3" fmla="*/ 77345 h 77345"/>
              <a:gd name="connsiteX4" fmla="*/ 0 w 522486"/>
              <a:gd name="connsiteY4" fmla="*/ 0 h 77345"/>
              <a:gd name="connsiteX0" fmla="*/ 0 w 528836"/>
              <a:gd name="connsiteY0" fmla="*/ 0 h 77345"/>
              <a:gd name="connsiteX1" fmla="*/ 528836 w 528836"/>
              <a:gd name="connsiteY1" fmla="*/ 0 h 77345"/>
              <a:gd name="connsiteX2" fmla="*/ 506611 w 528836"/>
              <a:gd name="connsiteY2" fmla="*/ 77345 h 77345"/>
              <a:gd name="connsiteX3" fmla="*/ 0 w 528836"/>
              <a:gd name="connsiteY3" fmla="*/ 77345 h 77345"/>
              <a:gd name="connsiteX4" fmla="*/ 0 w 528836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066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22486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  <a:gd name="connsiteX0" fmla="*/ 0 w 538361"/>
              <a:gd name="connsiteY0" fmla="*/ 0 h 77345"/>
              <a:gd name="connsiteX1" fmla="*/ 538361 w 538361"/>
              <a:gd name="connsiteY1" fmla="*/ 0 h 77345"/>
              <a:gd name="connsiteX2" fmla="*/ 519311 w 538361"/>
              <a:gd name="connsiteY2" fmla="*/ 77345 h 77345"/>
              <a:gd name="connsiteX3" fmla="*/ 0 w 538361"/>
              <a:gd name="connsiteY3" fmla="*/ 77345 h 77345"/>
              <a:gd name="connsiteX4" fmla="*/ 0 w 538361"/>
              <a:gd name="connsiteY4" fmla="*/ 0 h 7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61" h="77345">
                <a:moveTo>
                  <a:pt x="0" y="0"/>
                </a:moveTo>
                <a:lnTo>
                  <a:pt x="538361" y="0"/>
                </a:lnTo>
                <a:lnTo>
                  <a:pt x="519311" y="77345"/>
                </a:lnTo>
                <a:lnTo>
                  <a:pt x="0" y="77345"/>
                </a:lnTo>
                <a:lnTo>
                  <a:pt x="0" y="0"/>
                </a:lnTo>
                <a:close/>
              </a:path>
            </a:pathLst>
          </a:custGeom>
          <a:solidFill>
            <a:srgbClr val="F5C0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1BFDAA-F268-BC4D-8FB5-C68F9063678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>
                <a:solidFill>
                  <a:srgbClr val="B5B4B4"/>
                </a:solidFill>
              </a:rPr>
              <a:t>UW Primary Care and Population Health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80571" y="6379500"/>
            <a:ext cx="4180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C2DBD0CA-D6A9-49B5-8B34-3196A61815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6" userDrawn="1">
          <p15:clr>
            <a:srgbClr val="FBAE40"/>
          </p15:clr>
        </p15:guide>
        <p15:guide id="2" pos="7464" userDrawn="1">
          <p15:clr>
            <a:srgbClr val="FBAE40"/>
          </p15:clr>
        </p15:guide>
        <p15:guide id="3" orient="horz" pos="1920" userDrawn="1">
          <p15:clr>
            <a:srgbClr val="FBAE40"/>
          </p15:clr>
        </p15:guide>
        <p15:guide id="4" pos="4560" userDrawn="1">
          <p15:clr>
            <a:srgbClr val="FBAE40"/>
          </p15:clr>
        </p15:guide>
        <p15:guide id="5" pos="472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emf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.emf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A665B8-7690-0340-BB77-7C070FBA2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389" y="526072"/>
            <a:ext cx="11416278" cy="8719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EC522-04BE-1E46-9613-14F16F5A4B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1522" y="6452244"/>
            <a:ext cx="2410752" cy="2730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>
                <a:solidFill>
                  <a:srgbClr val="B5B4B4"/>
                </a:solidFill>
              </a:rPr>
              <a:t>UW Primary Care and Population Health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3E5D1F-346B-5044-B6AA-4A6A38C3A2A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40000"/>
          </a:blip>
          <a:stretch>
            <a:fillRect/>
          </a:stretch>
        </p:blipFill>
        <p:spPr>
          <a:xfrm>
            <a:off x="10680883" y="6468428"/>
            <a:ext cx="1202283" cy="160304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B42DF5-13D4-7C41-8F4C-B41CE9AA44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2533" y="1825625"/>
            <a:ext cx="1140813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80571" y="6379500"/>
            <a:ext cx="4180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C2DBD0CA-D6A9-49B5-8B34-3196A61815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470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1" r:id="rId2"/>
    <p:sldLayoutId id="2147483695" r:id="rId3"/>
    <p:sldLayoutId id="2147483670" r:id="rId4"/>
    <p:sldLayoutId id="2147483650" r:id="rId5"/>
    <p:sldLayoutId id="2147483664" r:id="rId6"/>
    <p:sldLayoutId id="2147483660" r:id="rId7"/>
    <p:sldLayoutId id="2147483666" r:id="rId8"/>
    <p:sldLayoutId id="2147483667" r:id="rId9"/>
    <p:sldLayoutId id="2147483672" r:id="rId10"/>
    <p:sldLayoutId id="2147483674" r:id="rId11"/>
    <p:sldLayoutId id="2147483673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0" i="0" kern="1200">
          <a:solidFill>
            <a:srgbClr val="2E2161"/>
          </a:solidFill>
          <a:latin typeface="Calibri Light" charset="0"/>
          <a:ea typeface="Calibri Light" charset="0"/>
          <a:cs typeface="Calibri Light" charset="0"/>
        </a:defRPr>
      </a:lvl1pPr>
    </p:titleStyle>
    <p:bodyStyle>
      <a:lvl1pPr marL="457200" indent="-228600" algn="l" defTabSz="914400" rtl="0" eaLnBrk="1" latinLnBrk="0" hangingPunct="1">
        <a:lnSpc>
          <a:spcPts val="3080"/>
        </a:lnSpc>
        <a:spcBef>
          <a:spcPts val="1000"/>
        </a:spcBef>
        <a:spcAft>
          <a:spcPts val="600"/>
        </a:spcAft>
        <a:buFont typeface="Arial" panose="020B0604020202020204" pitchFamily="34" charset="0"/>
        <a:buChar char="•"/>
        <a:tabLst>
          <a:tab pos="1247775" algn="l"/>
        </a:tabLst>
        <a:defRPr lang="en-US" sz="2800" b="0" i="0" kern="1200" dirty="0">
          <a:solidFill>
            <a:srgbClr val="333D47"/>
          </a:solidFill>
          <a:latin typeface="Calibri Light" charset="0"/>
          <a:ea typeface="Calibri Light" charset="0"/>
          <a:cs typeface="Calibri Light" charset="0"/>
        </a:defRPr>
      </a:lvl1pPr>
      <a:lvl2pPr marL="8001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333D47"/>
          </a:solidFill>
          <a:latin typeface="Calibri Light" charset="0"/>
          <a:ea typeface="Calibri Light" charset="0"/>
          <a:cs typeface="Calibri Light" charset="0"/>
        </a:defRPr>
      </a:lvl2pPr>
      <a:lvl3pPr marL="12573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333D47"/>
          </a:solidFill>
          <a:latin typeface="Calibri Light" charset="0"/>
          <a:ea typeface="Calibri Light" charset="0"/>
          <a:cs typeface="Calibri Light" charset="0"/>
        </a:defRPr>
      </a:lvl3pPr>
      <a:lvl4pPr marL="165735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333D47"/>
          </a:solidFill>
          <a:latin typeface="Calibri Light" charset="0"/>
          <a:ea typeface="Calibri Light" charset="0"/>
          <a:cs typeface="Calibri Light" charset="0"/>
        </a:defRPr>
      </a:lvl4pPr>
      <a:lvl5pPr marL="211455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333D47"/>
          </a:solidFill>
          <a:latin typeface="Calibri Light" charset="0"/>
          <a:ea typeface="Calibri Light" charset="0"/>
          <a:cs typeface="Calibri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" userDrawn="1">
          <p15:clr>
            <a:srgbClr val="F26B43"/>
          </p15:clr>
        </p15:guide>
        <p15:guide id="2" orient="horz" pos="4176" userDrawn="1">
          <p15:clr>
            <a:srgbClr val="F26B43"/>
          </p15:clr>
        </p15:guide>
        <p15:guide id="3" orient="horz" pos="69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tx2">
                <a:lumMod val="91000"/>
                <a:lumOff val="9000"/>
              </a:schemeClr>
            </a:gs>
            <a:gs pos="75000">
              <a:schemeClr val="tx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A665B8-7690-0340-BB77-7C070FBA2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389" y="526072"/>
            <a:ext cx="11416278" cy="8719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EC522-04BE-1E46-9613-14F16F5A4B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9947" y="6452244"/>
            <a:ext cx="2410752" cy="2730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>
                <a:solidFill>
                  <a:srgbClr val="B5B4B4"/>
                </a:solidFill>
              </a:rPr>
              <a:t>UW Primary Care and Population Health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134" y="6470725"/>
            <a:ext cx="1190065" cy="158675"/>
          </a:xfrm>
          <a:prstGeom prst="rect">
            <a:avLst/>
          </a:pr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44F9D2E-A832-1345-AF68-A8E3F63497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4389" y="1825625"/>
            <a:ext cx="1141627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80571" y="6379500"/>
            <a:ext cx="4180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C2DBD0CA-D6A9-49B5-8B34-3196A61815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879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707" r:id="rId2"/>
    <p:sldLayoutId id="2147483692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0" i="0" kern="1200">
          <a:solidFill>
            <a:schemeClr val="bg1"/>
          </a:solidFill>
          <a:latin typeface="Calibri Light" charset="0"/>
          <a:ea typeface="Calibri Light" charset="0"/>
          <a:cs typeface="Calibri Light" charset="0"/>
        </a:defRPr>
      </a:lvl1pPr>
    </p:titleStyle>
    <p:bodyStyle>
      <a:lvl1pPr marL="342900" indent="-342900" algn="l" defTabSz="914400" rtl="0" eaLnBrk="1" latinLnBrk="0" hangingPunct="1">
        <a:lnSpc>
          <a:spcPts val="3120"/>
        </a:lnSpc>
        <a:spcBef>
          <a:spcPts val="1000"/>
        </a:spcBef>
        <a:spcAft>
          <a:spcPts val="600"/>
        </a:spcAft>
        <a:buFont typeface="Arial" panose="020B0604020202020204" pitchFamily="34" charset="0"/>
        <a:buChar char="•"/>
        <a:tabLst>
          <a:tab pos="1247775" algn="l"/>
        </a:tabLst>
        <a:defRPr lang="en-US" sz="2400" b="0" i="0" kern="1200" dirty="0">
          <a:solidFill>
            <a:schemeClr val="bg1"/>
          </a:solidFill>
          <a:latin typeface="Calibri Light" charset="0"/>
          <a:ea typeface="Calibri Light" charset="0"/>
          <a:cs typeface="Calibri Light" charset="0"/>
        </a:defRPr>
      </a:lvl1pPr>
      <a:lvl2pPr marL="8001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Calibri Light" charset="0"/>
          <a:ea typeface="Calibri Light" charset="0"/>
          <a:cs typeface="Calibri Light" charset="0"/>
        </a:defRPr>
      </a:lvl2pPr>
      <a:lvl3pPr marL="12573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Calibri Light" charset="0"/>
          <a:ea typeface="Calibri Light" charset="0"/>
          <a:cs typeface="Calibri Light" charset="0"/>
        </a:defRPr>
      </a:lvl3pPr>
      <a:lvl4pPr marL="165735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Calibri Light" charset="0"/>
          <a:ea typeface="Calibri Light" charset="0"/>
          <a:cs typeface="Calibri Light" charset="0"/>
        </a:defRPr>
      </a:lvl4pPr>
      <a:lvl5pPr marL="211455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Calibri Light" charset="0"/>
          <a:ea typeface="Calibri Light" charset="0"/>
          <a:cs typeface="Calibri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">
          <p15:clr>
            <a:srgbClr val="F26B43"/>
          </p15:clr>
        </p15:guide>
        <p15:guide id="2" orient="horz" pos="4176">
          <p15:clr>
            <a:srgbClr val="F26B43"/>
          </p15:clr>
        </p15:guide>
        <p15:guide id="3" orient="horz" pos="696">
          <p15:clr>
            <a:srgbClr val="F26B43"/>
          </p15:clr>
        </p15:guide>
        <p15:guide id="4" orient="horz" pos="14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6C2B69"/>
            </a:gs>
            <a:gs pos="75000">
              <a:srgbClr val="3D2E6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A665B8-7690-0340-BB77-7C070FBA2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389" y="526072"/>
            <a:ext cx="11416278" cy="8719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EC522-04BE-1E46-9613-14F16F5A4B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9947" y="6452244"/>
            <a:ext cx="2410752" cy="2730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>
                <a:solidFill>
                  <a:srgbClr val="B5B4B4"/>
                </a:solidFill>
              </a:rPr>
              <a:t>UW Primary Care and Population Health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134" y="6470725"/>
            <a:ext cx="1190065" cy="158675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AD6CD8E-2A63-C24C-9F1F-6814992B72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4389" y="1825625"/>
            <a:ext cx="1141627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80571" y="6379500"/>
            <a:ext cx="4180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C2DBD0CA-D6A9-49B5-8B34-3196A61815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17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8" r:id="rId2"/>
    <p:sldLayoutId id="2147483706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0" i="0" kern="120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1pPr>
    </p:titleStyle>
    <p:bodyStyle>
      <a:lvl1pPr marL="342900" indent="-228600" algn="l" defTabSz="914400" rtl="0" eaLnBrk="1" latinLnBrk="0" hangingPunct="1">
        <a:lnSpc>
          <a:spcPts val="3080"/>
        </a:lnSpc>
        <a:spcBef>
          <a:spcPts val="1000"/>
        </a:spcBef>
        <a:spcAft>
          <a:spcPts val="600"/>
        </a:spcAft>
        <a:buFont typeface="Arial" panose="020B0604020202020204" pitchFamily="34" charset="0"/>
        <a:buChar char="•"/>
        <a:tabLst>
          <a:tab pos="1247775" algn="l"/>
        </a:tabLst>
        <a:defRPr sz="2400" b="0" i="0" kern="120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1pPr>
      <a:lvl2pPr marL="8001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2pPr>
      <a:lvl3pPr marL="12573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3pPr>
      <a:lvl4pPr marL="165735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4pPr>
      <a:lvl5pPr marL="211455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 Light" charset="0"/>
          <a:ea typeface="Calibri Light" charset="0"/>
          <a:cs typeface="Calibri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">
          <p15:clr>
            <a:srgbClr val="F26B43"/>
          </p15:clr>
        </p15:guide>
        <p15:guide id="2" orient="horz" pos="4176">
          <p15:clr>
            <a:srgbClr val="F26B43"/>
          </p15:clr>
        </p15:guide>
        <p15:guide id="3" orient="horz" pos="696">
          <p15:clr>
            <a:srgbClr val="F26B43"/>
          </p15:clr>
        </p15:guide>
        <p15:guide id="4" orient="horz" pos="14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A665B8-7690-0340-BB77-7C070FBA2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389" y="526072"/>
            <a:ext cx="11416278" cy="87190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EC522-04BE-1E46-9613-14F16F5A4B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1522" y="6452244"/>
            <a:ext cx="2410752" cy="27305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dirty="0">
                <a:solidFill>
                  <a:srgbClr val="B5B4B4"/>
                </a:solidFill>
              </a:rPr>
              <a:t>GO TO INSERT &gt; HEADER &amp; FOOTER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3E5D1F-346B-5044-B6AA-4A6A38C3A2A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40000"/>
          </a:blip>
          <a:stretch>
            <a:fillRect/>
          </a:stretch>
        </p:blipFill>
        <p:spPr>
          <a:xfrm>
            <a:off x="10680883" y="6468428"/>
            <a:ext cx="1202283" cy="160304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B42DF5-13D4-7C41-8F4C-B41CE9AA44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2533" y="1825625"/>
            <a:ext cx="1140813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380571" y="6379500"/>
            <a:ext cx="4180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C2DBD0CA-D6A9-49B5-8B34-3196A61815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914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0" i="0" kern="1200">
          <a:solidFill>
            <a:srgbClr val="2E2161"/>
          </a:solidFill>
          <a:latin typeface="Calibri Light" charset="0"/>
          <a:ea typeface="Calibri Light" charset="0"/>
          <a:cs typeface="Calibri Light" charset="0"/>
        </a:defRPr>
      </a:lvl1pPr>
    </p:titleStyle>
    <p:bodyStyle>
      <a:lvl1pPr marL="457200" indent="-228600" algn="l" defTabSz="914400" rtl="0" eaLnBrk="1" latinLnBrk="0" hangingPunct="1">
        <a:lnSpc>
          <a:spcPts val="3080"/>
        </a:lnSpc>
        <a:spcBef>
          <a:spcPts val="1000"/>
        </a:spcBef>
        <a:spcAft>
          <a:spcPts val="600"/>
        </a:spcAft>
        <a:buFont typeface="Arial" panose="020B0604020202020204" pitchFamily="34" charset="0"/>
        <a:buChar char="•"/>
        <a:tabLst>
          <a:tab pos="1247775" algn="l"/>
        </a:tabLst>
        <a:defRPr lang="en-US" sz="2800" b="0" i="0" kern="1200" dirty="0">
          <a:solidFill>
            <a:srgbClr val="333D47"/>
          </a:solidFill>
          <a:latin typeface="Calibri Light" charset="0"/>
          <a:ea typeface="Calibri Light" charset="0"/>
          <a:cs typeface="Calibri Light" charset="0"/>
        </a:defRPr>
      </a:lvl1pPr>
      <a:lvl2pPr marL="8001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333D47"/>
          </a:solidFill>
          <a:latin typeface="Calibri Light" charset="0"/>
          <a:ea typeface="Calibri Light" charset="0"/>
          <a:cs typeface="Calibri Light" charset="0"/>
        </a:defRPr>
      </a:lvl2pPr>
      <a:lvl3pPr marL="12573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333D47"/>
          </a:solidFill>
          <a:latin typeface="Calibri Light" charset="0"/>
          <a:ea typeface="Calibri Light" charset="0"/>
          <a:cs typeface="Calibri Light" charset="0"/>
        </a:defRPr>
      </a:lvl3pPr>
      <a:lvl4pPr marL="165735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333D47"/>
          </a:solidFill>
          <a:latin typeface="Calibri Light" charset="0"/>
          <a:ea typeface="Calibri Light" charset="0"/>
          <a:cs typeface="Calibri Light" charset="0"/>
        </a:defRPr>
      </a:lvl4pPr>
      <a:lvl5pPr marL="211455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333D47"/>
          </a:solidFill>
          <a:latin typeface="Calibri Light" charset="0"/>
          <a:ea typeface="Calibri Light" charset="0"/>
          <a:cs typeface="Calibri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" userDrawn="1">
          <p15:clr>
            <a:srgbClr val="F26B43"/>
          </p15:clr>
        </p15:guide>
        <p15:guide id="2" orient="horz" pos="4176" userDrawn="1">
          <p15:clr>
            <a:srgbClr val="F26B43"/>
          </p15:clr>
        </p15:guide>
        <p15:guide id="3" orient="horz" pos="6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epts.washington.edu/uwmedptn/wp-content/uploads/PCP-Diabetes-Panel-Report_Job-Aid.pdf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depts.washington.edu/uwmedptn/strategies-programs/population-health/panel-gap-management/2020-panel-management-training-materials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dmdonald@uw.ed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depts.washington.edu/uwmedptn/strategies-programs/population-health/panel-gap-management/2020-panel-management-training-materials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depts.washington.edu/uwmedptn/strategies-programs/population-health/panel-gap-management/2020-panel-management-training-materials/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vfang@uw.edu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8.xml"/><Relationship Id="rId4" Type="http://schemas.openxmlformats.org/officeDocument/2006/relationships/hyperlink" Target="mailto:lbdrake@uw.edu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chart" Target="../charts/char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hyperlink" Target="https://depts.washington.edu/uwmedptn/strategies-programs/population-health/empanelment/empanelment-and-panel-maintenance-toolkits/" TargetMode="External"/><Relationship Id="rId13" Type="http://schemas.openxmlformats.org/officeDocument/2006/relationships/image" Target="../media/image40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openxmlformats.org/officeDocument/2006/relationships/image" Target="../media/image39.sv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0.xml"/><Relationship Id="rId11" Type="http://schemas.openxmlformats.org/officeDocument/2006/relationships/image" Target="../media/image38.png"/><Relationship Id="rId5" Type="http://schemas.openxmlformats.org/officeDocument/2006/relationships/diagramQuickStyle" Target="../diagrams/quickStyle10.xml"/><Relationship Id="rId10" Type="http://schemas.openxmlformats.org/officeDocument/2006/relationships/image" Target="../media/image37.svg"/><Relationship Id="rId4" Type="http://schemas.openxmlformats.org/officeDocument/2006/relationships/diagramLayout" Target="../diagrams/layout10.xml"/><Relationship Id="rId9" Type="http://schemas.openxmlformats.org/officeDocument/2006/relationships/image" Target="../media/image36.png"/><Relationship Id="rId14" Type="http://schemas.openxmlformats.org/officeDocument/2006/relationships/image" Target="../media/image41.sv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0.png"/><Relationship Id="rId5" Type="http://schemas.openxmlformats.org/officeDocument/2006/relationships/image" Target="../media/image49.JPG"/><Relationship Id="rId4" Type="http://schemas.openxmlformats.org/officeDocument/2006/relationships/image" Target="../media/image48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hyperlink" Target="https://depts.washington.edu/uwmedptn/strategies-programs/population-health/empanelment/" TargetMode="External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26" Type="http://schemas.openxmlformats.org/officeDocument/2006/relationships/image" Target="../media/image23.svg"/><Relationship Id="rId3" Type="http://schemas.openxmlformats.org/officeDocument/2006/relationships/diagramData" Target="../diagrams/data3.xml"/><Relationship Id="rId21" Type="http://schemas.openxmlformats.org/officeDocument/2006/relationships/image" Target="../media/image18.png"/><Relationship Id="rId7" Type="http://schemas.microsoft.com/office/2007/relationships/diagramDrawing" Target="../diagrams/drawing3.xml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3.png"/><Relationship Id="rId20" Type="http://schemas.openxmlformats.org/officeDocument/2006/relationships/image" Target="../media/image17.svg"/><Relationship Id="rId29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8.png"/><Relationship Id="rId24" Type="http://schemas.openxmlformats.org/officeDocument/2006/relationships/image" Target="../media/image21.svg"/><Relationship Id="rId5" Type="http://schemas.openxmlformats.org/officeDocument/2006/relationships/diagramQuickStyle" Target="../diagrams/quickStyle3.xml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28" Type="http://schemas.microsoft.com/office/2007/relationships/hdphoto" Target="../media/hdphoto1.wdp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diagramLayout" Target="../diagrams/layout3.xml"/><Relationship Id="rId9" Type="http://schemas.openxmlformats.org/officeDocument/2006/relationships/image" Target="../media/image6.png"/><Relationship Id="rId14" Type="http://schemas.openxmlformats.org/officeDocument/2006/relationships/image" Target="../media/image11.jpeg"/><Relationship Id="rId22" Type="http://schemas.openxmlformats.org/officeDocument/2006/relationships/image" Target="../media/image19.svg"/><Relationship Id="rId27" Type="http://schemas.openxmlformats.org/officeDocument/2006/relationships/image" Target="../media/image24.png"/><Relationship Id="rId30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/>
              <a:t>UW MEDICINE PANEL MANAGEMENT</a:t>
            </a:r>
            <a:br>
              <a:rPr lang="en-US" sz="5400"/>
            </a:br>
            <a:r>
              <a:rPr lang="en-US" sz="3600"/>
              <a:t>SUPERUSER TRAINING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00852" y="4199867"/>
            <a:ext cx="8842883" cy="330279"/>
          </a:xfrm>
        </p:spPr>
        <p:txBody>
          <a:bodyPr/>
          <a:lstStyle/>
          <a:p>
            <a:r>
              <a:rPr lang="en-US" err="1"/>
              <a:t>Uw</a:t>
            </a:r>
            <a:r>
              <a:rPr lang="en-US"/>
              <a:t> medicine primary care &amp; population health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latin typeface="Calibri Light"/>
                <a:cs typeface="Calibri Light"/>
              </a:rPr>
              <a:t>April 29 &amp; May 1, 2020</a:t>
            </a:r>
          </a:p>
        </p:txBody>
      </p:sp>
    </p:spTree>
    <p:extLst>
      <p:ext uri="{BB962C8B-B14F-4D97-AF65-F5344CB8AC3E}">
        <p14:creationId xmlns:p14="http://schemas.microsoft.com/office/powerpoint/2010/main" val="274236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</a:rPr>
              <a:t>Workgroup Outcomes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87861" y="1762523"/>
            <a:ext cx="11416278" cy="4459592"/>
          </a:xfrm>
        </p:spPr>
        <p:txBody>
          <a:bodyPr vert="horz" lIns="91440" tIns="45720" rIns="91440" bIns="45720" rtlCol="0" anchor="t">
            <a:noAutofit/>
          </a:bodyPr>
          <a:lstStyle/>
          <a:p>
            <a:pPr lvl="0"/>
            <a:r>
              <a:rPr lang="en-US" b="1">
                <a:latin typeface="+mj-lt"/>
                <a:cs typeface="Calibri Light"/>
              </a:rPr>
              <a:t>#1</a:t>
            </a:r>
            <a:r>
              <a:rPr lang="en-US">
                <a:latin typeface="+mj-lt"/>
                <a:cs typeface="Calibri Light"/>
              </a:rPr>
              <a:t>: Selected focus areas for Panel Management in 2020</a:t>
            </a:r>
          </a:p>
          <a:p>
            <a:pPr lvl="2"/>
            <a:r>
              <a:rPr lang="en-US">
                <a:latin typeface="+mj-lt"/>
              </a:rPr>
              <a:t>Diabetes Care Gaps (A1C, Blood Pressure, Microalbumin, Retinal eye exam)</a:t>
            </a:r>
          </a:p>
          <a:p>
            <a:pPr lvl="2"/>
            <a:r>
              <a:rPr lang="en-US">
                <a:latin typeface="+mj-lt"/>
              </a:rPr>
              <a:t>Annual Wellness Visits </a:t>
            </a:r>
            <a:endParaRPr lang="en-US">
              <a:latin typeface="Calibri Light"/>
              <a:cs typeface="Calibri Light"/>
            </a:endParaRPr>
          </a:p>
          <a:p>
            <a:pPr lvl="3"/>
            <a:r>
              <a:rPr lang="en-US">
                <a:latin typeface="Calibri Light"/>
                <a:cs typeface="Calibri Light"/>
              </a:rPr>
              <a:t>Excel at MA AWVs </a:t>
            </a:r>
            <a:r>
              <a:rPr lang="en-US" u="sng">
                <a:latin typeface="Calibri Light"/>
                <a:cs typeface="Calibri Light"/>
              </a:rPr>
              <a:t>and</a:t>
            </a:r>
            <a:r>
              <a:rPr lang="en-US">
                <a:latin typeface="Calibri Light"/>
                <a:cs typeface="Calibri Light"/>
              </a:rPr>
              <a:t> address ‘Welcome to Medicare - IPPE’ visits for Medicare traditional</a:t>
            </a:r>
          </a:p>
          <a:p>
            <a:pPr lvl="3"/>
            <a:r>
              <a:rPr lang="en-US">
                <a:latin typeface="Calibri Light"/>
                <a:cs typeface="Calibri Light"/>
              </a:rPr>
              <a:t>Focus on AWVs for all Medicare traditional</a:t>
            </a:r>
            <a:endParaRPr lang="en-US">
              <a:latin typeface="Calibri Light"/>
            </a:endParaRPr>
          </a:p>
          <a:p>
            <a:pPr marL="457200" lvl="1">
              <a:lnSpc>
                <a:spcPts val="3080"/>
              </a:lnSpc>
              <a:spcBef>
                <a:spcPts val="1000"/>
              </a:spcBef>
              <a:spcAft>
                <a:spcPts val="600"/>
              </a:spcAft>
            </a:pPr>
            <a:r>
              <a:rPr lang="en-US" b="1">
                <a:latin typeface="+mj-lt"/>
              </a:rPr>
              <a:t>#2</a:t>
            </a:r>
            <a:r>
              <a:rPr lang="en-US">
                <a:latin typeface="+mj-lt"/>
              </a:rPr>
              <a:t>: All entities developed will soon implement individual Panel Management Plans in May 2020</a:t>
            </a:r>
            <a:endParaRPr lang="en-US"/>
          </a:p>
          <a:p>
            <a:r>
              <a:rPr lang="en-US" b="1">
                <a:latin typeface="+mj-lt"/>
                <a:cs typeface="Calibri Light"/>
              </a:rPr>
              <a:t>#3: </a:t>
            </a:r>
            <a:r>
              <a:rPr lang="en-US">
                <a:latin typeface="+mj-lt"/>
                <a:cs typeface="Calibri Light"/>
              </a:rPr>
              <a:t>Each clinic identified a “Panel Manager” to:</a:t>
            </a:r>
          </a:p>
          <a:p>
            <a:pPr lvl="1"/>
            <a:r>
              <a:rPr lang="en-US">
                <a:latin typeface="+mj-lt"/>
              </a:rPr>
              <a:t>Become an expert in panel management workflows and best practices </a:t>
            </a:r>
          </a:p>
          <a:p>
            <a:pPr lvl="1"/>
            <a:r>
              <a:rPr lang="en-US">
                <a:latin typeface="+mj-lt"/>
              </a:rPr>
              <a:t>Support panel management efforts within the clinic</a:t>
            </a:r>
          </a:p>
          <a:p>
            <a:pPr marL="457200" lvl="1">
              <a:lnSpc>
                <a:spcPts val="3080"/>
              </a:lnSpc>
              <a:spcBef>
                <a:spcPts val="1000"/>
              </a:spcBef>
              <a:spcAft>
                <a:spcPts val="600"/>
              </a:spcAft>
              <a:tabLst>
                <a:tab pos="1247775" algn="l"/>
              </a:tabLst>
            </a:pPr>
            <a:endParaRPr lang="en-US">
              <a:latin typeface="+mj-lt"/>
            </a:endParaRPr>
          </a:p>
          <a:p>
            <a:pPr marL="571500" lvl="1" indent="0">
              <a:buNone/>
            </a:pPr>
            <a:endParaRPr lang="en-US"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b="1">
                <a:solidFill>
                  <a:srgbClr val="B5B4B4"/>
                </a:solidFill>
              </a:rPr>
              <a:t>UW Primary </a:t>
            </a:r>
            <a:r>
              <a:rPr lang="en-US">
                <a:solidFill>
                  <a:srgbClr val="B5B4B4"/>
                </a:solidFill>
              </a:rPr>
              <a:t>Care and Population Health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DBD0CA-D6A9-49B5-8B34-3196A618157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003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9F475-6F42-284B-86E7-14D755DE3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Workgroup Outcomes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47E09-B00A-C947-9143-968B225E7D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4389" y="1981200"/>
            <a:ext cx="11416278" cy="4242047"/>
          </a:xfrm>
        </p:spPr>
        <p:txBody>
          <a:bodyPr/>
          <a:lstStyle/>
          <a:p>
            <a:pPr marL="457200" lvl="1">
              <a:lnSpc>
                <a:spcPts val="3080"/>
              </a:lnSpc>
              <a:spcBef>
                <a:spcPts val="1000"/>
              </a:spcBef>
              <a:spcAft>
                <a:spcPts val="600"/>
              </a:spcAft>
              <a:tabLst>
                <a:tab pos="1247775" algn="l"/>
              </a:tabLst>
            </a:pPr>
            <a:r>
              <a:rPr lang="en-US" sz="2800" b="1">
                <a:latin typeface="+mj-lt"/>
              </a:rPr>
              <a:t>#4</a:t>
            </a:r>
            <a:r>
              <a:rPr lang="en-US" sz="2800">
                <a:latin typeface="+mj-lt"/>
              </a:rPr>
              <a:t>: Primary Care and Population Health clarified roles of Local (clinic) vs. Central (Population Health) Teams</a:t>
            </a:r>
          </a:p>
          <a:p>
            <a:pPr marL="457200" lvl="1">
              <a:lnSpc>
                <a:spcPts val="3080"/>
              </a:lnSpc>
              <a:spcBef>
                <a:spcPts val="1000"/>
              </a:spcBef>
              <a:spcAft>
                <a:spcPts val="600"/>
              </a:spcAft>
              <a:tabLst>
                <a:tab pos="1247775" algn="l"/>
              </a:tabLst>
            </a:pPr>
            <a:r>
              <a:rPr lang="en-US" sz="2800" b="1">
                <a:latin typeface="+mj-lt"/>
              </a:rPr>
              <a:t>#5</a:t>
            </a:r>
            <a:r>
              <a:rPr lang="en-US" sz="2800">
                <a:latin typeface="+mj-lt"/>
              </a:rPr>
              <a:t>: IT &amp; Epic built new system-wide tools to standardize and optimize panel management</a:t>
            </a:r>
          </a:p>
          <a:p>
            <a:pPr marL="457200" lvl="1">
              <a:lnSpc>
                <a:spcPts val="3080"/>
              </a:lnSpc>
              <a:spcBef>
                <a:spcPts val="1000"/>
              </a:spcBef>
              <a:spcAft>
                <a:spcPts val="600"/>
              </a:spcAft>
              <a:tabLst>
                <a:tab pos="1247775" algn="l"/>
              </a:tabLst>
            </a:pPr>
            <a:r>
              <a:rPr lang="en-US" sz="2800" b="1">
                <a:latin typeface="+mj-lt"/>
              </a:rPr>
              <a:t>#6</a:t>
            </a:r>
            <a:r>
              <a:rPr lang="en-US" sz="2800">
                <a:latin typeface="+mj-lt"/>
              </a:rPr>
              <a:t>: New </a:t>
            </a:r>
            <a:r>
              <a:rPr lang="en-US" sz="2800" b="1">
                <a:solidFill>
                  <a:schemeClr val="tx1"/>
                </a:solidFill>
                <a:latin typeface="+mj-lt"/>
              </a:rPr>
              <a:t>.DIABETESAVS </a:t>
            </a:r>
            <a:r>
              <a:rPr lang="en-US" sz="2800" err="1">
                <a:solidFill>
                  <a:schemeClr val="tx1"/>
                </a:solidFill>
                <a:latin typeface="+mj-lt"/>
              </a:rPr>
              <a:t>SmartP</a:t>
            </a:r>
            <a:r>
              <a:rPr lang="en-US" sz="2800" err="1">
                <a:latin typeface="+mj-lt"/>
              </a:rPr>
              <a:t>hrase</a:t>
            </a:r>
            <a:r>
              <a:rPr lang="en-US" sz="2800">
                <a:latin typeface="+mj-lt"/>
              </a:rPr>
              <a:t> to include in After Visit Summary </a:t>
            </a:r>
          </a:p>
          <a:p>
            <a:pPr marL="914400" lvl="2">
              <a:lnSpc>
                <a:spcPts val="3080"/>
              </a:lnSpc>
              <a:spcBef>
                <a:spcPts val="1000"/>
              </a:spcBef>
              <a:spcAft>
                <a:spcPts val="600"/>
              </a:spcAft>
              <a:tabLst>
                <a:tab pos="1247775" algn="l"/>
              </a:tabLst>
            </a:pPr>
            <a:r>
              <a:rPr lang="en-US" sz="2800">
                <a:latin typeface="+mj-lt"/>
              </a:rPr>
              <a:t>Informs patients of their health maintenance items and how often to address care gaps </a:t>
            </a:r>
          </a:p>
          <a:p>
            <a:pPr marL="457200" lvl="1">
              <a:lnSpc>
                <a:spcPts val="3080"/>
              </a:lnSpc>
              <a:spcBef>
                <a:spcPts val="1000"/>
              </a:spcBef>
              <a:spcAft>
                <a:spcPts val="600"/>
              </a:spcAft>
              <a:tabLst>
                <a:tab pos="1247775" algn="l"/>
              </a:tabLst>
            </a:pPr>
            <a:r>
              <a:rPr lang="en-US" sz="2800" b="1">
                <a:latin typeface="+mj-lt"/>
              </a:rPr>
              <a:t>#7: </a:t>
            </a:r>
            <a:r>
              <a:rPr lang="en-US" sz="2800">
                <a:latin typeface="+mj-lt"/>
              </a:rPr>
              <a:t>“Standing Order” for Microalbumin and A1C at UWNC Labs </a:t>
            </a:r>
          </a:p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82101A-2E7B-4140-BAD1-5D5E9881C29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>
                <a:solidFill>
                  <a:srgbClr val="B5B4B4"/>
                </a:solidFill>
              </a:rPr>
              <a:t>UW Primary Care and Population Health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8A74DA-754A-BC40-ABD6-C5D2791527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DBD0CA-D6A9-49B5-8B34-3196A618157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21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D0FC3-4165-1C49-A69B-39C9CC1E9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Outcome: New Epic Diabetes Panel Report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0CD7F3-BCC4-2E4F-9C76-0B5B98F1AAD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>
                <a:solidFill>
                  <a:srgbClr val="B5B4B4"/>
                </a:solidFill>
              </a:rPr>
              <a:t>UW Primary Care and Population Health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EBA42-5D8A-4A4D-AEF9-91A23DC70A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DBD0CA-D6A9-49B5-8B34-3196A618157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144FD19A-720F-174B-BD4A-8AD47B64F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44" y="1902724"/>
            <a:ext cx="11585123" cy="284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8855CE42-15FE-E549-A530-7005040061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544" y="1456186"/>
            <a:ext cx="6434010" cy="855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kumimoji="0" lang="en-US" alt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323130"/>
                </a:solidFill>
                <a:effectLst/>
                <a:latin typeface="Segoe UI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2806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Recommendations for Future State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>
                <a:solidFill>
                  <a:srgbClr val="B5B4B4"/>
                </a:solidFill>
              </a:rPr>
              <a:t>UW Primary Care and Population Health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DBD0CA-D6A9-49B5-8B34-3196A618157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64389" y="1660525"/>
            <a:ext cx="11415713" cy="459740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1028700" lvl="2" indent="0">
              <a:buNone/>
            </a:pPr>
            <a:endParaRPr lang="en-US">
              <a:latin typeface="+mj-lt"/>
            </a:endParaRPr>
          </a:p>
          <a:p>
            <a:pPr lvl="1"/>
            <a:r>
              <a:rPr lang="en-US" sz="2800">
                <a:latin typeface="+mj-lt"/>
              </a:rPr>
              <a:t>Workgroup recommendation to leadership that additional FTE be dedicated toward “Panel Manager” role, as resources allow </a:t>
            </a:r>
            <a:br>
              <a:rPr lang="en-US" sz="2800">
                <a:latin typeface="Calibri Light"/>
              </a:rPr>
            </a:br>
            <a:endParaRPr lang="en-US" sz="2800">
              <a:latin typeface="Calibri Light"/>
            </a:endParaRPr>
          </a:p>
          <a:p>
            <a:pPr lvl="1"/>
            <a:r>
              <a:rPr lang="en-US" sz="2800">
                <a:latin typeface="+mj-lt"/>
              </a:rPr>
              <a:t>Continuing to explore Epic enhancements including additional standardized panel management reports and documentation tools </a:t>
            </a:r>
          </a:p>
          <a:p>
            <a:pPr lvl="1"/>
            <a:endParaRPr lang="en-US" sz="2800">
              <a:latin typeface="+mj-lt"/>
            </a:endParaRPr>
          </a:p>
          <a:p>
            <a:pPr lvl="1"/>
            <a:r>
              <a:rPr lang="en-US" sz="2800">
                <a:latin typeface="+mj-lt"/>
              </a:rPr>
              <a:t>Panel Management becomes a key part of the culture of all UW Medicine Primary Care clinics </a:t>
            </a:r>
          </a:p>
          <a:p>
            <a:pPr lvl="2"/>
            <a:endParaRPr lang="en-US">
              <a:latin typeface="+mj-lt"/>
            </a:endParaRPr>
          </a:p>
          <a:p>
            <a:pPr lvl="1"/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80327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50FF0-2B66-004C-89AE-6E59B8018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611" y="2870261"/>
            <a:ext cx="11416278" cy="871905"/>
          </a:xfrm>
        </p:spPr>
        <p:txBody>
          <a:bodyPr/>
          <a:lstStyle/>
          <a:p>
            <a:r>
              <a:rPr lang="en-US"/>
              <a:t>BEST PRACTICES FOR PANEL MANAGEMENT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F6D86D-F000-9E49-818A-40F37C3A578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>
                <a:solidFill>
                  <a:srgbClr val="B5B4B4"/>
                </a:solidFill>
              </a:rPr>
              <a:t>UW Primary Care and Population Health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861CD0-D971-0E46-AEF5-9F4D2503DB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DBD0CA-D6A9-49B5-8B34-3196A618157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2910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Calibri Light"/>
                <a:cs typeface="Calibri Light"/>
              </a:rPr>
              <a:t>2020 Focus: Diabetes Gap &amp; AWV Targets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00025" y="1594491"/>
            <a:ext cx="7046236" cy="485775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685800" indent="-457200"/>
            <a:r>
              <a:rPr lang="en-US">
                <a:latin typeface="Calibri Light"/>
                <a:cs typeface="Calibri Light"/>
              </a:rPr>
              <a:t>All clinics will focus on panel management for Diabetes Care Gaps &amp; AWVs in order to ‘move the needle’ on outcome metrics</a:t>
            </a:r>
            <a:endParaRPr lang="en-US"/>
          </a:p>
          <a:p>
            <a:pPr lvl="2"/>
            <a:r>
              <a:rPr lang="en-US">
                <a:latin typeface="Calibri Light"/>
                <a:cs typeface="Calibri Light"/>
              </a:rPr>
              <a:t>Diabetes Metrics PAF metrics (on right)</a:t>
            </a:r>
          </a:p>
          <a:p>
            <a:pPr lvl="2"/>
            <a:r>
              <a:rPr lang="en-US">
                <a:latin typeface="Calibri Light"/>
                <a:cs typeface="Calibri Light"/>
              </a:rPr>
              <a:t>Annual Wellness Visits </a:t>
            </a:r>
            <a:endParaRPr lang="en-US">
              <a:latin typeface="Calibri Light"/>
            </a:endParaRPr>
          </a:p>
          <a:p>
            <a:pPr lvl="3"/>
            <a:r>
              <a:rPr lang="en-US">
                <a:latin typeface="Calibri Light"/>
                <a:cs typeface="Calibri Light"/>
              </a:rPr>
              <a:t>Excel at MA AWVs </a:t>
            </a:r>
            <a:r>
              <a:rPr lang="en-US" u="sng">
                <a:latin typeface="Calibri Light"/>
                <a:cs typeface="Calibri Light"/>
              </a:rPr>
              <a:t>and</a:t>
            </a:r>
            <a:r>
              <a:rPr lang="en-US">
                <a:latin typeface="Calibri Light"/>
                <a:cs typeface="Calibri Light"/>
              </a:rPr>
              <a:t> address ‘Welcome to Medicare - IPPE’ visits for Medicare traditional</a:t>
            </a:r>
          </a:p>
          <a:p>
            <a:pPr lvl="3"/>
            <a:r>
              <a:rPr lang="en-US">
                <a:latin typeface="Calibri Light"/>
                <a:cs typeface="Calibri Light"/>
              </a:rPr>
              <a:t>Focus on AWVs for all Medicare traditional</a:t>
            </a:r>
            <a:endParaRPr lang="en-US">
              <a:latin typeface="Calibri Light"/>
            </a:endParaRPr>
          </a:p>
          <a:p>
            <a:r>
              <a:rPr lang="en-US">
                <a:latin typeface="Calibri Light"/>
                <a:cs typeface="Calibri Light"/>
              </a:rPr>
              <a:t>Clinic-level data on current performance in comparison to goals is located on the Patients are First (PAF) and/or HBI Dashboards</a:t>
            </a:r>
            <a:endParaRPr lang="en-US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>
                <a:solidFill>
                  <a:srgbClr val="B5B4B4"/>
                </a:solidFill>
              </a:rPr>
              <a:t>UW Primary Care and Population Health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DBD0CA-D6A9-49B5-8B34-3196A618157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445" y="2192658"/>
            <a:ext cx="4417222" cy="2472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2163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389" y="571499"/>
            <a:ext cx="11416278" cy="871905"/>
          </a:xfrm>
        </p:spPr>
        <p:txBody>
          <a:bodyPr/>
          <a:lstStyle/>
          <a:p>
            <a:r>
              <a:rPr lang="en-US">
                <a:latin typeface="+mn-lt"/>
              </a:rPr>
              <a:t>Best Practice: Panel Management Meetings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64389" y="1598026"/>
            <a:ext cx="11416278" cy="512726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200">
                <a:latin typeface="+mj-lt"/>
              </a:rPr>
              <a:t>Scheduled 1x per month per PCP; ideally for 1 hour</a:t>
            </a:r>
          </a:p>
          <a:p>
            <a:pPr lvl="1"/>
            <a:r>
              <a:rPr lang="en-US" sz="2200">
                <a:latin typeface="+mj-lt"/>
              </a:rPr>
              <a:t>Clinic Managers should block 1 hour per month per PCP, starting May 2020 </a:t>
            </a:r>
          </a:p>
          <a:p>
            <a:r>
              <a:rPr lang="en-US" sz="2200">
                <a:latin typeface="+mj-lt"/>
              </a:rPr>
              <a:t>Required Meeting Attendees:</a:t>
            </a:r>
          </a:p>
          <a:p>
            <a:pPr lvl="1"/>
            <a:r>
              <a:rPr lang="en-US" sz="2200">
                <a:latin typeface="+mj-lt"/>
              </a:rPr>
              <a:t>PCP</a:t>
            </a:r>
          </a:p>
          <a:p>
            <a:pPr lvl="1"/>
            <a:r>
              <a:rPr lang="en-US" sz="2200">
                <a:latin typeface="+mj-lt"/>
              </a:rPr>
              <a:t>Panel Manager (Health Navigator, MA, RN, Lead PSR, or other role) </a:t>
            </a:r>
          </a:p>
          <a:p>
            <a:r>
              <a:rPr lang="en-US" sz="2200">
                <a:latin typeface="+mj-lt"/>
                <a:cs typeface="Calibri Light"/>
              </a:rPr>
              <a:t>Additional Meeting Attendees (depending on clinical area of focus):</a:t>
            </a:r>
          </a:p>
          <a:p>
            <a:pPr lvl="1"/>
            <a:r>
              <a:rPr lang="en-US" sz="2200">
                <a:latin typeface="+mj-lt"/>
              </a:rPr>
              <a:t>PCP’s Medical Assistant </a:t>
            </a:r>
          </a:p>
          <a:p>
            <a:pPr lvl="1"/>
            <a:r>
              <a:rPr lang="en-US" sz="2200">
                <a:latin typeface="+mj-lt"/>
              </a:rPr>
              <a:t>Registered Dietician (RD) </a:t>
            </a:r>
          </a:p>
          <a:p>
            <a:pPr lvl="1"/>
            <a:r>
              <a:rPr lang="en-US" sz="2200">
                <a:latin typeface="+mj-lt"/>
              </a:rPr>
              <a:t>Registered Nurse (RN) </a:t>
            </a:r>
          </a:p>
          <a:p>
            <a:pPr lvl="1"/>
            <a:r>
              <a:rPr lang="en-US" sz="2200">
                <a:latin typeface="+mj-lt"/>
              </a:rPr>
              <a:t>Social Worker</a:t>
            </a:r>
          </a:p>
          <a:p>
            <a:pPr lvl="1"/>
            <a:r>
              <a:rPr lang="en-US" sz="2200">
                <a:latin typeface="+mj-lt"/>
              </a:rPr>
              <a:t>Clinic Chief*</a:t>
            </a:r>
          </a:p>
          <a:p>
            <a:pPr lvl="1"/>
            <a:r>
              <a:rPr lang="en-US" sz="2200">
                <a:latin typeface="+mj-lt"/>
              </a:rPr>
              <a:t>Clinic Manager*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>
                <a:solidFill>
                  <a:srgbClr val="B5B4B4"/>
                </a:solidFill>
              </a:rPr>
              <a:t>UW Primary Care and Population Health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DBD0CA-D6A9-49B5-8B34-3196A618157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7149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389" y="571499"/>
            <a:ext cx="11416278" cy="871905"/>
          </a:xfrm>
        </p:spPr>
        <p:txBody>
          <a:bodyPr/>
          <a:lstStyle/>
          <a:p>
            <a:r>
              <a:rPr lang="en-US">
                <a:latin typeface="+mn-lt"/>
              </a:rPr>
              <a:t>Roles of the Panel Manager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0" y="1737085"/>
            <a:ext cx="11887629" cy="4623084"/>
          </a:xfrm>
        </p:spPr>
        <p:txBody>
          <a:bodyPr/>
          <a:lstStyle/>
          <a:p>
            <a:pPr lvl="1"/>
            <a:r>
              <a:rPr lang="en-US">
                <a:latin typeface="+mj-lt"/>
              </a:rPr>
              <a:t>Point person in-clinic for questions related to panel management workflows, best practices, reports, and documentation </a:t>
            </a:r>
          </a:p>
          <a:p>
            <a:pPr lvl="2"/>
            <a:r>
              <a:rPr lang="en-US">
                <a:latin typeface="+mj-lt"/>
              </a:rPr>
              <a:t>Train other support staff on running panel reports, as needed</a:t>
            </a:r>
          </a:p>
          <a:p>
            <a:pPr marL="1028700" lvl="2" indent="0">
              <a:buNone/>
            </a:pPr>
            <a:endParaRPr lang="en-US">
              <a:latin typeface="+mj-lt"/>
            </a:endParaRPr>
          </a:p>
          <a:p>
            <a:pPr lvl="1"/>
            <a:r>
              <a:rPr lang="en-US">
                <a:latin typeface="+mj-lt"/>
              </a:rPr>
              <a:t>Before Panel Management Meetings</a:t>
            </a:r>
          </a:p>
          <a:p>
            <a:pPr lvl="2"/>
            <a:r>
              <a:rPr lang="en-US">
                <a:latin typeface="+mj-lt"/>
              </a:rPr>
              <a:t>Work with clinic manager to ensure all team members are available to attend </a:t>
            </a:r>
          </a:p>
          <a:p>
            <a:pPr lvl="2"/>
            <a:r>
              <a:rPr lang="en-US">
                <a:latin typeface="+mj-lt"/>
              </a:rPr>
              <a:t>Prepare report(s) to organize panel management meetings</a:t>
            </a:r>
          </a:p>
          <a:p>
            <a:pPr lvl="3"/>
            <a:r>
              <a:rPr lang="en-US" b="1">
                <a:latin typeface="+mj-lt"/>
              </a:rPr>
              <a:t>For Diabetes focus:</a:t>
            </a:r>
            <a:r>
              <a:rPr lang="en-US">
                <a:latin typeface="+mj-lt"/>
              </a:rPr>
              <a:t> </a:t>
            </a:r>
            <a:r>
              <a:rPr lang="en-US">
                <a:latin typeface="+mj-lt"/>
                <a:hlinkClick r:id="rId3"/>
              </a:rPr>
              <a:t>see Job Aid for running “Diabetes Panel Report” </a:t>
            </a:r>
            <a:r>
              <a:rPr lang="en-US">
                <a:latin typeface="+mj-lt"/>
              </a:rPr>
              <a:t>in Epic</a:t>
            </a:r>
          </a:p>
          <a:p>
            <a:pPr lvl="3"/>
            <a:r>
              <a:rPr lang="en-US" b="1">
                <a:latin typeface="+mj-lt"/>
              </a:rPr>
              <a:t>For AWV focus: </a:t>
            </a:r>
            <a:r>
              <a:rPr lang="en-US">
                <a:latin typeface="+mj-lt"/>
              </a:rPr>
              <a:t>see “Due for AWV” list sent monthly by Pop Health.</a:t>
            </a:r>
          </a:p>
          <a:p>
            <a:pPr lvl="3"/>
            <a:r>
              <a:rPr lang="en-US" b="1">
                <a:latin typeface="+mj-lt"/>
              </a:rPr>
              <a:t>For other focus:</a:t>
            </a:r>
            <a:r>
              <a:rPr lang="en-US">
                <a:latin typeface="+mj-lt"/>
              </a:rPr>
              <a:t> Run “Patients on &lt;X&gt; Provider’s Panel” Epic report; set custom filters</a:t>
            </a:r>
          </a:p>
          <a:p>
            <a:pPr marL="571500" lvl="1" indent="0">
              <a:buNone/>
            </a:pPr>
            <a:endParaRPr lang="en-US"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>
                <a:solidFill>
                  <a:srgbClr val="B5B4B4"/>
                </a:solidFill>
              </a:rPr>
              <a:t>UW Primary Care and Population Health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DBD0CA-D6A9-49B5-8B34-3196A618157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3207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389" y="571499"/>
            <a:ext cx="11416278" cy="871905"/>
          </a:xfrm>
        </p:spPr>
        <p:txBody>
          <a:bodyPr/>
          <a:lstStyle/>
          <a:p>
            <a:r>
              <a:rPr lang="en-US">
                <a:latin typeface="+mn-lt"/>
              </a:rPr>
              <a:t>Roles of the Panel Manager, cont.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0" y="1663417"/>
            <a:ext cx="6612339" cy="4623084"/>
          </a:xfrm>
        </p:spPr>
        <p:txBody>
          <a:bodyPr vert="horz" lIns="91440" tIns="45720" rIns="91440" bIns="45720" rtlCol="0" anchor="t">
            <a:noAutofit/>
          </a:bodyPr>
          <a:lstStyle/>
          <a:p>
            <a:pPr lvl="1"/>
            <a:r>
              <a:rPr lang="en-US">
                <a:latin typeface="+mj-lt"/>
              </a:rPr>
              <a:t>During Panel Management Meetings</a:t>
            </a:r>
          </a:p>
          <a:p>
            <a:pPr lvl="2"/>
            <a:r>
              <a:rPr lang="en-US">
                <a:latin typeface="+mj-lt"/>
              </a:rPr>
              <a:t>Pull up reports on shared screen </a:t>
            </a:r>
          </a:p>
          <a:p>
            <a:pPr lvl="2"/>
            <a:r>
              <a:rPr lang="en-US">
                <a:latin typeface="+mj-lt"/>
              </a:rPr>
              <a:t>Keep time during meeting to ensure diabetes panel &amp; due for AWV patients are reviewed with PCP and team</a:t>
            </a:r>
            <a:br>
              <a:rPr lang="en-US">
                <a:latin typeface="+mj-lt"/>
              </a:rPr>
            </a:br>
            <a:endParaRPr lang="en-US">
              <a:latin typeface="+mj-lt"/>
            </a:endParaRPr>
          </a:p>
          <a:p>
            <a:pPr lvl="2"/>
            <a:r>
              <a:rPr lang="en-US">
                <a:latin typeface="+mj-lt"/>
              </a:rPr>
              <a:t>Document meeting discussion and clinical decisions </a:t>
            </a:r>
            <a:r>
              <a:rPr lang="en-US" b="1" u="sng">
                <a:latin typeface="+mj-lt"/>
              </a:rPr>
              <a:t>in Epic </a:t>
            </a:r>
            <a:r>
              <a:rPr lang="en-US">
                <a:latin typeface="+mj-lt"/>
              </a:rPr>
              <a:t>(not MS Word)</a:t>
            </a:r>
          </a:p>
          <a:p>
            <a:pPr lvl="3"/>
            <a:r>
              <a:rPr lang="en-US">
                <a:latin typeface="+mj-lt"/>
              </a:rPr>
              <a:t>Create a Telephone Encounter for each individual patient reviewed</a:t>
            </a:r>
          </a:p>
          <a:p>
            <a:pPr lvl="3"/>
            <a:r>
              <a:rPr lang="en-US">
                <a:solidFill>
                  <a:schemeClr val="tx1"/>
                </a:solidFill>
                <a:latin typeface="+mj-lt"/>
              </a:rPr>
              <a:t>Use new standard </a:t>
            </a:r>
            <a:r>
              <a:rPr lang="en-US" err="1">
                <a:solidFill>
                  <a:schemeClr val="tx1"/>
                </a:solidFill>
                <a:latin typeface="+mj-lt"/>
              </a:rPr>
              <a:t>SmartPhrase</a:t>
            </a:r>
            <a:r>
              <a:rPr lang="en-US">
                <a:solidFill>
                  <a:schemeClr val="tx1"/>
                </a:solidFill>
                <a:latin typeface="+mj-lt"/>
              </a:rPr>
              <a:t> </a:t>
            </a:r>
            <a:r>
              <a:rPr lang="en-US" b="1">
                <a:solidFill>
                  <a:schemeClr val="tx1"/>
                </a:solidFill>
                <a:latin typeface="+mj-lt"/>
              </a:rPr>
              <a:t>.PANELMANAGEMENTMTG </a:t>
            </a:r>
            <a:endParaRPr lang="en-US"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>
                <a:solidFill>
                  <a:srgbClr val="B5B4B4"/>
                </a:solidFill>
              </a:rPr>
              <a:t>UW Primary Care and Population Health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DBD0CA-D6A9-49B5-8B34-3196A618157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7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34689119-B099-2D49-94BE-1042898EDD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5735" y="2313724"/>
            <a:ext cx="5316265" cy="30740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B96E26A-049B-5B4F-ABC0-22F83EAAD0CB}"/>
              </a:ext>
            </a:extLst>
          </p:cNvPr>
          <p:cNvSpPr txBox="1"/>
          <p:nvPr/>
        </p:nvSpPr>
        <p:spPr>
          <a:xfrm>
            <a:off x="7230533" y="1601565"/>
            <a:ext cx="46316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/>
              <a:t>.PANELMANAGEMENTMTG</a:t>
            </a:r>
          </a:p>
        </p:txBody>
      </p:sp>
    </p:spTree>
    <p:extLst>
      <p:ext uri="{BB962C8B-B14F-4D97-AF65-F5344CB8AC3E}">
        <p14:creationId xmlns:p14="http://schemas.microsoft.com/office/powerpoint/2010/main" val="40152448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Roles of the Panel Manager, cont.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59262" y="1655094"/>
            <a:ext cx="11416278" cy="4870382"/>
          </a:xfrm>
        </p:spPr>
        <p:txBody>
          <a:bodyPr/>
          <a:lstStyle/>
          <a:p>
            <a:pPr lvl="1" fontAlgn="base"/>
            <a:r>
              <a:rPr lang="en-US">
                <a:solidFill>
                  <a:schemeClr val="tx1"/>
                </a:solidFill>
                <a:latin typeface="+mj-lt"/>
              </a:rPr>
              <a:t>Documentation Guidelines: </a:t>
            </a:r>
          </a:p>
          <a:p>
            <a:pPr lvl="2" fontAlgn="base"/>
            <a:r>
              <a:rPr lang="en-US">
                <a:solidFill>
                  <a:schemeClr val="tx1"/>
                </a:solidFill>
                <a:latin typeface="+mj-lt"/>
              </a:rPr>
              <a:t>If there is </a:t>
            </a:r>
            <a:r>
              <a:rPr lang="en-US" b="1">
                <a:solidFill>
                  <a:schemeClr val="tx1"/>
                </a:solidFill>
                <a:latin typeface="+mj-lt"/>
              </a:rPr>
              <a:t>individual review </a:t>
            </a:r>
            <a:r>
              <a:rPr lang="en-US">
                <a:solidFill>
                  <a:schemeClr val="tx1"/>
                </a:solidFill>
                <a:latin typeface="+mj-lt"/>
              </a:rPr>
              <a:t>of a specific patient and clinical decision-making involving provider, please document in Epic. </a:t>
            </a:r>
          </a:p>
          <a:p>
            <a:pPr lvl="2" fontAlgn="base"/>
            <a:r>
              <a:rPr lang="en-US">
                <a:solidFill>
                  <a:schemeClr val="tx1"/>
                </a:solidFill>
                <a:latin typeface="+mj-lt"/>
              </a:rPr>
              <a:t>For </a:t>
            </a:r>
            <a:r>
              <a:rPr lang="en-US" b="1">
                <a:solidFill>
                  <a:schemeClr val="tx1"/>
                </a:solidFill>
                <a:latin typeface="+mj-lt"/>
              </a:rPr>
              <a:t>batch review </a:t>
            </a:r>
            <a:r>
              <a:rPr lang="en-US">
                <a:solidFill>
                  <a:schemeClr val="tx1"/>
                </a:solidFill>
                <a:latin typeface="+mj-lt"/>
              </a:rPr>
              <a:t>of a group of patients,</a:t>
            </a:r>
            <a:r>
              <a:rPr lang="en-US">
                <a:solidFill>
                  <a:schemeClr val="tx1"/>
                </a:solidFill>
              </a:rPr>
              <a:t> </a:t>
            </a:r>
            <a:r>
              <a:rPr lang="en-US">
                <a:solidFill>
                  <a:schemeClr val="tx1"/>
                </a:solidFill>
                <a:latin typeface="+mj-lt"/>
              </a:rPr>
              <a:t>TE documentation is not required.</a:t>
            </a:r>
          </a:p>
          <a:p>
            <a:pPr lvl="3" fontAlgn="base"/>
            <a:r>
              <a:rPr lang="en-US">
                <a:solidFill>
                  <a:schemeClr val="tx1"/>
                </a:solidFill>
                <a:latin typeface="+mj-lt"/>
              </a:rPr>
              <a:t>Ex: Discussion that ends with decision to “Send </a:t>
            </a:r>
            <a:r>
              <a:rPr lang="en-US" err="1">
                <a:solidFill>
                  <a:schemeClr val="tx1"/>
                </a:solidFill>
                <a:latin typeface="+mj-lt"/>
              </a:rPr>
              <a:t>eCare</a:t>
            </a:r>
            <a:r>
              <a:rPr lang="en-US">
                <a:solidFill>
                  <a:schemeClr val="tx1"/>
                </a:solidFill>
                <a:latin typeface="+mj-lt"/>
              </a:rPr>
              <a:t>/Letter to all patients who are overdue for retinal exam”</a:t>
            </a:r>
          </a:p>
          <a:p>
            <a:pPr lvl="3" fontAlgn="base"/>
            <a:r>
              <a:rPr lang="en-US">
                <a:solidFill>
                  <a:schemeClr val="tx1"/>
                </a:solidFill>
                <a:latin typeface="+mj-lt"/>
              </a:rPr>
              <a:t>In these cases, the letter/</a:t>
            </a:r>
            <a:r>
              <a:rPr lang="en-US" err="1">
                <a:solidFill>
                  <a:schemeClr val="tx1"/>
                </a:solidFill>
                <a:latin typeface="+mj-lt"/>
              </a:rPr>
              <a:t>eCare</a:t>
            </a:r>
            <a:r>
              <a:rPr lang="en-US">
                <a:solidFill>
                  <a:schemeClr val="tx1"/>
                </a:solidFill>
                <a:latin typeface="+mj-lt"/>
              </a:rPr>
              <a:t> will serve as documentation</a:t>
            </a:r>
          </a:p>
          <a:p>
            <a:pPr lvl="1"/>
            <a:endParaRPr lang="en-US">
              <a:solidFill>
                <a:schemeClr val="tx1"/>
              </a:solidFill>
              <a:latin typeface="+mj-lt"/>
            </a:endParaRPr>
          </a:p>
          <a:p>
            <a:pPr lvl="1"/>
            <a:r>
              <a:rPr lang="en-US">
                <a:solidFill>
                  <a:schemeClr val="tx1"/>
                </a:solidFill>
                <a:latin typeface="+mj-lt"/>
              </a:rPr>
              <a:t>After Panel Management Meetings</a:t>
            </a:r>
          </a:p>
          <a:p>
            <a:pPr lvl="2"/>
            <a:r>
              <a:rPr lang="en-US">
                <a:solidFill>
                  <a:schemeClr val="tx1"/>
                </a:solidFill>
                <a:latin typeface="+mj-lt"/>
              </a:rPr>
              <a:t>Route Panel Management note to staff responsible for follow-up (MA, PSR, RD, RN, PCP, HN) </a:t>
            </a:r>
          </a:p>
          <a:p>
            <a:pPr lvl="2"/>
            <a:r>
              <a:rPr lang="en-US">
                <a:solidFill>
                  <a:schemeClr val="tx1"/>
                </a:solidFill>
                <a:latin typeface="+mj-lt"/>
              </a:rPr>
              <a:t>Clinic Managers will work with Panel Manager to allow time for documentation after each meeting</a:t>
            </a:r>
          </a:p>
          <a:p>
            <a:pPr marL="1028700" lvl="2" indent="0">
              <a:buNone/>
            </a:pPr>
            <a:endParaRPr lang="en-US">
              <a:solidFill>
                <a:schemeClr val="tx1"/>
              </a:solidFill>
              <a:latin typeface="+mj-lt"/>
            </a:endParaRPr>
          </a:p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>
                <a:solidFill>
                  <a:srgbClr val="B5B4B4"/>
                </a:solidFill>
              </a:rPr>
              <a:t>UW Primary Care and Population Health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DBD0CA-D6A9-49B5-8B34-3196A618157C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D0CB3B-0B69-42AB-8739-0E3126EB56A1}"/>
              </a:ext>
            </a:extLst>
          </p:cNvPr>
          <p:cNvSpPr txBox="1"/>
          <p:nvPr/>
        </p:nvSpPr>
        <p:spPr>
          <a:xfrm>
            <a:off x="416460" y="4415073"/>
            <a:ext cx="3271318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sz="2000" b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8141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53280" y="1652265"/>
            <a:ext cx="5434719" cy="4727235"/>
          </a:xfrm>
          <a:noFill/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>
                <a:latin typeface="+mj-lt"/>
              </a:rPr>
              <a:t>Population Health Design Sessions occurred in early 2019, as a next step with UW Primary Care &amp; Population Health Integration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>
                <a:latin typeface="+mj-lt"/>
              </a:rPr>
              <a:t>Assessed overall population health activities and resources, including the four categories shown at right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>
                <a:latin typeface="+mj-lt"/>
              </a:rPr>
              <a:t>Empanelment &amp; Panel Maintenance workgroup occurred May – October 2019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>
                <a:latin typeface="+mj-lt"/>
              </a:rPr>
              <a:t>Panel &amp; Gap Management workgroup occurred September – December 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DBD0CA-D6A9-49B5-8B34-3196A618157C}" type="slidenum">
              <a:rPr lang="en-US" sz="1400" smtClean="0"/>
              <a:pPr/>
              <a:t>2</a:t>
            </a:fld>
            <a:endParaRPr lang="en-US" sz="140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/>
              <a:t>Background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75512334"/>
              </p:ext>
            </p:extLst>
          </p:nvPr>
        </p:nvGraphicFramePr>
        <p:xfrm>
          <a:off x="5460740" y="647096"/>
          <a:ext cx="590731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>
                <a:solidFill>
                  <a:srgbClr val="B5B4B4"/>
                </a:solidFill>
              </a:rPr>
              <a:t>UW Primary Care and Population Health</a:t>
            </a:r>
          </a:p>
        </p:txBody>
      </p:sp>
    </p:spTree>
    <p:extLst>
      <p:ext uri="{BB962C8B-B14F-4D97-AF65-F5344CB8AC3E}">
        <p14:creationId xmlns:p14="http://schemas.microsoft.com/office/powerpoint/2010/main" val="17752524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+mn-lt"/>
              </a:rPr>
              <a:t>Roles of the Primary Care Provider (PCP)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>
                <a:solidFill>
                  <a:srgbClr val="B5B4B4"/>
                </a:solidFill>
              </a:rPr>
              <a:t>UW Primary Care and Population Health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DBD0CA-D6A9-49B5-8B34-3196A618157C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64389" y="1613541"/>
            <a:ext cx="11416278" cy="5131084"/>
          </a:xfrm>
        </p:spPr>
        <p:txBody>
          <a:bodyPr/>
          <a:lstStyle/>
          <a:p>
            <a:pPr lvl="1"/>
            <a:r>
              <a:rPr lang="en-US" sz="2800">
                <a:latin typeface="+mj-lt"/>
              </a:rPr>
              <a:t>Champion team-based panel management for their practice </a:t>
            </a:r>
            <a:br>
              <a:rPr lang="en-US" sz="2800">
                <a:latin typeface="+mj-lt"/>
              </a:rPr>
            </a:br>
            <a:endParaRPr lang="en-US" sz="2800">
              <a:latin typeface="+mj-lt"/>
            </a:endParaRPr>
          </a:p>
          <a:p>
            <a:pPr lvl="1"/>
            <a:r>
              <a:rPr lang="en-US" sz="2800">
                <a:latin typeface="+mj-lt"/>
              </a:rPr>
              <a:t>Work with clinic team on empanelment and panel maintenance to ensure that panel is up-to-date</a:t>
            </a:r>
          </a:p>
          <a:p>
            <a:pPr marL="571500" lvl="1" indent="0">
              <a:buNone/>
            </a:pPr>
            <a:endParaRPr lang="en-US" sz="2800">
              <a:latin typeface="+mj-lt"/>
            </a:endParaRPr>
          </a:p>
          <a:p>
            <a:pPr lvl="1"/>
            <a:r>
              <a:rPr lang="en-US" sz="2800">
                <a:latin typeface="+mj-lt"/>
              </a:rPr>
              <a:t>Daily huddle with MA to review forecasting how to close care gaps in clinic that day</a:t>
            </a:r>
          </a:p>
          <a:p>
            <a:pPr lvl="2"/>
            <a:r>
              <a:rPr lang="en-US" sz="2800">
                <a:latin typeface="+mj-lt"/>
              </a:rPr>
              <a:t>Emphasis on Diabetes Gaps (A1C, BP, Microalbumin, Retinal Exam)</a:t>
            </a:r>
            <a:br>
              <a:rPr lang="en-US" sz="2800">
                <a:latin typeface="+mj-lt"/>
              </a:rPr>
            </a:br>
            <a:endParaRPr lang="en-US" sz="2800">
              <a:latin typeface="+mj-lt"/>
            </a:endParaRPr>
          </a:p>
          <a:p>
            <a:pPr lvl="1"/>
            <a:r>
              <a:rPr lang="en-US" sz="2800">
                <a:latin typeface="+mj-lt"/>
              </a:rPr>
              <a:t>“Manage up” other members of the care team and encourage patients to engage with team-based care services</a:t>
            </a:r>
          </a:p>
        </p:txBody>
      </p:sp>
    </p:spTree>
    <p:extLst>
      <p:ext uri="{BB962C8B-B14F-4D97-AF65-F5344CB8AC3E}">
        <p14:creationId xmlns:p14="http://schemas.microsoft.com/office/powerpoint/2010/main" val="31945266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Roles of the Primary Care Provider (PCP) cont.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85749" y="1661166"/>
            <a:ext cx="11494917" cy="4434833"/>
          </a:xfrm>
        </p:spPr>
        <p:txBody>
          <a:bodyPr/>
          <a:lstStyle/>
          <a:p>
            <a:pPr lvl="1"/>
            <a:r>
              <a:rPr lang="en-US">
                <a:latin typeface="+mj-lt"/>
              </a:rPr>
              <a:t>During Panel Management Meeting:</a:t>
            </a:r>
          </a:p>
          <a:p>
            <a:pPr lvl="2"/>
            <a:r>
              <a:rPr lang="en-US">
                <a:latin typeface="+mj-lt"/>
              </a:rPr>
              <a:t>Attend all panel management meetings as scheduled</a:t>
            </a:r>
          </a:p>
          <a:p>
            <a:pPr lvl="2"/>
            <a:r>
              <a:rPr lang="en-US">
                <a:latin typeface="+mj-lt"/>
              </a:rPr>
              <a:t>Provide team with clinical guidance on best follow-up action(s) for the patient</a:t>
            </a:r>
          </a:p>
          <a:p>
            <a:pPr lvl="2"/>
            <a:r>
              <a:rPr lang="en-US">
                <a:latin typeface="+mj-lt"/>
              </a:rPr>
              <a:t>Offer feedback on how to best engage specific patients on panel </a:t>
            </a:r>
            <a:br>
              <a:rPr lang="en-US">
                <a:latin typeface="+mj-lt"/>
              </a:rPr>
            </a:br>
            <a:endParaRPr lang="en-US">
              <a:latin typeface="+mj-lt"/>
            </a:endParaRPr>
          </a:p>
          <a:p>
            <a:pPr lvl="1"/>
            <a:r>
              <a:rPr lang="en-US">
                <a:latin typeface="+mj-lt"/>
              </a:rPr>
              <a:t>After the Panel Management meeting: </a:t>
            </a:r>
          </a:p>
          <a:p>
            <a:pPr lvl="2"/>
            <a:r>
              <a:rPr lang="en-US">
                <a:latin typeface="+mj-lt"/>
              </a:rPr>
              <a:t>Follow-up on closing care gaps as discussed during next appointment with patient </a:t>
            </a:r>
          </a:p>
          <a:p>
            <a:pPr lvl="3"/>
            <a:r>
              <a:rPr lang="en-US">
                <a:latin typeface="+mj-lt"/>
              </a:rPr>
              <a:t>Example: if patient is brought up for Diabetes visit with PCP, follow plan to prescribe insulin and place Referral to Nutrition Counseling</a:t>
            </a:r>
          </a:p>
          <a:p>
            <a:pPr lvl="2"/>
            <a:r>
              <a:rPr lang="en-US">
                <a:latin typeface="+mj-lt"/>
              </a:rPr>
              <a:t>Partner with patients to identify barriers to gap closure, and inform care team of patient’s needs (i.e. transportation, anxiety) </a:t>
            </a:r>
          </a:p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>
                <a:solidFill>
                  <a:srgbClr val="B5B4B4"/>
                </a:solidFill>
              </a:rPr>
              <a:t>UW Primary Care and Population Health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DBD0CA-D6A9-49B5-8B34-3196A618157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7690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Roles of the Clinic Chief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45543" y="1871524"/>
            <a:ext cx="11053969" cy="410717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latin typeface="+mj-lt"/>
              </a:rPr>
              <a:t>Champion process of team-based panel management and encourage use of standardized workflows and tools</a:t>
            </a:r>
          </a:p>
          <a:p>
            <a:r>
              <a:rPr lang="en-US">
                <a:latin typeface="+mj-lt"/>
                <a:cs typeface="Calibri Light"/>
              </a:rPr>
              <a:t>Announce roll-out of new panel management practices and UW Medicine Primary Care priority focus areas, beginning May 2020 </a:t>
            </a:r>
            <a:endParaRPr lang="en-US">
              <a:latin typeface="+mj-lt"/>
            </a:endParaRPr>
          </a:p>
          <a:p>
            <a:pPr lvl="1"/>
            <a:r>
              <a:rPr lang="en-US">
                <a:latin typeface="+mj-lt"/>
              </a:rPr>
              <a:t>Diabetes Care Gaps</a:t>
            </a:r>
          </a:p>
          <a:p>
            <a:pPr lvl="1"/>
            <a:r>
              <a:rPr lang="en-US">
                <a:latin typeface="+mj-lt"/>
              </a:rPr>
              <a:t>Annual Wellness Visits (Medicare Advantage first, then Medicare traditional)</a:t>
            </a:r>
            <a:endParaRPr lang="en-US"/>
          </a:p>
          <a:p>
            <a:r>
              <a:rPr lang="en-US">
                <a:latin typeface="+mj-lt"/>
              </a:rPr>
              <a:t>Review quality and gap closure data with individual providers, on a monthly basis</a:t>
            </a:r>
          </a:p>
          <a:p>
            <a:r>
              <a:rPr lang="en-US">
                <a:latin typeface="+mj-lt"/>
              </a:rPr>
              <a:t>Ensures PCPs participate in panel management meetings and activities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>
                <a:solidFill>
                  <a:srgbClr val="B5B4B4"/>
                </a:solidFill>
              </a:rPr>
              <a:t>UW Primary Care and Population Health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DBD0CA-D6A9-49B5-8B34-3196A618157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6183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Roles of the Clinic Manager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40564" y="1927866"/>
            <a:ext cx="11416278" cy="445163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latin typeface="+mj-lt"/>
                <a:cs typeface="Calibri Light"/>
              </a:rPr>
              <a:t>Coordinate scheduling of monthly panel management meetings and blocking schedules of attendees at the designated time</a:t>
            </a:r>
          </a:p>
          <a:p>
            <a:r>
              <a:rPr lang="en-US">
                <a:latin typeface="+mj-lt"/>
                <a:cs typeface="Calibri Light"/>
              </a:rPr>
              <a:t>Pull and share monthly quality data, by clinic and provider level. </a:t>
            </a:r>
          </a:p>
          <a:p>
            <a:pPr lvl="1"/>
            <a:r>
              <a:rPr lang="en-US">
                <a:latin typeface="+mj-lt"/>
                <a:cs typeface="Calibri Light"/>
              </a:rPr>
              <a:t>Use HBI Tool or Patients are First Dashboard as data source (new job aid available)</a:t>
            </a:r>
          </a:p>
          <a:p>
            <a:pPr lvl="1"/>
            <a:r>
              <a:rPr lang="en-US">
                <a:latin typeface="+mj-lt"/>
                <a:cs typeface="Calibri Light"/>
              </a:rPr>
              <a:t>Review regularly with Clinic Chief and share with back office staff.</a:t>
            </a:r>
            <a:r>
              <a:rPr lang="en-US">
                <a:cs typeface="Calibri Light"/>
              </a:rPr>
              <a:t> </a:t>
            </a:r>
            <a:endParaRPr lang="en-US">
              <a:latin typeface="+mj-lt"/>
              <a:cs typeface="Calibri Light" charset="0"/>
            </a:endParaRPr>
          </a:p>
          <a:p>
            <a:r>
              <a:rPr lang="en-US"/>
              <a:t>Ensure clinic staff participate in panel management meetings and activities</a:t>
            </a:r>
            <a:endParaRPr lang="en-US">
              <a:latin typeface="+mj-lt"/>
              <a:cs typeface="Calibri Light"/>
            </a:endParaRPr>
          </a:p>
          <a:p>
            <a:r>
              <a:rPr lang="en-US">
                <a:latin typeface="+mj-lt"/>
                <a:cs typeface="Calibri Light"/>
              </a:rPr>
              <a:t>Ensure Panel Manager role has sufficient dedicated time for panel management tasks (i.e. meeting prep, documentation, and tracking follow-up items)</a:t>
            </a:r>
          </a:p>
          <a:p>
            <a:r>
              <a:rPr lang="en-US">
                <a:latin typeface="+mj-lt"/>
                <a:cs typeface="Calibri Light"/>
              </a:rPr>
              <a:t>Ensure Clinic Lab is following new lab protocols for Diabetes Care Gaps</a:t>
            </a:r>
          </a:p>
          <a:p>
            <a:endParaRPr lang="en-US">
              <a:latin typeface="+mj-lt"/>
            </a:endParaRPr>
          </a:p>
          <a:p>
            <a:endParaRPr lang="en-US">
              <a:latin typeface="+mj-lt"/>
            </a:endParaRPr>
          </a:p>
          <a:p>
            <a:endParaRPr lang="en-US">
              <a:latin typeface="+mj-lt"/>
            </a:endParaRPr>
          </a:p>
          <a:p>
            <a:endParaRPr lang="en-US"/>
          </a:p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>
                <a:solidFill>
                  <a:srgbClr val="B5B4B4"/>
                </a:solidFill>
              </a:rPr>
              <a:t>UW Primary Care and Population Health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DBD0CA-D6A9-49B5-8B34-3196A618157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1577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+mn-lt"/>
              </a:rPr>
              <a:t>Roles of other Team Members at PM Meetings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>
                <a:solidFill>
                  <a:srgbClr val="B5B4B4"/>
                </a:solidFill>
              </a:rPr>
              <a:t>UW Primary Care and Population Health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DBD0CA-D6A9-49B5-8B34-3196A618157C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88143" y="1397977"/>
            <a:ext cx="11415713" cy="4733171"/>
          </a:xfrm>
        </p:spPr>
        <p:txBody>
          <a:bodyPr/>
          <a:lstStyle/>
          <a:p>
            <a:pPr lvl="1"/>
            <a:r>
              <a:rPr lang="en-US">
                <a:latin typeface="+mj-lt"/>
              </a:rPr>
              <a:t>Recommended additional attendees at Diabetes Panel Management meetings:</a:t>
            </a:r>
          </a:p>
          <a:p>
            <a:pPr lvl="2"/>
            <a:r>
              <a:rPr lang="en-US" b="1">
                <a:latin typeface="+mj-lt"/>
              </a:rPr>
              <a:t>Registered Dietician (RD)</a:t>
            </a:r>
          </a:p>
          <a:p>
            <a:pPr lvl="3"/>
            <a:r>
              <a:rPr lang="en-US">
                <a:latin typeface="+mj-lt"/>
              </a:rPr>
              <a:t>Give input on treatment plan for diabetic patients</a:t>
            </a:r>
          </a:p>
          <a:p>
            <a:pPr lvl="3"/>
            <a:r>
              <a:rPr lang="en-US">
                <a:latin typeface="+mj-lt"/>
              </a:rPr>
              <a:t>Recommended referral to Nutrition Counseling and/or Diabetes Education classes </a:t>
            </a:r>
          </a:p>
          <a:p>
            <a:pPr lvl="2"/>
            <a:r>
              <a:rPr lang="en-US" b="1">
                <a:latin typeface="+mj-lt"/>
              </a:rPr>
              <a:t>Registered Nurse (RN)</a:t>
            </a:r>
          </a:p>
          <a:p>
            <a:pPr lvl="3"/>
            <a:r>
              <a:rPr lang="en-US">
                <a:latin typeface="+mj-lt"/>
              </a:rPr>
              <a:t>Give input on treatment plan for diabetic patients</a:t>
            </a:r>
          </a:p>
          <a:p>
            <a:pPr lvl="3"/>
            <a:r>
              <a:rPr lang="en-US">
                <a:latin typeface="+mj-lt"/>
              </a:rPr>
              <a:t>Recommend for Chronic Care Management or RN Diabetes Management</a:t>
            </a:r>
          </a:p>
          <a:p>
            <a:pPr lvl="3"/>
            <a:r>
              <a:rPr lang="en-US">
                <a:latin typeface="+mj-lt"/>
              </a:rPr>
              <a:t>Furnish some of the AWVs </a:t>
            </a:r>
          </a:p>
          <a:p>
            <a:pPr lvl="2"/>
            <a:r>
              <a:rPr lang="en-US" b="1">
                <a:latin typeface="+mj-lt"/>
              </a:rPr>
              <a:t>Social Worker (SW)</a:t>
            </a:r>
          </a:p>
          <a:p>
            <a:pPr lvl="3"/>
            <a:r>
              <a:rPr lang="en-US">
                <a:latin typeface="+mj-lt"/>
              </a:rPr>
              <a:t>Give input on treatment plan for behavioral health patients</a:t>
            </a:r>
          </a:p>
          <a:p>
            <a:pPr lvl="3"/>
            <a:r>
              <a:rPr lang="en-US">
                <a:latin typeface="+mj-lt"/>
              </a:rPr>
              <a:t>Recommend community resources to support complex patients</a:t>
            </a:r>
          </a:p>
          <a:p>
            <a:pPr lvl="3"/>
            <a:r>
              <a:rPr lang="en-US">
                <a:latin typeface="+mj-lt"/>
              </a:rPr>
              <a:t>Recommend Referral to BHIP or Referral to Social Work as indicated </a:t>
            </a:r>
          </a:p>
        </p:txBody>
      </p:sp>
    </p:spTree>
    <p:extLst>
      <p:ext uri="{BB962C8B-B14F-4D97-AF65-F5344CB8AC3E}">
        <p14:creationId xmlns:p14="http://schemas.microsoft.com/office/powerpoint/2010/main" val="21576263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50FF0-2B66-004C-89AE-6E59B8018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611" y="2870261"/>
            <a:ext cx="11416278" cy="871905"/>
          </a:xfrm>
        </p:spPr>
        <p:txBody>
          <a:bodyPr/>
          <a:lstStyle/>
          <a:p>
            <a:r>
              <a:rPr lang="en-US"/>
              <a:t>TRACKING OUTCOME &amp; PROCESS METRICS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F6D86D-F000-9E49-818A-40F37C3A578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>
                <a:solidFill>
                  <a:srgbClr val="B5B4B4"/>
                </a:solidFill>
              </a:rPr>
              <a:t>UW Primary Care and Population Health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861CD0-D971-0E46-AEF5-9F4D2503DB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DBD0CA-D6A9-49B5-8B34-3196A618157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49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Calibri Light"/>
                <a:cs typeface="Calibri Light"/>
              </a:rPr>
              <a:t>Rollout &amp; Measurement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64389" y="1926429"/>
            <a:ext cx="11416278" cy="330478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b="1">
                <a:latin typeface="+mj-lt"/>
                <a:cs typeface="Calibri Light"/>
              </a:rPr>
              <a:t>Hypothesis:  </a:t>
            </a:r>
            <a:r>
              <a:rPr lang="en-US">
                <a:latin typeface="+mj-lt"/>
                <a:cs typeface="Calibri Light"/>
              </a:rPr>
              <a:t>We believe these changes will lead to better outcomes for our patients</a:t>
            </a:r>
            <a:endParaRPr lang="en-US">
              <a:cs typeface="Calibri Light"/>
            </a:endParaRPr>
          </a:p>
          <a:p>
            <a:pPr lvl="2">
              <a:buFont typeface="Courier New" panose="020B0604020202020204" pitchFamily="34" charset="0"/>
              <a:buChar char="o"/>
            </a:pPr>
            <a:r>
              <a:rPr lang="en-US">
                <a:latin typeface="+mj-lt"/>
              </a:rPr>
              <a:t> But how will we know for sure?  How will we test this assumption?</a:t>
            </a:r>
            <a:endParaRPr lang="en-US">
              <a:latin typeface="Calibri Light"/>
              <a:cs typeface="Calibri Light" charset="0"/>
            </a:endParaRPr>
          </a:p>
          <a:p>
            <a:r>
              <a:rPr lang="en-US">
                <a:latin typeface="+mj-lt"/>
                <a:cs typeface="Calibri Light"/>
              </a:rPr>
              <a:t>In 6 months, if we don't see the outcomes we expect, what can we conclude?</a:t>
            </a:r>
            <a:endParaRPr lang="en-US"/>
          </a:p>
          <a:p>
            <a:pPr lvl="2">
              <a:buFont typeface="Courier New" panose="020B0604020202020204" pitchFamily="34" charset="0"/>
              <a:buChar char="o"/>
            </a:pPr>
            <a:r>
              <a:rPr lang="en-US">
                <a:latin typeface="+mj-lt"/>
              </a:rPr>
              <a:t> If all we have is data on outcomes, it will be hard to conclude anything</a:t>
            </a:r>
          </a:p>
          <a:p>
            <a:pPr lvl="2">
              <a:buFont typeface="Courier New" panose="020B0604020202020204" pitchFamily="34" charset="0"/>
              <a:buChar char="o"/>
            </a:pPr>
            <a:r>
              <a:rPr lang="en-US">
                <a:latin typeface="+mj-lt"/>
              </a:rPr>
              <a:t> We need to keep both </a:t>
            </a:r>
            <a:r>
              <a:rPr lang="en-US" u="sng">
                <a:latin typeface="+mj-lt"/>
              </a:rPr>
              <a:t>process</a:t>
            </a:r>
            <a:r>
              <a:rPr lang="en-US">
                <a:latin typeface="+mj-lt"/>
              </a:rPr>
              <a:t> and </a:t>
            </a:r>
            <a:r>
              <a:rPr lang="en-US" u="sng">
                <a:latin typeface="+mj-lt"/>
              </a:rPr>
              <a:t>outcome</a:t>
            </a:r>
            <a:r>
              <a:rPr lang="en-US">
                <a:latin typeface="+mj-lt"/>
              </a:rPr>
              <a:t> in view in order to improve</a:t>
            </a:r>
          </a:p>
          <a:p>
            <a:pPr lvl="1"/>
            <a:endParaRPr lang="en-US"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>
                <a:solidFill>
                  <a:srgbClr val="B5B4B4"/>
                </a:solidFill>
              </a:rPr>
              <a:t>UW Primary Care and Population Health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DBD0CA-D6A9-49B5-8B34-3196A618157C}" type="slidenum">
              <a:rPr lang="en-US" smtClean="0"/>
              <a:pPr/>
              <a:t>26</a:t>
            </a:fld>
            <a:endParaRPr lang="en-US"/>
          </a:p>
        </p:txBody>
      </p:sp>
      <p:graphicFrame>
        <p:nvGraphicFramePr>
          <p:cNvPr id="96" name="Diagram 96">
            <a:extLst>
              <a:ext uri="{FF2B5EF4-FFF2-40B4-BE49-F238E27FC236}">
                <a16:creationId xmlns:a16="http://schemas.microsoft.com/office/drawing/2014/main" id="{F3E9CBF7-68E0-4C93-A9E8-200E32E83F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8607243"/>
              </p:ext>
            </p:extLst>
          </p:nvPr>
        </p:nvGraphicFramePr>
        <p:xfrm>
          <a:off x="3160357" y="4435379"/>
          <a:ext cx="5828156" cy="2102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3" name="TextBox 42">
            <a:extLst>
              <a:ext uri="{FF2B5EF4-FFF2-40B4-BE49-F238E27FC236}">
                <a16:creationId xmlns:a16="http://schemas.microsoft.com/office/drawing/2014/main" id="{EC421A45-DBF3-4A0F-882E-5B17CA5BEB5D}"/>
              </a:ext>
            </a:extLst>
          </p:cNvPr>
          <p:cNvSpPr txBox="1"/>
          <p:nvPr/>
        </p:nvSpPr>
        <p:spPr>
          <a:xfrm>
            <a:off x="3284659" y="5301028"/>
            <a:ext cx="1055077" cy="3539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700" b="1">
                <a:solidFill>
                  <a:srgbClr val="2E2161"/>
                </a:solidFill>
              </a:rPr>
              <a:t>PROCESS</a:t>
            </a:r>
            <a:endParaRPr lang="en-US" sz="1700" b="1">
              <a:solidFill>
                <a:srgbClr val="2E2161"/>
              </a:solidFill>
              <a:cs typeface="Calibri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01B606A-75DE-40E1-9BB0-9A682E38978C}"/>
              </a:ext>
            </a:extLst>
          </p:cNvPr>
          <p:cNvSpPr txBox="1"/>
          <p:nvPr/>
        </p:nvSpPr>
        <p:spPr>
          <a:xfrm>
            <a:off x="5488597" y="5301027"/>
            <a:ext cx="1160584" cy="3539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700" b="1">
                <a:solidFill>
                  <a:srgbClr val="2C295C"/>
                </a:solidFill>
              </a:rPr>
              <a:t>OUTCOME</a:t>
            </a:r>
            <a:endParaRPr lang="en-US" sz="1700" b="1">
              <a:solidFill>
                <a:srgbClr val="2C295C"/>
              </a:solidFill>
              <a:cs typeface="Calibri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4C0045D-D943-4023-B8D7-C0530E9176BB}"/>
              </a:ext>
            </a:extLst>
          </p:cNvPr>
          <p:cNvSpPr txBox="1"/>
          <p:nvPr/>
        </p:nvSpPr>
        <p:spPr>
          <a:xfrm>
            <a:off x="7540135" y="5301027"/>
            <a:ext cx="1606061" cy="3539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700" b="1">
                <a:solidFill>
                  <a:srgbClr val="333D47"/>
                </a:solidFill>
              </a:rPr>
              <a:t>Improvement</a:t>
            </a:r>
            <a:endParaRPr lang="en-US" sz="1700" b="1">
              <a:solidFill>
                <a:srgbClr val="333D47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9986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Outcome Metrics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64389" y="2830119"/>
            <a:ext cx="11416278" cy="191330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28600" indent="0">
              <a:buNone/>
            </a:pPr>
            <a:r>
              <a:rPr lang="en-US" b="1">
                <a:latin typeface="+mj-lt"/>
                <a:cs typeface="Calibri Light"/>
              </a:rPr>
              <a:t>Outcome Metrics for Panel Management Pilot:</a:t>
            </a:r>
            <a:endParaRPr lang="en-US" b="1">
              <a:latin typeface="+mj-lt"/>
            </a:endParaRPr>
          </a:p>
          <a:p>
            <a:pPr marL="1028700" lvl="1" indent="-457200">
              <a:buAutoNum type="arabicPeriod"/>
            </a:pPr>
            <a:r>
              <a:rPr lang="en-US">
                <a:latin typeface="+mj-lt"/>
              </a:rPr>
              <a:t>Clinic and provider progress toward meeting Patients are First goals for Diabetes Care Gap goals</a:t>
            </a:r>
          </a:p>
          <a:p>
            <a:pPr marL="1028700" lvl="1" indent="-457200">
              <a:buAutoNum type="arabicPeriod"/>
            </a:pPr>
            <a:r>
              <a:rPr lang="en-US">
                <a:latin typeface="+mj-lt"/>
              </a:rPr>
              <a:t>80% target for AWVs for </a:t>
            </a:r>
            <a:br>
              <a:rPr lang="en-US">
                <a:latin typeface="+mj-lt"/>
              </a:rPr>
            </a:br>
            <a:r>
              <a:rPr lang="en-US">
                <a:latin typeface="+mj-lt"/>
              </a:rPr>
              <a:t>Medicare Advantage patients 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>
                <a:solidFill>
                  <a:srgbClr val="B5B4B4"/>
                </a:solidFill>
              </a:rPr>
              <a:t>UW Primary Care and Population Health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64389" y="1919288"/>
            <a:ext cx="11544076" cy="79057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286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alibri Light"/>
                <a:cs typeface="Calibri Light"/>
              </a:rPr>
              <a:t>Outcome Metrics</a:t>
            </a:r>
            <a:r>
              <a:rPr lang="en-US">
                <a:latin typeface="Calibri Light"/>
                <a:cs typeface="Calibri Light"/>
              </a:rPr>
              <a:t>: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400">
                <a:latin typeface="Calibri Light"/>
                <a:cs typeface="Calibri Light"/>
              </a:rPr>
              <a:t> Data on the clinical outcomes that are impacted by new workflows and initiatives </a:t>
            </a:r>
            <a:endParaRPr lang="en-US" sz="24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DBD0CA-D6A9-49B5-8B34-3196A618157C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8" name="Picture 7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28BBC58F-107D-4F01-B5F3-357A8BA20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024" y="3853987"/>
            <a:ext cx="4417222" cy="2472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09125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Process Metrics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81657" y="2959064"/>
            <a:ext cx="11416278" cy="330478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latin typeface="Calibri Light"/>
                <a:cs typeface="Calibri Light"/>
              </a:rPr>
              <a:t>Process Metrics for Panel Management will capture clinic activities and time spent in support of panel management:</a:t>
            </a:r>
            <a:endParaRPr lang="en-US"/>
          </a:p>
          <a:p>
            <a:pPr lvl="2">
              <a:buFont typeface="Courier New" panose="020B0604020202020204" pitchFamily="34" charset="0"/>
              <a:buChar char="o"/>
            </a:pPr>
            <a:r>
              <a:rPr lang="en-US">
                <a:latin typeface="Calibri Light"/>
                <a:cs typeface="Calibri Light"/>
              </a:rPr>
              <a:t> Each clinic is asked to manually collect data using standard tools</a:t>
            </a:r>
          </a:p>
          <a:p>
            <a:r>
              <a:rPr lang="en-US">
                <a:latin typeface="Calibri Light"/>
                <a:cs typeface="Calibri Light"/>
              </a:rPr>
              <a:t>By tracking what is being done at the clinic and provider level, we will gather evidence to learn which strategies are most effective.  </a:t>
            </a:r>
          </a:p>
          <a:p>
            <a:pPr lvl="1"/>
            <a:r>
              <a:rPr lang="en-US">
                <a:latin typeface="Calibri Light"/>
                <a:cs typeface="Calibri Light"/>
              </a:rPr>
              <a:t>This is a key piece of the Plan-Do-Study-Act (PDSA) cycle</a:t>
            </a:r>
            <a:endParaRPr lang="en-US"/>
          </a:p>
          <a:p>
            <a:r>
              <a:rPr lang="en-US">
                <a:latin typeface="Calibri Light"/>
                <a:cs typeface="Calibri Light"/>
              </a:rPr>
              <a:t> Collecting process metrics in this way is </a:t>
            </a:r>
            <a:r>
              <a:rPr lang="en-US" b="1" u="sng">
                <a:latin typeface="Calibri Light"/>
                <a:cs typeface="Calibri Light"/>
              </a:rPr>
              <a:t>temporary</a:t>
            </a:r>
            <a:r>
              <a:rPr lang="en-US">
                <a:latin typeface="Calibri Light"/>
                <a:cs typeface="Calibri Light"/>
              </a:rPr>
              <a:t>, depending on how well</a:t>
            </a:r>
            <a:br>
              <a:rPr lang="en-US">
                <a:latin typeface="Open Sans"/>
                <a:cs typeface="Calibri Light"/>
              </a:rPr>
            </a:br>
            <a:r>
              <a:rPr lang="en-US">
                <a:latin typeface="Calibri Light"/>
                <a:cs typeface="Calibri Light"/>
              </a:rPr>
              <a:t> we can demonstrate cause &amp; effect</a:t>
            </a:r>
            <a:endParaRPr lang="en-US">
              <a:latin typeface="Calibri Ligh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>
                <a:solidFill>
                  <a:srgbClr val="B5B4B4"/>
                </a:solidFill>
              </a:rPr>
              <a:t>UW Primary Care and Population Health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89237" y="1712223"/>
            <a:ext cx="11416277" cy="79057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286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Process Metrics</a:t>
            </a:r>
            <a:r>
              <a:rPr lang="en-US"/>
              <a:t>: </a:t>
            </a:r>
          </a:p>
          <a:p>
            <a:pPr lvl="2">
              <a:buFont typeface="Courier New" panose="020B0604020202020204" pitchFamily="34" charset="0"/>
              <a:buChar char="o"/>
            </a:pPr>
            <a:r>
              <a:rPr lang="en-US" sz="2400">
                <a:latin typeface="Calibri Light"/>
                <a:cs typeface="Calibri Light"/>
              </a:rPr>
              <a:t> The HOW behind the WHAT</a:t>
            </a:r>
            <a:endParaRPr lang="en-US" sz="2400">
              <a:cs typeface="Calibri Light"/>
            </a:endParaRPr>
          </a:p>
          <a:p>
            <a:pPr lvl="2">
              <a:spcBef>
                <a:spcPts val="300"/>
              </a:spcBef>
              <a:buFont typeface="Courier New" panose="020B0604020202020204" pitchFamily="34" charset="0"/>
              <a:buChar char="o"/>
            </a:pPr>
            <a:r>
              <a:rPr lang="en-US" sz="2400">
                <a:latin typeface="Calibri Light"/>
                <a:cs typeface="Calibri Light"/>
              </a:rPr>
              <a:t> Data on activities, actions, and behaviors that lead to a certain set of outcomes</a:t>
            </a:r>
            <a:endParaRPr lang="en-US" sz="2400">
              <a:cs typeface="Calibri Ligh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DBD0CA-D6A9-49B5-8B34-3196A618157C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052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Process Metrics for Panel Management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31867" y="1610731"/>
            <a:ext cx="11416278" cy="489267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571500" lvl="0" indent="-342900"/>
            <a:r>
              <a:rPr lang="en-US" sz="2300" b="1">
                <a:latin typeface="+mj-lt"/>
                <a:cs typeface="Calibri Light"/>
              </a:rPr>
              <a:t>Panel Managers</a:t>
            </a:r>
            <a:endParaRPr lang="en-US" sz="2300">
              <a:latin typeface="+mj-lt"/>
              <a:cs typeface="Calibri Light"/>
            </a:endParaRPr>
          </a:p>
          <a:p>
            <a:pPr marL="1028700" lvl="1" indent="-457200">
              <a:buAutoNum type="arabicPeriod"/>
            </a:pPr>
            <a:r>
              <a:rPr lang="en-US" sz="2300">
                <a:latin typeface="+mj-lt"/>
              </a:rPr>
              <a:t>Number of panel management meetings per month, per provider </a:t>
            </a:r>
          </a:p>
          <a:p>
            <a:pPr marL="1028700" lvl="1" indent="-457200">
              <a:buAutoNum type="arabicPeriod"/>
            </a:pPr>
            <a:r>
              <a:rPr lang="en-US" sz="2300">
                <a:latin typeface="+mj-lt"/>
              </a:rPr>
              <a:t>Monthly time spent by Panel Managers on panel management-related work</a:t>
            </a:r>
            <a:br>
              <a:rPr lang="en-US" sz="2300">
                <a:latin typeface="+mj-lt"/>
              </a:rPr>
            </a:br>
            <a:endParaRPr lang="en-US" sz="2300">
              <a:latin typeface="+mj-lt"/>
            </a:endParaRPr>
          </a:p>
          <a:p>
            <a:pPr lvl="0"/>
            <a:r>
              <a:rPr lang="en-US" sz="2300" b="1">
                <a:latin typeface="+mj-lt"/>
                <a:cs typeface="Calibri Light"/>
              </a:rPr>
              <a:t>Clinic Managers &amp; Chiefs</a:t>
            </a:r>
            <a:endParaRPr lang="en-US" sz="2300">
              <a:latin typeface="+mj-lt"/>
              <a:cs typeface="Calibri Light"/>
            </a:endParaRPr>
          </a:p>
          <a:p>
            <a:pPr marL="1028700" lvl="1" indent="-457200">
              <a:buAutoNum type="arabicPeriod"/>
            </a:pPr>
            <a:r>
              <a:rPr lang="en-US" sz="2300">
                <a:latin typeface="+mj-lt"/>
              </a:rPr>
              <a:t>Track download and method of sharing of clinic panel data from PAF/HBI dashboard</a:t>
            </a:r>
          </a:p>
          <a:p>
            <a:pPr marL="1028700" lvl="2" indent="0">
              <a:buNone/>
            </a:pPr>
            <a:r>
              <a:rPr lang="en-US" sz="2300">
                <a:latin typeface="+mj-lt"/>
              </a:rPr>
              <a:t>i.e. Email Distribution; Posting in-clinic; 1:1 with individual provider/MA dyad; Provider Meetings; All Staff Meetings</a:t>
            </a:r>
            <a:br>
              <a:rPr lang="en-US" sz="2300">
                <a:latin typeface="+mj-lt"/>
              </a:rPr>
            </a:br>
            <a:endParaRPr lang="en-US" sz="2300">
              <a:latin typeface="+mj-lt"/>
            </a:endParaRPr>
          </a:p>
          <a:p>
            <a:r>
              <a:rPr lang="en-US" sz="2300" b="1">
                <a:latin typeface="+mj-lt"/>
                <a:cs typeface="Calibri Light"/>
              </a:rPr>
              <a:t>Panel Management Process Metrics tracking forms are available </a:t>
            </a:r>
            <a:r>
              <a:rPr lang="en-US" sz="2300" b="1">
                <a:latin typeface="+mj-lt"/>
                <a:cs typeface="Calibri Light"/>
                <a:hlinkClick r:id="rId3"/>
              </a:rPr>
              <a:t>online</a:t>
            </a:r>
            <a:r>
              <a:rPr lang="en-US" sz="2300">
                <a:latin typeface="+mj-lt"/>
                <a:cs typeface="Calibri Light"/>
                <a:hlinkClick r:id="rId3"/>
              </a:rPr>
              <a:t> </a:t>
            </a:r>
            <a:endParaRPr lang="en-US" sz="2300">
              <a:latin typeface="+mj-lt"/>
              <a:cs typeface="Calibri Light"/>
            </a:endParaRPr>
          </a:p>
          <a:p>
            <a:pPr lvl="1"/>
            <a:r>
              <a:rPr lang="en-US" sz="2300">
                <a:latin typeface="+mj-lt"/>
                <a:cs typeface="Calibri Light"/>
              </a:rPr>
              <a:t>Submit forms monthly to Doug Donaldson </a:t>
            </a:r>
            <a:r>
              <a:rPr lang="en-US" sz="2300">
                <a:latin typeface="+mj-lt"/>
                <a:cs typeface="Calibri Light"/>
                <a:hlinkClick r:id="rId4"/>
              </a:rPr>
              <a:t>dmdonald@uw.edu</a:t>
            </a:r>
            <a:endParaRPr lang="en-US" sz="2300">
              <a:latin typeface="+mj-lt"/>
              <a:cs typeface="Calibri Ligh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>
                <a:solidFill>
                  <a:srgbClr val="B5B4B4"/>
                </a:solidFill>
              </a:rPr>
              <a:t>UW Primary Care and Population Health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DBD0CA-D6A9-49B5-8B34-3196A618157C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935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9833503" y="6432076"/>
            <a:ext cx="2214205" cy="3654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184301" y="2984840"/>
            <a:ext cx="4910319" cy="2623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>
                <a:latin typeface="+mj-lt"/>
              </a:rPr>
              <a:t>Chesna Briceno</a:t>
            </a:r>
            <a:r>
              <a:rPr lang="en-US" sz="1100">
                <a:latin typeface="+mj-lt"/>
              </a:rPr>
              <a:t>| Assistant Director, UWNC Southeast Region</a:t>
            </a:r>
          </a:p>
          <a:p>
            <a:endParaRPr lang="en-US" sz="1100">
              <a:latin typeface="+mj-lt"/>
            </a:endParaRPr>
          </a:p>
          <a:p>
            <a:r>
              <a:rPr lang="en-US" sz="1100" b="1">
                <a:latin typeface="+mj-lt"/>
              </a:rPr>
              <a:t>Jake Berman, MD, MPH </a:t>
            </a:r>
            <a:r>
              <a:rPr lang="en-US" sz="1100">
                <a:latin typeface="+mj-lt"/>
              </a:rPr>
              <a:t>| Medical Director, UWMC General Internal Medicine Clinic </a:t>
            </a:r>
          </a:p>
          <a:p>
            <a:endParaRPr lang="en-US" sz="1100">
              <a:latin typeface="+mj-lt"/>
            </a:endParaRPr>
          </a:p>
          <a:p>
            <a:r>
              <a:rPr lang="en-US" sz="1100" b="1">
                <a:latin typeface="+mj-lt"/>
              </a:rPr>
              <a:t>Sara Jackson, MD, MPH </a:t>
            </a:r>
            <a:r>
              <a:rPr lang="en-US" sz="1100">
                <a:latin typeface="+mj-lt"/>
              </a:rPr>
              <a:t>| Medical Director, Adult Medicine, HMC </a:t>
            </a:r>
          </a:p>
          <a:p>
            <a:endParaRPr lang="en-US" sz="1100" b="1">
              <a:latin typeface="+mj-lt"/>
            </a:endParaRPr>
          </a:p>
          <a:p>
            <a:r>
              <a:rPr lang="en-US" sz="1100" b="1">
                <a:latin typeface="+mj-lt"/>
              </a:rPr>
              <a:t>Susana Orozco </a:t>
            </a:r>
            <a:r>
              <a:rPr lang="en-US" sz="1100">
                <a:latin typeface="+mj-lt"/>
              </a:rPr>
              <a:t>| Business Operations Manager, HMC Adult Medicine</a:t>
            </a:r>
          </a:p>
          <a:p>
            <a:endParaRPr lang="en-US" sz="1100">
              <a:latin typeface="+mj-lt"/>
            </a:endParaRPr>
          </a:p>
          <a:p>
            <a:r>
              <a:rPr lang="en-US" sz="1100" b="1">
                <a:latin typeface="+mj-lt"/>
              </a:rPr>
              <a:t>Ellen Broweleit, MHA </a:t>
            </a:r>
            <a:r>
              <a:rPr lang="en-US" sz="1100">
                <a:latin typeface="+mj-lt"/>
              </a:rPr>
              <a:t>| Assistant Director, Primary Care Northwest Region</a:t>
            </a:r>
          </a:p>
          <a:p>
            <a:endParaRPr lang="en-US" sz="1100">
              <a:latin typeface="+mj-lt"/>
            </a:endParaRPr>
          </a:p>
          <a:p>
            <a:r>
              <a:rPr lang="en-US" sz="1100" b="1">
                <a:latin typeface="+mj-lt"/>
              </a:rPr>
              <a:t>Kathryn Harris, MD</a:t>
            </a:r>
            <a:r>
              <a:rPr lang="en-US" sz="1100">
                <a:latin typeface="+mj-lt"/>
              </a:rPr>
              <a:t>| Physician Lead Transition NWH/UWP Primary Care</a:t>
            </a:r>
          </a:p>
          <a:p>
            <a:endParaRPr lang="en-US" sz="1100">
              <a:latin typeface="+mj-lt"/>
            </a:endParaRPr>
          </a:p>
          <a:p>
            <a:r>
              <a:rPr lang="en-US" sz="1100" b="1">
                <a:latin typeface="+mj-lt"/>
              </a:rPr>
              <a:t>Diane Salvesen</a:t>
            </a:r>
            <a:r>
              <a:rPr lang="en-US" sz="1100">
                <a:latin typeface="+mj-lt"/>
              </a:rPr>
              <a:t>| Practice Manger, NWH </a:t>
            </a:r>
          </a:p>
          <a:p>
            <a:endParaRPr lang="en-US" sz="1100" b="1"/>
          </a:p>
          <a:p>
            <a:endParaRPr lang="en-US" sz="105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/>
              <a:t>Panel Management Workgroup</a:t>
            </a:r>
            <a:br>
              <a:rPr lang="en-US" sz="3200" b="1"/>
            </a:br>
            <a:endParaRPr lang="en-US" sz="3200" b="1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DBD0CA-D6A9-49B5-8B34-3196A618157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799260" y="2580843"/>
            <a:ext cx="1270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2E2161"/>
                </a:solidFill>
                <a:latin typeface="+mj-lt"/>
              </a:rPr>
              <a:t>CORE TEAM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53238" y="768498"/>
            <a:ext cx="22517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>
                <a:latin typeface="+mj-lt"/>
              </a:rPr>
              <a:t>Van Chaudhari, FACHE, MHA </a:t>
            </a:r>
            <a:endParaRPr lang="en-US" sz="1200" b="1"/>
          </a:p>
          <a:p>
            <a:pPr algn="ctr"/>
            <a:r>
              <a:rPr lang="en-US" sz="1200"/>
              <a:t> Administrator</a:t>
            </a:r>
          </a:p>
          <a:p>
            <a:pPr algn="ctr"/>
            <a:r>
              <a:rPr lang="en-US" sz="1200"/>
              <a:t>Population Health Management </a:t>
            </a:r>
            <a:r>
              <a:rPr lang="en-US" sz="1200">
                <a:latin typeface="+mj-lt"/>
              </a:rPr>
              <a:t> 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482461925"/>
              </p:ext>
            </p:extLst>
          </p:nvPr>
        </p:nvGraphicFramePr>
        <p:xfrm>
          <a:off x="79375" y="1025482"/>
          <a:ext cx="695007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7479030" y="341406"/>
            <a:ext cx="39106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>
                <a:solidFill>
                  <a:srgbClr val="2E2161"/>
                </a:solidFill>
                <a:latin typeface="+mj-lt"/>
              </a:rPr>
              <a:t>EXECUTIVE SPONSORS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900754" y="760925"/>
            <a:ext cx="14561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>
                <a:latin typeface="+mj-lt"/>
              </a:rPr>
              <a:t>Pete McGough, MD</a:t>
            </a:r>
          </a:p>
          <a:p>
            <a:pPr algn="ctr"/>
            <a:r>
              <a:rPr lang="en-US" sz="1200">
                <a:latin typeface="+mj-lt"/>
              </a:rPr>
              <a:t>Medical Director</a:t>
            </a:r>
          </a:p>
          <a:p>
            <a:pPr algn="ctr"/>
            <a:r>
              <a:rPr lang="en-US" sz="1200">
                <a:latin typeface="+mj-lt"/>
              </a:rPr>
              <a:t>UWNC Primary Care</a:t>
            </a:r>
            <a:r>
              <a:rPr lang="en-US" sz="1000">
                <a:latin typeface="+mj-lt"/>
              </a:rPr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492445" y="1796672"/>
            <a:ext cx="18838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>
                <a:latin typeface="+mj-lt"/>
              </a:rPr>
              <a:t>Vicky Fang, MD</a:t>
            </a:r>
            <a:endParaRPr lang="en-US" sz="1200">
              <a:latin typeface="+mj-lt"/>
            </a:endParaRPr>
          </a:p>
          <a:p>
            <a:pPr algn="ctr"/>
            <a:r>
              <a:rPr lang="en-US" sz="1200">
                <a:latin typeface="+mj-lt"/>
              </a:rPr>
              <a:t>Associate Medical Director, </a:t>
            </a:r>
          </a:p>
          <a:p>
            <a:pPr algn="ctr"/>
            <a:r>
              <a:rPr lang="en-US" sz="1200">
                <a:latin typeface="+mj-lt"/>
              </a:rPr>
              <a:t>UWNC Southeast Region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687691" y="1434667"/>
            <a:ext cx="1493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2E2161"/>
                </a:solidFill>
                <a:latin typeface="+mj-lt"/>
              </a:rPr>
              <a:t>PROJECT LEAD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657683" y="5275558"/>
            <a:ext cx="1553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2E2161"/>
                </a:solidFill>
                <a:latin typeface="+mj-lt"/>
              </a:rPr>
              <a:t>PROJECT STAFF</a:t>
            </a:r>
          </a:p>
        </p:txBody>
      </p:sp>
      <p:sp>
        <p:nvSpPr>
          <p:cNvPr id="7" name="Rectangle 6"/>
          <p:cNvSpPr/>
          <p:nvPr/>
        </p:nvSpPr>
        <p:spPr>
          <a:xfrm>
            <a:off x="7251202" y="5644890"/>
            <a:ext cx="477651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>
                <a:latin typeface="+mj-lt"/>
              </a:rPr>
              <a:t>Lauren Drake, LICSW</a:t>
            </a:r>
            <a:r>
              <a:rPr lang="en-US" sz="1100">
                <a:latin typeface="+mj-lt"/>
              </a:rPr>
              <a:t>| Program Manager, Population Health Management</a:t>
            </a:r>
          </a:p>
          <a:p>
            <a:endParaRPr lang="en-US" sz="1100">
              <a:latin typeface="+mj-lt"/>
            </a:endParaRPr>
          </a:p>
          <a:p>
            <a:r>
              <a:rPr lang="en-US" sz="1100" b="1">
                <a:latin typeface="+mj-lt"/>
              </a:rPr>
              <a:t>Doug Donaldson</a:t>
            </a:r>
            <a:r>
              <a:rPr lang="en-US" sz="1100">
                <a:latin typeface="+mj-lt"/>
              </a:rPr>
              <a:t>| Process Improvement Program Manager, UWNC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>
                <a:solidFill>
                  <a:srgbClr val="B5B4B4"/>
                </a:solidFill>
              </a:rPr>
              <a:t>UW Primary Care and Population Health</a:t>
            </a:r>
          </a:p>
        </p:txBody>
      </p:sp>
    </p:spTree>
    <p:extLst>
      <p:ext uri="{BB962C8B-B14F-4D97-AF65-F5344CB8AC3E}">
        <p14:creationId xmlns:p14="http://schemas.microsoft.com/office/powerpoint/2010/main" val="16491464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FF0B72-7E31-0A4E-85A6-8B874D7AD5B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>
                <a:solidFill>
                  <a:srgbClr val="B5B4B4"/>
                </a:solidFill>
              </a:rPr>
              <a:t>UW Primary Care and Population Health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B5AC57-4589-B94D-AE4A-CBF95519C1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DBD0CA-D6A9-49B5-8B34-3196A618157C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11A89C-796E-8846-92CA-CD04B77EF9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571" y="594053"/>
            <a:ext cx="10270496" cy="578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4859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50FF0-2B66-004C-89AE-6E59B8018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611" y="2870261"/>
            <a:ext cx="11416278" cy="871905"/>
          </a:xfrm>
        </p:spPr>
        <p:txBody>
          <a:bodyPr/>
          <a:lstStyle/>
          <a:p>
            <a:r>
              <a:rPr lang="en-US"/>
              <a:t>NEXT STEPS &amp; TRAINING RESOURCES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F6D86D-F000-9E49-818A-40F37C3A578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>
                <a:solidFill>
                  <a:srgbClr val="B5B4B4"/>
                </a:solidFill>
              </a:rPr>
              <a:t>UW Primary Care and Population Health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861CD0-D971-0E46-AEF5-9F4D2503DB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DBD0CA-D6A9-49B5-8B34-3196A618157C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8874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DD1C5-5CE3-F745-A130-FD165516D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Where can I find these new tools and resources?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5E8DBC-284C-DD4F-8FAD-0A5AFA3C32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7861" y="2199977"/>
            <a:ext cx="11416278" cy="3304780"/>
          </a:xfrm>
        </p:spPr>
        <p:txBody>
          <a:bodyPr/>
          <a:lstStyle/>
          <a:p>
            <a:r>
              <a:rPr lang="en-US"/>
              <a:t>All Panel Management Job Aids, Resources, Workflows, Tip Sheets, and today’s presentation are posted on the UW Medicine Care Transformation Page </a:t>
            </a:r>
            <a:endParaRPr lang="en-US">
              <a:solidFill>
                <a:srgbClr val="0563C1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https://depts.washington.edu/uwmedptn/strategies-programs/population-health/panel-gap-management/2020-panel-management-training-materials/</a:t>
            </a:r>
            <a:endParaRPr lang="en-US"/>
          </a:p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03DD84-332A-2848-80A5-A62A533209B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>
                <a:solidFill>
                  <a:srgbClr val="B5B4B4"/>
                </a:solidFill>
              </a:rPr>
              <a:t>UW Primary Care and Population Health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BE4EBB-97BC-C643-BACF-ED8E6F00E8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DBD0CA-D6A9-49B5-8B34-3196A618157C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3392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275332-22D8-CD45-9576-3C0A125FCAC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>
                <a:solidFill>
                  <a:srgbClr val="B5B4B4"/>
                </a:solidFill>
              </a:rPr>
              <a:t>UW Primary Care and Population Health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9E126C-0E3B-3149-8912-36E6FCD15E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DBD0CA-D6A9-49B5-8B34-3196A618157C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E91E0E6-9BA0-AE4D-8EB7-FFD39C20C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EA28AEE-09F1-6F42-A8F0-406CBF1DDE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537" y="549426"/>
            <a:ext cx="11677982" cy="601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6945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Timeline for Panel Management Roll-out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14428" y="1628774"/>
            <a:ext cx="11566240" cy="482347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b="1">
                <a:solidFill>
                  <a:schemeClr val="tx1"/>
                </a:solidFill>
                <a:latin typeface="+mj-lt"/>
                <a:cs typeface="Calibri Light"/>
              </a:rPr>
              <a:t>Late April/Early May 2020</a:t>
            </a:r>
            <a:endParaRPr lang="en-US">
              <a:solidFill>
                <a:schemeClr val="tx1"/>
              </a:solidFill>
            </a:endParaRPr>
          </a:p>
          <a:p>
            <a:pPr lvl="1"/>
            <a:r>
              <a:rPr lang="en-US">
                <a:solidFill>
                  <a:schemeClr val="tx1"/>
                </a:solidFill>
                <a:latin typeface="+mj-lt"/>
              </a:rPr>
              <a:t>Trainings with clinic chiefs, clinic managers, and Panel Managers from UWNC, NWH &amp;  Harborview</a:t>
            </a:r>
          </a:p>
          <a:p>
            <a:pPr lvl="1"/>
            <a:r>
              <a:rPr lang="en-US">
                <a:solidFill>
                  <a:schemeClr val="tx1"/>
                </a:solidFill>
                <a:latin typeface="+mj-lt"/>
              </a:rPr>
              <a:t>Panel Management Training Toolkit posted is on UW Medicine Intranet</a:t>
            </a:r>
          </a:p>
          <a:p>
            <a:pPr lvl="2"/>
            <a:r>
              <a:rPr lang="en-US">
                <a:solidFill>
                  <a:schemeClr val="tx1"/>
                </a:solidFill>
                <a:latin typeface="+mj-lt"/>
              </a:rPr>
              <a:t>Please visit the website to review and download all Job Aids and Resources</a:t>
            </a:r>
          </a:p>
          <a:p>
            <a:pPr lvl="1"/>
            <a:r>
              <a:rPr lang="en-US">
                <a:solidFill>
                  <a:schemeClr val="tx1"/>
                </a:solidFill>
                <a:latin typeface="+mj-lt"/>
              </a:rPr>
              <a:t>Clinic Managers: work with PCPs &amp; staff to block time for focus on panel management </a:t>
            </a:r>
          </a:p>
          <a:p>
            <a:r>
              <a:rPr lang="en-US" b="1">
                <a:solidFill>
                  <a:schemeClr val="tx1"/>
                </a:solidFill>
                <a:latin typeface="+mj-lt"/>
                <a:cs typeface="Calibri Light"/>
              </a:rPr>
              <a:t>Beginning May 4, 2020</a:t>
            </a:r>
          </a:p>
          <a:p>
            <a:pPr lvl="1"/>
            <a:r>
              <a:rPr lang="en-US">
                <a:solidFill>
                  <a:schemeClr val="tx1"/>
                </a:solidFill>
                <a:latin typeface="+mj-lt"/>
              </a:rPr>
              <a:t>All entities/clinics go-live with Panel Management implementation plans, PCP meetings, and tracking of Process Metrics </a:t>
            </a:r>
            <a:endParaRPr lang="en-US">
              <a:solidFill>
                <a:schemeClr val="tx1"/>
              </a:solidFill>
              <a:latin typeface="+mj-lt"/>
              <a:cs typeface="Calibri Light"/>
            </a:endParaRPr>
          </a:p>
          <a:p>
            <a:pPr lvl="1"/>
            <a:r>
              <a:rPr lang="en-US">
                <a:solidFill>
                  <a:schemeClr val="tx1"/>
                </a:solidFill>
                <a:latin typeface="+mj-lt"/>
              </a:rPr>
              <a:t>Clinics should follow evolving UW Medicine ambulatory care guidelines regarding scheduling of in-person vs. telehealth visits during the time of COVID-19</a:t>
            </a:r>
          </a:p>
          <a:p>
            <a:pPr marL="571500" lvl="1" indent="0">
              <a:buNone/>
            </a:pPr>
            <a:endParaRPr lang="en-US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>
                <a:solidFill>
                  <a:srgbClr val="B5B4B4"/>
                </a:solidFill>
              </a:rPr>
              <a:t>UW Primary Care and Population Health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DBD0CA-D6A9-49B5-8B34-3196A618157C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992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5856" y="514585"/>
            <a:ext cx="5987859" cy="1541040"/>
          </a:xfrm>
        </p:spPr>
        <p:txBody>
          <a:bodyPr>
            <a:normAutofit/>
          </a:bodyPr>
          <a:lstStyle/>
          <a:p>
            <a:r>
              <a:rPr lang="en-US" sz="4400"/>
              <a:t>PM RESOURCES</a:t>
            </a:r>
            <a:endParaRPr lang="en-US" sz="4400">
              <a:highlight>
                <a:srgbClr val="FFFF00"/>
              </a:highligh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DBD0CA-D6A9-49B5-8B34-3196A618157C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>
                <a:solidFill>
                  <a:srgbClr val="B5B4B4"/>
                </a:solidFill>
              </a:rPr>
              <a:t>UW Primary Care and Population Health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0571" y="1401407"/>
            <a:ext cx="4843400" cy="563231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en-US" sz="2400">
              <a:latin typeface="+mj-lt"/>
            </a:endParaRPr>
          </a:p>
          <a:p>
            <a:r>
              <a:rPr lang="en-US" sz="2400" b="1">
                <a:highlight>
                  <a:srgbClr val="FFFF00"/>
                </a:highlight>
              </a:rPr>
              <a:t>After today – please review:</a:t>
            </a:r>
            <a:r>
              <a:rPr lang="en-US" sz="2400"/>
              <a:t> </a:t>
            </a:r>
            <a:r>
              <a:rPr lang="en-US" sz="2400" b="1">
                <a:hlinkClick r:id="rId3"/>
              </a:rPr>
              <a:t>UW Medicine Panel Management Tools &amp; Resources</a:t>
            </a:r>
            <a:endParaRPr lang="en-US" sz="2400" b="1"/>
          </a:p>
          <a:p>
            <a:endParaRPr lang="en-US" sz="2400">
              <a:latin typeface="+mj-lt"/>
            </a:endParaRPr>
          </a:p>
          <a:p>
            <a:r>
              <a:rPr lang="en-US" sz="2400">
                <a:latin typeface="+mj-lt"/>
              </a:rPr>
              <a:t>Did you know there is a central resource available to all UW Medicine staff, that provides the tools needed to answer and perform population health activities?</a:t>
            </a:r>
          </a:p>
          <a:p>
            <a:endParaRPr lang="en-US" sz="2400">
              <a:latin typeface="+mj-lt"/>
            </a:endParaRPr>
          </a:p>
          <a:p>
            <a:r>
              <a:rPr lang="en-US" sz="2400">
                <a:latin typeface="+mj-lt"/>
              </a:rPr>
              <a:t>It includes clinical toolkits, workflows, Job Aids, and much more to support Panel Management activities.</a:t>
            </a:r>
          </a:p>
          <a:p>
            <a:endParaRPr lang="en-US" sz="2400">
              <a:latin typeface="+mj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6052B8F-72B3-6B45-828B-B700B55D91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8039" y="750703"/>
            <a:ext cx="6468105" cy="333023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134101" y="750703"/>
            <a:ext cx="1476376" cy="53440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70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DBD0CA-D6A9-49B5-8B34-3196A618157C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B5B4B4"/>
                </a:solidFill>
              </a:rPr>
              <a:t>UW Primary Care and Population Health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30755" y="4206359"/>
            <a:ext cx="4789196" cy="317009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en-US" sz="1600" b="1"/>
              <a:t>Vicky Fang, MD</a:t>
            </a:r>
          </a:p>
          <a:p>
            <a:pPr algn="ctr"/>
            <a:r>
              <a:rPr lang="en-US" sz="1600"/>
              <a:t>Associate Medical Director, UWNC SE Region</a:t>
            </a:r>
          </a:p>
          <a:p>
            <a:pPr algn="ctr"/>
            <a:r>
              <a:rPr lang="en-US" sz="1600">
                <a:hlinkClick r:id="rId3"/>
              </a:rPr>
              <a:t>vfang@uw.edu</a:t>
            </a:r>
            <a:endParaRPr lang="en-US" sz="1600"/>
          </a:p>
          <a:p>
            <a:pPr algn="ctr"/>
            <a:endParaRPr lang="en-US" sz="1600" b="1"/>
          </a:p>
          <a:p>
            <a:pPr algn="ctr"/>
            <a:r>
              <a:rPr lang="en-US" sz="1600" b="1"/>
              <a:t>Lauren Drake, LICSW</a:t>
            </a:r>
          </a:p>
          <a:p>
            <a:pPr algn="ctr"/>
            <a:r>
              <a:rPr lang="en-US" sz="1600"/>
              <a:t> Program Manager, Population Health Management</a:t>
            </a:r>
          </a:p>
          <a:p>
            <a:pPr algn="ctr"/>
            <a:r>
              <a:rPr lang="en-US" sz="1600">
                <a:hlinkClick r:id="rId4"/>
              </a:rPr>
              <a:t>lbdrake@uw.edu</a:t>
            </a:r>
            <a:endParaRPr lang="en-US" sz="1600"/>
          </a:p>
          <a:p>
            <a:pPr algn="ctr"/>
            <a:r>
              <a:rPr lang="en-US" sz="1600" i="1"/>
              <a:t>*out on parental leave mid-May – early November 2020</a:t>
            </a:r>
            <a:endParaRPr lang="en-US" sz="1600" i="1">
              <a:cs typeface="Calibri"/>
            </a:endParaRPr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7418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50FF0-2B66-004C-89AE-6E59B8018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611" y="2568337"/>
            <a:ext cx="11416278" cy="871905"/>
          </a:xfrm>
        </p:spPr>
        <p:txBody>
          <a:bodyPr>
            <a:normAutofit fontScale="90000"/>
          </a:bodyPr>
          <a:lstStyle/>
          <a:p>
            <a:r>
              <a:rPr lang="en-US">
                <a:latin typeface="Calibri Light"/>
                <a:cs typeface="Calibri Light"/>
              </a:rPr>
              <a:t>APPENDIX: </a:t>
            </a:r>
            <a:br>
              <a:rPr lang="en-US">
                <a:latin typeface="Calibri Light"/>
                <a:cs typeface="Calibri Light"/>
              </a:rPr>
            </a:br>
            <a:r>
              <a:rPr lang="en-US">
                <a:latin typeface="Calibri Light"/>
                <a:cs typeface="Calibri Light"/>
              </a:rPr>
              <a:t>EMPANELMENT &amp; PANEL MAINTENANCE 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F6D86D-F000-9E49-818A-40F37C3A578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>
                <a:solidFill>
                  <a:srgbClr val="B5B4B4"/>
                </a:solidFill>
              </a:rPr>
              <a:t>UW Primary Care and Population Health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861CD0-D971-0E46-AEF5-9F4D2503DB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DBD0CA-D6A9-49B5-8B34-3196A618157C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2691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D8001-23EB-9B43-AEE8-8CAD37677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389" y="507022"/>
            <a:ext cx="11416278" cy="871905"/>
          </a:xfrm>
        </p:spPr>
        <p:txBody>
          <a:bodyPr>
            <a:normAutofit/>
          </a:bodyPr>
          <a:lstStyle/>
          <a:p>
            <a:r>
              <a:rPr lang="en-US" sz="4400" dirty="0"/>
              <a:t>METRICS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DBD0CA-D6A9-49B5-8B34-3196A618157C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>
                <a:solidFill>
                  <a:srgbClr val="B5B4B4"/>
                </a:solidFill>
              </a:rPr>
              <a:t>Primary Care and Population Health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957940916"/>
              </p:ext>
            </p:extLst>
          </p:nvPr>
        </p:nvGraphicFramePr>
        <p:xfrm>
          <a:off x="695326" y="1481467"/>
          <a:ext cx="7454152" cy="49041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23705" y="2204152"/>
            <a:ext cx="10166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+mj-lt"/>
              </a:rPr>
              <a:t>93%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+mj-lt"/>
              </a:rPr>
              <a:t>by end of FY2020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60481" y="4335227"/>
            <a:ext cx="10166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+mj-lt"/>
              </a:rPr>
              <a:t>&lt;7%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+mj-lt"/>
              </a:rPr>
              <a:t>by end of FY2020</a:t>
            </a: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12498792"/>
              </p:ext>
            </p:extLst>
          </p:nvPr>
        </p:nvGraphicFramePr>
        <p:xfrm>
          <a:off x="8848439" y="1119516"/>
          <a:ext cx="22860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280411182"/>
              </p:ext>
            </p:extLst>
          </p:nvPr>
        </p:nvGraphicFramePr>
        <p:xfrm>
          <a:off x="8848439" y="3651421"/>
          <a:ext cx="22860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1" name="Rectangle 10"/>
          <p:cNvSpPr/>
          <p:nvPr/>
        </p:nvSpPr>
        <p:spPr>
          <a:xfrm>
            <a:off x="10600847" y="5698575"/>
            <a:ext cx="91440" cy="9144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600847" y="5890981"/>
            <a:ext cx="91440" cy="9144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659902" y="5612524"/>
            <a:ext cx="1257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j-lt"/>
              </a:rPr>
              <a:t>Empaneled</a:t>
            </a:r>
          </a:p>
          <a:p>
            <a:r>
              <a:rPr lang="en-US" sz="1400" dirty="0">
                <a:latin typeface="+mj-lt"/>
              </a:rPr>
              <a:t>Un-empaneled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467966" y="1049997"/>
            <a:ext cx="3163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UWNC Ravenna empanelment rate*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566999" y="3391658"/>
            <a:ext cx="29654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j-lt"/>
              </a:rPr>
              <a:t>UWMC GIMC empanelment rate*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022111" y="6084407"/>
            <a:ext cx="10021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+mj-lt"/>
              </a:rPr>
              <a:t>*as of 6-15-19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105046" y="684147"/>
            <a:ext cx="3889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+mj-lt"/>
              </a:rPr>
              <a:t>SAMPLES: CURRENT EMPANELMENT METRICS</a:t>
            </a:r>
          </a:p>
        </p:txBody>
      </p:sp>
    </p:spTree>
    <p:extLst>
      <p:ext uri="{BB962C8B-B14F-4D97-AF65-F5344CB8AC3E}">
        <p14:creationId xmlns:p14="http://schemas.microsoft.com/office/powerpoint/2010/main" val="6606017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6F1A9FB-B194-C048-8328-AB3AA2467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PANEL MAINTENANCE CYCLES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DBD0CA-D6A9-49B5-8B34-3196A61815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>
                <a:solidFill>
                  <a:srgbClr val="B5B4B4"/>
                </a:solidFill>
              </a:rPr>
              <a:t>Primary Care and Population Health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77539923"/>
              </p:ext>
            </p:extLst>
          </p:nvPr>
        </p:nvGraphicFramePr>
        <p:xfrm>
          <a:off x="447675" y="771525"/>
          <a:ext cx="11296650" cy="5314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16152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Review: What is Panel Management?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64389" y="1737366"/>
            <a:ext cx="11416278" cy="425385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lvl="1" indent="-285750">
              <a:spcAft>
                <a:spcPts val="900"/>
              </a:spcAft>
            </a:pPr>
            <a:r>
              <a:rPr lang="en-US" sz="2000" b="1">
                <a:latin typeface="+mj-lt"/>
              </a:rPr>
              <a:t>Panel Management</a:t>
            </a:r>
            <a:endParaRPr lang="en-US" sz="2000">
              <a:latin typeface="+mj-lt"/>
            </a:endParaRPr>
          </a:p>
          <a:p>
            <a:pPr marL="742950" lvl="2" indent="-285750">
              <a:spcAft>
                <a:spcPts val="900"/>
              </a:spcAft>
            </a:pPr>
            <a:r>
              <a:rPr lang="en-US" sz="2000">
                <a:latin typeface="+mj-lt"/>
              </a:rPr>
              <a:t>A proactive approach to health care in which the care team is concerned with the health of the </a:t>
            </a:r>
            <a:r>
              <a:rPr lang="en-US" sz="2000" b="1">
                <a:latin typeface="+mj-lt"/>
              </a:rPr>
              <a:t>entire </a:t>
            </a:r>
            <a:r>
              <a:rPr lang="en-US" sz="2000">
                <a:latin typeface="+mj-lt"/>
              </a:rPr>
              <a:t>population of its patients, not just those who come into the clinical setting for visits.</a:t>
            </a:r>
          </a:p>
          <a:p>
            <a:pPr marL="285750" lvl="1" indent="-285750">
              <a:spcAft>
                <a:spcPts val="900"/>
              </a:spcAft>
            </a:pPr>
            <a:r>
              <a:rPr lang="en-US" sz="2000" b="1">
                <a:latin typeface="+mj-lt"/>
              </a:rPr>
              <a:t>Elements of Panel Management</a:t>
            </a:r>
          </a:p>
          <a:p>
            <a:pPr marL="742950" lvl="2" indent="-285750">
              <a:spcAft>
                <a:spcPts val="900"/>
              </a:spcAft>
            </a:pPr>
            <a:r>
              <a:rPr lang="en-US" sz="2000">
                <a:latin typeface="+mj-lt"/>
              </a:rPr>
              <a:t>Proactive care</a:t>
            </a:r>
          </a:p>
          <a:p>
            <a:pPr marL="742950" lvl="2" indent="-285750">
              <a:spcAft>
                <a:spcPts val="900"/>
              </a:spcAft>
            </a:pPr>
            <a:r>
              <a:rPr lang="en-US" sz="2000">
                <a:latin typeface="+mj-lt"/>
              </a:rPr>
              <a:t>Identifying patients with care needs</a:t>
            </a:r>
          </a:p>
          <a:p>
            <a:pPr marL="742950" lvl="2" indent="-285750">
              <a:spcAft>
                <a:spcPts val="900"/>
              </a:spcAft>
            </a:pPr>
            <a:r>
              <a:rPr lang="en-US" sz="2000">
                <a:latin typeface="+mj-lt"/>
              </a:rPr>
              <a:t>Population-based care – focus on both patients who are AND aren’t coming in to clinic </a:t>
            </a:r>
          </a:p>
          <a:p>
            <a:pPr marL="742950" lvl="2" indent="-285750">
              <a:spcAft>
                <a:spcPts val="900"/>
              </a:spcAft>
            </a:pPr>
            <a:r>
              <a:rPr lang="en-US" sz="2000">
                <a:latin typeface="+mj-lt"/>
              </a:rPr>
              <a:t>Addresses unmet preventative &amp; chronic care needs</a:t>
            </a:r>
          </a:p>
          <a:p>
            <a:pPr marL="742950" lvl="2" indent="-285750">
              <a:spcAft>
                <a:spcPts val="900"/>
              </a:spcAft>
            </a:pPr>
            <a:r>
              <a:rPr lang="en-US" sz="2000">
                <a:latin typeface="+mj-lt"/>
              </a:rPr>
              <a:t>Team-based approach</a:t>
            </a:r>
          </a:p>
          <a:p>
            <a:pPr marL="742950" lvl="2" indent="-285750">
              <a:spcAft>
                <a:spcPts val="900"/>
              </a:spcAft>
            </a:pPr>
            <a:r>
              <a:rPr lang="en-US" sz="2000">
                <a:latin typeface="+mj-lt"/>
              </a:rPr>
              <a:t>Tools and processes applied systematically to panel</a:t>
            </a:r>
            <a:endParaRPr lang="en-US"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>
                <a:solidFill>
                  <a:srgbClr val="B5B4B4"/>
                </a:solidFill>
              </a:rPr>
              <a:t>UW Primary Care and Population Health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DBD0CA-D6A9-49B5-8B34-3196A618157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18790" y="6068904"/>
            <a:ext cx="9115784" cy="40011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457200" lvl="2">
              <a:spcAft>
                <a:spcPts val="900"/>
              </a:spcAft>
            </a:pPr>
            <a:r>
              <a:rPr lang="en-US" sz="2000" b="1"/>
              <a:t>Empanelment + Team-Based Panel Management = Better Population Health</a:t>
            </a:r>
          </a:p>
        </p:txBody>
      </p:sp>
    </p:spTree>
    <p:extLst>
      <p:ext uri="{BB962C8B-B14F-4D97-AF65-F5344CB8AC3E}">
        <p14:creationId xmlns:p14="http://schemas.microsoft.com/office/powerpoint/2010/main" val="40600543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D8001-23EB-9B43-AEE8-8CAD37677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A TEAM APPROACH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DBD0CA-D6A9-49B5-8B34-3196A618157C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>
                <a:solidFill>
                  <a:srgbClr val="B5B4B4"/>
                </a:solidFill>
              </a:rPr>
              <a:t>Primary Care and Population Health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033996359"/>
              </p:ext>
            </p:extLst>
          </p:nvPr>
        </p:nvGraphicFramePr>
        <p:xfrm>
          <a:off x="1993899" y="1274152"/>
          <a:ext cx="8378825" cy="52139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261076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D8001-23EB-9B43-AEE8-8CAD37677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A TEAM APPROACH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DBD0CA-D6A9-49B5-8B34-3196A618157C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>
                <a:solidFill>
                  <a:srgbClr val="B5B4B4"/>
                </a:solidFill>
              </a:rPr>
              <a:t>Primary Care and Population Health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103254484"/>
              </p:ext>
            </p:extLst>
          </p:nvPr>
        </p:nvGraphicFramePr>
        <p:xfrm>
          <a:off x="1993899" y="1274152"/>
          <a:ext cx="8378825" cy="52139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917760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>
                <a:solidFill>
                  <a:srgbClr val="B5B4B4"/>
                </a:solidFill>
              </a:rPr>
              <a:t>Primary Care and Population Health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DBD0CA-D6A9-49B5-8B34-3196A618157C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66A175-6E8B-4040-A942-1FD0156B8942}"/>
              </a:ext>
            </a:extLst>
          </p:cNvPr>
          <p:cNvSpPr txBox="1">
            <a:spLocks/>
          </p:cNvSpPr>
          <p:nvPr/>
        </p:nvSpPr>
        <p:spPr>
          <a:xfrm>
            <a:off x="364389" y="526072"/>
            <a:ext cx="11416278" cy="87190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i="0" kern="1200">
                <a:solidFill>
                  <a:srgbClr val="2E216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sz="4400" dirty="0"/>
              <a:t>CLINICAL STAFF: UPDATING THE GENERAL PCP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5AFC49C-3B7A-AD4A-BC10-6169B2FF87BD}"/>
              </a:ext>
            </a:extLst>
          </p:cNvPr>
          <p:cNvSpPr txBox="1"/>
          <p:nvPr/>
        </p:nvSpPr>
        <p:spPr>
          <a:xfrm>
            <a:off x="1192555" y="1489354"/>
            <a:ext cx="194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  <p:graphicFrame>
        <p:nvGraphicFramePr>
          <p:cNvPr id="22" name="Diagram 21">
            <a:extLst>
              <a:ext uri="{FF2B5EF4-FFF2-40B4-BE49-F238E27FC236}">
                <a16:creationId xmlns:a16="http://schemas.microsoft.com/office/drawing/2014/main" id="{E06E2D1F-F215-C944-B243-D11E1166BBC9}"/>
              </a:ext>
            </a:extLst>
          </p:cNvPr>
          <p:cNvGraphicFramePr/>
          <p:nvPr/>
        </p:nvGraphicFramePr>
        <p:xfrm>
          <a:off x="478689" y="1939107"/>
          <a:ext cx="7395311" cy="4287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1F12DDD8-C25A-BF44-A0E4-E44E74E64C52}"/>
              </a:ext>
            </a:extLst>
          </p:cNvPr>
          <p:cNvSpPr txBox="1"/>
          <p:nvPr/>
        </p:nvSpPr>
        <p:spPr>
          <a:xfrm>
            <a:off x="8857806" y="2088115"/>
            <a:ext cx="3248933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600" dirty="0">
                <a:latin typeface="+mj-lt"/>
              </a:rPr>
              <a:t>Click </a:t>
            </a:r>
            <a:r>
              <a:rPr lang="en-US" sz="2600" dirty="0">
                <a:hlinkClick r:id="rId8"/>
              </a:rPr>
              <a:t>here</a:t>
            </a:r>
            <a:r>
              <a:rPr lang="en-US" sz="2600" dirty="0"/>
              <a:t> </a:t>
            </a:r>
            <a:r>
              <a:rPr lang="en-US" sz="2600" dirty="0">
                <a:latin typeface="+mj-lt"/>
              </a:rPr>
              <a:t>to find: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+mj-lt"/>
              </a:rPr>
              <a:t>Empanelment Clinic Toolkit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+mj-lt"/>
              </a:rPr>
              <a:t>Front desk workflows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+mj-lt"/>
              </a:rPr>
              <a:t>Scripting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+mj-lt"/>
              </a:rPr>
              <a:t>More information about updating the PCP field</a:t>
            </a:r>
          </a:p>
        </p:txBody>
      </p:sp>
      <p:sp>
        <p:nvSpPr>
          <p:cNvPr id="25" name="Right Arrow 24">
            <a:extLst>
              <a:ext uri="{FF2B5EF4-FFF2-40B4-BE49-F238E27FC236}">
                <a16:creationId xmlns:a16="http://schemas.microsoft.com/office/drawing/2014/main" id="{9C1FA393-F6E1-F947-BBC0-55082CB8A5D4}"/>
              </a:ext>
            </a:extLst>
          </p:cNvPr>
          <p:cNvSpPr/>
          <p:nvPr/>
        </p:nvSpPr>
        <p:spPr>
          <a:xfrm>
            <a:off x="8105133" y="2849507"/>
            <a:ext cx="521540" cy="484632"/>
          </a:xfrm>
          <a:prstGeom prst="rightArrow">
            <a:avLst/>
          </a:prstGeom>
          <a:solidFill>
            <a:srgbClr val="F5C001">
              <a:alpha val="50000"/>
            </a:srgbClr>
          </a:solidFill>
          <a:ln>
            <a:solidFill>
              <a:srgbClr val="F5C001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6" name="Right Arrow 25">
            <a:extLst>
              <a:ext uri="{FF2B5EF4-FFF2-40B4-BE49-F238E27FC236}">
                <a16:creationId xmlns:a16="http://schemas.microsoft.com/office/drawing/2014/main" id="{FFEACF1A-619D-B049-8591-B9E8B950017A}"/>
              </a:ext>
            </a:extLst>
          </p:cNvPr>
          <p:cNvSpPr/>
          <p:nvPr/>
        </p:nvSpPr>
        <p:spPr>
          <a:xfrm>
            <a:off x="8105133" y="3743800"/>
            <a:ext cx="521540" cy="484632"/>
          </a:xfrm>
          <a:prstGeom prst="rightArrow">
            <a:avLst/>
          </a:prstGeom>
          <a:solidFill>
            <a:srgbClr val="F5C001">
              <a:alpha val="50000"/>
            </a:srgbClr>
          </a:solidFill>
          <a:ln>
            <a:solidFill>
              <a:srgbClr val="F5C001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Graphic 29" descr="Web design">
            <a:extLst>
              <a:ext uri="{FF2B5EF4-FFF2-40B4-BE49-F238E27FC236}">
                <a16:creationId xmlns:a16="http://schemas.microsoft.com/office/drawing/2014/main" id="{6C658B4E-E150-0D41-873D-18BC2CCF88F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53795" y="3231100"/>
            <a:ext cx="731520" cy="731520"/>
          </a:xfrm>
          <a:prstGeom prst="rect">
            <a:avLst/>
          </a:prstGeom>
        </p:spPr>
      </p:pic>
      <p:pic>
        <p:nvPicPr>
          <p:cNvPr id="32" name="Graphic 31" descr="Family with two children">
            <a:extLst>
              <a:ext uri="{FF2B5EF4-FFF2-40B4-BE49-F238E27FC236}">
                <a16:creationId xmlns:a16="http://schemas.microsoft.com/office/drawing/2014/main" id="{31D39BF0-BBBE-8C4A-AA88-718C1392E63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41095" y="4286937"/>
            <a:ext cx="731520" cy="731520"/>
          </a:xfrm>
          <a:prstGeom prst="rect">
            <a:avLst/>
          </a:prstGeom>
        </p:spPr>
      </p:pic>
      <p:pic>
        <p:nvPicPr>
          <p:cNvPr id="34" name="Graphic 33" descr="Business Growth">
            <a:extLst>
              <a:ext uri="{FF2B5EF4-FFF2-40B4-BE49-F238E27FC236}">
                <a16:creationId xmlns:a16="http://schemas.microsoft.com/office/drawing/2014/main" id="{4597C3B6-78EA-B242-8FDE-24215091948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53795" y="5357690"/>
            <a:ext cx="731520" cy="731520"/>
          </a:xfrm>
          <a:prstGeom prst="rect">
            <a:avLst/>
          </a:prstGeom>
        </p:spPr>
      </p:pic>
      <p:sp>
        <p:nvSpPr>
          <p:cNvPr id="13" name="Right Arrow 12">
            <a:extLst>
              <a:ext uri="{FF2B5EF4-FFF2-40B4-BE49-F238E27FC236}">
                <a16:creationId xmlns:a16="http://schemas.microsoft.com/office/drawing/2014/main" id="{60478FDE-739B-3347-8954-E6638617D266}"/>
              </a:ext>
            </a:extLst>
          </p:cNvPr>
          <p:cNvSpPr/>
          <p:nvPr/>
        </p:nvSpPr>
        <p:spPr>
          <a:xfrm>
            <a:off x="8113351" y="4636864"/>
            <a:ext cx="521540" cy="484632"/>
          </a:xfrm>
          <a:prstGeom prst="rightArrow">
            <a:avLst/>
          </a:prstGeom>
          <a:solidFill>
            <a:srgbClr val="F5C001">
              <a:alpha val="50000"/>
            </a:srgbClr>
          </a:solidFill>
          <a:ln>
            <a:solidFill>
              <a:srgbClr val="F5C001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758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>
                <a:solidFill>
                  <a:srgbClr val="B5B4B4"/>
                </a:solidFill>
              </a:rPr>
              <a:t>Primary Care and Population Health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DBD0CA-D6A9-49B5-8B34-3196A61815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66A175-6E8B-4040-A942-1FD0156B8942}"/>
              </a:ext>
            </a:extLst>
          </p:cNvPr>
          <p:cNvSpPr txBox="1">
            <a:spLocks/>
          </p:cNvSpPr>
          <p:nvPr/>
        </p:nvSpPr>
        <p:spPr>
          <a:xfrm>
            <a:off x="364389" y="526072"/>
            <a:ext cx="11416278" cy="87190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i="0" kern="1200">
                <a:solidFill>
                  <a:srgbClr val="2E216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sz="4400" dirty="0"/>
              <a:t>UPDATING PCP FIELD in EPIC: HOW TO </a:t>
            </a:r>
            <a:r>
              <a:rPr lang="en-US" sz="2000" dirty="0"/>
              <a:t>(part 1)</a:t>
            </a:r>
            <a:endParaRPr lang="en-US" sz="44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04E8648-3178-BA4B-AB45-F768DAA3E0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12"/>
          <a:stretch/>
        </p:blipFill>
        <p:spPr bwMode="auto">
          <a:xfrm>
            <a:off x="997732" y="1788864"/>
            <a:ext cx="4539429" cy="212217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981E6841-9781-CB44-BF24-EEF9DAF50F3F}"/>
              </a:ext>
            </a:extLst>
          </p:cNvPr>
          <p:cNvSpPr/>
          <p:nvPr/>
        </p:nvSpPr>
        <p:spPr>
          <a:xfrm>
            <a:off x="1145808" y="1496063"/>
            <a:ext cx="381000" cy="361950"/>
          </a:xfrm>
          <a:prstGeom prst="ellipse">
            <a:avLst/>
          </a:prstGeom>
          <a:solidFill>
            <a:srgbClr val="2E2161"/>
          </a:solidFill>
          <a:ln>
            <a:solidFill>
              <a:schemeClr val="tx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5AFC49C-3B7A-AD4A-BC10-6169B2FF87BD}"/>
              </a:ext>
            </a:extLst>
          </p:cNvPr>
          <p:cNvSpPr txBox="1"/>
          <p:nvPr/>
        </p:nvSpPr>
        <p:spPr>
          <a:xfrm>
            <a:off x="1192555" y="1489354"/>
            <a:ext cx="194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white"/>
                </a:solidFill>
                <a:latin typeface="Calibri Light" panose="020F0302020204030204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9F4D184-FD18-664F-82C7-0B1CCC902E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660528"/>
            <a:ext cx="4903715" cy="246055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EB554EDA-C335-894D-AB07-19EDEADA7163}"/>
              </a:ext>
            </a:extLst>
          </p:cNvPr>
          <p:cNvSpPr/>
          <p:nvPr/>
        </p:nvSpPr>
        <p:spPr>
          <a:xfrm>
            <a:off x="5854700" y="2678931"/>
            <a:ext cx="381000" cy="361950"/>
          </a:xfrm>
          <a:prstGeom prst="ellipse">
            <a:avLst/>
          </a:prstGeom>
          <a:solidFill>
            <a:srgbClr val="2E2161"/>
          </a:solidFill>
          <a:ln>
            <a:solidFill>
              <a:schemeClr val="tx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ABF343F-8510-2D47-8EED-92E9DF3EDDA1}"/>
              </a:ext>
            </a:extLst>
          </p:cNvPr>
          <p:cNvSpPr txBox="1"/>
          <p:nvPr/>
        </p:nvSpPr>
        <p:spPr>
          <a:xfrm>
            <a:off x="5901447" y="2672222"/>
            <a:ext cx="194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white"/>
                </a:solidFill>
                <a:latin typeface="Calibri Light" panose="020F0302020204030204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708A739-F9B2-7A4F-9960-0167454DFEE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408" b="2752"/>
          <a:stretch/>
        </p:blipFill>
        <p:spPr bwMode="auto">
          <a:xfrm>
            <a:off x="4069206" y="3955843"/>
            <a:ext cx="5481194" cy="2818676"/>
          </a:xfrm>
          <a:prstGeom prst="rect">
            <a:avLst/>
          </a:prstGeom>
          <a:ln w="9525" cap="flat" cmpd="sng" algn="ctr">
            <a:solidFill>
              <a:sysClr val="window" lastClr="FFFFFF">
                <a:lumMod val="75000"/>
              </a:sysClr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EB9C84D2-C94A-9B41-89A9-3E24CABED163}"/>
              </a:ext>
            </a:extLst>
          </p:cNvPr>
          <p:cNvSpPr/>
          <p:nvPr/>
        </p:nvSpPr>
        <p:spPr>
          <a:xfrm>
            <a:off x="3827906" y="5016458"/>
            <a:ext cx="381000" cy="361950"/>
          </a:xfrm>
          <a:prstGeom prst="ellipse">
            <a:avLst/>
          </a:prstGeom>
          <a:solidFill>
            <a:srgbClr val="2E2161"/>
          </a:solidFill>
          <a:ln>
            <a:solidFill>
              <a:schemeClr val="tx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689CC4A-ABEC-8A4B-81DD-045537879096}"/>
              </a:ext>
            </a:extLst>
          </p:cNvPr>
          <p:cNvSpPr txBox="1"/>
          <p:nvPr/>
        </p:nvSpPr>
        <p:spPr>
          <a:xfrm>
            <a:off x="3874653" y="5009749"/>
            <a:ext cx="194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white"/>
                </a:solidFill>
                <a:latin typeface="Calibri Light" panose="020F0302020204030204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59784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>
                <a:solidFill>
                  <a:srgbClr val="B5B4B4"/>
                </a:solidFill>
              </a:rPr>
              <a:t>Primary Care and Population Health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DBD0CA-D6A9-49B5-8B34-3196A61815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66A175-6E8B-4040-A942-1FD0156B8942}"/>
              </a:ext>
            </a:extLst>
          </p:cNvPr>
          <p:cNvSpPr txBox="1">
            <a:spLocks/>
          </p:cNvSpPr>
          <p:nvPr/>
        </p:nvSpPr>
        <p:spPr>
          <a:xfrm>
            <a:off x="364389" y="526072"/>
            <a:ext cx="11416278" cy="87190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i="0" kern="1200">
                <a:solidFill>
                  <a:srgbClr val="2E216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sz="4400" dirty="0"/>
              <a:t>UPDATING PCP FIELD in EPIC: HOW TO </a:t>
            </a:r>
            <a:r>
              <a:rPr lang="en-US" sz="2000" dirty="0"/>
              <a:t>(part 2)</a:t>
            </a:r>
            <a:endParaRPr lang="en-US" sz="4400" dirty="0"/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E1961ECE-D9E0-7249-9AB1-34DD5BDFE5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6058"/>
          <a:stretch/>
        </p:blipFill>
        <p:spPr bwMode="auto">
          <a:xfrm>
            <a:off x="701308" y="2237428"/>
            <a:ext cx="5377132" cy="3810000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A6AD886-EA69-E044-9ACE-D85E5249B3F6}"/>
              </a:ext>
            </a:extLst>
          </p:cNvPr>
          <p:cNvSpPr/>
          <p:nvPr/>
        </p:nvSpPr>
        <p:spPr>
          <a:xfrm>
            <a:off x="748933" y="4132903"/>
            <a:ext cx="2238375" cy="381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96C8764-FF17-8E48-8C60-9767E3C28C99}"/>
              </a:ext>
            </a:extLst>
          </p:cNvPr>
          <p:cNvCxnSpPr/>
          <p:nvPr/>
        </p:nvCxnSpPr>
        <p:spPr>
          <a:xfrm flipV="1">
            <a:off x="2987308" y="2694628"/>
            <a:ext cx="457200" cy="1438275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6516830-E1FE-5045-8D86-E392E7610DEA}"/>
              </a:ext>
            </a:extLst>
          </p:cNvPr>
          <p:cNvCxnSpPr/>
          <p:nvPr/>
        </p:nvCxnSpPr>
        <p:spPr>
          <a:xfrm>
            <a:off x="2987308" y="4513903"/>
            <a:ext cx="457200" cy="1457325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4EBFE45C-727D-4D42-B2FD-4319ADEE3D4F}"/>
              </a:ext>
            </a:extLst>
          </p:cNvPr>
          <p:cNvSpPr/>
          <p:nvPr/>
        </p:nvSpPr>
        <p:spPr>
          <a:xfrm>
            <a:off x="3444509" y="3032764"/>
            <a:ext cx="685800" cy="7286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2AB4B93-60A7-B54A-8D13-005ECDC7227B}"/>
              </a:ext>
            </a:extLst>
          </p:cNvPr>
          <p:cNvSpPr/>
          <p:nvPr/>
        </p:nvSpPr>
        <p:spPr>
          <a:xfrm>
            <a:off x="604909" y="1974082"/>
            <a:ext cx="381000" cy="361950"/>
          </a:xfrm>
          <a:prstGeom prst="ellipse">
            <a:avLst/>
          </a:prstGeom>
          <a:solidFill>
            <a:srgbClr val="2E2161"/>
          </a:solidFill>
          <a:ln>
            <a:solidFill>
              <a:schemeClr val="tx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B78D1F4-5892-9E4D-A5E8-D943F835BFA2}"/>
              </a:ext>
            </a:extLst>
          </p:cNvPr>
          <p:cNvSpPr txBox="1"/>
          <p:nvPr/>
        </p:nvSpPr>
        <p:spPr>
          <a:xfrm>
            <a:off x="651656" y="1967373"/>
            <a:ext cx="194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white"/>
                </a:solidFill>
                <a:latin typeface="Calibri Light" panose="020F0302020204030204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25" name="Picture 4">
            <a:extLst>
              <a:ext uri="{FF2B5EF4-FFF2-40B4-BE49-F238E27FC236}">
                <a16:creationId xmlns:a16="http://schemas.microsoft.com/office/drawing/2014/main" id="{CE1B35F8-F20C-3243-B653-A295CCE209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41"/>
          <a:stretch/>
        </p:blipFill>
        <p:spPr bwMode="auto">
          <a:xfrm>
            <a:off x="6421384" y="2237428"/>
            <a:ext cx="5332342" cy="3810000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9C42BDF-5CB4-504E-8BFB-3456B9276629}"/>
              </a:ext>
            </a:extLst>
          </p:cNvPr>
          <p:cNvSpPr/>
          <p:nvPr/>
        </p:nvSpPr>
        <p:spPr>
          <a:xfrm>
            <a:off x="6430865" y="4022208"/>
            <a:ext cx="2395635" cy="381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87870B8-24F3-5443-8838-31CB529384B2}"/>
              </a:ext>
            </a:extLst>
          </p:cNvPr>
          <p:cNvCxnSpPr>
            <a:cxnSpLocks/>
          </p:cNvCxnSpPr>
          <p:nvPr/>
        </p:nvCxnSpPr>
        <p:spPr>
          <a:xfrm flipV="1">
            <a:off x="8826500" y="2329719"/>
            <a:ext cx="261055" cy="1737766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3B60AEA-9EA1-C541-91A5-0180E980684C}"/>
              </a:ext>
            </a:extLst>
          </p:cNvPr>
          <p:cNvCxnSpPr>
            <a:cxnSpLocks/>
          </p:cNvCxnSpPr>
          <p:nvPr/>
        </p:nvCxnSpPr>
        <p:spPr>
          <a:xfrm>
            <a:off x="8826500" y="4397540"/>
            <a:ext cx="261055" cy="1538474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A21AEC87-A9DB-E14B-8A9C-6FD1B2D8F49D}"/>
              </a:ext>
            </a:extLst>
          </p:cNvPr>
          <p:cNvSpPr/>
          <p:nvPr/>
        </p:nvSpPr>
        <p:spPr>
          <a:xfrm>
            <a:off x="9115653" y="2752304"/>
            <a:ext cx="2286000" cy="14097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542B9BB9-9F8E-294F-BB31-3D5E77A6FDFF}"/>
              </a:ext>
            </a:extLst>
          </p:cNvPr>
          <p:cNvSpPr/>
          <p:nvPr/>
        </p:nvSpPr>
        <p:spPr>
          <a:xfrm>
            <a:off x="6599309" y="1974082"/>
            <a:ext cx="381000" cy="361950"/>
          </a:xfrm>
          <a:prstGeom prst="ellipse">
            <a:avLst/>
          </a:prstGeom>
          <a:solidFill>
            <a:srgbClr val="2E2161"/>
          </a:solidFill>
          <a:ln>
            <a:solidFill>
              <a:schemeClr val="tx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AF778E6-6752-C14A-9AF2-8F8FA4D8578C}"/>
              </a:ext>
            </a:extLst>
          </p:cNvPr>
          <p:cNvSpPr txBox="1"/>
          <p:nvPr/>
        </p:nvSpPr>
        <p:spPr>
          <a:xfrm>
            <a:off x="6646056" y="1967373"/>
            <a:ext cx="194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white"/>
                </a:solidFill>
                <a:latin typeface="Calibri Light" panose="020F0302020204030204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2921971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9550" y="400050"/>
            <a:ext cx="11144250" cy="12788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UPDATING PRIMARY LOCATION in EPIC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>
                <a:solidFill>
                  <a:srgbClr val="B5B4B4"/>
                </a:solidFill>
              </a:rPr>
              <a:t>Primary Care and Population Health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DBD0CA-D6A9-49B5-8B34-3196A618157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150" y="1623109"/>
            <a:ext cx="4114800" cy="610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" r="25652" b="2086"/>
          <a:stretch/>
        </p:blipFill>
        <p:spPr bwMode="auto">
          <a:xfrm>
            <a:off x="4733149" y="2308122"/>
            <a:ext cx="4495801" cy="3251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7019150" y="1745345"/>
            <a:ext cx="1523999" cy="18302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770993" y="4555005"/>
            <a:ext cx="774940" cy="2286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841644" y="4385360"/>
            <a:ext cx="3006306" cy="1905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8636444" y="1836859"/>
            <a:ext cx="1101464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9791454" y="1575249"/>
            <a:ext cx="1947059" cy="1477328"/>
          </a:xfrm>
          <a:prstGeom prst="rect">
            <a:avLst/>
          </a:prstGeom>
          <a:noFill/>
          <a:ln w="19050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 Light" panose="020F0302020204030204"/>
                <a:cs typeface="Arial" panose="020B0604020202020204" pitchFamily="34" charset="0"/>
              </a:rPr>
              <a:t>Click on Primary Location in patient side bar to activate Location Update Activity</a:t>
            </a:r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5545933" y="3878506"/>
            <a:ext cx="284672" cy="602024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545933" y="4767311"/>
            <a:ext cx="284672" cy="68580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416858" y="5857726"/>
            <a:ext cx="7516062" cy="723275"/>
          </a:xfrm>
          <a:prstGeom prst="rect">
            <a:avLst/>
          </a:prstGeom>
          <a:noFill/>
          <a:ln w="19050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dirty="0">
                <a:solidFill>
                  <a:prstClr val="black"/>
                </a:solidFill>
                <a:latin typeface="Calibri Light" panose="020F0302020204030204"/>
                <a:cs typeface="Arial" panose="020B0604020202020204" pitchFamily="34" charset="0"/>
              </a:rPr>
              <a:t>If known: Search and select specific, known UW location</a:t>
            </a: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q"/>
            </a:pPr>
            <a:r>
              <a:rPr lang="en-US" dirty="0">
                <a:solidFill>
                  <a:prstClr val="black"/>
                </a:solidFill>
                <a:latin typeface="Calibri Light" panose="020F0302020204030204"/>
                <a:cs typeface="Arial" panose="020B0604020202020204" pitchFamily="34" charset="0"/>
              </a:rPr>
              <a:t>If unknown: Search ‘Outside or Unknown’, select any 1 of 4 UW campuses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16788" y="2227823"/>
            <a:ext cx="3550387" cy="333168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600"/>
              </a:spcAft>
            </a:pPr>
            <a:r>
              <a:rPr lang="en-US" dirty="0">
                <a:solidFill>
                  <a:prstClr val="black"/>
                </a:solidFill>
                <a:latin typeface="Calibri Light" panose="020F0302020204030204"/>
                <a:cs typeface="Arial" panose="020B0604020202020204" pitchFamily="34" charset="0"/>
              </a:rPr>
              <a:t>Why is it important to change the </a:t>
            </a:r>
            <a:r>
              <a:rPr lang="en-US" b="1" dirty="0">
                <a:solidFill>
                  <a:prstClr val="black"/>
                </a:solidFill>
                <a:latin typeface="Calibri Light" panose="020F0302020204030204"/>
                <a:cs typeface="Arial" panose="020B0604020202020204" pitchFamily="34" charset="0"/>
              </a:rPr>
              <a:t>Primary Location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  <a:cs typeface="Arial" panose="020B0604020202020204" pitchFamily="34" charset="0"/>
              </a:rPr>
              <a:t>, </a:t>
            </a:r>
            <a:r>
              <a:rPr lang="en-US" i="1" dirty="0">
                <a:solidFill>
                  <a:prstClr val="black"/>
                </a:solidFill>
                <a:latin typeface="Calibri Light" panose="020F0302020204030204"/>
                <a:cs typeface="Arial" panose="020B0604020202020204" pitchFamily="34" charset="0"/>
              </a:rPr>
              <a:t>in addition to 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  <a:cs typeface="Arial" panose="020B0604020202020204" pitchFamily="34" charset="0"/>
              </a:rPr>
              <a:t>the </a:t>
            </a:r>
            <a:r>
              <a:rPr lang="en-US" b="1" dirty="0">
                <a:solidFill>
                  <a:prstClr val="black"/>
                </a:solidFill>
                <a:latin typeface="Calibri Light" panose="020F0302020204030204"/>
                <a:cs typeface="Arial" panose="020B0604020202020204" pitchFamily="34" charset="0"/>
              </a:rPr>
              <a:t>Gen PCP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  <a:cs typeface="Arial" panose="020B0604020202020204" pitchFamily="34" charset="0"/>
              </a:rPr>
              <a:t>?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 Light" panose="020F0302020204030204"/>
                <a:cs typeface="Arial" panose="020B0604020202020204" pitchFamily="34" charset="0"/>
              </a:rPr>
              <a:t>To ensure patients do not remain on a clinic’s panel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 Light" panose="020F0302020204030204"/>
                <a:cs typeface="Arial" panose="020B0604020202020204" pitchFamily="34" charset="0"/>
              </a:rPr>
              <a:t>To ensure and maintain integrity of patients who </a:t>
            </a:r>
            <a:r>
              <a:rPr lang="en-US" b="1" dirty="0">
                <a:solidFill>
                  <a:prstClr val="black"/>
                </a:solidFill>
                <a:latin typeface="Calibri Light" panose="020F0302020204030204"/>
                <a:cs typeface="Arial" panose="020B0604020202020204" pitchFamily="34" charset="0"/>
              </a:rPr>
              <a:t>are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  <a:cs typeface="Arial" panose="020B0604020202020204" pitchFamily="34" charset="0"/>
              </a:rPr>
              <a:t> </a:t>
            </a:r>
            <a:r>
              <a:rPr lang="en-US" i="1" dirty="0">
                <a:solidFill>
                  <a:prstClr val="black"/>
                </a:solidFill>
                <a:latin typeface="Calibri Light" panose="020F0302020204030204"/>
                <a:cs typeface="Arial" panose="020B0604020202020204" pitchFamily="34" charset="0"/>
              </a:rPr>
              <a:t>truly un-empaneled 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  <a:cs typeface="Arial" panose="020B0604020202020204" pitchFamily="34" charset="0"/>
              </a:rPr>
              <a:t>to a PCP, but</a:t>
            </a:r>
            <a:r>
              <a:rPr lang="en-US" i="1" dirty="0">
                <a:solidFill>
                  <a:prstClr val="black"/>
                </a:solidFill>
                <a:latin typeface="Calibri Light" panose="020F0302020204030204"/>
                <a:cs typeface="Arial" panose="020B0604020202020204" pitchFamily="34" charset="0"/>
              </a:rPr>
              <a:t> do belong </a:t>
            </a:r>
            <a:r>
              <a:rPr lang="en-US" dirty="0">
                <a:solidFill>
                  <a:prstClr val="black"/>
                </a:solidFill>
                <a:latin typeface="Calibri Light" panose="020F0302020204030204"/>
                <a:cs typeface="Arial" panose="020B0604020202020204" pitchFamily="34" charset="0"/>
              </a:rPr>
              <a:t>to a UW Medicine Primary Care location </a:t>
            </a:r>
            <a:r>
              <a:rPr lang="en-US" i="1" dirty="0">
                <a:solidFill>
                  <a:prstClr val="black"/>
                </a:solidFill>
                <a:latin typeface="Calibri Light" panose="020F0302020204030204"/>
                <a:cs typeface="Arial" panose="020B0604020202020204" pitchFamily="34" charset="0"/>
              </a:rPr>
              <a:t>(Reports BO0337)</a:t>
            </a: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7704949" y="4747309"/>
            <a:ext cx="0" cy="10668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0C95D000-042E-9144-A69A-4F27838CC205}"/>
              </a:ext>
            </a:extLst>
          </p:cNvPr>
          <p:cNvSpPr/>
          <p:nvPr/>
        </p:nvSpPr>
        <p:spPr>
          <a:xfrm>
            <a:off x="4589126" y="1316271"/>
            <a:ext cx="381000" cy="361950"/>
          </a:xfrm>
          <a:prstGeom prst="ellipse">
            <a:avLst/>
          </a:prstGeom>
          <a:solidFill>
            <a:srgbClr val="2E2161"/>
          </a:solidFill>
          <a:ln>
            <a:solidFill>
              <a:schemeClr val="tx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B22A338-91F3-B64C-8A62-F1B2A19C9680}"/>
              </a:ext>
            </a:extLst>
          </p:cNvPr>
          <p:cNvSpPr txBox="1"/>
          <p:nvPr/>
        </p:nvSpPr>
        <p:spPr>
          <a:xfrm>
            <a:off x="4635873" y="1309562"/>
            <a:ext cx="194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white"/>
                </a:solidFill>
                <a:latin typeface="Calibri Light" panose="020F0302020204030204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E3AE850-44E3-CA4D-ABFE-A7879E092A6D}"/>
              </a:ext>
            </a:extLst>
          </p:cNvPr>
          <p:cNvSpPr/>
          <p:nvPr/>
        </p:nvSpPr>
        <p:spPr>
          <a:xfrm>
            <a:off x="5412406" y="2308122"/>
            <a:ext cx="381000" cy="361950"/>
          </a:xfrm>
          <a:prstGeom prst="ellipse">
            <a:avLst/>
          </a:prstGeom>
          <a:solidFill>
            <a:srgbClr val="2E2161"/>
          </a:solidFill>
          <a:ln>
            <a:solidFill>
              <a:schemeClr val="tx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0860239-EEDE-5F4C-A9A8-DB2D648B416D}"/>
              </a:ext>
            </a:extLst>
          </p:cNvPr>
          <p:cNvSpPr txBox="1"/>
          <p:nvPr/>
        </p:nvSpPr>
        <p:spPr>
          <a:xfrm>
            <a:off x="5432056" y="2321145"/>
            <a:ext cx="194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white"/>
                </a:solidFill>
                <a:latin typeface="Calibri Light" panose="020F0302020204030204"/>
                <a:cs typeface="Arial" panose="020B0604020202020204" pitchFamily="34" charset="0"/>
              </a:rPr>
              <a:t>2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080" y="4396759"/>
            <a:ext cx="2739410" cy="140208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7103" y="4398060"/>
            <a:ext cx="487363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A0860239-EEDE-5F4C-A9A8-DB2D648B416D}"/>
              </a:ext>
            </a:extLst>
          </p:cNvPr>
          <p:cNvSpPr txBox="1"/>
          <p:nvPr/>
        </p:nvSpPr>
        <p:spPr>
          <a:xfrm>
            <a:off x="10273508" y="4414273"/>
            <a:ext cx="194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white"/>
                </a:solidFill>
                <a:latin typeface="Calibri Light" panose="020F0302020204030204"/>
                <a:cs typeface="Arial" panose="020B0604020202020204" pitchFamily="34" charset="0"/>
              </a:rPr>
              <a:t>3 </a:t>
            </a:r>
          </a:p>
        </p:txBody>
      </p:sp>
    </p:spTree>
    <p:extLst>
      <p:ext uri="{BB962C8B-B14F-4D97-AF65-F5344CB8AC3E}">
        <p14:creationId xmlns:p14="http://schemas.microsoft.com/office/powerpoint/2010/main" val="27095213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>
                <a:solidFill>
                  <a:srgbClr val="B5B4B4"/>
                </a:solidFill>
              </a:rPr>
              <a:t>Primary Care and Population Health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DBD0CA-D6A9-49B5-8B34-3196A618157C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3ED8001-23EB-9B43-AEE8-8CAD376778AA}"/>
              </a:ext>
            </a:extLst>
          </p:cNvPr>
          <p:cNvSpPr txBox="1">
            <a:spLocks/>
          </p:cNvSpPr>
          <p:nvPr/>
        </p:nvSpPr>
        <p:spPr>
          <a:xfrm>
            <a:off x="364389" y="526072"/>
            <a:ext cx="11416278" cy="87190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0" i="0" kern="1200">
                <a:solidFill>
                  <a:srgbClr val="2E216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sz="4400" dirty="0"/>
              <a:t>CARE TEAM: BETWEEN VISIT CARE</a:t>
            </a: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CEB6FA47-6125-B246-A8B1-CADA7438AD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548692"/>
              </p:ext>
            </p:extLst>
          </p:nvPr>
        </p:nvGraphicFramePr>
        <p:xfrm>
          <a:off x="812300" y="1384329"/>
          <a:ext cx="7698203" cy="5028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FC47C818-5BA7-964F-9B3F-0F1958BF665C}"/>
              </a:ext>
            </a:extLst>
          </p:cNvPr>
          <p:cNvSpPr/>
          <p:nvPr/>
        </p:nvSpPr>
        <p:spPr>
          <a:xfrm>
            <a:off x="681522" y="6379500"/>
            <a:ext cx="11270992" cy="3457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5E42CD1-465F-4047-BD94-24E7210AE104}"/>
              </a:ext>
            </a:extLst>
          </p:cNvPr>
          <p:cNvSpPr txBox="1"/>
          <p:nvPr/>
        </p:nvSpPr>
        <p:spPr>
          <a:xfrm>
            <a:off x="8880815" y="2191110"/>
            <a:ext cx="3248933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600" dirty="0">
                <a:latin typeface="+mj-lt"/>
              </a:rPr>
              <a:t>Click </a:t>
            </a:r>
            <a:r>
              <a:rPr lang="en-US" sz="2600" b="1" dirty="0">
                <a:latin typeface="+mj-lt"/>
                <a:hlinkClick r:id="rId8"/>
              </a:rPr>
              <a:t>here</a:t>
            </a:r>
            <a:r>
              <a:rPr lang="en-US" sz="2600" dirty="0">
                <a:latin typeface="+mj-lt"/>
              </a:rPr>
              <a:t> to find: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+mj-lt"/>
              </a:rPr>
              <a:t>Empanelment Clinic Toolkit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+mj-lt"/>
              </a:rPr>
              <a:t>Front desk workflows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dirty="0">
                <a:latin typeface="+mj-lt"/>
              </a:rPr>
              <a:t>Scripting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atin typeface="+mj-lt"/>
              </a:rPr>
              <a:t>More information about updating the PCP field</a:t>
            </a:r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11590EF0-1871-844C-BAC3-BB6C23CADE09}"/>
              </a:ext>
            </a:extLst>
          </p:cNvPr>
          <p:cNvSpPr/>
          <p:nvPr/>
        </p:nvSpPr>
        <p:spPr>
          <a:xfrm rot="5400000">
            <a:off x="9525719" y="1500730"/>
            <a:ext cx="521540" cy="484632"/>
          </a:xfrm>
          <a:prstGeom prst="rightArrow">
            <a:avLst/>
          </a:prstGeom>
          <a:solidFill>
            <a:srgbClr val="F5C001">
              <a:alpha val="50000"/>
            </a:srgbClr>
          </a:solidFill>
          <a:ln>
            <a:solidFill>
              <a:srgbClr val="F5C001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2" name="Right Arrow 21">
            <a:extLst>
              <a:ext uri="{FF2B5EF4-FFF2-40B4-BE49-F238E27FC236}">
                <a16:creationId xmlns:a16="http://schemas.microsoft.com/office/drawing/2014/main" id="{C9E0696B-D4CA-D746-BBE4-D82238E151E8}"/>
              </a:ext>
            </a:extLst>
          </p:cNvPr>
          <p:cNvSpPr/>
          <p:nvPr/>
        </p:nvSpPr>
        <p:spPr>
          <a:xfrm rot="5400000">
            <a:off x="10584487" y="1500729"/>
            <a:ext cx="521540" cy="484632"/>
          </a:xfrm>
          <a:prstGeom prst="rightArrow">
            <a:avLst/>
          </a:prstGeom>
          <a:solidFill>
            <a:srgbClr val="F5C001">
              <a:alpha val="50000"/>
            </a:srgbClr>
          </a:solidFill>
          <a:ln>
            <a:solidFill>
              <a:srgbClr val="F5C001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1148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Review: What is Gap Management?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80571" y="1565916"/>
            <a:ext cx="11416278" cy="4886328"/>
          </a:xfrm>
        </p:spPr>
        <p:txBody>
          <a:bodyPr/>
          <a:lstStyle/>
          <a:p>
            <a:r>
              <a:rPr lang="en-US" sz="2000" b="1">
                <a:latin typeface="+mj-lt"/>
              </a:rPr>
              <a:t>Gap Management</a:t>
            </a:r>
            <a:r>
              <a:rPr lang="en-US" sz="2000">
                <a:latin typeface="+mj-lt"/>
              </a:rPr>
              <a:t>: a collaborative, deliberate effort to oversee, track and analyze primary care quality metrics and performance to identify, and then actualize a team-based approach to closing gaps in care.</a:t>
            </a:r>
          </a:p>
          <a:p>
            <a:r>
              <a:rPr lang="en-US" sz="2000" b="1">
                <a:latin typeface="+mj-lt"/>
              </a:rPr>
              <a:t>Gaps Include</a:t>
            </a:r>
            <a:r>
              <a:rPr lang="en-US" sz="2000">
                <a:latin typeface="+mj-lt"/>
              </a:rPr>
              <a:t>: </a:t>
            </a:r>
          </a:p>
          <a:p>
            <a:pPr lvl="1"/>
            <a:r>
              <a:rPr lang="en-US" sz="2000">
                <a:latin typeface="+mj-lt"/>
              </a:rPr>
              <a:t>Preventive measures</a:t>
            </a:r>
          </a:p>
          <a:p>
            <a:pPr lvl="1"/>
            <a:r>
              <a:rPr lang="en-US" sz="2000">
                <a:latin typeface="+mj-lt"/>
              </a:rPr>
              <a:t>Chronic conditions measures</a:t>
            </a:r>
          </a:p>
          <a:p>
            <a:pPr lvl="1"/>
            <a:r>
              <a:rPr lang="en-US" sz="2000">
                <a:latin typeface="+mj-lt"/>
              </a:rPr>
              <a:t>HCC updates (risk gaps)</a:t>
            </a:r>
          </a:p>
          <a:p>
            <a:pPr lvl="1"/>
            <a:r>
              <a:rPr lang="en-US" sz="2000">
                <a:latin typeface="+mj-lt"/>
              </a:rPr>
              <a:t>Information gaps </a:t>
            </a:r>
          </a:p>
          <a:p>
            <a:pPr lvl="1"/>
            <a:r>
              <a:rPr lang="en-US" sz="2000">
                <a:latin typeface="+mj-lt"/>
              </a:rPr>
              <a:t>Annual Wellness Visits</a:t>
            </a:r>
          </a:p>
          <a:p>
            <a:r>
              <a:rPr lang="en-US" sz="2000" b="1">
                <a:latin typeface="+mj-lt"/>
              </a:rPr>
              <a:t>Examples of Success Metrics</a:t>
            </a:r>
          </a:p>
          <a:p>
            <a:pPr lvl="1"/>
            <a:r>
              <a:rPr lang="en-US" sz="2000">
                <a:latin typeface="+mj-lt"/>
              </a:rPr>
              <a:t>% of panels with care gaps closed</a:t>
            </a:r>
          </a:p>
          <a:p>
            <a:pPr lvl="1"/>
            <a:r>
              <a:rPr lang="en-US" sz="2000">
                <a:latin typeface="+mj-lt"/>
              </a:rPr>
              <a:t>% of preventive screenings and immunizations complete</a:t>
            </a:r>
          </a:p>
          <a:p>
            <a:pPr lvl="1"/>
            <a:r>
              <a:rPr lang="en-US" sz="2000">
                <a:latin typeface="+mj-lt"/>
              </a:rPr>
              <a:t>% of panels with chronic disease management states that are “controlled”</a:t>
            </a:r>
          </a:p>
          <a:p>
            <a:pPr lvl="1"/>
            <a:endParaRPr lang="en-US" sz="1800"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>
                <a:solidFill>
                  <a:srgbClr val="B5B4B4"/>
                </a:solidFill>
              </a:rPr>
              <a:t>UW Primary Care and Population Health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DBD0CA-D6A9-49B5-8B34-3196A618157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697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D8001-23EB-9B43-AEE8-8CAD37677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>
                <a:latin typeface="+mn-lt"/>
              </a:rPr>
              <a:t>WHY PANEL &amp; GAP MANAGEMENT?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DBD0CA-D6A9-49B5-8B34-3196A618157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>
                <a:solidFill>
                  <a:srgbClr val="B5B4B4"/>
                </a:solidFill>
              </a:rPr>
              <a:t>UW Primary Care and Population Health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0571" y="1650923"/>
            <a:ext cx="41123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Aft>
                <a:spcPts val="900"/>
              </a:spcAft>
            </a:pPr>
            <a:br>
              <a:rPr lang="en-US" sz="2000">
                <a:latin typeface="+mj-lt"/>
              </a:rPr>
            </a:br>
            <a:endParaRPr lang="en-US" sz="2000">
              <a:latin typeface="+mj-lt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108981745"/>
              </p:ext>
            </p:extLst>
          </p:nvPr>
        </p:nvGraphicFramePr>
        <p:xfrm>
          <a:off x="1870813" y="11850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AutoShape 2" descr="Image result for agreement icon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4" descr="Image result for agreement icon powerp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730633" y="2785491"/>
            <a:ext cx="768096" cy="768096"/>
          </a:xfrm>
          <a:prstGeom prst="ellipse">
            <a:avLst/>
          </a:prstGeom>
          <a:solidFill>
            <a:srgbClr val="3D2E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8724899" y="2657475"/>
            <a:ext cx="768096" cy="768096"/>
          </a:xfrm>
          <a:prstGeom prst="ellipse">
            <a:avLst/>
          </a:prstGeom>
          <a:solidFill>
            <a:srgbClr val="3D2E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286499" y="2785491"/>
            <a:ext cx="768096" cy="768096"/>
          </a:xfrm>
          <a:prstGeom prst="ellipse">
            <a:avLst/>
          </a:prstGeom>
          <a:solidFill>
            <a:srgbClr val="3D2E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096737" y="5684148"/>
            <a:ext cx="768096" cy="768096"/>
          </a:xfrm>
          <a:prstGeom prst="ellipse">
            <a:avLst/>
          </a:prstGeom>
          <a:solidFill>
            <a:srgbClr val="3D2E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413" y="2397211"/>
            <a:ext cx="942729" cy="2957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113" y="2451980"/>
            <a:ext cx="1022575" cy="2409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" t="9460"/>
          <a:stretch/>
        </p:blipFill>
        <p:spPr bwMode="auto">
          <a:xfrm>
            <a:off x="2226910" y="1783714"/>
            <a:ext cx="1091757" cy="4930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466" y="2015593"/>
            <a:ext cx="1180622" cy="3250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891" y="1279372"/>
            <a:ext cx="1181797" cy="339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688" y="1531464"/>
            <a:ext cx="939682" cy="3131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 descr="Image result for quality patient car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457" y="1214120"/>
            <a:ext cx="1310409" cy="8736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060" y="1995585"/>
            <a:ext cx="1144614" cy="6600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449" y="1112922"/>
            <a:ext cx="1314450" cy="4929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102" y="1531464"/>
            <a:ext cx="2179498" cy="8452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665"/>
          <a:stretch/>
        </p:blipFill>
        <p:spPr bwMode="auto">
          <a:xfrm>
            <a:off x="3112978" y="4138208"/>
            <a:ext cx="1747368" cy="14135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9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05" r="2549"/>
          <a:stretch/>
        </p:blipFill>
        <p:spPr bwMode="auto">
          <a:xfrm>
            <a:off x="4235295" y="4326911"/>
            <a:ext cx="1565530" cy="14135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23" descr="Image result for doctors high fivi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25" descr="Image result for doctors high fivi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Graphic 8" descr="Handshake">
            <a:extLst>
              <a:ext uri="{FF2B5EF4-FFF2-40B4-BE49-F238E27FC236}">
                <a16:creationId xmlns:a16="http://schemas.microsoft.com/office/drawing/2014/main" id="{BC7184B6-C58F-8B40-B467-D793C030FDA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3794641" y="2910459"/>
            <a:ext cx="640080" cy="640080"/>
          </a:xfrm>
          <a:prstGeom prst="rect">
            <a:avLst/>
          </a:prstGeom>
        </p:spPr>
      </p:pic>
      <p:pic>
        <p:nvPicPr>
          <p:cNvPr id="21" name="Graphic 20" descr="Stethoscope">
            <a:extLst>
              <a:ext uri="{FF2B5EF4-FFF2-40B4-BE49-F238E27FC236}">
                <a16:creationId xmlns:a16="http://schemas.microsoft.com/office/drawing/2014/main" id="{E62003BE-B6DF-EE4F-83C2-04A962C6121D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6414515" y="2882646"/>
            <a:ext cx="640080" cy="640080"/>
          </a:xfrm>
          <a:prstGeom prst="rect">
            <a:avLst/>
          </a:prstGeom>
        </p:spPr>
      </p:pic>
      <p:pic>
        <p:nvPicPr>
          <p:cNvPr id="23" name="Graphic 22" descr="Veterinarian">
            <a:extLst>
              <a:ext uri="{FF2B5EF4-FFF2-40B4-BE49-F238E27FC236}">
                <a16:creationId xmlns:a16="http://schemas.microsoft.com/office/drawing/2014/main" id="{EC9654E0-AA06-F844-8151-09C0CC2E6FC2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8852915" y="2721483"/>
            <a:ext cx="640080" cy="640080"/>
          </a:xfrm>
          <a:prstGeom prst="rect">
            <a:avLst/>
          </a:prstGeom>
        </p:spPr>
      </p:pic>
      <p:pic>
        <p:nvPicPr>
          <p:cNvPr id="29" name="Graphic 28" descr="Bar graph with upward trend">
            <a:extLst>
              <a:ext uri="{FF2B5EF4-FFF2-40B4-BE49-F238E27FC236}">
                <a16:creationId xmlns:a16="http://schemas.microsoft.com/office/drawing/2014/main" id="{C967111A-E23B-0640-8F54-51975DAD90A5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5160745" y="5812164"/>
            <a:ext cx="640080" cy="640080"/>
          </a:xfrm>
          <a:prstGeom prst="rect">
            <a:avLst/>
          </a:prstGeom>
        </p:spPr>
      </p:pic>
      <p:sp>
        <p:nvSpPr>
          <p:cNvPr id="35" name="Oval 34"/>
          <p:cNvSpPr/>
          <p:nvPr/>
        </p:nvSpPr>
        <p:spPr>
          <a:xfrm>
            <a:off x="7956803" y="5740505"/>
            <a:ext cx="768096" cy="768096"/>
          </a:xfrm>
          <a:prstGeom prst="ellipse">
            <a:avLst/>
          </a:prstGeom>
          <a:solidFill>
            <a:srgbClr val="3D2E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lbdrake\AppData\Local\Microsoft\Windows\Temporary Internet Files\Content.IE5\AQ3KR0X1\512px-Thumbs_up_font_awesome.svg[1].png"/>
          <p:cNvPicPr>
            <a:picLocks noChangeAspect="1" noChangeArrowheads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saturation sat="2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555" y="5910257"/>
            <a:ext cx="428592" cy="42859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866" y="4451440"/>
            <a:ext cx="2111148" cy="116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606" y="4231317"/>
            <a:ext cx="170974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2156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D8001-23EB-9B43-AEE8-8CAD37677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/>
              <a:t>How do we achieve Panel &amp; Gap Management?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DBD0CA-D6A9-49B5-8B34-3196A618157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>
                <a:solidFill>
                  <a:srgbClr val="B5B4B4"/>
                </a:solidFill>
              </a:rPr>
              <a:t>UW Primary Care and Population Health</a:t>
            </a:r>
          </a:p>
        </p:txBody>
      </p:sp>
      <p:graphicFrame>
        <p:nvGraphicFramePr>
          <p:cNvPr id="9" name="Diagram 8"/>
          <p:cNvGraphicFramePr/>
          <p:nvPr/>
        </p:nvGraphicFramePr>
        <p:xfrm>
          <a:off x="1622424" y="1563077"/>
          <a:ext cx="9748667" cy="5082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71487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38698D-59CB-F247-BBD9-15529760054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>
                <a:solidFill>
                  <a:srgbClr val="B5B4B4"/>
                </a:solidFill>
              </a:rPr>
              <a:t>UW Primary Care and Population Health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A0B20D-8906-FB43-BF7A-5C9E8F6265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DBD0CA-D6A9-49B5-8B34-3196A618157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0CF96F7-4E05-DC47-8C2A-0A295B161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611" y="2870261"/>
            <a:ext cx="11416278" cy="1955739"/>
          </a:xfrm>
        </p:spPr>
        <p:txBody>
          <a:bodyPr>
            <a:normAutofit/>
          </a:bodyPr>
          <a:lstStyle/>
          <a:p>
            <a:pPr algn="ctr"/>
            <a:r>
              <a:rPr lang="en-US" b="1"/>
              <a:t>GOALS &amp; OUTCOMES OF</a:t>
            </a:r>
            <a:br>
              <a:rPr lang="en-US" b="1"/>
            </a:br>
            <a:r>
              <a:rPr lang="en-US" b="1"/>
              <a:t> PANEL MANAGEMENT WORKGROUP</a:t>
            </a:r>
          </a:p>
        </p:txBody>
      </p:sp>
    </p:spTree>
    <p:extLst>
      <p:ext uri="{BB962C8B-B14F-4D97-AF65-F5344CB8AC3E}">
        <p14:creationId xmlns:p14="http://schemas.microsoft.com/office/powerpoint/2010/main" val="746951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388" y="526072"/>
            <a:ext cx="11627585" cy="871905"/>
          </a:xfrm>
        </p:spPr>
        <p:txBody>
          <a:bodyPr>
            <a:normAutofit fontScale="90000"/>
          </a:bodyPr>
          <a:lstStyle/>
          <a:p>
            <a:r>
              <a:rPr lang="en-US" sz="4400">
                <a:latin typeface="+mn-lt"/>
              </a:rPr>
              <a:t>Panel and Gap Management Workgroup Goals</a:t>
            </a:r>
            <a:br>
              <a:rPr lang="en-US">
                <a:latin typeface="+mn-lt"/>
              </a:rPr>
            </a:br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2DBD0CA-D6A9-49B5-8B34-3196A618157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80571" y="1620816"/>
            <a:ext cx="11611403" cy="4831428"/>
          </a:xfrm>
        </p:spPr>
        <p:txBody>
          <a:bodyPr/>
          <a:lstStyle/>
          <a:p>
            <a:r>
              <a:rPr lang="en-US" sz="2800">
                <a:latin typeface="+mj-lt"/>
              </a:rPr>
              <a:t>2019 Workgroup Goals: </a:t>
            </a:r>
          </a:p>
          <a:p>
            <a:pPr lvl="1"/>
            <a:r>
              <a:rPr lang="en-US" sz="2800">
                <a:latin typeface="+mj-lt"/>
              </a:rPr>
              <a:t>Devise an approach for systematic and sustainable Panel Management across all entities of UW Primary Care</a:t>
            </a:r>
          </a:p>
          <a:p>
            <a:pPr lvl="1"/>
            <a:r>
              <a:rPr lang="en-US" sz="2800">
                <a:latin typeface="+mj-lt"/>
              </a:rPr>
              <a:t>Establish best practices for Panel Management </a:t>
            </a:r>
          </a:p>
          <a:p>
            <a:pPr lvl="1"/>
            <a:r>
              <a:rPr lang="en-US" sz="2800">
                <a:latin typeface="+mj-lt"/>
              </a:rPr>
              <a:t>Develop new, more efficient tools</a:t>
            </a:r>
          </a:p>
          <a:p>
            <a:pPr lvl="1"/>
            <a:r>
              <a:rPr lang="en-US" sz="2800">
                <a:latin typeface="+mj-lt"/>
              </a:rPr>
              <a:t>Recommend roles for UW Medicine Primary Care central and local teams</a:t>
            </a:r>
          </a:p>
          <a:p>
            <a:pPr marL="571500" lvl="1" indent="0">
              <a:buNone/>
            </a:pPr>
            <a:endParaRPr lang="en-US" sz="2800">
              <a:latin typeface="+mj-lt"/>
            </a:endParaRPr>
          </a:p>
          <a:p>
            <a:r>
              <a:rPr lang="en-US" sz="2800">
                <a:latin typeface="+mj-lt"/>
              </a:rPr>
              <a:t>Completed a five-week sprint cycle of meetings</a:t>
            </a:r>
          </a:p>
          <a:p>
            <a:pPr lvl="1"/>
            <a:r>
              <a:rPr lang="en-US" sz="2800">
                <a:latin typeface="+mj-lt"/>
              </a:rPr>
              <a:t>Included input from 28 staff across UWM Primary Care entities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>
                <a:solidFill>
                  <a:srgbClr val="B5B4B4"/>
                </a:solidFill>
              </a:rPr>
              <a:t>UW Primary Care and Population Health</a:t>
            </a:r>
          </a:p>
        </p:txBody>
      </p:sp>
    </p:spTree>
    <p:extLst>
      <p:ext uri="{BB962C8B-B14F-4D97-AF65-F5344CB8AC3E}">
        <p14:creationId xmlns:p14="http://schemas.microsoft.com/office/powerpoint/2010/main" val="2083063468"/>
      </p:ext>
    </p:extLst>
  </p:cSld>
  <p:clrMapOvr>
    <a:masterClrMapping/>
  </p:clrMapOvr>
</p:sld>
</file>

<file path=ppt/theme/theme1.xml><?xml version="1.0" encoding="utf-8"?>
<a:theme xmlns:a="http://schemas.openxmlformats.org/drawingml/2006/main" name="Whit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WM_PowerPoint_Template_3" id="{14C561A3-933A-2B4E-A955-88FE6BC96650}" vid="{60DDCB24-7F75-FB40-B083-0C3F54D99862}"/>
    </a:ext>
  </a:extLst>
</a:theme>
</file>

<file path=ppt/theme/theme2.xml><?xml version="1.0" encoding="utf-8"?>
<a:theme xmlns:a="http://schemas.openxmlformats.org/drawingml/2006/main" name="Grey Highlight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WM_PowerPoint_Template_3" id="{14C561A3-933A-2B4E-A955-88FE6BC96650}" vid="{DCD0658E-F6B3-7E41-9B53-E38E2153B61A}"/>
    </a:ext>
  </a:extLst>
</a:theme>
</file>

<file path=ppt/theme/theme3.xml><?xml version="1.0" encoding="utf-8"?>
<a:theme xmlns:a="http://schemas.openxmlformats.org/drawingml/2006/main" name="Purple Highlight Theme">
  <a:themeElements>
    <a:clrScheme name="Custom 11">
      <a:dk1>
        <a:srgbClr val="FFFFFF"/>
      </a:dk1>
      <a:lt1>
        <a:srgbClr val="2E2061"/>
      </a:lt1>
      <a:dk2>
        <a:srgbClr val="333C47"/>
      </a:dk2>
      <a:lt2>
        <a:srgbClr val="333F50"/>
      </a:lt2>
      <a:accent1>
        <a:srgbClr val="50637C"/>
      </a:accent1>
      <a:accent2>
        <a:srgbClr val="34246C"/>
      </a:accent2>
      <a:accent3>
        <a:srgbClr val="6C2B69"/>
      </a:accent3>
      <a:accent4>
        <a:srgbClr val="FFD966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WM_PowerPoint_Template_3" id="{14C561A3-933A-2B4E-A955-88FE6BC96650}" vid="{7188B3DD-D22F-9849-8AC5-DA7A84D67DB3}"/>
    </a:ext>
  </a:extLst>
</a:theme>
</file>

<file path=ppt/theme/theme4.xml><?xml version="1.0" encoding="utf-8"?>
<a:theme xmlns:a="http://schemas.openxmlformats.org/drawingml/2006/main" name="1_Whit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WM_PowerPoint_Template_3" id="{14C561A3-933A-2B4E-A955-88FE6BC96650}" vid="{60DDCB24-7F75-FB40-B083-0C3F54D99862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63A8F34387E4499E99285426BCA34D" ma:contentTypeVersion="4" ma:contentTypeDescription="Create a new document." ma:contentTypeScope="" ma:versionID="e11daf44dca3680d00621924356fb345">
  <xsd:schema xmlns:xsd="http://www.w3.org/2001/XMLSchema" xmlns:xs="http://www.w3.org/2001/XMLSchema" xmlns:p="http://schemas.microsoft.com/office/2006/metadata/properties" xmlns:ns1="http://schemas.microsoft.com/sharepoint/v3" xmlns:ns2="c1bed3dc-9160-4605-bfa0-a4bb89dac624" xmlns:ns3="http://schemas.microsoft.com/sharepoint/v4" targetNamespace="http://schemas.microsoft.com/office/2006/metadata/properties" ma:root="true" ma:fieldsID="c98ad707e549ec00a901dd3087017aca" ns1:_="" ns2:_="" ns3:_="">
    <xsd:import namespace="http://schemas.microsoft.com/sharepoint/v3"/>
    <xsd:import namespace="c1bed3dc-9160-4605-bfa0-a4bb89dac624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ystem" minOccurs="0"/>
                <xsd:element ref="ns2:Function" minOccurs="0"/>
                <xsd:element ref="ns3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bed3dc-9160-4605-bfa0-a4bb89dac624" elementFormDefault="qualified">
    <xsd:import namespace="http://schemas.microsoft.com/office/2006/documentManagement/types"/>
    <xsd:import namespace="http://schemas.microsoft.com/office/infopath/2007/PartnerControls"/>
    <xsd:element name="System" ma:index="10" nillable="true" ma:displayName="System" ma:list="{BD6254E2-C8CD-4EA6-AB66-1B6B86E8390F}" ma:internalName="System" ma:showField="Title">
      <xsd:simpleType>
        <xsd:restriction base="dms:Lookup"/>
      </xsd:simpleType>
    </xsd:element>
    <xsd:element name="Function" ma:index="11" nillable="true" ma:displayName="Function" ma:list="{768E080A-D166-4F30-ABF8-49FF37978360}" ma:internalName="Function" ma:showField="Titl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2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ystem xmlns="c1bed3dc-9160-4605-bfa0-a4bb89dac624" xsi:nil="true"/>
    <IconOverlay xmlns="http://schemas.microsoft.com/sharepoint/v4" xsi:nil="true"/>
    <PublishingExpirationDate xmlns="http://schemas.microsoft.com/sharepoint/v3" xsi:nil="true"/>
    <PublishingStartDate xmlns="http://schemas.microsoft.com/sharepoint/v3" xsi:nil="true"/>
    <Function xmlns="c1bed3dc-9160-4605-bfa0-a4bb89dac62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A382560-15DB-486A-889E-51005A9B8300}">
  <ds:schemaRefs>
    <ds:schemaRef ds:uri="c1bed3dc-9160-4605-bfa0-a4bb89dac62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microsoft.com/sharepoint/v4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290108C-DB7B-4D18-BCAE-CA3B12537FFE}">
  <ds:schemaRefs>
    <ds:schemaRef ds:uri="http://purl.org/dc/elements/1.1/"/>
    <ds:schemaRef ds:uri="http://www.w3.org/XML/1998/namespace"/>
    <ds:schemaRef ds:uri="http://purl.org/dc/dcmitype/"/>
    <ds:schemaRef ds:uri="http://schemas.microsoft.com/office/infopath/2007/PartnerControl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schemas.microsoft.com/sharepoint/v4"/>
    <ds:schemaRef ds:uri="c1bed3dc-9160-4605-bfa0-a4bb89dac624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2F3CB9CD-B3B0-4F17-8679-6D877378E25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White Theme</Template>
  <TotalTime>1</TotalTime>
  <Words>3652</Words>
  <Application>Microsoft Macintosh PowerPoint</Application>
  <PresentationFormat>Widescreen</PresentationFormat>
  <Paragraphs>572</Paragraphs>
  <Slides>46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46</vt:i4>
      </vt:variant>
    </vt:vector>
  </HeadingPairs>
  <TitlesOfParts>
    <vt:vector size="58" baseType="lpstr">
      <vt:lpstr>Arial</vt:lpstr>
      <vt:lpstr>Calibri</vt:lpstr>
      <vt:lpstr>Calibri Light</vt:lpstr>
      <vt:lpstr>Courier New</vt:lpstr>
      <vt:lpstr>Encode Sans Normal Medium</vt:lpstr>
      <vt:lpstr>Open Sans</vt:lpstr>
      <vt:lpstr>Segoe UI</vt:lpstr>
      <vt:lpstr>Wingdings</vt:lpstr>
      <vt:lpstr>White Theme</vt:lpstr>
      <vt:lpstr>Grey Highlight Theme</vt:lpstr>
      <vt:lpstr>Purple Highlight Theme</vt:lpstr>
      <vt:lpstr>1_White Theme</vt:lpstr>
      <vt:lpstr>UW MEDICINE PANEL MANAGEMENT SUPERUSER TRAINING</vt:lpstr>
      <vt:lpstr>Background</vt:lpstr>
      <vt:lpstr>Panel Management Workgroup </vt:lpstr>
      <vt:lpstr>Review: What is Panel Management?</vt:lpstr>
      <vt:lpstr>Review: What is Gap Management?</vt:lpstr>
      <vt:lpstr>WHY PANEL &amp; GAP MANAGEMENT?</vt:lpstr>
      <vt:lpstr>How do we achieve Panel &amp; Gap Management?</vt:lpstr>
      <vt:lpstr>GOALS &amp; OUTCOMES OF  PANEL MANAGEMENT WORKGROUP</vt:lpstr>
      <vt:lpstr>Panel and Gap Management Workgroup Goals </vt:lpstr>
      <vt:lpstr>Workgroup Outcomes</vt:lpstr>
      <vt:lpstr>Workgroup Outcomes</vt:lpstr>
      <vt:lpstr>Outcome: New Epic Diabetes Panel Report</vt:lpstr>
      <vt:lpstr>Recommendations for Future State</vt:lpstr>
      <vt:lpstr>BEST PRACTICES FOR PANEL MANAGEMENT</vt:lpstr>
      <vt:lpstr>2020 Focus: Diabetes Gap &amp; AWV Targets</vt:lpstr>
      <vt:lpstr>Best Practice: Panel Management Meetings</vt:lpstr>
      <vt:lpstr>Roles of the Panel Manager</vt:lpstr>
      <vt:lpstr>Roles of the Panel Manager, cont.</vt:lpstr>
      <vt:lpstr>Roles of the Panel Manager, cont.</vt:lpstr>
      <vt:lpstr>Roles of the Primary Care Provider (PCP)</vt:lpstr>
      <vt:lpstr>Roles of the Primary Care Provider (PCP) cont.</vt:lpstr>
      <vt:lpstr>Roles of the Clinic Chief</vt:lpstr>
      <vt:lpstr>Roles of the Clinic Manager</vt:lpstr>
      <vt:lpstr>Roles of other Team Members at PM Meetings</vt:lpstr>
      <vt:lpstr>TRACKING OUTCOME &amp; PROCESS METRICS</vt:lpstr>
      <vt:lpstr>Rollout &amp; Measurement</vt:lpstr>
      <vt:lpstr>Outcome Metrics</vt:lpstr>
      <vt:lpstr>Process Metrics</vt:lpstr>
      <vt:lpstr>Process Metrics for Panel Management</vt:lpstr>
      <vt:lpstr>PowerPoint Presentation</vt:lpstr>
      <vt:lpstr>NEXT STEPS &amp; TRAINING RESOURCES</vt:lpstr>
      <vt:lpstr>Where can I find these new tools and resources? </vt:lpstr>
      <vt:lpstr>PowerPoint Presentation</vt:lpstr>
      <vt:lpstr>Timeline for Panel Management Roll-out</vt:lpstr>
      <vt:lpstr>PM RESOURCES</vt:lpstr>
      <vt:lpstr>PowerPoint Presentation</vt:lpstr>
      <vt:lpstr>APPENDIX:  EMPANELMENT &amp; PANEL MAINTENANCE </vt:lpstr>
      <vt:lpstr>METRICS</vt:lpstr>
      <vt:lpstr>PANEL MAINTENANCE CYCLES</vt:lpstr>
      <vt:lpstr>A TEAM APPROACH</vt:lpstr>
      <vt:lpstr>A TEAM APPROACH</vt:lpstr>
      <vt:lpstr>PowerPoint Presentation</vt:lpstr>
      <vt:lpstr>PowerPoint Presentation</vt:lpstr>
      <vt:lpstr>PowerPoint Presentation</vt:lpstr>
      <vt:lpstr>UPDATING PRIMARY LOCATION in EPIC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BRAND POWERPOINT TEMPLATE</dc:title>
  <dc:creator>estrait@uw.edu</dc:creator>
  <cp:lastModifiedBy>Lauren Drake</cp:lastModifiedBy>
  <cp:revision>4</cp:revision>
  <cp:lastPrinted>2020-02-26T20:49:19Z</cp:lastPrinted>
  <dcterms:created xsi:type="dcterms:W3CDTF">2018-05-24T22:44:14Z</dcterms:created>
  <dcterms:modified xsi:type="dcterms:W3CDTF">2020-05-08T02:26:48Z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0x0101004163A8F34387E4499E99285426BCA34D</vt:lpwstr>
  </property>
</Properties>
</file>