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handoutMasterIdLst>
    <p:handoutMasterId r:id="rId65"/>
  </p:handoutMasterIdLst>
  <p:sldIdLst>
    <p:sldId id="258" r:id="rId2"/>
    <p:sldId id="259" r:id="rId3"/>
    <p:sldId id="260" r:id="rId4"/>
    <p:sldId id="261" r:id="rId5"/>
    <p:sldId id="262" r:id="rId6"/>
    <p:sldId id="263" r:id="rId7"/>
    <p:sldId id="264" r:id="rId8"/>
    <p:sldId id="306" r:id="rId9"/>
    <p:sldId id="265" r:id="rId10"/>
    <p:sldId id="307" r:id="rId11"/>
    <p:sldId id="308" r:id="rId12"/>
    <p:sldId id="309" r:id="rId13"/>
    <p:sldId id="310" r:id="rId14"/>
    <p:sldId id="312" r:id="rId15"/>
    <p:sldId id="311" r:id="rId16"/>
    <p:sldId id="316" r:id="rId17"/>
    <p:sldId id="313" r:id="rId18"/>
    <p:sldId id="314" r:id="rId19"/>
    <p:sldId id="31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3" r:id="rId58"/>
    <p:sldId id="318" r:id="rId59"/>
    <p:sldId id="319" r:id="rId60"/>
    <p:sldId id="320" r:id="rId61"/>
    <p:sldId id="321" r:id="rId62"/>
    <p:sldId id="322"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A22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71" autoAdjust="0"/>
  </p:normalViewPr>
  <p:slideViewPr>
    <p:cSldViewPr>
      <p:cViewPr varScale="1">
        <p:scale>
          <a:sx n="93" d="100"/>
          <a:sy n="93" d="100"/>
        </p:scale>
        <p:origin x="1518" y="7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83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3FE45D1-2638-47B8-9C58-B7875EBCC537}" type="datetimeFigureOut">
              <a:rPr lang="en-US" smtClean="0"/>
              <a:t>1/13/2020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75E3831-3595-4417-AAFF-C56947B023DA}" type="slidenum">
              <a:rPr lang="en-US" smtClean="0"/>
              <a:t>‹#›</a:t>
            </a:fld>
            <a:endParaRPr lang="en-US"/>
          </a:p>
        </p:txBody>
      </p:sp>
    </p:spTree>
    <p:extLst>
      <p:ext uri="{BB962C8B-B14F-4D97-AF65-F5344CB8AC3E}">
        <p14:creationId xmlns:p14="http://schemas.microsoft.com/office/powerpoint/2010/main" val="1854146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C6E554-ABA8-4902-A5B5-0BDBFBC38F30}" type="datetimeFigureOut">
              <a:rPr lang="en-US" smtClean="0"/>
              <a:t>1/13/2020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A98CB3-4408-47E2-8A36-B4207B47405F}" type="slidenum">
              <a:rPr lang="en-US" smtClean="0"/>
              <a:t>‹#›</a:t>
            </a:fld>
            <a:endParaRPr lang="en-US"/>
          </a:p>
        </p:txBody>
      </p:sp>
    </p:spTree>
    <p:extLst>
      <p:ext uri="{BB962C8B-B14F-4D97-AF65-F5344CB8AC3E}">
        <p14:creationId xmlns:p14="http://schemas.microsoft.com/office/powerpoint/2010/main" val="1392952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 TO TRAINER:</a:t>
            </a:r>
            <a:r>
              <a:rPr lang="en-US" b="1" baseline="0" dirty="0"/>
              <a:t> </a:t>
            </a:r>
          </a:p>
          <a:p>
            <a:r>
              <a:rPr lang="en-US" baseline="0" dirty="0"/>
              <a:t>Welcome to the TOM 2.0 training presentation! This is provided for your use in training TOM observers on how to use and score the Team Observation Measure, version 2. We recommend that all collaborating communities have some sort of initial training of observers, followed by practice interviews with feedback from the group or the lead evaluator. This PowerPoint is provided as a support to the initial training.</a:t>
            </a:r>
          </a:p>
          <a:p>
            <a:endParaRPr lang="en-US" baseline="0" dirty="0"/>
          </a:p>
          <a:p>
            <a:r>
              <a:rPr lang="en-US" baseline="0" dirty="0"/>
              <a:t>In the Notes section of the PowerPoint presentation, suggestions and other notes for the trainers are provided. The Notes section of the slides will also include relevant information taken directly from the manual, and other information the trainer may wish to present to the trainees.</a:t>
            </a:r>
          </a:p>
          <a:p>
            <a:endParaRPr lang="en-US" baseline="0" dirty="0"/>
          </a:p>
          <a:p>
            <a:r>
              <a:rPr lang="en-US" baseline="0" dirty="0"/>
              <a:t>In general, however, it is expected that the trainer will conduct an initial training based on his or her own good understanding of the Wraparound process and the TOM 2.0 User Manual. The trainer should tailor his or her own session with observers to their learning needs and the context of the local evaluation and training environment. Thus, it is expected that this PowerPoint presentation will serve as a resource to the trainer, and not a “stand alone.” Use it as you see fit!</a:t>
            </a:r>
            <a:endParaRPr lang="en-US" dirty="0"/>
          </a:p>
        </p:txBody>
      </p:sp>
      <p:sp>
        <p:nvSpPr>
          <p:cNvPr id="4" name="Slide Number Placeholder 3"/>
          <p:cNvSpPr>
            <a:spLocks noGrp="1"/>
          </p:cNvSpPr>
          <p:nvPr>
            <p:ph type="sldNum" sz="quarter" idx="10"/>
          </p:nvPr>
        </p:nvSpPr>
        <p:spPr/>
        <p:txBody>
          <a:bodyPr/>
          <a:lstStyle/>
          <a:p>
            <a:fld id="{3E561C26-180C-461F-94E2-CA33036F1EC7}" type="slidenum">
              <a:rPr lang="en-US" smtClean="0"/>
              <a:t>1</a:t>
            </a:fld>
            <a:endParaRPr lang="en-US"/>
          </a:p>
        </p:txBody>
      </p:sp>
    </p:spTree>
    <p:extLst>
      <p:ext uri="{BB962C8B-B14F-4D97-AF65-F5344CB8AC3E}">
        <p14:creationId xmlns:p14="http://schemas.microsoft.com/office/powerpoint/2010/main" val="2503770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MANUAL:</a:t>
            </a:r>
            <a:r>
              <a:rPr lang="en-US" baseline="0" dirty="0"/>
              <a:t> </a:t>
            </a:r>
          </a:p>
          <a:p>
            <a:r>
              <a:rPr lang="en-US" baseline="0" dirty="0"/>
              <a:t>The 36 indicators of the TOM 2.0 are organized into five theory- and research-based Key Element subscales (Subscales 2 through 6). The additional two subscales (Subscale 1 and Subscale 7) assess meeting attendance and evaluate the Wraparound facilitator’s meeting facilitation skills. </a:t>
            </a:r>
          </a:p>
        </p:txBody>
      </p:sp>
      <p:sp>
        <p:nvSpPr>
          <p:cNvPr id="4" name="Slide Number Placeholder 3"/>
          <p:cNvSpPr>
            <a:spLocks noGrp="1"/>
          </p:cNvSpPr>
          <p:nvPr>
            <p:ph type="sldNum" sz="quarter" idx="10"/>
          </p:nvPr>
        </p:nvSpPr>
        <p:spPr/>
        <p:txBody>
          <a:bodyPr/>
          <a:lstStyle/>
          <a:p>
            <a:fld id="{519F605D-668F-4311-9EF6-96430989E0C7}" type="slidenum">
              <a:rPr lang="en-US" smtClean="0"/>
              <a:t>22</a:t>
            </a:fld>
            <a:endParaRPr lang="en-US"/>
          </a:p>
        </p:txBody>
      </p:sp>
    </p:spTree>
    <p:extLst>
      <p:ext uri="{BB962C8B-B14F-4D97-AF65-F5344CB8AC3E}">
        <p14:creationId xmlns:p14="http://schemas.microsoft.com/office/powerpoint/2010/main" val="2004084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r>
              <a:rPr lang="en-US" dirty="0"/>
              <a:t>If</a:t>
            </a:r>
            <a:r>
              <a:rPr lang="en-US" baseline="0" dirty="0"/>
              <a:t> four or more items are scored as “N/A”, score the subscale as “N/A”.</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25</a:t>
            </a:fld>
            <a:endParaRPr lang="en-US"/>
          </a:p>
        </p:txBody>
      </p:sp>
    </p:spTree>
    <p:extLst>
      <p:ext uri="{BB962C8B-B14F-4D97-AF65-F5344CB8AC3E}">
        <p14:creationId xmlns:p14="http://schemas.microsoft.com/office/powerpoint/2010/main" val="3394213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26</a:t>
            </a:fld>
            <a:endParaRPr lang="en-US"/>
          </a:p>
        </p:txBody>
      </p:sp>
    </p:spTree>
    <p:extLst>
      <p:ext uri="{BB962C8B-B14F-4D97-AF65-F5344CB8AC3E}">
        <p14:creationId xmlns:p14="http://schemas.microsoft.com/office/powerpoint/2010/main" val="2668374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r>
              <a:rPr lang="en-US" dirty="0"/>
              <a:t>The observer</a:t>
            </a:r>
            <a:r>
              <a:rPr lang="en-US" baseline="0" dirty="0"/>
              <a:t> is also expected to take notes about what they observe during the team meeting. Such notes may be very useful in helping tell the story of this family’s child and family team process, and will help facilitate the positive use of TOM 2.0 data, and improvements in practice for youth and families down the line. Further detail is provided on observer notes in Chapter 4.</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27</a:t>
            </a:fld>
            <a:endParaRPr lang="en-US"/>
          </a:p>
        </p:txBody>
      </p:sp>
    </p:spTree>
    <p:extLst>
      <p:ext uri="{BB962C8B-B14F-4D97-AF65-F5344CB8AC3E}">
        <p14:creationId xmlns:p14="http://schemas.microsoft.com/office/powerpoint/2010/main" val="2261946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pPr marL="190500" indent="-190500" eaLnBrk="1" hangingPunct="1">
              <a:lnSpc>
                <a:spcPct val="90000"/>
              </a:lnSpc>
            </a:pPr>
            <a:r>
              <a:rPr lang="en-US" altLang="en-US" sz="1200" dirty="0"/>
              <a:t>Those responsible for training observers and managing observations, data entry, and data management should have training and/or experience in those particular areas. Our</a:t>
            </a:r>
            <a:r>
              <a:rPr lang="en-US" altLang="en-US" sz="1200" baseline="0" dirty="0"/>
              <a:t> </a:t>
            </a:r>
            <a:r>
              <a:rPr lang="en-US" altLang="en-US" sz="1200" dirty="0"/>
              <a:t>research team will provide a Manual and</a:t>
            </a:r>
            <a:r>
              <a:rPr lang="en-US" altLang="en-US" sz="1200" baseline="0" dirty="0"/>
              <a:t> </a:t>
            </a:r>
            <a:r>
              <a:rPr lang="en-US" altLang="en-US" sz="1200" dirty="0"/>
              <a:t>PowerPoint slide presentation, with notes, to be used in training observers. Videos of sample team meetings will also be available, along with fully scored TOMs for that team meeting, for use in training and ensuring</a:t>
            </a:r>
            <a:r>
              <a:rPr lang="en-US" altLang="en-US" sz="1200" baseline="0" dirty="0"/>
              <a:t> </a:t>
            </a:r>
            <a:r>
              <a:rPr lang="en-US" altLang="en-US" sz="1200" dirty="0"/>
              <a:t>observers have met criteria. It is expected that the materials provided, in the hands of an experienced evaluator or person with experience in quality assurance, should suffice. </a:t>
            </a:r>
          </a:p>
          <a:p>
            <a:pPr marL="190500" indent="-190500" eaLnBrk="1" hangingPunct="1">
              <a:lnSpc>
                <a:spcPct val="90000"/>
              </a:lnSpc>
            </a:pPr>
            <a:endParaRPr lang="en-US" altLang="en-US" sz="1200" dirty="0"/>
          </a:p>
          <a:p>
            <a:pPr marL="190500" indent="-190500" eaLnBrk="1" hangingPunct="1">
              <a:lnSpc>
                <a:spcPct val="90000"/>
              </a:lnSpc>
            </a:pPr>
            <a:r>
              <a:rPr lang="en-US" altLang="en-US" sz="1200" dirty="0"/>
              <a:t>Observers will need to interact with individuals participating in the team process, in order to provide them with information statements, explain what they are doing at the meeting, and de-brief with the team leader or</a:t>
            </a:r>
            <a:r>
              <a:rPr lang="en-US" altLang="en-US" sz="1200" baseline="0" dirty="0"/>
              <a:t> </a:t>
            </a:r>
            <a:r>
              <a:rPr lang="en-US" altLang="en-US" sz="1200" dirty="0"/>
              <a:t>facilitator after the meeting is over. Therefore, observers should have training and/or experience interacting with children, youth, family members, and providers. If they have not received prior training or</a:t>
            </a:r>
            <a:r>
              <a:rPr lang="en-US" altLang="en-US" sz="1200" baseline="0" dirty="0"/>
              <a:t> </a:t>
            </a:r>
            <a:r>
              <a:rPr lang="en-US" altLang="en-US" sz="1200" dirty="0"/>
              <a:t>had prior experience, it is essential that they be sufficiently trained with the TOM 2.0, including practice administrations using videotaped team meetings. New observers may also need to be paired with a supervisor or</a:t>
            </a:r>
            <a:r>
              <a:rPr lang="en-US" altLang="en-US" sz="1200" baseline="0" dirty="0"/>
              <a:t> </a:t>
            </a:r>
            <a:r>
              <a:rPr lang="en-US" altLang="en-US" sz="1200" dirty="0"/>
              <a:t>experienced observer to get help and practice in observing a team meeting and scoring the TOM 2.0. Observers will also need to be experienced with the TOM 2.0 form, this</a:t>
            </a:r>
            <a:r>
              <a:rPr lang="en-US" altLang="en-US" sz="1200" baseline="0" dirty="0"/>
              <a:t> User Manual, and </a:t>
            </a:r>
            <a:r>
              <a:rPr lang="en-US" altLang="en-US" sz="1200" dirty="0"/>
              <a:t>have a good understanding of</a:t>
            </a:r>
            <a:r>
              <a:rPr lang="en-US" altLang="en-US" sz="1200" baseline="0" dirty="0"/>
              <a:t> </a:t>
            </a:r>
            <a:r>
              <a:rPr lang="en-US" altLang="en-US" sz="1200" dirty="0"/>
              <a:t>the</a:t>
            </a:r>
            <a:r>
              <a:rPr lang="en-US" altLang="en-US" sz="1200" baseline="0" dirty="0"/>
              <a:t> </a:t>
            </a:r>
            <a:r>
              <a:rPr lang="en-US" altLang="en-US" sz="1200" dirty="0"/>
              <a:t>Wraparound process itself. The more they have mastered this information, the better able they will be to observe meetings and provide reliable scores on the indicators and</a:t>
            </a:r>
            <a:r>
              <a:rPr lang="en-US" altLang="en-US" sz="1200" baseline="0" dirty="0"/>
              <a:t> </a:t>
            </a:r>
            <a:r>
              <a:rPr lang="en-US" altLang="en-US" sz="1200" dirty="0"/>
              <a:t>items of the TOM</a:t>
            </a:r>
            <a:r>
              <a:rPr lang="en-US" altLang="en-US" sz="1200" baseline="0" dirty="0"/>
              <a:t> 2.0</a:t>
            </a:r>
            <a:endParaRPr lang="en-US" altLang="en-US" sz="1200" dirty="0"/>
          </a:p>
          <a:p>
            <a:pPr marL="190500" indent="-190500" eaLnBrk="1" hangingPunct="1">
              <a:lnSpc>
                <a:spcPct val="90000"/>
              </a:lnSpc>
            </a:pPr>
            <a:endParaRPr lang="en-US" altLang="en-US" sz="1200" dirty="0"/>
          </a:p>
          <a:p>
            <a:pPr marL="190500" indent="-190500" eaLnBrk="1" hangingPunct="1">
              <a:lnSpc>
                <a:spcPct val="90000"/>
              </a:lnSpc>
            </a:pPr>
            <a:r>
              <a:rPr lang="en-US" altLang="en-US" sz="1200" dirty="0"/>
              <a:t>The above is not to imply that only researchers must administer the TOM 2.0. Though sites often contract with universities or other traditional research partners to collect fidelity, outcome, and/or satisfaction data, many sites</a:t>
            </a:r>
            <a:r>
              <a:rPr lang="en-US" altLang="en-US" sz="1200" baseline="0" dirty="0"/>
              <a:t> </a:t>
            </a:r>
            <a:r>
              <a:rPr lang="en-US" altLang="en-US" sz="1200" dirty="0"/>
              <a:t>that employ Child and Family Team practice have successfully employed teams of parents or other “non-traditional” evaluators to collect such data. Given adequate training and supervision, such observers may even be</a:t>
            </a:r>
            <a:r>
              <a:rPr lang="en-US" altLang="en-US" sz="1200" baseline="0" dirty="0"/>
              <a:t> </a:t>
            </a:r>
            <a:r>
              <a:rPr lang="en-US" altLang="en-US" sz="1200" dirty="0"/>
              <a:t>preferable to “formal” research team members. Their notes may be richer and better informed by their own experiences. Regardless of the observers’ backgrounds used, it is crucial to ensure that those who administer the</a:t>
            </a:r>
            <a:r>
              <a:rPr lang="en-US" altLang="en-US" sz="1200" baseline="0" dirty="0"/>
              <a:t> </a:t>
            </a:r>
            <a:r>
              <a:rPr lang="en-US" altLang="en-US" sz="1200" dirty="0"/>
              <a:t>TOM are adequately trained on the TOM 2.0 and this User Manual, and that they are adequately supervised. The statements in the box on the next page summarize our research team’s expectations on qualifications of</a:t>
            </a:r>
            <a:r>
              <a:rPr lang="en-US" altLang="en-US" sz="1200" baseline="0" dirty="0"/>
              <a:t> </a:t>
            </a:r>
            <a:r>
              <a:rPr lang="en-US" altLang="en-US" sz="1200" dirty="0"/>
              <a:t>individuals who use the TOM</a:t>
            </a:r>
            <a:r>
              <a:rPr lang="en-US" altLang="en-US" sz="1200" baseline="0" dirty="0"/>
              <a:t> 2.0.</a:t>
            </a:r>
            <a:endParaRPr lang="en-US" altLang="en-US" sz="1200" dirty="0"/>
          </a:p>
        </p:txBody>
      </p:sp>
      <p:sp>
        <p:nvSpPr>
          <p:cNvPr id="4" name="Slide Number Placeholder 3"/>
          <p:cNvSpPr>
            <a:spLocks noGrp="1"/>
          </p:cNvSpPr>
          <p:nvPr>
            <p:ph type="sldNum" sz="quarter" idx="10"/>
          </p:nvPr>
        </p:nvSpPr>
        <p:spPr/>
        <p:txBody>
          <a:bodyPr/>
          <a:lstStyle/>
          <a:p>
            <a:fld id="{519F605D-668F-4311-9EF6-96430989E0C7}" type="slidenum">
              <a:rPr lang="en-US" smtClean="0"/>
              <a:t>30</a:t>
            </a:fld>
            <a:endParaRPr lang="en-US"/>
          </a:p>
        </p:txBody>
      </p:sp>
    </p:spTree>
    <p:extLst>
      <p:ext uri="{BB962C8B-B14F-4D97-AF65-F5344CB8AC3E}">
        <p14:creationId xmlns:p14="http://schemas.microsoft.com/office/powerpoint/2010/main" val="2700512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r>
              <a:rPr lang="en-US" dirty="0"/>
              <a:t>Though</a:t>
            </a:r>
            <a:r>
              <a:rPr lang="en-US" baseline="0" dirty="0"/>
              <a:t> this recommended regimen may seem intensive, we believe it is crucial to ensuring reliable and valid administration, and TOM 2.0 scores. The Wraparound Evaluation and Research Team will provide a User Manual, which can be used as an introduction for observers, and a reference for administration and scoring. </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31</a:t>
            </a:fld>
            <a:endParaRPr lang="en-US"/>
          </a:p>
        </p:txBody>
      </p:sp>
    </p:spTree>
    <p:extLst>
      <p:ext uri="{BB962C8B-B14F-4D97-AF65-F5344CB8AC3E}">
        <p14:creationId xmlns:p14="http://schemas.microsoft.com/office/powerpoint/2010/main" val="1910422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TO TRAINER:</a:t>
            </a:r>
          </a:p>
          <a:p>
            <a:r>
              <a:rPr lang="en-US" baseline="0" dirty="0"/>
              <a:t>A group discussion should be held about how practice interviews will be conducted by trainees, and how team members will meet to discuss their successes and challenges in conductive interviews. </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32</a:t>
            </a:fld>
            <a:endParaRPr lang="en-US"/>
          </a:p>
        </p:txBody>
      </p:sp>
    </p:spTree>
    <p:extLst>
      <p:ext uri="{BB962C8B-B14F-4D97-AF65-F5344CB8AC3E}">
        <p14:creationId xmlns:p14="http://schemas.microsoft.com/office/powerpoint/2010/main" val="1744773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MANUAL:</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t>Even before hiring or training begins an Institutional Review Board (IRB) or Human Subjects Research Committee may need to approve your site’s evaluation. If your site is at or affiliated with a college, university, or research center you should have a local IRB. If so, you should obtain approval (or an exemption) from them prior to beginning a formal evaluation. It is important to select observers who are not directly involved with the services and supports that are being delivered to the families being interviewed. Also, it is recommended that observers do not personally know the respondents. Personally knowing either the family or provider can compromise both the confidential nature of the information and the respondent’s willingness to report honestly and openly. Anonymous observers who are not affiliated with members of families’ Wraparound teams are the best choice.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t>As</a:t>
            </a:r>
            <a:r>
              <a:rPr lang="en-US" altLang="en-US" baseline="0" dirty="0"/>
              <a:t> mentioned in User Qualifications, observers must have adequate knowledge of the service delivery system (including the common terms for child-serving agencies and their representatives), the Wraparound process model, and the User Manual. Observers should have sufficient practice administering the TOM 2.0 prior to attending a team meeting. </a:t>
            </a:r>
            <a:endParaRPr lang="en-US" alt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34</a:t>
            </a:fld>
            <a:endParaRPr lang="en-US"/>
          </a:p>
        </p:txBody>
      </p:sp>
    </p:spTree>
    <p:extLst>
      <p:ext uri="{BB962C8B-B14F-4D97-AF65-F5344CB8AC3E}">
        <p14:creationId xmlns:p14="http://schemas.microsoft.com/office/powerpoint/2010/main" val="9105559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35</a:t>
            </a:fld>
            <a:endParaRPr lang="en-US"/>
          </a:p>
        </p:txBody>
      </p:sp>
    </p:spTree>
    <p:extLst>
      <p:ext uri="{BB962C8B-B14F-4D97-AF65-F5344CB8AC3E}">
        <p14:creationId xmlns:p14="http://schemas.microsoft.com/office/powerpoint/2010/main" val="201659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r>
              <a:rPr lang="en-US" dirty="0"/>
              <a:t>It</a:t>
            </a:r>
            <a:r>
              <a:rPr lang="en-US" baseline="0" dirty="0"/>
              <a:t> is important to emphasize the confidential nature of the observations, as well as the extensiveness of the evaluation. In other words, one should emphasize that the TOM 2.0 is being used to evaluate the team process for a large number of the families at the site, and not just their family. Take the time to outline what your site’s goals are for the evaluation (e.g., to improve services) and then respond to any questions or concerns they may have.</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36</a:t>
            </a:fld>
            <a:endParaRPr lang="en-US"/>
          </a:p>
        </p:txBody>
      </p:sp>
    </p:spTree>
    <p:extLst>
      <p:ext uri="{BB962C8B-B14F-4D97-AF65-F5344CB8AC3E}">
        <p14:creationId xmlns:p14="http://schemas.microsoft.com/office/powerpoint/2010/main" val="637921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r>
              <a:rPr lang="en-US" dirty="0"/>
              <a:t>The “Topics for Discussion” presented in red text throughout the training are areas</a:t>
            </a:r>
            <a:r>
              <a:rPr lang="en-US" baseline="0" dirty="0"/>
              <a:t> for discussion or presentation that are specific to the local site, such as the purpose of the TOM 2.0 administration, local consent procedures, local scripts of introduction, and so forth. There may be other topics for discussion by the local team you would want to add.</a:t>
            </a:r>
          </a:p>
          <a:p>
            <a:endParaRPr lang="en-US" baseline="0" dirty="0"/>
          </a:p>
          <a:p>
            <a:r>
              <a:rPr lang="en-US" baseline="0" dirty="0"/>
              <a:t>There is considerably less detail in the training than in the Manual for some areas. These sections of the manual are provided primarily for reference, and do not need to be covered in an observer’s training.</a:t>
            </a:r>
            <a:endParaRPr lang="en-US" dirty="0"/>
          </a:p>
          <a:p>
            <a:endParaRPr lang="en-US" dirty="0"/>
          </a:p>
        </p:txBody>
      </p:sp>
      <p:sp>
        <p:nvSpPr>
          <p:cNvPr id="4" name="Slide Number Placeholder 3"/>
          <p:cNvSpPr>
            <a:spLocks noGrp="1"/>
          </p:cNvSpPr>
          <p:nvPr>
            <p:ph type="sldNum" sz="quarter" idx="10"/>
          </p:nvPr>
        </p:nvSpPr>
        <p:spPr/>
        <p:txBody>
          <a:bodyPr/>
          <a:lstStyle/>
          <a:p>
            <a:fld id="{3E561C26-180C-461F-94E2-CA33036F1EC7}" type="slidenum">
              <a:rPr lang="en-US" smtClean="0"/>
              <a:t>3</a:t>
            </a:fld>
            <a:endParaRPr lang="en-US"/>
          </a:p>
        </p:txBody>
      </p:sp>
    </p:spTree>
    <p:extLst>
      <p:ext uri="{BB962C8B-B14F-4D97-AF65-F5344CB8AC3E}">
        <p14:creationId xmlns:p14="http://schemas.microsoft.com/office/powerpoint/2010/main" val="41819679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r>
              <a:rPr lang="en-US" dirty="0"/>
              <a:t>It</a:t>
            </a:r>
            <a:r>
              <a:rPr lang="en-US" baseline="0" dirty="0"/>
              <a:t> is important to emphasize the confidential nature of the observations, as well as the extensiveness of the evaluation. In other words, one should emphasize that the TOM 2.0 is being used to evaluate the team process for a large number of the families at the site, and not just their family. Take the time to outline what your site’s goals are for the evaluation (e.g., to improve services) and then respond to any questions or concerns they may have.</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37</a:t>
            </a:fld>
            <a:endParaRPr lang="en-US"/>
          </a:p>
        </p:txBody>
      </p:sp>
    </p:spTree>
    <p:extLst>
      <p:ext uri="{BB962C8B-B14F-4D97-AF65-F5344CB8AC3E}">
        <p14:creationId xmlns:p14="http://schemas.microsoft.com/office/powerpoint/2010/main" val="7888555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r>
              <a:rPr lang="en-US" dirty="0"/>
              <a:t>Be sure to discuss any decisions the evaluation team</a:t>
            </a:r>
            <a:r>
              <a:rPr lang="en-US" baseline="0" dirty="0"/>
              <a:t> has made about which respondents will be interviewed in your local evaluation. Also discuss the typical ages of youths, and how youth ages 11 and older will be accessed for interviews. </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38</a:t>
            </a:fld>
            <a:endParaRPr lang="en-US"/>
          </a:p>
        </p:txBody>
      </p:sp>
    </p:spTree>
    <p:extLst>
      <p:ext uri="{BB962C8B-B14F-4D97-AF65-F5344CB8AC3E}">
        <p14:creationId xmlns:p14="http://schemas.microsoft.com/office/powerpoint/2010/main" val="24265170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r>
              <a:rPr lang="en-US" b="1" baseline="0" dirty="0"/>
              <a:t>At this point, be sure to:</a:t>
            </a:r>
          </a:p>
          <a:p>
            <a:pPr marL="171450" indent="-171450">
              <a:buFontTx/>
              <a:buChar char="-"/>
            </a:pPr>
            <a:r>
              <a:rPr lang="en-US" baseline="0" dirty="0"/>
              <a:t>Present your site’s ID number (to be entered for all interviews) if you have received it</a:t>
            </a:r>
          </a:p>
          <a:p>
            <a:pPr marL="171450" indent="-171450">
              <a:buFontTx/>
              <a:buChar char="-"/>
            </a:pPr>
            <a:r>
              <a:rPr lang="en-US" baseline="0" dirty="0"/>
              <a:t>Ensure observers know how to enter the correct Youth/Family and Facilitator IDs on their forms (if they will be doing so)</a:t>
            </a:r>
          </a:p>
          <a:p>
            <a:pPr marL="171450" indent="-171450">
              <a:buFontTx/>
              <a:buChar char="-"/>
            </a:pPr>
            <a:r>
              <a:rPr lang="en-US" baseline="0" dirty="0"/>
              <a:t>Have assigned observers their unique ID numbers</a:t>
            </a:r>
          </a:p>
          <a:p>
            <a:pPr marL="171450" indent="-171450">
              <a:buFontTx/>
              <a:buChar char="-"/>
            </a:pPr>
            <a:r>
              <a:rPr lang="en-US" baseline="0" dirty="0"/>
              <a:t>Describe how observers are to use the “Time Frame” space on the TOM 2.0 form (if at all)</a:t>
            </a:r>
          </a:p>
          <a:p>
            <a:pPr marL="171450" indent="-171450">
              <a:buFontTx/>
              <a:buChar cha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Please see page 15 of</a:t>
            </a:r>
            <a:r>
              <a:rPr lang="en-US" baseline="0" dirty="0"/>
              <a:t> the User Manual for a full description on these ID structures. </a:t>
            </a:r>
          </a:p>
        </p:txBody>
      </p:sp>
      <p:sp>
        <p:nvSpPr>
          <p:cNvPr id="4" name="Slide Number Placeholder 3"/>
          <p:cNvSpPr>
            <a:spLocks noGrp="1"/>
          </p:cNvSpPr>
          <p:nvPr>
            <p:ph type="sldNum" sz="quarter" idx="10"/>
          </p:nvPr>
        </p:nvSpPr>
        <p:spPr/>
        <p:txBody>
          <a:bodyPr/>
          <a:lstStyle/>
          <a:p>
            <a:fld id="{519F605D-668F-4311-9EF6-96430989E0C7}" type="slidenum">
              <a:rPr lang="en-US" smtClean="0"/>
              <a:t>40</a:t>
            </a:fld>
            <a:endParaRPr lang="en-US"/>
          </a:p>
        </p:txBody>
      </p:sp>
    </p:spTree>
    <p:extLst>
      <p:ext uri="{BB962C8B-B14F-4D97-AF65-F5344CB8AC3E}">
        <p14:creationId xmlns:p14="http://schemas.microsoft.com/office/powerpoint/2010/main" val="35816135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a:t>
            </a:r>
            <a:r>
              <a:rPr lang="en-US" baseline="0" dirty="0"/>
              <a:t> THE MANUAL:</a:t>
            </a:r>
          </a:p>
          <a:p>
            <a:r>
              <a:rPr lang="en-US" baseline="0" dirty="0"/>
              <a:t>If the form needs to remain de-identified or anonymous, mark down the youth’s age rather than date of birth.</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43</a:t>
            </a:fld>
            <a:endParaRPr lang="en-US"/>
          </a:p>
        </p:txBody>
      </p:sp>
    </p:spTree>
    <p:extLst>
      <p:ext uri="{BB962C8B-B14F-4D97-AF65-F5344CB8AC3E}">
        <p14:creationId xmlns:p14="http://schemas.microsoft.com/office/powerpoint/2010/main" val="20757859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r>
              <a:rPr lang="en-US" dirty="0"/>
              <a:t>This may be a time the observer would need to check in with the facilitator about who specific</a:t>
            </a:r>
            <a:r>
              <a:rPr lang="en-US" baseline="0" dirty="0"/>
              <a:t> individuals at the meeting were, and the role they play with the youth and family. It is vital to have accurate information regarding team meeting attendance and roles, as this pertains to the integrity of Subscale 1 – Full Meeting Attendance.</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45</a:t>
            </a:fld>
            <a:endParaRPr lang="en-US"/>
          </a:p>
        </p:txBody>
      </p:sp>
    </p:spTree>
    <p:extLst>
      <p:ext uri="{BB962C8B-B14F-4D97-AF65-F5344CB8AC3E}">
        <p14:creationId xmlns:p14="http://schemas.microsoft.com/office/powerpoint/2010/main" val="11996613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r>
              <a:rPr lang="en-US" dirty="0"/>
              <a:t>Specific</a:t>
            </a:r>
            <a:r>
              <a:rPr lang="en-US" baseline="0" dirty="0"/>
              <a:t> scoring rules for each indicator are outlines in pages 18 through 42 of the User Manual.</a:t>
            </a:r>
          </a:p>
          <a:p>
            <a:endParaRPr lang="en-US" baseline="0" dirty="0"/>
          </a:p>
          <a:p>
            <a:r>
              <a:rPr lang="en-US" baseline="0" dirty="0"/>
              <a:t>Writing down your observations and comments about the team process is a very important component of completing the TOM 2.0 observation for two reasons. First, these notes may be useful as you assign scores later on. Second, such information provides rich details that may be useful in constructing evaluation reports and guiding quality improvement efforts. Wherever possible, provide direct quotes and specific behaviors. </a:t>
            </a:r>
            <a:endParaRPr lang="en-US" dirty="0"/>
          </a:p>
          <a:p>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46</a:t>
            </a:fld>
            <a:endParaRPr lang="en-US"/>
          </a:p>
        </p:txBody>
      </p:sp>
    </p:spTree>
    <p:extLst>
      <p:ext uri="{BB962C8B-B14F-4D97-AF65-F5344CB8AC3E}">
        <p14:creationId xmlns:p14="http://schemas.microsoft.com/office/powerpoint/2010/main" val="13274839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MANUAL</a:t>
            </a:r>
            <a:r>
              <a:rPr lang="en-US" baseline="0" dirty="0"/>
              <a:t>:</a:t>
            </a:r>
          </a:p>
          <a:p>
            <a:r>
              <a:rPr lang="en-US" baseline="0" dirty="0"/>
              <a:t>The TOM 2.0 form has small areas for “Notes” next to each item, as well as an area for “Observer Notes” on page 6 of the TOM 2.0 tool. </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47</a:t>
            </a:fld>
            <a:endParaRPr lang="en-US"/>
          </a:p>
        </p:txBody>
      </p:sp>
    </p:spTree>
    <p:extLst>
      <p:ext uri="{BB962C8B-B14F-4D97-AF65-F5344CB8AC3E}">
        <p14:creationId xmlns:p14="http://schemas.microsoft.com/office/powerpoint/2010/main" val="20807964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SCORING</a:t>
            </a:r>
            <a:r>
              <a:rPr lang="en-US" baseline="0" dirty="0"/>
              <a:t> THE TOM 2.0 IN PAIRS – FROM THE MANUAL:</a:t>
            </a:r>
          </a:p>
          <a:p>
            <a:r>
              <a:rPr lang="en-US" baseline="0" dirty="0"/>
              <a:t>As noted in Chapter 2, TOM 2.0 observations may be conducted in pairs at the beginning of an evaluation, as a way of assisting observers to master the measure. Pairs may also be used consistently throughout an evaluation. For example, some communities have consistently employed observers of two different types (e.g., a parent advocate paired with a provider or university-based evaluator) to conduct observations together. If observations are conducted in pairs, the evaluation team must come to agreement about how to reconcile different scores across raters. A recommended approach would be to (1) have each observer assign their own scores, (2) review scores that differ and attempt to come to a consensus using the scoring rules in the TOM 2.0 Manual, and (3) bringing indicators for which consensus could not be reached to the evaluation supervisor or evaluation team meeting for discussion and a final decision. </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48</a:t>
            </a:fld>
            <a:endParaRPr lang="en-US"/>
          </a:p>
        </p:txBody>
      </p:sp>
    </p:spTree>
    <p:extLst>
      <p:ext uri="{BB962C8B-B14F-4D97-AF65-F5344CB8AC3E}">
        <p14:creationId xmlns:p14="http://schemas.microsoft.com/office/powerpoint/2010/main" val="350309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TO TRAINER:</a:t>
            </a:r>
          </a:p>
          <a:p>
            <a:r>
              <a:rPr lang="en-US" baseline="0" dirty="0"/>
              <a:t>Though following up with the facilitator may be inconvenient, it is a recommended way to ensure the observation process yields the best information possible.</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49</a:t>
            </a:fld>
            <a:endParaRPr lang="en-US"/>
          </a:p>
        </p:txBody>
      </p:sp>
    </p:spTree>
    <p:extLst>
      <p:ext uri="{BB962C8B-B14F-4D97-AF65-F5344CB8AC3E}">
        <p14:creationId xmlns:p14="http://schemas.microsoft.com/office/powerpoint/2010/main" val="2711718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51</a:t>
            </a:fld>
            <a:endParaRPr lang="en-US"/>
          </a:p>
        </p:txBody>
      </p:sp>
    </p:spTree>
    <p:extLst>
      <p:ext uri="{BB962C8B-B14F-4D97-AF65-F5344CB8AC3E}">
        <p14:creationId xmlns:p14="http://schemas.microsoft.com/office/powerpoint/2010/main" val="3149142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TO TRAINER:</a:t>
            </a:r>
          </a:p>
          <a:p>
            <a:r>
              <a:rPr lang="en-US" baseline="0" dirty="0"/>
              <a:t>The trainer or team leader should have a good understanding of the TOM 2.0 User Manual, and may wish to have it available during this training. The intent of this PowerPoint is to provide a way for a supervisor, trainer, or team leader to present the information in the TOM 2.0 User Manual and allow for questions and discussion about the various issues in using the TOM 2.0.</a:t>
            </a:r>
          </a:p>
          <a:p>
            <a:endParaRPr lang="en-US" baseline="0" dirty="0"/>
          </a:p>
          <a:p>
            <a:r>
              <a:rPr lang="en-US" baseline="0" dirty="0"/>
              <a:t>Trainees/observers should be encouraged to read through the User Manual before the training, or after it has been delivered. The observers should also be instructed that the administration and scoring rules presented in the Manual will be important for the observers to have on hand when conducting interviews and assigning scores. THE CURRENT TRAINING IS INTENDED TO SUPPLEMENT, NOT REPLACE, USE OF THE MANUAL by the observers.</a:t>
            </a:r>
            <a:endParaRPr lang="en-US" dirty="0"/>
          </a:p>
          <a:p>
            <a:endParaRPr lang="en-US" dirty="0"/>
          </a:p>
        </p:txBody>
      </p:sp>
      <p:sp>
        <p:nvSpPr>
          <p:cNvPr id="4" name="Slide Number Placeholder 3"/>
          <p:cNvSpPr>
            <a:spLocks noGrp="1"/>
          </p:cNvSpPr>
          <p:nvPr>
            <p:ph type="sldNum" sz="quarter" idx="10"/>
          </p:nvPr>
        </p:nvSpPr>
        <p:spPr/>
        <p:txBody>
          <a:bodyPr/>
          <a:lstStyle/>
          <a:p>
            <a:fld id="{3E561C26-180C-461F-94E2-CA33036F1EC7}" type="slidenum">
              <a:rPr lang="en-US" smtClean="0"/>
              <a:t>4</a:t>
            </a:fld>
            <a:endParaRPr lang="en-US"/>
          </a:p>
        </p:txBody>
      </p:sp>
    </p:spTree>
    <p:extLst>
      <p:ext uri="{BB962C8B-B14F-4D97-AF65-F5344CB8AC3E}">
        <p14:creationId xmlns:p14="http://schemas.microsoft.com/office/powerpoint/2010/main" val="25460181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TO TRAINER:</a:t>
            </a:r>
          </a:p>
          <a:p>
            <a:r>
              <a:rPr lang="en-US" baseline="0" dirty="0"/>
              <a:t>For the sake of brevity, we have excluded training on each individual indicator. We expect each observer to thoroughly read the scoring guidelines on pages 18-42 in the User Manual. </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53</a:t>
            </a:fld>
            <a:endParaRPr lang="en-US"/>
          </a:p>
        </p:txBody>
      </p:sp>
    </p:spTree>
    <p:extLst>
      <p:ext uri="{BB962C8B-B14F-4D97-AF65-F5344CB8AC3E}">
        <p14:creationId xmlns:p14="http://schemas.microsoft.com/office/powerpoint/2010/main" val="40462816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r>
              <a:rPr lang="en-US" dirty="0"/>
              <a:t>This</a:t>
            </a:r>
            <a:r>
              <a:rPr lang="en-US" baseline="0" dirty="0"/>
              <a:t> is the layout of the scoring rules in the Manual. There will be the full indicator, notes on how to fully understand what the indicator is measuring, and the specific rules on how to score the indicator as “Yes”, “No”, or possibly “N/A” if that is an acceptable option. This example of 2e is one indicator where “N/A” is an acceptable score. </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54</a:t>
            </a:fld>
            <a:endParaRPr lang="en-US"/>
          </a:p>
        </p:txBody>
      </p:sp>
    </p:spTree>
    <p:extLst>
      <p:ext uri="{BB962C8B-B14F-4D97-AF65-F5344CB8AC3E}">
        <p14:creationId xmlns:p14="http://schemas.microsoft.com/office/powerpoint/2010/main" val="12256681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r>
              <a:rPr lang="en-US" dirty="0"/>
              <a:t>This example of 4a is an indicator in which “N/A” is NOT an acceptable score. </a:t>
            </a:r>
          </a:p>
        </p:txBody>
      </p:sp>
      <p:sp>
        <p:nvSpPr>
          <p:cNvPr id="4" name="Slide Number Placeholder 3"/>
          <p:cNvSpPr>
            <a:spLocks noGrp="1"/>
          </p:cNvSpPr>
          <p:nvPr>
            <p:ph type="sldNum" sz="quarter" idx="10"/>
          </p:nvPr>
        </p:nvSpPr>
        <p:spPr/>
        <p:txBody>
          <a:bodyPr/>
          <a:lstStyle/>
          <a:p>
            <a:fld id="{519F605D-668F-4311-9EF6-96430989E0C7}" type="slidenum">
              <a:rPr lang="en-US" smtClean="0"/>
              <a:t>55</a:t>
            </a:fld>
            <a:endParaRPr lang="en-US"/>
          </a:p>
        </p:txBody>
      </p:sp>
    </p:spTree>
    <p:extLst>
      <p:ext uri="{BB962C8B-B14F-4D97-AF65-F5344CB8AC3E}">
        <p14:creationId xmlns:p14="http://schemas.microsoft.com/office/powerpoint/2010/main" val="12061856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56</a:t>
            </a:fld>
            <a:endParaRPr lang="en-US"/>
          </a:p>
        </p:txBody>
      </p:sp>
    </p:spTree>
    <p:extLst>
      <p:ext uri="{BB962C8B-B14F-4D97-AF65-F5344CB8AC3E}">
        <p14:creationId xmlns:p14="http://schemas.microsoft.com/office/powerpoint/2010/main" val="34052966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57</a:t>
            </a:fld>
            <a:endParaRPr lang="en-US"/>
          </a:p>
        </p:txBody>
      </p:sp>
    </p:spTree>
    <p:extLst>
      <p:ext uri="{BB962C8B-B14F-4D97-AF65-F5344CB8AC3E}">
        <p14:creationId xmlns:p14="http://schemas.microsoft.com/office/powerpoint/2010/main" val="2875544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MANUAL:</a:t>
            </a:r>
          </a:p>
          <a:p>
            <a:r>
              <a:rPr lang="en-US" dirty="0"/>
              <a:t>In order to appropriately administer</a:t>
            </a:r>
            <a:r>
              <a:rPr lang="en-US" baseline="0" dirty="0"/>
              <a:t> the TOM 2.0, it is essential that the user have a good working knowledge about the Wraparound process itself. </a:t>
            </a:r>
          </a:p>
          <a:p>
            <a:endParaRPr lang="en-US" baseline="0" dirty="0"/>
          </a:p>
          <a:p>
            <a:r>
              <a:rPr lang="en-US" baseline="0" dirty="0"/>
              <a:t>NOTE TO TRAINER: </a:t>
            </a:r>
          </a:p>
          <a:p>
            <a:r>
              <a:rPr lang="en-US" baseline="0" dirty="0"/>
              <a:t>A summary of the principles, phases, and activities of the Wraparound process is presented in Appendix A, starting on page 42 of the Manual. This section of the training will be very brief, only covering the ten principles and four phases of Wraparound, so as not to spend too much time on review. If, however, individuals do not feel as knowledgeable about the Wraparound process or feel they need a refresher, please refer them to carefully read Appendix A for an overview. </a:t>
            </a:r>
          </a:p>
          <a:p>
            <a:endParaRPr lang="en-US" baseline="0" dirty="0"/>
          </a:p>
          <a:p>
            <a:r>
              <a:rPr lang="en-US" baseline="0" dirty="0"/>
              <a:t>A trainer may wish to have a printed copy of “The Ten Principles of Wraparound” (page 43 of the User Manual) as they discuss them.</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6</a:t>
            </a:fld>
            <a:endParaRPr lang="en-US"/>
          </a:p>
        </p:txBody>
      </p:sp>
    </p:spTree>
    <p:extLst>
      <p:ext uri="{BB962C8B-B14F-4D97-AF65-F5344CB8AC3E}">
        <p14:creationId xmlns:p14="http://schemas.microsoft.com/office/powerpoint/2010/main" val="1609825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 </a:t>
            </a:r>
          </a:p>
          <a:p>
            <a:r>
              <a:rPr lang="en-US" dirty="0"/>
              <a:t>It is</a:t>
            </a:r>
            <a:r>
              <a:rPr lang="en-US" baseline="0" dirty="0"/>
              <a:t> important for those who are administering the TOM 2.0 to have a good understanding of the “phases and activities” of Wraparound, because many indicators are based on the assumption that the Wraparound process should consist of some type of expression of these activities. Refer trainees to pages 44-56 of the User Manual for a full overview of the phases and activities. Page 57 provides a list of key terms used in Wraparound and the TOM 2.0.</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7</a:t>
            </a:fld>
            <a:endParaRPr lang="en-US"/>
          </a:p>
        </p:txBody>
      </p:sp>
    </p:spTree>
    <p:extLst>
      <p:ext uri="{BB962C8B-B14F-4D97-AF65-F5344CB8AC3E}">
        <p14:creationId xmlns:p14="http://schemas.microsoft.com/office/powerpoint/2010/main" val="2028019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Above</a:t>
            </a:r>
            <a:r>
              <a:rPr lang="en-US" baseline="0" dirty="0"/>
              <a:t> is a diagram to remind trainees the flow of needs </a:t>
            </a:r>
            <a:r>
              <a:rPr lang="en-US" baseline="0"/>
              <a:t>– outcomes– </a:t>
            </a:r>
            <a:r>
              <a:rPr lang="en-US" baseline="0" dirty="0"/>
              <a:t>strategies – tasks/actions steps, and how to integrate strengths along the way.</a:t>
            </a:r>
            <a:endParaRPr lang="en-US" dirty="0"/>
          </a:p>
        </p:txBody>
      </p:sp>
      <p:sp>
        <p:nvSpPr>
          <p:cNvPr id="4" name="Slide Number Placeholder 3"/>
          <p:cNvSpPr>
            <a:spLocks noGrp="1"/>
          </p:cNvSpPr>
          <p:nvPr>
            <p:ph type="sldNum" sz="quarter" idx="10"/>
          </p:nvPr>
        </p:nvSpPr>
        <p:spPr/>
        <p:txBody>
          <a:bodyPr/>
          <a:lstStyle/>
          <a:p>
            <a:fld id="{BDA98CB3-4408-47E2-8A36-B4207B47405F}" type="slidenum">
              <a:rPr lang="en-US" smtClean="0"/>
              <a:t>8</a:t>
            </a:fld>
            <a:endParaRPr lang="en-US"/>
          </a:p>
        </p:txBody>
      </p:sp>
    </p:spTree>
    <p:extLst>
      <p:ext uri="{BB962C8B-B14F-4D97-AF65-F5344CB8AC3E}">
        <p14:creationId xmlns:p14="http://schemas.microsoft.com/office/powerpoint/2010/main" val="26502969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A98CB3-4408-47E2-8A36-B4207B47405F}" type="slidenum">
              <a:rPr lang="en-US" smtClean="0"/>
              <a:t>18</a:t>
            </a:fld>
            <a:endParaRPr lang="en-US"/>
          </a:p>
        </p:txBody>
      </p:sp>
    </p:spTree>
    <p:extLst>
      <p:ext uri="{BB962C8B-B14F-4D97-AF65-F5344CB8AC3E}">
        <p14:creationId xmlns:p14="http://schemas.microsoft.com/office/powerpoint/2010/main" val="1625200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A98CB3-4408-47E2-8A36-B4207B47405F}" type="slidenum">
              <a:rPr lang="en-US" smtClean="0"/>
              <a:t>20</a:t>
            </a:fld>
            <a:endParaRPr lang="en-US"/>
          </a:p>
        </p:txBody>
      </p:sp>
    </p:spTree>
    <p:extLst>
      <p:ext uri="{BB962C8B-B14F-4D97-AF65-F5344CB8AC3E}">
        <p14:creationId xmlns:p14="http://schemas.microsoft.com/office/powerpoint/2010/main" val="3595453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TRAINER:</a:t>
            </a:r>
          </a:p>
          <a:p>
            <a:r>
              <a:rPr lang="en-US" dirty="0"/>
              <a:t>The</a:t>
            </a:r>
            <a:r>
              <a:rPr lang="en-US" baseline="0" dirty="0"/>
              <a:t> TOM 2.0 was designed to assess adherence to the principles and activities of Wraparound. We consider adherence to the principles and the implementation of the key activities as the foundation of proper Wraparound implementation. As such, the TOM 2.0 is designed to assess the extent to which both the principles and activities are being implemented in service delivery. </a:t>
            </a:r>
            <a:endParaRPr lang="en-US" dirty="0"/>
          </a:p>
        </p:txBody>
      </p:sp>
      <p:sp>
        <p:nvSpPr>
          <p:cNvPr id="4" name="Slide Number Placeholder 3"/>
          <p:cNvSpPr>
            <a:spLocks noGrp="1"/>
          </p:cNvSpPr>
          <p:nvPr>
            <p:ph type="sldNum" sz="quarter" idx="10"/>
          </p:nvPr>
        </p:nvSpPr>
        <p:spPr/>
        <p:txBody>
          <a:bodyPr/>
          <a:lstStyle/>
          <a:p>
            <a:fld id="{519F605D-668F-4311-9EF6-96430989E0C7}" type="slidenum">
              <a:rPr lang="en-US" smtClean="0"/>
              <a:t>21</a:t>
            </a:fld>
            <a:endParaRPr lang="en-US"/>
          </a:p>
        </p:txBody>
      </p:sp>
    </p:spTree>
    <p:extLst>
      <p:ext uri="{BB962C8B-B14F-4D97-AF65-F5344CB8AC3E}">
        <p14:creationId xmlns:p14="http://schemas.microsoft.com/office/powerpoint/2010/main" val="4979637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581400"/>
            <a:ext cx="6400800" cy="15240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 name="Rectangle 9"/>
          <p:cNvSpPr/>
          <p:nvPr userDrawn="1"/>
        </p:nvSpPr>
        <p:spPr>
          <a:xfrm>
            <a:off x="0" y="1753949"/>
            <a:ext cx="9144000" cy="74851"/>
          </a:xfrm>
          <a:prstGeom prst="rect">
            <a:avLst/>
          </a:prstGeom>
          <a:solidFill>
            <a:srgbClr val="3A2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653002"/>
            <a:ext cx="9144000" cy="228600"/>
          </a:xfrm>
          <a:prstGeom prst="rect">
            <a:avLst/>
          </a:prstGeom>
          <a:solidFill>
            <a:srgbClr val="3A2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19400" y="5331768"/>
            <a:ext cx="2528887" cy="501723"/>
          </a:xfrm>
          <a:prstGeom prst="rect">
            <a:avLst/>
          </a:prstGeom>
        </p:spPr>
      </p:pic>
      <p:sp>
        <p:nvSpPr>
          <p:cNvPr id="15" name="TextBox 14"/>
          <p:cNvSpPr txBox="1"/>
          <p:nvPr userDrawn="1"/>
        </p:nvSpPr>
        <p:spPr>
          <a:xfrm>
            <a:off x="1219200" y="5331768"/>
            <a:ext cx="1295400" cy="230832"/>
          </a:xfrm>
          <a:prstGeom prst="rect">
            <a:avLst/>
          </a:prstGeom>
          <a:noFill/>
        </p:spPr>
        <p:txBody>
          <a:bodyPr wrap="square" rtlCol="0">
            <a:spAutoFit/>
          </a:bodyPr>
          <a:lstStyle/>
          <a:p>
            <a:r>
              <a:rPr lang="en-US" sz="900" dirty="0"/>
              <a:t>Proud </a:t>
            </a:r>
            <a:r>
              <a:rPr lang="en-US" sz="900" baseline="0" dirty="0"/>
              <a:t>co-partners of:</a:t>
            </a:r>
            <a:endParaRPr lang="en-US" sz="900" dirty="0"/>
          </a:p>
        </p:txBody>
      </p:sp>
      <p:sp>
        <p:nvSpPr>
          <p:cNvPr id="4" name="TextBox 3"/>
          <p:cNvSpPr txBox="1"/>
          <p:nvPr userDrawn="1"/>
        </p:nvSpPr>
        <p:spPr>
          <a:xfrm>
            <a:off x="3124200" y="6096000"/>
            <a:ext cx="2895600" cy="584775"/>
          </a:xfrm>
          <a:prstGeom prst="rect">
            <a:avLst/>
          </a:prstGeom>
          <a:noFill/>
        </p:spPr>
        <p:txBody>
          <a:bodyPr wrap="square" rtlCol="0">
            <a:spAutoFit/>
          </a:bodyPr>
          <a:lstStyle/>
          <a:p>
            <a:pPr algn="ctr"/>
            <a:r>
              <a:rPr lang="en-US" sz="800" dirty="0"/>
              <a:t>Wraparound Evaluation &amp; Research Team</a:t>
            </a:r>
          </a:p>
          <a:p>
            <a:pPr algn="ctr"/>
            <a:r>
              <a:rPr lang="en-US" sz="800" dirty="0"/>
              <a:t>2815 Eastlake Avenue East Suite 200 </a:t>
            </a:r>
            <a:r>
              <a:rPr lang="en-US" sz="800" dirty="0">
                <a:sym typeface="Symbol"/>
              </a:rPr>
              <a:t> Seattle, WA 98102</a:t>
            </a:r>
          </a:p>
          <a:p>
            <a:pPr algn="ctr"/>
            <a:r>
              <a:rPr lang="en-US" sz="800" dirty="0"/>
              <a:t>P: (206) 685-2085 </a:t>
            </a:r>
            <a:r>
              <a:rPr lang="en-US" sz="800" dirty="0">
                <a:sym typeface="Symbol"/>
              </a:rPr>
              <a:t> F: (206) 685-3430</a:t>
            </a:r>
          </a:p>
          <a:p>
            <a:pPr algn="ctr"/>
            <a:r>
              <a:rPr lang="en-US" sz="800" dirty="0">
                <a:sym typeface="Symbol"/>
              </a:rPr>
              <a:t>www.depts.washington.edu/wrapeval</a:t>
            </a:r>
            <a:endParaRPr lang="en-US" sz="800" dirty="0"/>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791199" y="5248532"/>
            <a:ext cx="1905001" cy="695068"/>
          </a:xfrm>
          <a:prstGeom prst="rect">
            <a:avLst/>
          </a:prstGeom>
        </p:spPr>
      </p:pic>
      <p:pic>
        <p:nvPicPr>
          <p:cNvPr id="6"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08675" y="220595"/>
            <a:ext cx="1918275" cy="1491087"/>
          </a:xfrm>
          <a:prstGeom prst="rect">
            <a:avLst/>
          </a:prstGeom>
        </p:spPr>
      </p:pic>
    </p:spTree>
    <p:extLst>
      <p:ext uri="{BB962C8B-B14F-4D97-AF65-F5344CB8AC3E}">
        <p14:creationId xmlns:p14="http://schemas.microsoft.com/office/powerpoint/2010/main" val="295436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marL="342900" indent="-342900">
              <a:buSzPct val="1300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6653002"/>
            <a:ext cx="9144000" cy="228600"/>
          </a:xfrm>
          <a:prstGeom prst="rect">
            <a:avLst/>
          </a:prstGeom>
          <a:solidFill>
            <a:srgbClr val="3A2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447800"/>
            <a:ext cx="9144000" cy="74851"/>
          </a:xfrm>
          <a:prstGeom prst="rect">
            <a:avLst/>
          </a:prstGeom>
          <a:solidFill>
            <a:srgbClr val="3A2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563247"/>
            <a:ext cx="1371600" cy="1066153"/>
          </a:xfrm>
          <a:prstGeom prst="rect">
            <a:avLst/>
          </a:prstGeom>
        </p:spPr>
      </p:pic>
    </p:spTree>
    <p:extLst>
      <p:ext uri="{BB962C8B-B14F-4D97-AF65-F5344CB8AC3E}">
        <p14:creationId xmlns:p14="http://schemas.microsoft.com/office/powerpoint/2010/main" val="4109579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514725"/>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19288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2" name="Rectangle 11"/>
          <p:cNvSpPr/>
          <p:nvPr userDrawn="1"/>
        </p:nvSpPr>
        <p:spPr>
          <a:xfrm>
            <a:off x="0" y="6653002"/>
            <a:ext cx="9144000" cy="228600"/>
          </a:xfrm>
          <a:prstGeom prst="rect">
            <a:avLst/>
          </a:prstGeom>
          <a:solidFill>
            <a:srgbClr val="3A2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1676400"/>
            <a:ext cx="9144000" cy="74851"/>
          </a:xfrm>
          <a:prstGeom prst="rect">
            <a:avLst/>
          </a:prstGeom>
          <a:solidFill>
            <a:srgbClr val="3A2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19400" y="5334000"/>
            <a:ext cx="2528887" cy="501723"/>
          </a:xfrm>
          <a:prstGeom prst="rect">
            <a:avLst/>
          </a:prstGeom>
        </p:spPr>
      </p:pic>
      <p:sp>
        <p:nvSpPr>
          <p:cNvPr id="4" name="TextBox 3"/>
          <p:cNvSpPr txBox="1"/>
          <p:nvPr userDrawn="1"/>
        </p:nvSpPr>
        <p:spPr>
          <a:xfrm>
            <a:off x="1219200" y="5331768"/>
            <a:ext cx="1371600" cy="230832"/>
          </a:xfrm>
          <a:prstGeom prst="rect">
            <a:avLst/>
          </a:prstGeom>
          <a:noFill/>
        </p:spPr>
        <p:txBody>
          <a:bodyPr wrap="square" rtlCol="0">
            <a:spAutoFit/>
          </a:bodyPr>
          <a:lstStyle/>
          <a:p>
            <a:r>
              <a:rPr lang="en-US" sz="900" dirty="0"/>
              <a:t>Proud </a:t>
            </a:r>
            <a:r>
              <a:rPr lang="en-US" sz="900" baseline="0" dirty="0"/>
              <a:t>co-partners of:</a:t>
            </a:r>
            <a:endParaRPr lang="en-US" sz="900" dirty="0"/>
          </a:p>
        </p:txBody>
      </p:sp>
      <p:sp>
        <p:nvSpPr>
          <p:cNvPr id="11" name="TextBox 10"/>
          <p:cNvSpPr txBox="1"/>
          <p:nvPr userDrawn="1"/>
        </p:nvSpPr>
        <p:spPr>
          <a:xfrm>
            <a:off x="3124200" y="6096000"/>
            <a:ext cx="2895600" cy="538609"/>
          </a:xfrm>
          <a:prstGeom prst="rect">
            <a:avLst/>
          </a:prstGeom>
          <a:noFill/>
        </p:spPr>
        <p:txBody>
          <a:bodyPr wrap="square" rtlCol="0">
            <a:spAutoFit/>
          </a:bodyPr>
          <a:lstStyle/>
          <a:p>
            <a:pPr algn="ctr"/>
            <a:r>
              <a:rPr lang="en-US" sz="800" dirty="0"/>
              <a:t>Wraparound Evaluation &amp; Research Team</a:t>
            </a:r>
          </a:p>
          <a:p>
            <a:pPr algn="ctr"/>
            <a:r>
              <a:rPr lang="en-US" sz="700" dirty="0"/>
              <a:t>2815 Eastlake Avenue East Suite 200 </a:t>
            </a:r>
            <a:r>
              <a:rPr lang="en-US" sz="700" dirty="0">
                <a:sym typeface="Symbol"/>
              </a:rPr>
              <a:t> Seattle, WA 98102</a:t>
            </a:r>
          </a:p>
          <a:p>
            <a:pPr algn="ctr"/>
            <a:r>
              <a:rPr lang="en-US" sz="700" dirty="0"/>
              <a:t>P: (206) 685-2085 </a:t>
            </a:r>
            <a:r>
              <a:rPr lang="en-US" sz="700" dirty="0">
                <a:sym typeface="Symbol"/>
              </a:rPr>
              <a:t> F: (206) 685-3430</a:t>
            </a:r>
          </a:p>
          <a:p>
            <a:pPr algn="ctr"/>
            <a:r>
              <a:rPr lang="en-US" sz="700" dirty="0">
                <a:sym typeface="Symbol"/>
              </a:rPr>
              <a:t>www.depts.washington.edu/wrapeval</a:t>
            </a:r>
            <a:endParaRPr lang="en-US" sz="700" dirty="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791199" y="5248532"/>
            <a:ext cx="1905001" cy="695068"/>
          </a:xfrm>
          <a:prstGeom prst="rect">
            <a:avLst/>
          </a:prstGeom>
        </p:spPr>
      </p:pic>
      <p:pic>
        <p:nvPicPr>
          <p:cNvPr id="17" name="Picture 1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08675" y="152400"/>
            <a:ext cx="1918275" cy="1491087"/>
          </a:xfrm>
          <a:prstGeom prst="rect">
            <a:avLst/>
          </a:prstGeom>
        </p:spPr>
      </p:pic>
    </p:spTree>
    <p:extLst>
      <p:ext uri="{BB962C8B-B14F-4D97-AF65-F5344CB8AC3E}">
        <p14:creationId xmlns:p14="http://schemas.microsoft.com/office/powerpoint/2010/main" val="312188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marL="342900" indent="-342900">
              <a:buFont typeface="Arial" panose="020B0604020202020204" pitchFamily="34" charset="0"/>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marL="342900" indent="-342900">
              <a:buFont typeface="Arial" panose="020B0604020202020204" pitchFamily="34" charset="0"/>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6653002"/>
            <a:ext cx="9144000" cy="228600"/>
          </a:xfrm>
          <a:prstGeom prst="rect">
            <a:avLst/>
          </a:prstGeom>
          <a:solidFill>
            <a:srgbClr val="3A2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47800"/>
            <a:ext cx="9144000" cy="74851"/>
          </a:xfrm>
          <a:prstGeom prst="rect">
            <a:avLst/>
          </a:prstGeom>
          <a:solidFill>
            <a:srgbClr val="3A2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563247"/>
            <a:ext cx="1371600" cy="1066153"/>
          </a:xfrm>
          <a:prstGeom prst="rect">
            <a:avLst/>
          </a:prstGeom>
        </p:spPr>
      </p:pic>
    </p:spTree>
    <p:extLst>
      <p:ext uri="{BB962C8B-B14F-4D97-AF65-F5344CB8AC3E}">
        <p14:creationId xmlns:p14="http://schemas.microsoft.com/office/powerpoint/2010/main" val="2129454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Rectangle 5"/>
          <p:cNvSpPr/>
          <p:nvPr userDrawn="1"/>
        </p:nvSpPr>
        <p:spPr>
          <a:xfrm>
            <a:off x="0" y="6653002"/>
            <a:ext cx="9144000" cy="228600"/>
          </a:xfrm>
          <a:prstGeom prst="rect">
            <a:avLst/>
          </a:prstGeom>
          <a:solidFill>
            <a:srgbClr val="3A2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447800"/>
            <a:ext cx="9144000" cy="74851"/>
          </a:xfrm>
          <a:prstGeom prst="rect">
            <a:avLst/>
          </a:prstGeom>
          <a:solidFill>
            <a:srgbClr val="3A2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563247"/>
            <a:ext cx="1371600" cy="1066153"/>
          </a:xfrm>
          <a:prstGeom prst="rect">
            <a:avLst/>
          </a:prstGeom>
        </p:spPr>
      </p:pic>
    </p:spTree>
    <p:extLst>
      <p:ext uri="{BB962C8B-B14F-4D97-AF65-F5344CB8AC3E}">
        <p14:creationId xmlns:p14="http://schemas.microsoft.com/office/powerpoint/2010/main" val="1076522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Rectangle 8"/>
          <p:cNvSpPr/>
          <p:nvPr userDrawn="1"/>
        </p:nvSpPr>
        <p:spPr>
          <a:xfrm>
            <a:off x="0" y="6653002"/>
            <a:ext cx="9144000" cy="228600"/>
          </a:xfrm>
          <a:prstGeom prst="rect">
            <a:avLst/>
          </a:prstGeom>
          <a:solidFill>
            <a:srgbClr val="3A2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563247"/>
            <a:ext cx="1371600" cy="1066153"/>
          </a:xfrm>
          <a:prstGeom prst="rect">
            <a:avLst/>
          </a:prstGeom>
        </p:spPr>
      </p:pic>
    </p:spTree>
    <p:extLst>
      <p:ext uri="{BB962C8B-B14F-4D97-AF65-F5344CB8AC3E}">
        <p14:creationId xmlns:p14="http://schemas.microsoft.com/office/powerpoint/2010/main" val="3397622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Table Placeholder 5"/>
          <p:cNvSpPr>
            <a:spLocks noGrp="1"/>
          </p:cNvSpPr>
          <p:nvPr>
            <p:ph type="tbl" sz="quarter" idx="10"/>
          </p:nvPr>
        </p:nvSpPr>
        <p:spPr>
          <a:xfrm>
            <a:off x="990600" y="1905000"/>
            <a:ext cx="7086600" cy="4038600"/>
          </a:xfrm>
        </p:spPr>
        <p:txBody>
          <a:bodyPr/>
          <a:lstStyle/>
          <a:p>
            <a:r>
              <a:rPr lang="en-US"/>
              <a:t>Click icon to add table</a:t>
            </a:r>
            <a:endParaRPr lang="en-US" dirty="0"/>
          </a:p>
        </p:txBody>
      </p:sp>
    </p:spTree>
    <p:extLst>
      <p:ext uri="{BB962C8B-B14F-4D97-AF65-F5344CB8AC3E}">
        <p14:creationId xmlns:p14="http://schemas.microsoft.com/office/powerpoint/2010/main" val="225926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2F5BAFD-2F37-4875-8392-85507E06220B}" type="datetimeFigureOut">
              <a:rPr lang="en-US" smtClean="0"/>
              <a:t>1/13/2020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B6E2614-66AD-49C2-AD57-B7B3ED5557B6}" type="slidenum">
              <a:rPr lang="en-US" smtClean="0"/>
              <a:t>‹#›</a:t>
            </a:fld>
            <a:endParaRPr lang="en-US"/>
          </a:p>
        </p:txBody>
      </p:sp>
    </p:spTree>
    <p:extLst>
      <p:ext uri="{BB962C8B-B14F-4D97-AF65-F5344CB8AC3E}">
        <p14:creationId xmlns:p14="http://schemas.microsoft.com/office/powerpoint/2010/main" val="2828875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653002"/>
            <a:ext cx="9144000" cy="228600"/>
          </a:xfrm>
          <a:prstGeom prst="rect">
            <a:avLst/>
          </a:prstGeom>
          <a:solidFill>
            <a:srgbClr val="3A2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405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7" r:id="rId6"/>
    <p:sldLayoutId id="2147483658" r:id="rId7"/>
    <p:sldLayoutId id="2147483659" r:id="rId8"/>
  </p:sldLayoutIdLst>
  <p:txStyles>
    <p:titleStyle>
      <a:lvl1pPr algn="ctr" defTabSz="914400" rtl="0" eaLnBrk="1" latinLnBrk="0" hangingPunct="1">
        <a:spcBef>
          <a:spcPct val="0"/>
        </a:spcBef>
        <a:buNone/>
        <a:defRPr sz="4400" kern="1200">
          <a:solidFill>
            <a:schemeClr val="accent5"/>
          </a:solidFill>
          <a:latin typeface="+mj-lt"/>
          <a:ea typeface="+mj-ea"/>
          <a:cs typeface="+mj-cs"/>
        </a:defRPr>
      </a:lvl1pPr>
    </p:titleStyle>
    <p:bodyStyle>
      <a:lvl1pPr marL="342900" indent="-342900" algn="l" defTabSz="914400" rtl="0" eaLnBrk="1" latinLnBrk="0" hangingPunct="1">
        <a:spcBef>
          <a:spcPct val="20000"/>
        </a:spcBef>
        <a:buSzPct val="130000"/>
        <a:buFontTx/>
        <a:buBlip>
          <a:blip r:embed="rId10"/>
        </a:buBlip>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wrapinfo.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depts.washington.edu/wrapeva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uwashingtonpbhjp.co1.qualtrics.com/jfe/form/SV_9Nz5S2BivvVgEkd" TargetMode="External"/><Relationship Id="rId2" Type="http://schemas.openxmlformats.org/officeDocument/2006/relationships/hyperlink" Target="https://vimeo.com/146412542"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uwashingtonpbhjp.co1.qualtrics.com/jfe/form/SV_9Nz5S2BivvVgEkd" TargetMode="External"/><Relationship Id="rId2" Type="http://schemas.openxmlformats.org/officeDocument/2006/relationships/hyperlink" Target="https://vimeo.com/146412542"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2000" dirty="0">
                <a:solidFill>
                  <a:schemeClr val="accent5">
                    <a:lumMod val="75000"/>
                  </a:schemeClr>
                </a:solidFill>
              </a:rPr>
              <a:t>WRAPAROUND FIDELITY ASSESSMENT SYSTEM</a:t>
            </a:r>
            <a:br>
              <a:rPr lang="en-US" dirty="0">
                <a:solidFill>
                  <a:schemeClr val="accent5">
                    <a:lumMod val="75000"/>
                  </a:schemeClr>
                </a:solidFill>
              </a:rPr>
            </a:br>
            <a:r>
              <a:rPr lang="en-US" sz="2800" b="1" dirty="0">
                <a:solidFill>
                  <a:schemeClr val="accent5">
                    <a:lumMod val="75000"/>
                  </a:schemeClr>
                </a:solidFill>
              </a:rPr>
              <a:t>TEAM OBSERVATION MEASURE, VERSION 2 </a:t>
            </a:r>
            <a:br>
              <a:rPr lang="en-US" sz="2800" b="1" dirty="0">
                <a:solidFill>
                  <a:schemeClr val="accent5">
                    <a:lumMod val="75000"/>
                  </a:schemeClr>
                </a:solidFill>
              </a:rPr>
            </a:br>
            <a:r>
              <a:rPr lang="en-US" sz="2800" b="1" dirty="0">
                <a:solidFill>
                  <a:schemeClr val="accent5">
                    <a:lumMod val="75000"/>
                  </a:schemeClr>
                </a:solidFill>
              </a:rPr>
              <a:t>(TOM 2.0)</a:t>
            </a:r>
            <a:endParaRPr lang="en-US" i="1" dirty="0">
              <a:solidFill>
                <a:schemeClr val="accent5">
                  <a:lumMod val="75000"/>
                </a:schemeClr>
              </a:solidFill>
            </a:endParaRPr>
          </a:p>
        </p:txBody>
      </p:sp>
      <p:sp>
        <p:nvSpPr>
          <p:cNvPr id="5" name="Text Placeholder 4"/>
          <p:cNvSpPr>
            <a:spLocks noGrp="1"/>
          </p:cNvSpPr>
          <p:nvPr>
            <p:ph type="subTitle" idx="1"/>
          </p:nvPr>
        </p:nvSpPr>
        <p:spPr/>
        <p:txBody>
          <a:bodyPr>
            <a:normAutofit fontScale="92500" lnSpcReduction="10000"/>
          </a:bodyPr>
          <a:lstStyle/>
          <a:p>
            <a:r>
              <a:rPr lang="en-US" sz="1600" b="1" i="1" dirty="0"/>
              <a:t>HOW TO ADMINISTER AND SCORE THE TOM 2.0</a:t>
            </a:r>
          </a:p>
          <a:p>
            <a:r>
              <a:rPr lang="en-US" sz="1600" dirty="0"/>
              <a:t>March 2016 version</a:t>
            </a:r>
          </a:p>
          <a:p>
            <a:endParaRPr lang="en-US" sz="1600" b="1" dirty="0"/>
          </a:p>
          <a:p>
            <a:r>
              <a:rPr lang="en-US" sz="1500" b="1" dirty="0"/>
              <a:t>FOR USE IN TOM 2.0 COLLABORATOR SITES ONLY</a:t>
            </a:r>
          </a:p>
          <a:p>
            <a:r>
              <a:rPr lang="en-US" sz="1300" dirty="0"/>
              <a:t>The Wraparound Evaluation and Research Team (WERT)</a:t>
            </a:r>
          </a:p>
          <a:p>
            <a:r>
              <a:rPr lang="en-US" sz="1300" dirty="0">
                <a:solidFill>
                  <a:schemeClr val="accent3"/>
                </a:solidFill>
                <a:hlinkClick r:id="rId3"/>
              </a:rPr>
              <a:t>www.wrapinfo.org</a:t>
            </a:r>
            <a:r>
              <a:rPr lang="en-US" sz="1300" dirty="0">
                <a:solidFill>
                  <a:schemeClr val="accent3"/>
                </a:solidFill>
              </a:rPr>
              <a:t> </a:t>
            </a:r>
            <a:endParaRPr lang="en-US" sz="2600" dirty="0">
              <a:solidFill>
                <a:schemeClr val="accent3"/>
              </a:solidFill>
            </a:endParaRPr>
          </a:p>
        </p:txBody>
      </p:sp>
    </p:spTree>
    <p:extLst>
      <p:ext uri="{BB962C8B-B14F-4D97-AF65-F5344CB8AC3E}">
        <p14:creationId xmlns:p14="http://schemas.microsoft.com/office/powerpoint/2010/main" val="407501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chemeClr val="accent3"/>
                </a:solidFill>
              </a:rPr>
              <a:t>Wraparound Review: </a:t>
            </a:r>
            <a:br>
              <a:rPr lang="en-US" dirty="0"/>
            </a:br>
            <a:r>
              <a:rPr lang="en-US" dirty="0"/>
              <a:t>Functional Strengths</a:t>
            </a:r>
          </a:p>
        </p:txBody>
      </p:sp>
      <p:sp>
        <p:nvSpPr>
          <p:cNvPr id="3" name="Content Placeholder 2"/>
          <p:cNvSpPr>
            <a:spLocks noGrp="1"/>
          </p:cNvSpPr>
          <p:nvPr>
            <p:ph idx="1"/>
          </p:nvPr>
        </p:nvSpPr>
        <p:spPr/>
        <p:txBody>
          <a:bodyPr>
            <a:normAutofit/>
          </a:bodyPr>
          <a:lstStyle/>
          <a:p>
            <a:r>
              <a:rPr lang="en-US" dirty="0"/>
              <a:t>For an observer to judge the identification and utilization of a functional strength within a team meeting, they need to </a:t>
            </a:r>
            <a:r>
              <a:rPr lang="en-US" b="1" dirty="0"/>
              <a:t>observe a strength being used concretely in planning and/or strategy development</a:t>
            </a:r>
            <a:r>
              <a:rPr lang="en-US" dirty="0"/>
              <a:t>. </a:t>
            </a:r>
          </a:p>
          <a:p>
            <a:r>
              <a:rPr lang="en-US" dirty="0"/>
              <a:t>If an identified strength has been used to develop a strategy or task, then it has become functional.</a:t>
            </a:r>
          </a:p>
        </p:txBody>
      </p:sp>
    </p:spTree>
    <p:extLst>
      <p:ext uri="{BB962C8B-B14F-4D97-AF65-F5344CB8AC3E}">
        <p14:creationId xmlns:p14="http://schemas.microsoft.com/office/powerpoint/2010/main" val="4136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chemeClr val="accent3"/>
                </a:solidFill>
              </a:rPr>
              <a:t>Wraparound Review: </a:t>
            </a:r>
            <a:br>
              <a:rPr lang="en-US" dirty="0"/>
            </a:br>
            <a:r>
              <a:rPr lang="en-US" dirty="0"/>
              <a:t>Example: Functional Strengths</a:t>
            </a:r>
          </a:p>
        </p:txBody>
      </p:sp>
      <p:sp>
        <p:nvSpPr>
          <p:cNvPr id="3" name="Content Placeholder 2"/>
          <p:cNvSpPr>
            <a:spLocks noGrp="1"/>
          </p:cNvSpPr>
          <p:nvPr>
            <p:ph idx="1"/>
          </p:nvPr>
        </p:nvSpPr>
        <p:spPr/>
        <p:txBody>
          <a:bodyPr>
            <a:normAutofit fontScale="92500" lnSpcReduction="10000"/>
          </a:bodyPr>
          <a:lstStyle/>
          <a:p>
            <a:r>
              <a:rPr lang="en-US" dirty="0"/>
              <a:t>Do the strengths listed below qualify as functional strengths?</a:t>
            </a:r>
          </a:p>
          <a:p>
            <a:pPr lvl="1"/>
            <a:r>
              <a:rPr lang="en-US" b="1" dirty="0"/>
              <a:t>Need: </a:t>
            </a:r>
            <a:r>
              <a:rPr lang="en-US" dirty="0"/>
              <a:t>Jason needs to feel more connected to his family</a:t>
            </a:r>
          </a:p>
          <a:p>
            <a:pPr lvl="1"/>
            <a:r>
              <a:rPr lang="en-US" b="1" dirty="0"/>
              <a:t>Strengths: </a:t>
            </a:r>
            <a:r>
              <a:rPr lang="en-US" dirty="0"/>
              <a:t>He is smart, helpful in the kitchen, organized, likes to play football, is a leader to younger kids, and has a strong faith.</a:t>
            </a:r>
          </a:p>
          <a:p>
            <a:pPr lvl="1"/>
            <a:r>
              <a:rPr lang="en-US" b="1" dirty="0"/>
              <a:t>Strategies: </a:t>
            </a:r>
            <a:r>
              <a:rPr lang="en-US" dirty="0"/>
              <a:t>Jason and his dad will go fishing together once a month; Jason and his family will attend family therapy; The family will set up respite for Jason when mom and dad are feeling overwhelmed</a:t>
            </a:r>
          </a:p>
          <a:p>
            <a:pPr lvl="2"/>
            <a:endParaRPr lang="en-US" dirty="0"/>
          </a:p>
          <a:p>
            <a:pPr lvl="1"/>
            <a:endParaRPr lang="en-US" dirty="0"/>
          </a:p>
        </p:txBody>
      </p:sp>
    </p:spTree>
    <p:extLst>
      <p:ext uri="{BB962C8B-B14F-4D97-AF65-F5344CB8AC3E}">
        <p14:creationId xmlns:p14="http://schemas.microsoft.com/office/powerpoint/2010/main" val="4219731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chemeClr val="accent3"/>
                </a:solidFill>
              </a:rPr>
              <a:t>Wraparound Review: </a:t>
            </a:r>
            <a:br>
              <a:rPr lang="en-US" dirty="0"/>
            </a:br>
            <a:r>
              <a:rPr lang="en-US" dirty="0"/>
              <a:t>Example: Functional Strengths</a:t>
            </a:r>
          </a:p>
        </p:txBody>
      </p:sp>
      <p:sp>
        <p:nvSpPr>
          <p:cNvPr id="3" name="Content Placeholder 2"/>
          <p:cNvSpPr>
            <a:spLocks noGrp="1"/>
          </p:cNvSpPr>
          <p:nvPr>
            <p:ph idx="1"/>
          </p:nvPr>
        </p:nvSpPr>
        <p:spPr/>
        <p:txBody>
          <a:bodyPr>
            <a:normAutofit fontScale="85000" lnSpcReduction="20000"/>
          </a:bodyPr>
          <a:lstStyle/>
          <a:p>
            <a:r>
              <a:rPr lang="en-US" b="1" dirty="0"/>
              <a:t>Answer: </a:t>
            </a:r>
            <a:r>
              <a:rPr lang="en-US" b="1" u="sng" dirty="0">
                <a:solidFill>
                  <a:srgbClr val="00B050"/>
                </a:solidFill>
              </a:rPr>
              <a:t>No</a:t>
            </a:r>
          </a:p>
          <a:p>
            <a:r>
              <a:rPr lang="en-US" dirty="0"/>
              <a:t>While the team generated strategies that may potentially meet the need of “Jason needs to feel more connected to his family,” the team did not utilize the strengths in this planning process. </a:t>
            </a:r>
          </a:p>
          <a:p>
            <a:r>
              <a:rPr lang="en-US" dirty="0"/>
              <a:t>Based on the strengths list the team brainstormed, some functional strengths may include: </a:t>
            </a:r>
          </a:p>
          <a:p>
            <a:pPr lvl="1"/>
            <a:r>
              <a:rPr lang="en-US" dirty="0"/>
              <a:t>Jason and his mother will cook together twice a week</a:t>
            </a:r>
            <a:endParaRPr lang="en-US" dirty="0">
              <a:sym typeface="Wingdings" panose="05000000000000000000" pitchFamily="2" charset="2"/>
            </a:endParaRPr>
          </a:p>
          <a:p>
            <a:pPr lvl="2"/>
            <a:r>
              <a:rPr lang="en-US" dirty="0">
                <a:sym typeface="Wingdings" panose="05000000000000000000" pitchFamily="2" charset="2"/>
              </a:rPr>
              <a:t>Functional because Jason is helpful in the kitchen</a:t>
            </a:r>
          </a:p>
          <a:p>
            <a:pPr lvl="1"/>
            <a:r>
              <a:rPr lang="en-US" dirty="0">
                <a:sym typeface="Wingdings" panose="05000000000000000000" pitchFamily="2" charset="2"/>
              </a:rPr>
              <a:t>Jason and his family will attend church together every Sunday </a:t>
            </a:r>
          </a:p>
          <a:p>
            <a:pPr lvl="2"/>
            <a:r>
              <a:rPr lang="en-US" dirty="0">
                <a:sym typeface="Wingdings" panose="05000000000000000000" pitchFamily="2" charset="2"/>
              </a:rPr>
              <a:t>Functional because Jason has a strong faith</a:t>
            </a:r>
            <a:endParaRPr lang="en-US" dirty="0"/>
          </a:p>
        </p:txBody>
      </p:sp>
    </p:spTree>
    <p:extLst>
      <p:ext uri="{BB962C8B-B14F-4D97-AF65-F5344CB8AC3E}">
        <p14:creationId xmlns:p14="http://schemas.microsoft.com/office/powerpoint/2010/main" val="3823707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chemeClr val="accent3"/>
                </a:solidFill>
              </a:rPr>
              <a:t>Wraparound Review: </a:t>
            </a:r>
            <a:br>
              <a:rPr lang="en-US" dirty="0"/>
            </a:br>
            <a:r>
              <a:rPr lang="en-US" dirty="0"/>
              <a:t>Underlying Needs</a:t>
            </a:r>
          </a:p>
        </p:txBody>
      </p:sp>
      <p:sp>
        <p:nvSpPr>
          <p:cNvPr id="3" name="Content Placeholder 2"/>
          <p:cNvSpPr>
            <a:spLocks noGrp="1"/>
          </p:cNvSpPr>
          <p:nvPr>
            <p:ph idx="1"/>
          </p:nvPr>
        </p:nvSpPr>
        <p:spPr/>
        <p:txBody>
          <a:bodyPr>
            <a:normAutofit fontScale="92500"/>
          </a:bodyPr>
          <a:lstStyle/>
          <a:p>
            <a:r>
              <a:rPr lang="en-US" dirty="0"/>
              <a:t>Wraparound’s focus on underlying needs is aimed at organizing the process around agreement about the root causes of the youth’s and family’s situation. </a:t>
            </a:r>
          </a:p>
          <a:p>
            <a:pPr lvl="1"/>
            <a:r>
              <a:rPr lang="en-US" dirty="0"/>
              <a:t>What is the problematic behavior trying to achieve? </a:t>
            </a:r>
          </a:p>
          <a:p>
            <a:pPr lvl="1"/>
            <a:r>
              <a:rPr lang="en-US" dirty="0"/>
              <a:t>What is the underlying barrier to achieving the desired outcome?</a:t>
            </a:r>
          </a:p>
          <a:p>
            <a:r>
              <a:rPr lang="en-US" dirty="0"/>
              <a:t>Ideally, an underlying need statement will use the words “know”, “feel” or “understand”.</a:t>
            </a:r>
          </a:p>
        </p:txBody>
      </p:sp>
    </p:spTree>
    <p:extLst>
      <p:ext uri="{BB962C8B-B14F-4D97-AF65-F5344CB8AC3E}">
        <p14:creationId xmlns:p14="http://schemas.microsoft.com/office/powerpoint/2010/main" val="491156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chemeClr val="accent3"/>
                </a:solidFill>
              </a:rPr>
              <a:t>Wraparound Review: </a:t>
            </a:r>
            <a:br>
              <a:rPr lang="en-US" dirty="0"/>
            </a:br>
            <a:r>
              <a:rPr lang="en-US" dirty="0"/>
              <a:t>Example: Underlying Needs</a:t>
            </a:r>
          </a:p>
        </p:txBody>
      </p:sp>
      <p:sp>
        <p:nvSpPr>
          <p:cNvPr id="3" name="Content Placeholder 2"/>
          <p:cNvSpPr>
            <a:spLocks noGrp="1"/>
          </p:cNvSpPr>
          <p:nvPr>
            <p:ph idx="1"/>
          </p:nvPr>
        </p:nvSpPr>
        <p:spPr/>
        <p:txBody>
          <a:bodyPr/>
          <a:lstStyle/>
          <a:p>
            <a:r>
              <a:rPr lang="en-US" dirty="0"/>
              <a:t>Examples of </a:t>
            </a:r>
            <a:r>
              <a:rPr lang="en-US" u="sng" dirty="0"/>
              <a:t>superficially-stated needs</a:t>
            </a:r>
            <a:r>
              <a:rPr lang="en-US" dirty="0"/>
              <a:t>:</a:t>
            </a:r>
          </a:p>
          <a:p>
            <a:pPr lvl="1"/>
            <a:r>
              <a:rPr lang="en-US" dirty="0"/>
              <a:t>Anya needs friends</a:t>
            </a:r>
          </a:p>
          <a:p>
            <a:pPr lvl="1"/>
            <a:r>
              <a:rPr lang="en-US" dirty="0"/>
              <a:t>Anya needs to fight less</a:t>
            </a:r>
          </a:p>
          <a:p>
            <a:endParaRPr lang="en-US" dirty="0"/>
          </a:p>
          <a:p>
            <a:r>
              <a:rPr lang="en-US" dirty="0"/>
              <a:t>Examples of </a:t>
            </a:r>
            <a:r>
              <a:rPr lang="en-US" u="sng" dirty="0"/>
              <a:t>underlying needs</a:t>
            </a:r>
            <a:r>
              <a:rPr lang="en-US" dirty="0"/>
              <a:t>:</a:t>
            </a:r>
          </a:p>
          <a:p>
            <a:pPr lvl="1"/>
            <a:r>
              <a:rPr lang="en-US" dirty="0"/>
              <a:t>Anya needs to know she can have successful experiences with peers outside of the home</a:t>
            </a:r>
          </a:p>
          <a:p>
            <a:pPr lvl="1"/>
            <a:r>
              <a:rPr lang="en-US" dirty="0"/>
              <a:t>Anya needs to feel accepted for who she is</a:t>
            </a:r>
          </a:p>
        </p:txBody>
      </p:sp>
    </p:spTree>
    <p:extLst>
      <p:ext uri="{BB962C8B-B14F-4D97-AF65-F5344CB8AC3E}">
        <p14:creationId xmlns:p14="http://schemas.microsoft.com/office/powerpoint/2010/main" val="2444058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chemeClr val="accent3"/>
                </a:solidFill>
              </a:rPr>
              <a:t>Wraparound Review: </a:t>
            </a:r>
            <a:br>
              <a:rPr lang="en-US" dirty="0"/>
            </a:br>
            <a:r>
              <a:rPr lang="en-US" dirty="0"/>
              <a:t>Outcomes-Based Process</a:t>
            </a:r>
          </a:p>
        </p:txBody>
      </p:sp>
      <p:sp>
        <p:nvSpPr>
          <p:cNvPr id="3" name="Content Placeholder 2"/>
          <p:cNvSpPr>
            <a:spLocks noGrp="1"/>
          </p:cNvSpPr>
          <p:nvPr>
            <p:ph idx="1"/>
          </p:nvPr>
        </p:nvSpPr>
        <p:spPr/>
        <p:txBody>
          <a:bodyPr>
            <a:normAutofit/>
          </a:bodyPr>
          <a:lstStyle/>
          <a:p>
            <a:r>
              <a:rPr lang="en-US" dirty="0"/>
              <a:t>NWI explains that the “Outcomes-Based” principle of Wraparound means that:</a:t>
            </a:r>
          </a:p>
          <a:p>
            <a:pPr lvl="1"/>
            <a:r>
              <a:rPr lang="en-US" dirty="0"/>
              <a:t>The team ties the goals and strategies of the Wraparound plan to observable or measurable indicators of success, monitors progress in terms of these indicators, and revises the plan accordingly. </a:t>
            </a:r>
          </a:p>
          <a:p>
            <a:r>
              <a:rPr lang="en-US" dirty="0"/>
              <a:t>This is a key, evidence-supported element of Wraparound that is often overlooked</a:t>
            </a:r>
          </a:p>
        </p:txBody>
      </p:sp>
    </p:spTree>
    <p:extLst>
      <p:ext uri="{BB962C8B-B14F-4D97-AF65-F5344CB8AC3E}">
        <p14:creationId xmlns:p14="http://schemas.microsoft.com/office/powerpoint/2010/main" val="93718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chemeClr val="accent3"/>
                </a:solidFill>
              </a:rPr>
              <a:t>Wraparound Review: </a:t>
            </a:r>
            <a:br>
              <a:rPr lang="en-US" dirty="0"/>
            </a:br>
            <a:r>
              <a:rPr lang="en-US" dirty="0"/>
              <a:t>Outcomes-Based Process</a:t>
            </a:r>
          </a:p>
        </p:txBody>
      </p:sp>
      <p:sp>
        <p:nvSpPr>
          <p:cNvPr id="3" name="Content Placeholder 2"/>
          <p:cNvSpPr>
            <a:spLocks noGrp="1"/>
          </p:cNvSpPr>
          <p:nvPr>
            <p:ph idx="1"/>
          </p:nvPr>
        </p:nvSpPr>
        <p:spPr/>
        <p:txBody>
          <a:bodyPr>
            <a:normAutofit/>
          </a:bodyPr>
          <a:lstStyle/>
          <a:p>
            <a:r>
              <a:rPr lang="en-US" dirty="0"/>
              <a:t>Outcomes monitoring should be </a:t>
            </a:r>
            <a:r>
              <a:rPr lang="en-US" i="1" dirty="0"/>
              <a:t>routine</a:t>
            </a:r>
            <a:r>
              <a:rPr lang="en-US" dirty="0"/>
              <a:t> and </a:t>
            </a:r>
            <a:r>
              <a:rPr lang="en-US" i="1" dirty="0"/>
              <a:t>systematic</a:t>
            </a:r>
          </a:p>
          <a:p>
            <a:r>
              <a:rPr lang="en-US" dirty="0"/>
              <a:t>Because an observer only has one meeting from which to judge an outcomes-based process, they need to be especially cued into:</a:t>
            </a:r>
          </a:p>
          <a:p>
            <a:pPr lvl="1"/>
            <a:r>
              <a:rPr lang="en-US" dirty="0"/>
              <a:t>The team’s progress monitoring process</a:t>
            </a:r>
          </a:p>
          <a:p>
            <a:pPr lvl="1"/>
            <a:r>
              <a:rPr lang="en-US" dirty="0"/>
              <a:t>The articulation of outcomes and indicators </a:t>
            </a:r>
          </a:p>
          <a:p>
            <a:pPr lvl="1"/>
            <a:r>
              <a:rPr lang="en-US" dirty="0"/>
              <a:t>How progress monitoring impacts planning</a:t>
            </a:r>
          </a:p>
        </p:txBody>
      </p:sp>
    </p:spTree>
    <p:extLst>
      <p:ext uri="{BB962C8B-B14F-4D97-AF65-F5344CB8AC3E}">
        <p14:creationId xmlns:p14="http://schemas.microsoft.com/office/powerpoint/2010/main" val="2365682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chemeClr val="accent3"/>
                </a:solidFill>
              </a:rPr>
              <a:t>Wraparound Review: </a:t>
            </a:r>
            <a:br>
              <a:rPr lang="en-US" dirty="0"/>
            </a:br>
            <a:r>
              <a:rPr lang="en-US" dirty="0"/>
              <a:t>Example: Outcomes-Based Process</a:t>
            </a:r>
          </a:p>
        </p:txBody>
      </p:sp>
      <p:sp>
        <p:nvSpPr>
          <p:cNvPr id="3" name="Content Placeholder 2"/>
          <p:cNvSpPr>
            <a:spLocks noGrp="1"/>
          </p:cNvSpPr>
          <p:nvPr>
            <p:ph idx="1"/>
          </p:nvPr>
        </p:nvSpPr>
        <p:spPr/>
        <p:txBody>
          <a:bodyPr/>
          <a:lstStyle/>
          <a:p>
            <a:r>
              <a:rPr lang="en-US" dirty="0"/>
              <a:t>What is an outcome?</a:t>
            </a:r>
          </a:p>
          <a:p>
            <a:pPr lvl="1"/>
            <a:r>
              <a:rPr lang="en-US" dirty="0"/>
              <a:t>A description of what would be different if an underlying need was met. Strategies and related tasks/action steps are designed to achieve the outcome.</a:t>
            </a:r>
          </a:p>
          <a:p>
            <a:r>
              <a:rPr lang="en-US" dirty="0"/>
              <a:t>Progress toward meeting needs and achieving outcomes should be </a:t>
            </a:r>
            <a:r>
              <a:rPr lang="en-US" u="sng" dirty="0"/>
              <a:t>objective and verifiable</a:t>
            </a:r>
            <a:r>
              <a:rPr lang="en-US" dirty="0"/>
              <a:t> when at all possible.</a:t>
            </a:r>
          </a:p>
        </p:txBody>
      </p:sp>
    </p:spTree>
    <p:extLst>
      <p:ext uri="{BB962C8B-B14F-4D97-AF65-F5344CB8AC3E}">
        <p14:creationId xmlns:p14="http://schemas.microsoft.com/office/powerpoint/2010/main" val="445243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chemeClr val="accent3"/>
                </a:solidFill>
              </a:rPr>
              <a:t>Wraparound Review: </a:t>
            </a:r>
            <a:br>
              <a:rPr lang="en-US" dirty="0"/>
            </a:br>
            <a:r>
              <a:rPr lang="en-US" dirty="0"/>
              <a:t>Example: Outcomes-Based Process</a:t>
            </a:r>
          </a:p>
        </p:txBody>
      </p:sp>
      <p:sp>
        <p:nvSpPr>
          <p:cNvPr id="3" name="Content Placeholder 2"/>
          <p:cNvSpPr>
            <a:spLocks noGrp="1"/>
          </p:cNvSpPr>
          <p:nvPr>
            <p:ph idx="1"/>
          </p:nvPr>
        </p:nvSpPr>
        <p:spPr/>
        <p:txBody>
          <a:bodyPr/>
          <a:lstStyle/>
          <a:p>
            <a:r>
              <a:rPr lang="en-US" dirty="0"/>
              <a:t>Which of the following is an example of an “objective and verifiable measure”?</a:t>
            </a:r>
          </a:p>
          <a:p>
            <a:pPr marL="1371600" lvl="1" indent="-457200">
              <a:buFont typeface="+mj-lt"/>
              <a:buAutoNum type="alphaUcPeriod"/>
            </a:pPr>
            <a:r>
              <a:rPr lang="en-US" dirty="0"/>
              <a:t>Checking in with the family to see how they are doing during each team meeting</a:t>
            </a:r>
          </a:p>
          <a:p>
            <a:pPr marL="1371600" lvl="1" indent="-457200">
              <a:buFont typeface="+mj-lt"/>
              <a:buAutoNum type="alphaUcPeriod"/>
            </a:pPr>
            <a:r>
              <a:rPr lang="en-US" dirty="0"/>
              <a:t>Number of days of school attended</a:t>
            </a:r>
          </a:p>
          <a:p>
            <a:pPr marL="1366838" lvl="1" indent="-461963">
              <a:buFont typeface="+mj-lt"/>
              <a:buAutoNum type="alphaUcPeriod"/>
            </a:pPr>
            <a:r>
              <a:rPr lang="en-US" dirty="0"/>
              <a:t>Youth showing improved attitude at home</a:t>
            </a:r>
          </a:p>
          <a:p>
            <a:pPr marL="1366838" lvl="1" indent="-461963">
              <a:buFont typeface="+mj-lt"/>
              <a:buAutoNum type="alphaUcPeriod"/>
            </a:pPr>
            <a:r>
              <a:rPr lang="en-US" dirty="0"/>
              <a:t>None of the above</a:t>
            </a:r>
          </a:p>
        </p:txBody>
      </p:sp>
    </p:spTree>
    <p:extLst>
      <p:ext uri="{BB962C8B-B14F-4D97-AF65-F5344CB8AC3E}">
        <p14:creationId xmlns:p14="http://schemas.microsoft.com/office/powerpoint/2010/main" val="189555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chemeClr val="accent3"/>
                </a:solidFill>
              </a:rPr>
              <a:t>Wraparound Review: </a:t>
            </a:r>
            <a:br>
              <a:rPr lang="en-US" dirty="0"/>
            </a:br>
            <a:r>
              <a:rPr lang="en-US" dirty="0"/>
              <a:t>Example: Outcomes-Based Process</a:t>
            </a:r>
          </a:p>
        </p:txBody>
      </p:sp>
      <p:sp>
        <p:nvSpPr>
          <p:cNvPr id="3" name="Content Placeholder 2"/>
          <p:cNvSpPr>
            <a:spLocks noGrp="1"/>
          </p:cNvSpPr>
          <p:nvPr>
            <p:ph idx="1"/>
          </p:nvPr>
        </p:nvSpPr>
        <p:spPr/>
        <p:txBody>
          <a:bodyPr>
            <a:normAutofit fontScale="92500" lnSpcReduction="10000"/>
          </a:bodyPr>
          <a:lstStyle/>
          <a:p>
            <a:r>
              <a:rPr lang="en-US" b="1" dirty="0"/>
              <a:t>Answer</a:t>
            </a:r>
            <a:r>
              <a:rPr lang="en-US" dirty="0"/>
              <a:t>: </a:t>
            </a:r>
            <a:r>
              <a:rPr lang="en-US" b="1" u="sng" dirty="0">
                <a:solidFill>
                  <a:srgbClr val="00B050"/>
                </a:solidFill>
              </a:rPr>
              <a:t>B. Number of days of school attended</a:t>
            </a:r>
          </a:p>
          <a:p>
            <a:r>
              <a:rPr lang="en-US" dirty="0"/>
              <a:t>The evaluation of progress toward meeting and achieving outcomes should be as objective as possible. “Objective and verifiable measures” refers to tracking observable things such as number of days of school attended, number of arguments a family has, and so on. This subsequently requires outcomes or goals to be described clearly, such as “Jacob will maintain a GPA of 3.0 this semester.”</a:t>
            </a:r>
          </a:p>
        </p:txBody>
      </p:sp>
    </p:spTree>
    <p:extLst>
      <p:ext uri="{BB962C8B-B14F-4D97-AF65-F5344CB8AC3E}">
        <p14:creationId xmlns:p14="http://schemas.microsoft.com/office/powerpoint/2010/main" val="2787442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rPr>
              <a:t>Restrictions of Use</a:t>
            </a:r>
          </a:p>
        </p:txBody>
      </p:sp>
      <p:sp>
        <p:nvSpPr>
          <p:cNvPr id="3" name="Content Placeholder 2"/>
          <p:cNvSpPr>
            <a:spLocks noGrp="1"/>
          </p:cNvSpPr>
          <p:nvPr>
            <p:ph idx="1"/>
          </p:nvPr>
        </p:nvSpPr>
        <p:spPr/>
        <p:txBody>
          <a:bodyPr>
            <a:normAutofit/>
          </a:bodyPr>
          <a:lstStyle/>
          <a:p>
            <a:r>
              <a:rPr lang="en-US" sz="2600" dirty="0"/>
              <a:t>Though we are pleased to provide the TOM 2.0, its manual, and this training PowerPoint for use to the field, use of the TOM 2.0 is currently restricted to collaborators who have an agreement with our research team.</a:t>
            </a:r>
          </a:p>
          <a:p>
            <a:endParaRPr lang="en-US" sz="2600" dirty="0"/>
          </a:p>
          <a:p>
            <a:r>
              <a:rPr lang="en-US" sz="2600" dirty="0"/>
              <a:t>For more information about collaborating with our team as a TOM 2.0 pilot community or program, please visit our website at:</a:t>
            </a:r>
          </a:p>
          <a:p>
            <a:pPr marL="114300" indent="0" algn="ctr">
              <a:buNone/>
            </a:pPr>
            <a:r>
              <a:rPr lang="en-US" sz="2400" dirty="0">
                <a:solidFill>
                  <a:schemeClr val="accent3"/>
                </a:solidFill>
                <a:hlinkClick r:id="rId2"/>
              </a:rPr>
              <a:t>http://depts.washington.edu/wrapeval</a:t>
            </a:r>
            <a:r>
              <a:rPr lang="en-US" sz="2400" dirty="0">
                <a:solidFill>
                  <a:schemeClr val="accent3"/>
                </a:solidFill>
              </a:rPr>
              <a:t> </a:t>
            </a:r>
          </a:p>
          <a:p>
            <a:endParaRPr lang="en-US" dirty="0"/>
          </a:p>
        </p:txBody>
      </p:sp>
    </p:spTree>
    <p:extLst>
      <p:ext uri="{BB962C8B-B14F-4D97-AF65-F5344CB8AC3E}">
        <p14:creationId xmlns:p14="http://schemas.microsoft.com/office/powerpoint/2010/main" val="1988429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1. </a:t>
            </a:r>
            <a:br>
              <a:rPr lang="en-US" dirty="0"/>
            </a:br>
            <a:r>
              <a:rPr lang="en-US" dirty="0">
                <a:solidFill>
                  <a:schemeClr val="accent6">
                    <a:lumMod val="75000"/>
                  </a:schemeClr>
                </a:solidFill>
              </a:rPr>
              <a:t>Introduction to the TOM 2.0</a:t>
            </a:r>
          </a:p>
        </p:txBody>
      </p:sp>
      <p:sp>
        <p:nvSpPr>
          <p:cNvPr id="3" name="Content Placeholder 2"/>
          <p:cNvSpPr>
            <a:spLocks noGrp="1"/>
          </p:cNvSpPr>
          <p:nvPr>
            <p:ph idx="1"/>
          </p:nvPr>
        </p:nvSpPr>
        <p:spPr/>
        <p:txBody>
          <a:bodyPr>
            <a:normAutofit/>
          </a:bodyPr>
          <a:lstStyle/>
          <a:p>
            <a:pPr marL="114300" indent="0">
              <a:buNone/>
            </a:pPr>
            <a:r>
              <a:rPr lang="en-US" sz="2400" dirty="0"/>
              <a:t>Before conducting any observations, observers must have an appropriate understanding of the TOM 2.0.</a:t>
            </a:r>
          </a:p>
          <a:p>
            <a:endParaRPr lang="en-US" sz="2400" b="1" dirty="0"/>
          </a:p>
          <a:p>
            <a:r>
              <a:rPr lang="en-US" sz="2400" b="1" dirty="0"/>
              <a:t>Learning Objectives:</a:t>
            </a:r>
          </a:p>
          <a:p>
            <a:pPr lvl="1"/>
            <a:r>
              <a:rPr lang="en-US" sz="2400" dirty="0"/>
              <a:t>Understand what it means to assess “fidelity” in Wraparound</a:t>
            </a:r>
          </a:p>
          <a:p>
            <a:pPr lvl="1"/>
            <a:r>
              <a:rPr lang="en-US" sz="2400" dirty="0"/>
              <a:t>Understand the structure and organization of the TOM 2.0</a:t>
            </a:r>
          </a:p>
          <a:p>
            <a:pPr lvl="1"/>
            <a:r>
              <a:rPr lang="en-US" sz="2400" dirty="0"/>
              <a:t>Understand the role of the observer in administering and scoring the TOM 2.0</a:t>
            </a:r>
          </a:p>
        </p:txBody>
      </p:sp>
    </p:spTree>
    <p:extLst>
      <p:ext uri="{BB962C8B-B14F-4D97-AF65-F5344CB8AC3E}">
        <p14:creationId xmlns:p14="http://schemas.microsoft.com/office/powerpoint/2010/main" val="415082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1. </a:t>
            </a:r>
            <a:br>
              <a:rPr lang="en-US" dirty="0"/>
            </a:br>
            <a:r>
              <a:rPr lang="en-US" dirty="0">
                <a:solidFill>
                  <a:schemeClr val="accent6">
                    <a:lumMod val="75000"/>
                  </a:schemeClr>
                </a:solidFill>
              </a:rPr>
              <a:t>Fidelity Measurement</a:t>
            </a:r>
          </a:p>
        </p:txBody>
      </p:sp>
      <p:sp>
        <p:nvSpPr>
          <p:cNvPr id="3" name="Content Placeholder 2"/>
          <p:cNvSpPr>
            <a:spLocks noGrp="1"/>
          </p:cNvSpPr>
          <p:nvPr>
            <p:ph idx="1"/>
          </p:nvPr>
        </p:nvSpPr>
        <p:spPr/>
        <p:txBody>
          <a:bodyPr>
            <a:normAutofit/>
          </a:bodyPr>
          <a:lstStyle/>
          <a:p>
            <a:r>
              <a:rPr lang="en-US" sz="2400" dirty="0"/>
              <a:t>The TOM 2.0 is designed to assess adherence to standards of high-quality Wraparound during team meeting sessions. </a:t>
            </a:r>
          </a:p>
          <a:p>
            <a:endParaRPr lang="en-US" sz="2400" dirty="0"/>
          </a:p>
          <a:p>
            <a:r>
              <a:rPr lang="en-US" sz="2400" b="1" dirty="0"/>
              <a:t>What is </a:t>
            </a:r>
            <a:r>
              <a:rPr lang="en-US" sz="2400" b="1" i="1" dirty="0"/>
              <a:t>fidelity?</a:t>
            </a:r>
          </a:p>
          <a:p>
            <a:pPr lvl="1"/>
            <a:r>
              <a:rPr lang="en-US" sz="2400" dirty="0"/>
              <a:t>The extent to which a treatment or intervention is delivered as originally designed based on its theory of change.</a:t>
            </a:r>
          </a:p>
          <a:p>
            <a:pPr lvl="1"/>
            <a:r>
              <a:rPr lang="en-US" sz="2400" dirty="0"/>
              <a:t>The goal is to stay true to the 10 principles of Wraparound and effectively implement the phases and activities. </a:t>
            </a:r>
          </a:p>
        </p:txBody>
      </p:sp>
    </p:spTree>
    <p:extLst>
      <p:ext uri="{BB962C8B-B14F-4D97-AF65-F5344CB8AC3E}">
        <p14:creationId xmlns:p14="http://schemas.microsoft.com/office/powerpoint/2010/main" val="118822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1. </a:t>
            </a:r>
            <a:br>
              <a:rPr lang="en-US" dirty="0"/>
            </a:br>
            <a:r>
              <a:rPr lang="en-US" dirty="0">
                <a:solidFill>
                  <a:schemeClr val="accent6">
                    <a:lumMod val="75000"/>
                  </a:schemeClr>
                </a:solidFill>
              </a:rPr>
              <a:t>Organization of the TOM 2.0</a:t>
            </a: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marL="114300" indent="0">
              <a:buNone/>
            </a:pPr>
            <a:r>
              <a:rPr lang="en-US" dirty="0"/>
              <a:t>The tool is organized into </a:t>
            </a:r>
            <a:r>
              <a:rPr lang="en-US" b="1" dirty="0"/>
              <a:t>seven </a:t>
            </a:r>
            <a:r>
              <a:rPr lang="en-US" dirty="0"/>
              <a:t>subscales:</a:t>
            </a:r>
          </a:p>
          <a:p>
            <a:pPr marL="114300" indent="0">
              <a:buNone/>
            </a:pPr>
            <a:endParaRPr lang="en-US" sz="1300" dirty="0"/>
          </a:p>
          <a:p>
            <a:pPr marL="868680" lvl="1" indent="-457200">
              <a:buClr>
                <a:schemeClr val="accent3"/>
              </a:buClr>
              <a:buFont typeface="+mj-lt"/>
              <a:buAutoNum type="arabicPeriod"/>
            </a:pPr>
            <a:r>
              <a:rPr lang="en-US" dirty="0"/>
              <a:t>Full Meeting Attendance*</a:t>
            </a:r>
          </a:p>
          <a:p>
            <a:pPr marL="868680" lvl="1" indent="-457200">
              <a:buClr>
                <a:schemeClr val="accent3"/>
              </a:buClr>
              <a:buFont typeface="+mj-lt"/>
              <a:buAutoNum type="arabicPeriod"/>
            </a:pPr>
            <a:r>
              <a:rPr lang="en-US" dirty="0"/>
              <a:t>Effective Teamwork</a:t>
            </a:r>
          </a:p>
          <a:p>
            <a:pPr marL="868680" lvl="1" indent="-457200">
              <a:buClr>
                <a:schemeClr val="accent3"/>
              </a:buClr>
              <a:buFont typeface="+mj-lt"/>
              <a:buAutoNum type="arabicPeriod"/>
            </a:pPr>
            <a:r>
              <a:rPr lang="en-US" dirty="0"/>
              <a:t>Driven by Strengths and Families</a:t>
            </a:r>
          </a:p>
          <a:p>
            <a:pPr marL="868680" lvl="1" indent="-457200">
              <a:buClr>
                <a:schemeClr val="accent3"/>
              </a:buClr>
              <a:buFont typeface="+mj-lt"/>
              <a:buAutoNum type="arabicPeriod"/>
            </a:pPr>
            <a:r>
              <a:rPr lang="en-US" dirty="0"/>
              <a:t>Based on Priority Needs</a:t>
            </a:r>
          </a:p>
          <a:p>
            <a:pPr marL="868680" lvl="1" indent="-457200">
              <a:buClr>
                <a:schemeClr val="accent3"/>
              </a:buClr>
              <a:buFont typeface="+mj-lt"/>
              <a:buAutoNum type="arabicPeriod"/>
            </a:pPr>
            <a:r>
              <a:rPr lang="en-US" dirty="0"/>
              <a:t>Use of Natural and Community Supports</a:t>
            </a:r>
          </a:p>
          <a:p>
            <a:pPr marL="868680" lvl="1" indent="-457200">
              <a:buClr>
                <a:schemeClr val="accent3"/>
              </a:buClr>
              <a:buFont typeface="+mj-lt"/>
              <a:buAutoNum type="arabicPeriod"/>
            </a:pPr>
            <a:r>
              <a:rPr lang="en-US" dirty="0"/>
              <a:t>Outcomes-Based Process</a:t>
            </a:r>
          </a:p>
          <a:p>
            <a:pPr marL="868680" lvl="1" indent="-457200">
              <a:buClr>
                <a:schemeClr val="accent3"/>
              </a:buClr>
              <a:buFont typeface="+mj-lt"/>
              <a:buAutoNum type="arabicPeriod"/>
            </a:pPr>
            <a:r>
              <a:rPr lang="en-US" dirty="0"/>
              <a:t>Skilled Facilitation*</a:t>
            </a:r>
          </a:p>
          <a:p>
            <a:endParaRPr lang="en-US" dirty="0"/>
          </a:p>
          <a:p>
            <a:endParaRPr lang="en-US" dirty="0"/>
          </a:p>
          <a:p>
            <a:pPr marL="114300" indent="0">
              <a:buNone/>
            </a:pPr>
            <a:endParaRPr lang="en-US" sz="1200" i="1" dirty="0"/>
          </a:p>
          <a:p>
            <a:pPr marL="233363" indent="-119063">
              <a:buNone/>
            </a:pPr>
            <a:r>
              <a:rPr lang="en-US" sz="1400" i="1" dirty="0"/>
              <a:t>* Subscales that are not factored into the Key Elements score, but are seen as important elements of practice        observable in a team meeting.</a:t>
            </a:r>
          </a:p>
          <a:p>
            <a:pPr marL="114300" indent="0">
              <a:buNone/>
            </a:pPr>
            <a:endParaRPr lang="en-US" dirty="0"/>
          </a:p>
        </p:txBody>
      </p:sp>
    </p:spTree>
    <p:extLst>
      <p:ext uri="{BB962C8B-B14F-4D97-AF65-F5344CB8AC3E}">
        <p14:creationId xmlns:p14="http://schemas.microsoft.com/office/powerpoint/2010/main" val="3652827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1. </a:t>
            </a:r>
            <a:br>
              <a:rPr lang="en-US" dirty="0"/>
            </a:br>
            <a:r>
              <a:rPr lang="en-US" dirty="0">
                <a:solidFill>
                  <a:schemeClr val="accent6">
                    <a:lumMod val="75000"/>
                  </a:schemeClr>
                </a:solidFill>
              </a:rPr>
              <a:t>Organization of the TOM 2.0</a:t>
            </a:r>
          </a:p>
        </p:txBody>
      </p:sp>
      <p:sp>
        <p:nvSpPr>
          <p:cNvPr id="3" name="Content Placeholder 2"/>
          <p:cNvSpPr>
            <a:spLocks noGrp="1"/>
          </p:cNvSpPr>
          <p:nvPr>
            <p:ph idx="1"/>
          </p:nvPr>
        </p:nvSpPr>
        <p:spPr/>
        <p:txBody>
          <a:bodyPr>
            <a:normAutofit lnSpcReduction="10000"/>
          </a:bodyPr>
          <a:lstStyle/>
          <a:p>
            <a:r>
              <a:rPr lang="en-US" sz="2000" dirty="0"/>
              <a:t>Each subscale has 5 indicators (or 6 for Full Meeting Attendance) which are lettered ‘a’ through ‘e’; for a total of 36 indicators.</a:t>
            </a:r>
          </a:p>
          <a:p>
            <a:endParaRPr lang="en-US" sz="2000" dirty="0"/>
          </a:p>
          <a:p>
            <a:r>
              <a:rPr lang="en-US" sz="2000" dirty="0"/>
              <a:t>Observers indicate whether or not each indicator of the tool was in evidence during the team meeting by scoring “Yes”, or “No”; or, for some indicators, “Not Applicable”.</a:t>
            </a:r>
          </a:p>
          <a:p>
            <a:endParaRPr lang="en-US" sz="2000" dirty="0"/>
          </a:p>
          <a:p>
            <a:r>
              <a:rPr lang="en-US" sz="2000" dirty="0"/>
              <a:t>Ratings are translated into a </a:t>
            </a:r>
            <a:r>
              <a:rPr lang="en-US" sz="2000" i="1" dirty="0"/>
              <a:t>Total Fidelity Score</a:t>
            </a:r>
            <a:r>
              <a:rPr lang="en-US" sz="2000" dirty="0"/>
              <a:t>, as well as a </a:t>
            </a:r>
            <a:r>
              <a:rPr lang="en-US" sz="2000" i="1" dirty="0"/>
              <a:t>Key Element Score </a:t>
            </a:r>
            <a:r>
              <a:rPr lang="en-US" sz="2000" dirty="0"/>
              <a:t>for the session.</a:t>
            </a:r>
          </a:p>
          <a:p>
            <a:pPr lvl="1"/>
            <a:r>
              <a:rPr lang="en-US" sz="1800" dirty="0"/>
              <a:t>The first and last subscales are not included in the </a:t>
            </a:r>
            <a:r>
              <a:rPr lang="en-US" sz="1800" i="1" dirty="0"/>
              <a:t>Key Element</a:t>
            </a:r>
            <a:r>
              <a:rPr lang="en-US" sz="1800" dirty="0"/>
              <a:t> </a:t>
            </a:r>
            <a:r>
              <a:rPr lang="en-US" sz="1800" i="1" dirty="0"/>
              <a:t>Score</a:t>
            </a:r>
            <a:r>
              <a:rPr lang="en-US" sz="1800" dirty="0"/>
              <a:t>. They assess meeting attendance and the Wraparound facilitator’s facilitation skills, respectively. </a:t>
            </a:r>
          </a:p>
          <a:p>
            <a:pPr lvl="1"/>
            <a:r>
              <a:rPr lang="en-US" sz="1800" dirty="0"/>
              <a:t>The remaining five subscales each assess a different theory- and research-based “key element” of the Wraparound model.</a:t>
            </a:r>
            <a:endParaRPr lang="en-US" sz="2000" dirty="0"/>
          </a:p>
        </p:txBody>
      </p:sp>
    </p:spTree>
    <p:extLst>
      <p:ext uri="{BB962C8B-B14F-4D97-AF65-F5344CB8AC3E}">
        <p14:creationId xmlns:p14="http://schemas.microsoft.com/office/powerpoint/2010/main" val="3944215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1. </a:t>
            </a:r>
            <a:br>
              <a:rPr lang="en-US" dirty="0"/>
            </a:br>
            <a:r>
              <a:rPr lang="en-US" dirty="0">
                <a:solidFill>
                  <a:schemeClr val="accent6">
                    <a:lumMod val="75000"/>
                  </a:schemeClr>
                </a:solidFill>
              </a:rPr>
              <a:t>Layout of the TOM 2.0</a:t>
            </a:r>
          </a:p>
        </p:txBody>
      </p:sp>
      <p:sp>
        <p:nvSpPr>
          <p:cNvPr id="3" name="Content Placeholder 2"/>
          <p:cNvSpPr>
            <a:spLocks noGrp="1"/>
          </p:cNvSpPr>
          <p:nvPr>
            <p:ph idx="1"/>
          </p:nvPr>
        </p:nvSpPr>
        <p:spPr/>
        <p:txBody>
          <a:bodyPr>
            <a:normAutofit fontScale="77500" lnSpcReduction="20000"/>
          </a:bodyPr>
          <a:lstStyle/>
          <a:p>
            <a:r>
              <a:rPr lang="en-US" b="1" dirty="0"/>
              <a:t>Cover Page</a:t>
            </a:r>
          </a:p>
          <a:p>
            <a:pPr lvl="1"/>
            <a:r>
              <a:rPr lang="en-US" dirty="0"/>
              <a:t>Demographic information</a:t>
            </a:r>
          </a:p>
          <a:p>
            <a:pPr lvl="1"/>
            <a:r>
              <a:rPr lang="en-US" dirty="0"/>
              <a:t>Team membership</a:t>
            </a:r>
          </a:p>
          <a:p>
            <a:pPr lvl="1"/>
            <a:r>
              <a:rPr lang="en-US" dirty="0"/>
              <a:t>Meeting attendance and information</a:t>
            </a:r>
          </a:p>
          <a:p>
            <a:r>
              <a:rPr lang="en-US" b="1" dirty="0"/>
              <a:t>TOM 2.0 Subscales 1-7</a:t>
            </a:r>
          </a:p>
          <a:p>
            <a:pPr lvl="1"/>
            <a:r>
              <a:rPr lang="en-US" dirty="0"/>
              <a:t>Individual indicators are identified by the subscale number, followed by the letter for that indicator.</a:t>
            </a:r>
          </a:p>
          <a:p>
            <a:pPr lvl="2"/>
            <a:r>
              <a:rPr lang="en-US" dirty="0"/>
              <a:t>For example: Subscale 4 (Based on Priority Needs), indicator ‘c’ (“Planning focused on the needs of other family members, not just the identified youth.”) would be referred to as 4c.</a:t>
            </a:r>
          </a:p>
          <a:p>
            <a:r>
              <a:rPr lang="en-US" b="1" dirty="0"/>
              <a:t>Score Chart</a:t>
            </a:r>
          </a:p>
          <a:p>
            <a:pPr lvl="1"/>
            <a:r>
              <a:rPr lang="en-US" dirty="0"/>
              <a:t>Overall Score – average of scores from all seven subscales</a:t>
            </a:r>
          </a:p>
          <a:p>
            <a:pPr lvl="1"/>
            <a:r>
              <a:rPr lang="en-US" dirty="0"/>
              <a:t>Key Elements Score – average of scores </a:t>
            </a:r>
            <a:r>
              <a:rPr lang="en-US" i="1" dirty="0"/>
              <a:t>only</a:t>
            </a:r>
            <a:r>
              <a:rPr lang="en-US" dirty="0"/>
              <a:t> from            subscales 2-5</a:t>
            </a:r>
          </a:p>
        </p:txBody>
      </p:sp>
    </p:spTree>
    <p:extLst>
      <p:ext uri="{BB962C8B-B14F-4D97-AF65-F5344CB8AC3E}">
        <p14:creationId xmlns:p14="http://schemas.microsoft.com/office/powerpoint/2010/main" val="989771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solidFill>
                  <a:schemeClr val="accent3"/>
                </a:solidFill>
              </a:rPr>
              <a:t>Chapter 1. </a:t>
            </a:r>
            <a:br>
              <a:rPr lang="en-US" sz="2000" dirty="0"/>
            </a:br>
            <a:r>
              <a:rPr lang="en-US" sz="2500" dirty="0"/>
              <a:t>Each of the 36 TOM 2.0 indicators must be scored as “Yes” or “No”. For certain indicators, “N/A” is an appropriate score</a:t>
            </a:r>
            <a:endParaRPr lang="en-US" sz="2500" dirty="0">
              <a:solidFill>
                <a:schemeClr val="accent6">
                  <a:lumMod val="75000"/>
                </a:schemeClr>
              </a:solidFill>
            </a:endParaRPr>
          </a:p>
        </p:txBody>
      </p:sp>
      <p:sp>
        <p:nvSpPr>
          <p:cNvPr id="3" name="Content Placeholder 2"/>
          <p:cNvSpPr>
            <a:spLocks noGrp="1"/>
          </p:cNvSpPr>
          <p:nvPr>
            <p:ph idx="1"/>
          </p:nvPr>
        </p:nvSpPr>
        <p:spPr/>
        <p:txBody>
          <a:bodyPr>
            <a:normAutofit/>
          </a:bodyPr>
          <a:lstStyle/>
          <a:p>
            <a:pPr lvl="1"/>
            <a:r>
              <a:rPr lang="en-US" sz="2400" b="1" dirty="0"/>
              <a:t>YES</a:t>
            </a:r>
            <a:r>
              <a:rPr lang="en-US" sz="2400" dirty="0"/>
              <a:t> should be scored if, per the scoring rules and notes (provided in Chapter 5), the described indicator </a:t>
            </a:r>
            <a:r>
              <a:rPr lang="en-US" sz="2400" b="1" u="sng" dirty="0"/>
              <a:t>was observed</a:t>
            </a:r>
            <a:r>
              <a:rPr lang="en-US" sz="2400" b="1" dirty="0"/>
              <a:t> </a:t>
            </a:r>
            <a:r>
              <a:rPr lang="en-US" sz="2400" dirty="0"/>
              <a:t>to have occurred during the meeting.</a:t>
            </a:r>
          </a:p>
          <a:p>
            <a:pPr lvl="1"/>
            <a:endParaRPr lang="en-US" sz="1100" dirty="0"/>
          </a:p>
          <a:p>
            <a:pPr lvl="1"/>
            <a:r>
              <a:rPr lang="en-US" sz="2400" b="1" dirty="0"/>
              <a:t>NO</a:t>
            </a:r>
            <a:r>
              <a:rPr lang="en-US" sz="2400" dirty="0"/>
              <a:t> should be scored if, per the scoring rules and notes, the described indicator </a:t>
            </a:r>
            <a:r>
              <a:rPr lang="en-US" sz="2400" b="1" u="sng" dirty="0"/>
              <a:t>was not observed</a:t>
            </a:r>
            <a:r>
              <a:rPr lang="en-US" sz="2400" b="1" dirty="0"/>
              <a:t> </a:t>
            </a:r>
            <a:r>
              <a:rPr lang="en-US" sz="2400" dirty="0"/>
              <a:t>to have occurred during the meeting.</a:t>
            </a:r>
          </a:p>
          <a:p>
            <a:pPr lvl="1"/>
            <a:endParaRPr lang="en-US" sz="1200" dirty="0"/>
          </a:p>
          <a:p>
            <a:pPr lvl="1"/>
            <a:r>
              <a:rPr lang="en-US" sz="2400" b="1" dirty="0"/>
              <a:t>N/A</a:t>
            </a:r>
            <a:r>
              <a:rPr lang="en-US" sz="2400" dirty="0"/>
              <a:t> is an option for </a:t>
            </a:r>
            <a:r>
              <a:rPr lang="en-US" sz="2400" b="1" u="sng" dirty="0"/>
              <a:t>some items only</a:t>
            </a:r>
            <a:r>
              <a:rPr lang="en-US" sz="2400" b="1" dirty="0"/>
              <a:t> </a:t>
            </a:r>
            <a:r>
              <a:rPr lang="en-US" sz="2400" dirty="0"/>
              <a:t>and is used if, for some reason, it is impossible to provide a score of “Yes” or “No”.</a:t>
            </a:r>
          </a:p>
        </p:txBody>
      </p:sp>
    </p:spTree>
    <p:extLst>
      <p:ext uri="{BB962C8B-B14F-4D97-AF65-F5344CB8AC3E}">
        <p14:creationId xmlns:p14="http://schemas.microsoft.com/office/powerpoint/2010/main" val="29636105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1. </a:t>
            </a:r>
            <a:br>
              <a:rPr lang="en-US" dirty="0"/>
            </a:br>
            <a:r>
              <a:rPr lang="en-US" dirty="0">
                <a:solidFill>
                  <a:schemeClr val="accent6">
                    <a:lumMod val="75000"/>
                  </a:schemeClr>
                </a:solidFill>
              </a:rPr>
              <a:t>Score Calculation</a:t>
            </a:r>
          </a:p>
        </p:txBody>
      </p:sp>
      <p:sp>
        <p:nvSpPr>
          <p:cNvPr id="3" name="Content Placeholder 2"/>
          <p:cNvSpPr>
            <a:spLocks noGrp="1"/>
          </p:cNvSpPr>
          <p:nvPr>
            <p:ph idx="1"/>
          </p:nvPr>
        </p:nvSpPr>
        <p:spPr>
          <a:xfrm>
            <a:off x="457200" y="1600199"/>
            <a:ext cx="7696200" cy="5209903"/>
          </a:xfrm>
        </p:spPr>
        <p:txBody>
          <a:bodyPr>
            <a:normAutofit fontScale="55000" lnSpcReduction="20000"/>
          </a:bodyPr>
          <a:lstStyle/>
          <a:p>
            <a:r>
              <a:rPr lang="en-US" sz="2800" dirty="0"/>
              <a:t>After scoring each indicator within a subscale, the observer must assign a score to the item as a whole.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None/>
            </a:pPr>
            <a:r>
              <a:rPr lang="en-US" sz="2100" dirty="0"/>
              <a:t>          </a:t>
            </a:r>
          </a:p>
          <a:p>
            <a:pPr marL="0" indent="0">
              <a:buNone/>
            </a:pPr>
            <a:r>
              <a:rPr lang="en-US" sz="2100" dirty="0"/>
              <a:t>(A): Number of indicators that were observed (scored “Yes”)</a:t>
            </a:r>
          </a:p>
          <a:p>
            <a:pPr marL="0" indent="0">
              <a:buNone/>
            </a:pPr>
            <a:r>
              <a:rPr lang="en-US" sz="2100" dirty="0"/>
              <a:t>          (B): Number of indicators that were not applicable (scored “N/A”)</a:t>
            </a:r>
          </a:p>
          <a:p>
            <a:pPr marL="0" indent="0">
              <a:buNone/>
            </a:pPr>
            <a:r>
              <a:rPr lang="en-US" sz="2100" dirty="0"/>
              <a:t>          (C): Number of </a:t>
            </a:r>
            <a:r>
              <a:rPr lang="en-US" sz="2100" b="1" dirty="0"/>
              <a:t>applicable</a:t>
            </a:r>
            <a:r>
              <a:rPr lang="en-US" sz="2100" dirty="0"/>
              <a:t> items that were observed (scored “Yes”)</a:t>
            </a:r>
          </a:p>
          <a:p>
            <a:pPr marL="0" indent="0">
              <a:buNone/>
            </a:pPr>
            <a:r>
              <a:rPr lang="en-US" sz="2100" dirty="0"/>
              <a:t>          5 x (C): Multiplying by 100 converts the fraction to a score comparable across subscales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012827"/>
            <a:ext cx="5153025" cy="37021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7940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1. </a:t>
            </a:r>
            <a:br>
              <a:rPr lang="en-US" dirty="0"/>
            </a:br>
            <a:r>
              <a:rPr lang="en-US" dirty="0">
                <a:solidFill>
                  <a:schemeClr val="accent6">
                    <a:lumMod val="75000"/>
                  </a:schemeClr>
                </a:solidFill>
              </a:rPr>
              <a:t>Role of the Observer</a:t>
            </a:r>
          </a:p>
        </p:txBody>
      </p:sp>
      <p:sp>
        <p:nvSpPr>
          <p:cNvPr id="3" name="Content Placeholder 2"/>
          <p:cNvSpPr>
            <a:spLocks noGrp="1"/>
          </p:cNvSpPr>
          <p:nvPr>
            <p:ph idx="1"/>
          </p:nvPr>
        </p:nvSpPr>
        <p:spPr/>
        <p:txBody>
          <a:bodyPr>
            <a:noAutofit/>
          </a:bodyPr>
          <a:lstStyle/>
          <a:p>
            <a:r>
              <a:rPr lang="en-US" sz="2500" dirty="0"/>
              <a:t>The TOM observer should be an </a:t>
            </a:r>
            <a:r>
              <a:rPr lang="en-US" sz="2500" u="sng" dirty="0"/>
              <a:t>inconspicuous</a:t>
            </a:r>
            <a:r>
              <a:rPr lang="en-US" sz="2500" dirty="0"/>
              <a:t> observer during the team meeting</a:t>
            </a:r>
          </a:p>
          <a:p>
            <a:r>
              <a:rPr lang="en-US" sz="2500" dirty="0"/>
              <a:t>The observer should be well-oriented to the TOM 2.0, as well as the notes and scoring rules for each indicator</a:t>
            </a:r>
          </a:p>
          <a:p>
            <a:r>
              <a:rPr lang="en-US" sz="2500" dirty="0"/>
              <a:t>The observer is expected to observe the </a:t>
            </a:r>
            <a:r>
              <a:rPr lang="en-US" sz="2500" u="sng" dirty="0"/>
              <a:t>entire</a:t>
            </a:r>
            <a:r>
              <a:rPr lang="en-US" sz="2500" dirty="0"/>
              <a:t> team meeting so they can be certain whether indicators did or did not occur during the team meeting</a:t>
            </a:r>
          </a:p>
          <a:p>
            <a:r>
              <a:rPr lang="en-US" sz="2500" dirty="0"/>
              <a:t>The observer is expected to take notes about observations during the meeting, as they may be useful in helping tell the story of the family’s Wraparound process</a:t>
            </a:r>
          </a:p>
        </p:txBody>
      </p:sp>
    </p:spTree>
    <p:extLst>
      <p:ext uri="{BB962C8B-B14F-4D97-AF65-F5344CB8AC3E}">
        <p14:creationId xmlns:p14="http://schemas.microsoft.com/office/powerpoint/2010/main" val="359687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1. </a:t>
            </a:r>
            <a:br>
              <a:rPr lang="en-US" dirty="0"/>
            </a:br>
            <a:r>
              <a:rPr lang="en-US" dirty="0">
                <a:solidFill>
                  <a:schemeClr val="accent6">
                    <a:lumMod val="75000"/>
                  </a:schemeClr>
                </a:solidFill>
              </a:rPr>
              <a:t>Review</a:t>
            </a:r>
          </a:p>
        </p:txBody>
      </p:sp>
      <p:sp>
        <p:nvSpPr>
          <p:cNvPr id="3" name="Content Placeholder 2"/>
          <p:cNvSpPr>
            <a:spLocks noGrp="1"/>
          </p:cNvSpPr>
          <p:nvPr>
            <p:ph idx="1"/>
          </p:nvPr>
        </p:nvSpPr>
        <p:spPr/>
        <p:txBody>
          <a:bodyPr/>
          <a:lstStyle/>
          <a:p>
            <a:r>
              <a:rPr lang="en-US" b="1" dirty="0"/>
              <a:t>Learning Objectives:</a:t>
            </a:r>
          </a:p>
          <a:p>
            <a:pPr lvl="1"/>
            <a:r>
              <a:rPr lang="en-US" dirty="0"/>
              <a:t>Understand what it means to assess “fidelity” in Wraparound</a:t>
            </a:r>
          </a:p>
          <a:p>
            <a:pPr lvl="1"/>
            <a:r>
              <a:rPr lang="en-US" dirty="0"/>
              <a:t>Understand the structure and organization of the TOM 2.0</a:t>
            </a:r>
          </a:p>
          <a:p>
            <a:pPr lvl="1"/>
            <a:r>
              <a:rPr lang="en-US" dirty="0"/>
              <a:t>Understand the role of the observer in administering and scoring the TOM 2.0</a:t>
            </a:r>
          </a:p>
          <a:p>
            <a:pPr lvl="1"/>
            <a:endParaRPr lang="en-US" dirty="0"/>
          </a:p>
        </p:txBody>
      </p:sp>
    </p:spTree>
    <p:extLst>
      <p:ext uri="{BB962C8B-B14F-4D97-AF65-F5344CB8AC3E}">
        <p14:creationId xmlns:p14="http://schemas.microsoft.com/office/powerpoint/2010/main" val="905019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2. </a:t>
            </a:r>
            <a:br>
              <a:rPr lang="en-US" dirty="0"/>
            </a:br>
            <a:r>
              <a:rPr lang="en-US" dirty="0">
                <a:solidFill>
                  <a:schemeClr val="accent6">
                    <a:lumMod val="75000"/>
                  </a:schemeClr>
                </a:solidFill>
              </a:rPr>
              <a:t>Qualifications for Use</a:t>
            </a:r>
          </a:p>
        </p:txBody>
      </p:sp>
      <p:sp>
        <p:nvSpPr>
          <p:cNvPr id="3" name="Content Placeholder 2"/>
          <p:cNvSpPr>
            <a:spLocks noGrp="1"/>
          </p:cNvSpPr>
          <p:nvPr>
            <p:ph idx="1"/>
          </p:nvPr>
        </p:nvSpPr>
        <p:spPr/>
        <p:txBody>
          <a:bodyPr/>
          <a:lstStyle/>
          <a:p>
            <a:pPr marL="114300" indent="0">
              <a:buNone/>
            </a:pPr>
            <a:r>
              <a:rPr lang="en-US" dirty="0"/>
              <a:t>The User Manual specifies several necessary qualifications for the collaborating site and observers.</a:t>
            </a:r>
          </a:p>
          <a:p>
            <a:endParaRPr lang="en-US" dirty="0"/>
          </a:p>
          <a:p>
            <a:r>
              <a:rPr lang="en-US" b="1" dirty="0"/>
              <a:t>Learning Objectives:</a:t>
            </a:r>
          </a:p>
          <a:p>
            <a:pPr lvl="1"/>
            <a:r>
              <a:rPr lang="en-US" dirty="0"/>
              <a:t>Understand the expectations for a collaborating site</a:t>
            </a:r>
          </a:p>
          <a:p>
            <a:pPr lvl="1"/>
            <a:r>
              <a:rPr lang="en-US" dirty="0"/>
              <a:t>Understand the qualifications for observers</a:t>
            </a:r>
          </a:p>
          <a:p>
            <a:endParaRPr lang="en-US" dirty="0"/>
          </a:p>
        </p:txBody>
      </p:sp>
    </p:spTree>
    <p:extLst>
      <p:ext uri="{BB962C8B-B14F-4D97-AF65-F5344CB8AC3E}">
        <p14:creationId xmlns:p14="http://schemas.microsoft.com/office/powerpoint/2010/main" val="1721446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rPr>
              <a:t>TOM 2.0 Observer Training</a:t>
            </a:r>
          </a:p>
        </p:txBody>
      </p:sp>
      <p:sp>
        <p:nvSpPr>
          <p:cNvPr id="3" name="Content Placeholder 2"/>
          <p:cNvSpPr>
            <a:spLocks noGrp="1"/>
          </p:cNvSpPr>
          <p:nvPr>
            <p:ph idx="1"/>
          </p:nvPr>
        </p:nvSpPr>
        <p:spPr/>
        <p:txBody>
          <a:bodyPr>
            <a:normAutofit fontScale="70000" lnSpcReduction="20000"/>
          </a:bodyPr>
          <a:lstStyle/>
          <a:p>
            <a:r>
              <a:rPr lang="en-US" dirty="0"/>
              <a:t>This training presentation is divided into </a:t>
            </a:r>
            <a:r>
              <a:rPr lang="en-US" b="1" dirty="0"/>
              <a:t>five </a:t>
            </a:r>
            <a:r>
              <a:rPr lang="en-US" dirty="0"/>
              <a:t>sections that each correspond with chapters from the User Manual:</a:t>
            </a:r>
          </a:p>
          <a:p>
            <a:pPr marL="868680" lvl="1" indent="-457200">
              <a:buFont typeface="+mj-lt"/>
              <a:buAutoNum type="arabicPeriod"/>
            </a:pPr>
            <a:r>
              <a:rPr lang="en-US" dirty="0"/>
              <a:t>Introduction to the TOM 2.0</a:t>
            </a:r>
          </a:p>
          <a:p>
            <a:pPr marL="868680" lvl="1" indent="-457200">
              <a:buFont typeface="+mj-lt"/>
              <a:buAutoNum type="arabicPeriod"/>
            </a:pPr>
            <a:r>
              <a:rPr lang="en-US" dirty="0"/>
              <a:t>Qualifications for use</a:t>
            </a:r>
          </a:p>
          <a:p>
            <a:pPr marL="868680" lvl="1" indent="-457200">
              <a:buFont typeface="+mj-lt"/>
              <a:buAutoNum type="arabicPeriod"/>
            </a:pPr>
            <a:r>
              <a:rPr lang="en-US" dirty="0"/>
              <a:t>Preparing to collect TOM 2.0 data</a:t>
            </a:r>
          </a:p>
          <a:p>
            <a:pPr marL="868680" lvl="1" indent="-457200">
              <a:buFont typeface="+mj-lt"/>
              <a:buAutoNum type="arabicPeriod"/>
            </a:pPr>
            <a:r>
              <a:rPr lang="en-US" dirty="0"/>
              <a:t>Conducting observations for the TOM 2.0</a:t>
            </a:r>
          </a:p>
          <a:p>
            <a:pPr marL="868680" lvl="1" indent="-457200">
              <a:buFont typeface="+mj-lt"/>
              <a:buAutoNum type="arabicPeriod"/>
            </a:pPr>
            <a:r>
              <a:rPr lang="en-US" dirty="0"/>
              <a:t>Scoring rules for TOM 2.0 indicators and subscales</a:t>
            </a:r>
          </a:p>
          <a:p>
            <a:pPr marL="868680" lvl="1" indent="-457200">
              <a:buFont typeface="+mj-lt"/>
              <a:buAutoNum type="arabicPeriod"/>
            </a:pPr>
            <a:endParaRPr lang="en-US" dirty="0"/>
          </a:p>
          <a:p>
            <a:r>
              <a:rPr lang="en-US" dirty="0"/>
              <a:t>Each section has a set of </a:t>
            </a:r>
            <a:r>
              <a:rPr lang="en-US" b="1" dirty="0"/>
              <a:t>Learning Objectives</a:t>
            </a:r>
            <a:r>
              <a:rPr lang="en-US" dirty="0"/>
              <a:t>, which are presented at the beginning and end of each section for review.</a:t>
            </a:r>
          </a:p>
          <a:p>
            <a:endParaRPr lang="en-US" dirty="0"/>
          </a:p>
          <a:p>
            <a:r>
              <a:rPr lang="en-US" dirty="0"/>
              <a:t>There are some topics for group discussion related to local issues. These are indicated by </a:t>
            </a:r>
            <a:r>
              <a:rPr lang="en-US" b="1" i="1" u="sng" dirty="0">
                <a:solidFill>
                  <a:srgbClr val="C00000"/>
                </a:solidFill>
              </a:rPr>
              <a:t>red text</a:t>
            </a:r>
            <a:r>
              <a:rPr lang="en-US" dirty="0">
                <a:solidFill>
                  <a:schemeClr val="accent3"/>
                </a:solidFill>
              </a:rPr>
              <a:t> </a:t>
            </a:r>
            <a:r>
              <a:rPr lang="en-US" dirty="0"/>
              <a:t>in the PowerPoint.</a:t>
            </a:r>
          </a:p>
          <a:p>
            <a:endParaRPr lang="en-US" dirty="0"/>
          </a:p>
        </p:txBody>
      </p:sp>
    </p:spTree>
    <p:extLst>
      <p:ext uri="{BB962C8B-B14F-4D97-AF65-F5344CB8AC3E}">
        <p14:creationId xmlns:p14="http://schemas.microsoft.com/office/powerpoint/2010/main" val="21940066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2. </a:t>
            </a:r>
            <a:br>
              <a:rPr lang="en-US" dirty="0"/>
            </a:br>
            <a:r>
              <a:rPr lang="en-US" dirty="0">
                <a:solidFill>
                  <a:schemeClr val="accent6">
                    <a:lumMod val="75000"/>
                  </a:schemeClr>
                </a:solidFill>
              </a:rPr>
              <a:t>Expectations of Collaborators</a:t>
            </a:r>
          </a:p>
        </p:txBody>
      </p:sp>
      <p:sp>
        <p:nvSpPr>
          <p:cNvPr id="3" name="Content Placeholder 2"/>
          <p:cNvSpPr>
            <a:spLocks noGrp="1"/>
          </p:cNvSpPr>
          <p:nvPr>
            <p:ph idx="1"/>
          </p:nvPr>
        </p:nvSpPr>
        <p:spPr/>
        <p:txBody>
          <a:bodyPr>
            <a:normAutofit fontScale="77500" lnSpcReduction="20000"/>
          </a:bodyPr>
          <a:lstStyle/>
          <a:p>
            <a:r>
              <a:rPr lang="en-US" dirty="0"/>
              <a:t>An individual with some background and experience in evaluation research or quality assurance and data management should lead the local effort.</a:t>
            </a:r>
          </a:p>
          <a:p>
            <a:r>
              <a:rPr lang="en-US" dirty="0"/>
              <a:t>Observers should be selected who have experience and comfort with interacting with youth, family members, and providers, or who can be trained and supervised closely until they do have such comfort.</a:t>
            </a:r>
          </a:p>
          <a:p>
            <a:r>
              <a:rPr lang="en-US" dirty="0"/>
              <a:t>A full training protocol should be implemented for observers.</a:t>
            </a:r>
          </a:p>
          <a:p>
            <a:r>
              <a:rPr lang="en-US" dirty="0"/>
              <a:t>An appropriate sampling approach has been selected.</a:t>
            </a:r>
          </a:p>
          <a:p>
            <a:endParaRPr lang="en-US" dirty="0"/>
          </a:p>
          <a:p>
            <a:endParaRPr lang="en-US" dirty="0"/>
          </a:p>
          <a:p>
            <a:pPr marL="114300" indent="0">
              <a:buNone/>
            </a:pPr>
            <a:r>
              <a:rPr lang="en-US" sz="1400" i="1" dirty="0"/>
              <a:t>For further details, refer to page 7 of the User Manual.</a:t>
            </a:r>
          </a:p>
        </p:txBody>
      </p:sp>
    </p:spTree>
    <p:extLst>
      <p:ext uri="{BB962C8B-B14F-4D97-AF65-F5344CB8AC3E}">
        <p14:creationId xmlns:p14="http://schemas.microsoft.com/office/powerpoint/2010/main" val="793788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fontScale="90000"/>
          </a:bodyPr>
          <a:lstStyle/>
          <a:p>
            <a:r>
              <a:rPr lang="en-US" sz="3000" dirty="0">
                <a:solidFill>
                  <a:schemeClr val="accent3"/>
                </a:solidFill>
              </a:rPr>
              <a:t>Chapter 2. </a:t>
            </a:r>
            <a:br>
              <a:rPr lang="en-US" sz="4400" dirty="0"/>
            </a:br>
            <a:r>
              <a:rPr lang="en-US" dirty="0">
                <a:solidFill>
                  <a:schemeClr val="accent6">
                    <a:lumMod val="75000"/>
                  </a:schemeClr>
                </a:solidFill>
              </a:rPr>
              <a:t>Observer Training Components</a:t>
            </a:r>
          </a:p>
        </p:txBody>
      </p:sp>
      <p:sp>
        <p:nvSpPr>
          <p:cNvPr id="3" name="Content Placeholder 2"/>
          <p:cNvSpPr>
            <a:spLocks noGrp="1"/>
          </p:cNvSpPr>
          <p:nvPr>
            <p:ph idx="1"/>
          </p:nvPr>
        </p:nvSpPr>
        <p:spPr/>
        <p:txBody>
          <a:bodyPr>
            <a:normAutofit fontScale="77500" lnSpcReduction="20000"/>
          </a:bodyPr>
          <a:lstStyle/>
          <a:p>
            <a:r>
              <a:rPr lang="en-US" dirty="0"/>
              <a:t>Substantial knowledge of the Wraparound process</a:t>
            </a:r>
          </a:p>
          <a:p>
            <a:r>
              <a:rPr lang="en-US" dirty="0"/>
              <a:t>Understanding of the purpose and structure of the TOM 2.0</a:t>
            </a:r>
          </a:p>
          <a:p>
            <a:r>
              <a:rPr lang="en-US" dirty="0"/>
              <a:t>Knowledge of general TOM 2.0 administration procedures</a:t>
            </a:r>
          </a:p>
          <a:p>
            <a:r>
              <a:rPr lang="en-US" dirty="0"/>
              <a:t>Familiarity with individual TOM 2.0 indicators, subscales, and scoring rules</a:t>
            </a:r>
          </a:p>
          <a:p>
            <a:r>
              <a:rPr lang="en-US" dirty="0"/>
              <a:t>Pass the online TOM 2.0 Certification Quiz</a:t>
            </a:r>
          </a:p>
          <a:p>
            <a:r>
              <a:rPr lang="en-US" dirty="0"/>
              <a:t>Complete group practice administrations of the TOM 2.0 using a videotaped team meeting</a:t>
            </a:r>
          </a:p>
          <a:p>
            <a:r>
              <a:rPr lang="en-US" dirty="0"/>
              <a:t>Practice administrations in pair with an experienced observer, evaluation leader, or supervisor, with comparison and de-briefing of scores assigned</a:t>
            </a:r>
          </a:p>
          <a:p>
            <a:r>
              <a:rPr lang="en-US" dirty="0"/>
              <a:t>Undergo periodic group or individual supervision </a:t>
            </a:r>
          </a:p>
          <a:p>
            <a:endParaRPr lang="en-US" dirty="0"/>
          </a:p>
        </p:txBody>
      </p:sp>
    </p:spTree>
    <p:extLst>
      <p:ext uri="{BB962C8B-B14F-4D97-AF65-F5344CB8AC3E}">
        <p14:creationId xmlns:p14="http://schemas.microsoft.com/office/powerpoint/2010/main" val="775579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2. </a:t>
            </a:r>
            <a:br>
              <a:rPr lang="en-US" dirty="0"/>
            </a:br>
            <a:r>
              <a:rPr lang="en-US" dirty="0">
                <a:solidFill>
                  <a:schemeClr val="accent6">
                    <a:lumMod val="75000"/>
                  </a:schemeClr>
                </a:solidFill>
              </a:rPr>
              <a:t>Review</a:t>
            </a:r>
          </a:p>
        </p:txBody>
      </p:sp>
      <p:sp>
        <p:nvSpPr>
          <p:cNvPr id="3" name="Content Placeholder 2"/>
          <p:cNvSpPr>
            <a:spLocks noGrp="1"/>
          </p:cNvSpPr>
          <p:nvPr>
            <p:ph idx="1"/>
          </p:nvPr>
        </p:nvSpPr>
        <p:spPr/>
        <p:txBody>
          <a:bodyPr>
            <a:normAutofit fontScale="92500" lnSpcReduction="20000"/>
          </a:bodyPr>
          <a:lstStyle/>
          <a:p>
            <a:r>
              <a:rPr lang="en-US" b="1" dirty="0"/>
              <a:t>Learning Objectives:</a:t>
            </a:r>
          </a:p>
          <a:p>
            <a:pPr lvl="1"/>
            <a:r>
              <a:rPr lang="en-US" dirty="0"/>
              <a:t>Understand the expectations for a collaborating site</a:t>
            </a:r>
          </a:p>
          <a:p>
            <a:pPr lvl="1"/>
            <a:r>
              <a:rPr lang="en-US" dirty="0"/>
              <a:t>Understand the qualifications for observers</a:t>
            </a:r>
          </a:p>
          <a:p>
            <a:endParaRPr lang="en-US" dirty="0"/>
          </a:p>
          <a:p>
            <a:r>
              <a:rPr lang="en-US" b="1" dirty="0"/>
              <a:t>Discussion:</a:t>
            </a:r>
          </a:p>
          <a:p>
            <a:pPr lvl="1"/>
            <a:r>
              <a:rPr lang="en-US" b="1" i="1" u="sng" dirty="0">
                <a:solidFill>
                  <a:srgbClr val="C00000"/>
                </a:solidFill>
              </a:rPr>
              <a:t>How will our evaluation team conduct practice observations, and how will they be supervised?</a:t>
            </a:r>
          </a:p>
          <a:p>
            <a:pPr lvl="1"/>
            <a:endParaRPr lang="en-US" b="1" i="1" u="sng" dirty="0">
              <a:solidFill>
                <a:srgbClr val="C00000"/>
              </a:solidFill>
            </a:endParaRPr>
          </a:p>
          <a:p>
            <a:pPr lvl="1"/>
            <a:r>
              <a:rPr lang="en-US" b="1" i="1" u="sng" dirty="0">
                <a:solidFill>
                  <a:srgbClr val="C00000"/>
                </a:solidFill>
              </a:rPr>
              <a:t>Will we meet as a group over time to discuss successes and challenges in conducting observations?</a:t>
            </a:r>
          </a:p>
        </p:txBody>
      </p:sp>
    </p:spTree>
    <p:extLst>
      <p:ext uri="{BB962C8B-B14F-4D97-AF65-F5344CB8AC3E}">
        <p14:creationId xmlns:p14="http://schemas.microsoft.com/office/powerpoint/2010/main" val="272266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800" dirty="0"/>
              <a:t>Preparing to conduct meeting observations requires preparation at several levels</a:t>
            </a:r>
          </a:p>
          <a:p>
            <a:pPr marL="0" indent="0">
              <a:buNone/>
            </a:pPr>
            <a:endParaRPr lang="en-US" sz="1600" dirty="0"/>
          </a:p>
          <a:p>
            <a:r>
              <a:rPr lang="en-US" b="1" dirty="0"/>
              <a:t>Learning Objectives:</a:t>
            </a:r>
          </a:p>
          <a:p>
            <a:pPr lvl="1"/>
            <a:r>
              <a:rPr lang="en-US" dirty="0"/>
              <a:t>Understand the requirements of any local IRB protocol</a:t>
            </a:r>
          </a:p>
          <a:p>
            <a:pPr lvl="1"/>
            <a:r>
              <a:rPr lang="en-US" dirty="0"/>
              <a:t>Select and prepare observers</a:t>
            </a:r>
          </a:p>
          <a:p>
            <a:pPr lvl="1"/>
            <a:r>
              <a:rPr lang="en-US" dirty="0"/>
              <a:t>Be prepared to engage the different respondents in the observation process</a:t>
            </a:r>
          </a:p>
          <a:p>
            <a:pPr lvl="1"/>
            <a:endParaRPr lang="en-US" dirty="0"/>
          </a:p>
          <a:p>
            <a:pPr lvl="1"/>
            <a:endParaRPr lang="en-US" dirty="0"/>
          </a:p>
          <a:p>
            <a:pPr marL="411480" lvl="1" indent="0">
              <a:buNone/>
            </a:pPr>
            <a:endParaRPr lang="en-US" dirty="0"/>
          </a:p>
        </p:txBody>
      </p:sp>
      <p:sp>
        <p:nvSpPr>
          <p:cNvPr id="8" name="Title 1"/>
          <p:cNvSpPr>
            <a:spLocks noGrp="1"/>
          </p:cNvSpPr>
          <p:nvPr>
            <p:ph type="title"/>
          </p:nvPr>
        </p:nvSpPr>
        <p:spPr>
          <a:xfrm>
            <a:off x="457200" y="274638"/>
            <a:ext cx="8229600" cy="1143000"/>
          </a:xfrm>
        </p:spPr>
        <p:txBody>
          <a:bodyPr>
            <a:normAutofit fontScale="90000"/>
          </a:bodyPr>
          <a:lstStyle/>
          <a:p>
            <a:r>
              <a:rPr lang="en-US" sz="3000" dirty="0">
                <a:solidFill>
                  <a:schemeClr val="accent3"/>
                </a:solidFill>
              </a:rPr>
              <a:t>Chapter 3. </a:t>
            </a:r>
            <a:br>
              <a:rPr lang="en-US" dirty="0"/>
            </a:br>
            <a:r>
              <a:rPr lang="en-US" dirty="0">
                <a:solidFill>
                  <a:schemeClr val="accent6">
                    <a:lumMod val="75000"/>
                  </a:schemeClr>
                </a:solidFill>
              </a:rPr>
              <a:t>Preparing to Collect TOM 2.0 Data</a:t>
            </a:r>
          </a:p>
        </p:txBody>
      </p:sp>
    </p:spTree>
    <p:extLst>
      <p:ext uri="{BB962C8B-B14F-4D97-AF65-F5344CB8AC3E}">
        <p14:creationId xmlns:p14="http://schemas.microsoft.com/office/powerpoint/2010/main" val="1142601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3. </a:t>
            </a:r>
            <a:br>
              <a:rPr lang="en-US" dirty="0"/>
            </a:br>
            <a:r>
              <a:rPr lang="en-US" dirty="0">
                <a:solidFill>
                  <a:schemeClr val="accent6">
                    <a:lumMod val="75000"/>
                  </a:schemeClr>
                </a:solidFill>
              </a:rPr>
              <a:t>Project Approval</a:t>
            </a:r>
          </a:p>
        </p:txBody>
      </p:sp>
      <p:sp>
        <p:nvSpPr>
          <p:cNvPr id="3" name="Content Placeholder 2"/>
          <p:cNvSpPr>
            <a:spLocks noGrp="1"/>
          </p:cNvSpPr>
          <p:nvPr>
            <p:ph idx="1"/>
          </p:nvPr>
        </p:nvSpPr>
        <p:spPr/>
        <p:txBody>
          <a:bodyPr>
            <a:normAutofit lnSpcReduction="10000"/>
          </a:bodyPr>
          <a:lstStyle/>
          <a:p>
            <a:r>
              <a:rPr lang="en-US" b="1" dirty="0"/>
              <a:t>Discussion:</a:t>
            </a:r>
          </a:p>
          <a:p>
            <a:pPr lvl="1"/>
            <a:r>
              <a:rPr lang="en-US" b="1" i="1" u="sng" dirty="0">
                <a:solidFill>
                  <a:srgbClr val="C00000"/>
                </a:solidFill>
              </a:rPr>
              <a:t>Are there any Institutional Review Board (IRB) or Human Subjects Committee protocols for this evaluation?</a:t>
            </a:r>
          </a:p>
          <a:p>
            <a:endParaRPr lang="en-US" dirty="0"/>
          </a:p>
          <a:p>
            <a:r>
              <a:rPr lang="en-US" dirty="0"/>
              <a:t>Ensure everyone participating in TOM 2.0 data collection is familiar with and fully understands the role of a local IRB, if applicable.</a:t>
            </a:r>
          </a:p>
        </p:txBody>
      </p:sp>
    </p:spTree>
    <p:extLst>
      <p:ext uri="{BB962C8B-B14F-4D97-AF65-F5344CB8AC3E}">
        <p14:creationId xmlns:p14="http://schemas.microsoft.com/office/powerpoint/2010/main" val="8148543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3. </a:t>
            </a:r>
            <a:br>
              <a:rPr lang="en-US" dirty="0"/>
            </a:br>
            <a:r>
              <a:rPr lang="en-US" sz="4000" dirty="0"/>
              <a:t>Criteria for s</a:t>
            </a:r>
            <a:r>
              <a:rPr lang="en-US" sz="4000" dirty="0">
                <a:solidFill>
                  <a:schemeClr val="accent6">
                    <a:lumMod val="75000"/>
                  </a:schemeClr>
                </a:solidFill>
              </a:rPr>
              <a:t>electing &amp; preparing observers</a:t>
            </a:r>
            <a:endParaRPr lang="en-US" dirty="0">
              <a:solidFill>
                <a:schemeClr val="accent6">
                  <a:lumMod val="75000"/>
                </a:schemeClr>
              </a:solidFill>
            </a:endParaRPr>
          </a:p>
        </p:txBody>
      </p:sp>
      <p:sp>
        <p:nvSpPr>
          <p:cNvPr id="3" name="Content Placeholder 2"/>
          <p:cNvSpPr>
            <a:spLocks noGrp="1"/>
          </p:cNvSpPr>
          <p:nvPr>
            <p:ph idx="1"/>
          </p:nvPr>
        </p:nvSpPr>
        <p:spPr/>
        <p:txBody>
          <a:bodyPr>
            <a:normAutofit/>
          </a:bodyPr>
          <a:lstStyle/>
          <a:p>
            <a:pPr lvl="1"/>
            <a:r>
              <a:rPr lang="en-US" sz="2700" dirty="0"/>
              <a:t>Use observers who </a:t>
            </a:r>
            <a:r>
              <a:rPr lang="en-US" sz="2700" b="1" i="1" u="sng" dirty="0"/>
              <a:t>are not</a:t>
            </a:r>
            <a:r>
              <a:rPr lang="en-US" sz="2700" dirty="0"/>
              <a:t> directly involved with services and supports delivered to the families whose teams are being observed.</a:t>
            </a:r>
          </a:p>
          <a:p>
            <a:pPr lvl="1"/>
            <a:r>
              <a:rPr lang="en-US" sz="2700" dirty="0"/>
              <a:t>It is recommended that observers do not personally know, or at least supervise, the participants.</a:t>
            </a:r>
          </a:p>
          <a:p>
            <a:pPr lvl="1"/>
            <a:r>
              <a:rPr lang="en-US" sz="2700" dirty="0"/>
              <a:t>Observers have adequate knowledge of the service delivery system, the Wraparound process, and the User Manual.</a:t>
            </a:r>
          </a:p>
          <a:p>
            <a:pPr lvl="1"/>
            <a:r>
              <a:rPr lang="en-US" sz="2700" dirty="0"/>
              <a:t>Observers have sufficient practice administering    the TOM 2.0.</a:t>
            </a:r>
          </a:p>
        </p:txBody>
      </p:sp>
    </p:spTree>
    <p:extLst>
      <p:ext uri="{BB962C8B-B14F-4D97-AF65-F5344CB8AC3E}">
        <p14:creationId xmlns:p14="http://schemas.microsoft.com/office/powerpoint/2010/main" val="420553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3. </a:t>
            </a:r>
            <a:br>
              <a:rPr lang="en-US" dirty="0"/>
            </a:br>
            <a:r>
              <a:rPr lang="en-US" dirty="0">
                <a:solidFill>
                  <a:schemeClr val="accent6">
                    <a:lumMod val="75000"/>
                  </a:schemeClr>
                </a:solidFill>
              </a:rPr>
              <a:t>Approaching Teams</a:t>
            </a:r>
          </a:p>
        </p:txBody>
      </p:sp>
      <p:sp>
        <p:nvSpPr>
          <p:cNvPr id="3" name="Content Placeholder 2"/>
          <p:cNvSpPr>
            <a:spLocks noGrp="1"/>
          </p:cNvSpPr>
          <p:nvPr>
            <p:ph idx="1"/>
          </p:nvPr>
        </p:nvSpPr>
        <p:spPr/>
        <p:txBody>
          <a:bodyPr>
            <a:normAutofit/>
          </a:bodyPr>
          <a:lstStyle/>
          <a:p>
            <a:r>
              <a:rPr lang="en-US" sz="2500" dirty="0"/>
              <a:t>Provide the facilitator and family information about the TOM process</a:t>
            </a:r>
          </a:p>
          <a:p>
            <a:r>
              <a:rPr lang="en-US" sz="2500" dirty="0"/>
              <a:t>You may need to obtain formal written or oral consent to ensure they are fully willing and able to participate</a:t>
            </a:r>
          </a:p>
          <a:p>
            <a:r>
              <a:rPr lang="en-US" sz="2500" dirty="0"/>
              <a:t>The evaluation should be presented as an opportunity for families to have their service experience reviewed to facilitate high-quality Wraparound in their community</a:t>
            </a:r>
          </a:p>
          <a:p>
            <a:r>
              <a:rPr lang="en-US" sz="2500" dirty="0"/>
              <a:t>Emphasize the confidential nature of the observations</a:t>
            </a:r>
          </a:p>
          <a:p>
            <a:r>
              <a:rPr lang="en-US" sz="2500" dirty="0"/>
              <a:t>Explain how the evaluation will aggregate data from a large number of families, not just their family</a:t>
            </a:r>
          </a:p>
          <a:p>
            <a:endParaRPr lang="en-US" dirty="0"/>
          </a:p>
        </p:txBody>
      </p:sp>
    </p:spTree>
    <p:extLst>
      <p:ext uri="{BB962C8B-B14F-4D97-AF65-F5344CB8AC3E}">
        <p14:creationId xmlns:p14="http://schemas.microsoft.com/office/powerpoint/2010/main" val="203922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3. </a:t>
            </a:r>
            <a:br>
              <a:rPr lang="en-US" dirty="0"/>
            </a:br>
            <a:r>
              <a:rPr lang="en-US" dirty="0">
                <a:solidFill>
                  <a:schemeClr val="accent6">
                    <a:lumMod val="75000"/>
                  </a:schemeClr>
                </a:solidFill>
              </a:rPr>
              <a:t>Engaging Facilitators</a:t>
            </a:r>
            <a:endParaRPr lang="en-US" b="1" dirty="0">
              <a:solidFill>
                <a:schemeClr val="accent6">
                  <a:lumMod val="75000"/>
                </a:schemeClr>
              </a:solidFill>
            </a:endParaRPr>
          </a:p>
        </p:txBody>
      </p:sp>
      <p:sp>
        <p:nvSpPr>
          <p:cNvPr id="3" name="Content Placeholder 2"/>
          <p:cNvSpPr>
            <a:spLocks noGrp="1"/>
          </p:cNvSpPr>
          <p:nvPr>
            <p:ph idx="1"/>
          </p:nvPr>
        </p:nvSpPr>
        <p:spPr/>
        <p:txBody>
          <a:bodyPr/>
          <a:lstStyle/>
          <a:p>
            <a:r>
              <a:rPr lang="en-US" dirty="0"/>
              <a:t>All participants should be “on board” as stakeholders in the evaluation</a:t>
            </a:r>
          </a:p>
          <a:p>
            <a:r>
              <a:rPr lang="en-US" dirty="0"/>
              <a:t>Remind them that TOM 2.0 data will be used to provide confidential, comprehensive feedback on how Wraparound is being implemented, and that the data will be used to identify and support training needs</a:t>
            </a:r>
          </a:p>
          <a:p>
            <a:endParaRPr lang="en-US" dirty="0"/>
          </a:p>
        </p:txBody>
      </p:sp>
    </p:spTree>
    <p:extLst>
      <p:ext uri="{BB962C8B-B14F-4D97-AF65-F5344CB8AC3E}">
        <p14:creationId xmlns:p14="http://schemas.microsoft.com/office/powerpoint/2010/main" val="65811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3. </a:t>
            </a:r>
            <a:br>
              <a:rPr lang="en-US" dirty="0"/>
            </a:br>
            <a:r>
              <a:rPr lang="en-US" dirty="0">
                <a:solidFill>
                  <a:schemeClr val="accent6">
                    <a:lumMod val="75000"/>
                  </a:schemeClr>
                </a:solidFill>
              </a:rPr>
              <a:t>Review</a:t>
            </a:r>
          </a:p>
        </p:txBody>
      </p:sp>
      <p:sp>
        <p:nvSpPr>
          <p:cNvPr id="3" name="Content Placeholder 2"/>
          <p:cNvSpPr>
            <a:spLocks noGrp="1"/>
          </p:cNvSpPr>
          <p:nvPr>
            <p:ph idx="1"/>
          </p:nvPr>
        </p:nvSpPr>
        <p:spPr/>
        <p:txBody>
          <a:bodyPr>
            <a:normAutofit fontScale="92500" lnSpcReduction="10000"/>
          </a:bodyPr>
          <a:lstStyle/>
          <a:p>
            <a:r>
              <a:rPr lang="en-US" sz="2600" b="1" dirty="0"/>
              <a:t>Learning Objectives:</a:t>
            </a:r>
          </a:p>
          <a:p>
            <a:pPr lvl="1"/>
            <a:r>
              <a:rPr lang="en-US" sz="2600" dirty="0"/>
              <a:t>Understand the requirements of any local IRB protocol</a:t>
            </a:r>
          </a:p>
          <a:p>
            <a:pPr lvl="1"/>
            <a:r>
              <a:rPr lang="en-US" sz="2600" dirty="0"/>
              <a:t>Select and prepare observers</a:t>
            </a:r>
          </a:p>
          <a:p>
            <a:pPr lvl="1"/>
            <a:r>
              <a:rPr lang="en-US" sz="2600" dirty="0"/>
              <a:t>Be prepared to engage the different respondents in the TOM observation process</a:t>
            </a:r>
          </a:p>
          <a:p>
            <a:pPr lvl="1"/>
            <a:endParaRPr lang="en-US" sz="1100" dirty="0"/>
          </a:p>
          <a:p>
            <a:r>
              <a:rPr lang="en-US" sz="2600" b="1" dirty="0"/>
              <a:t>Discussion:</a:t>
            </a:r>
          </a:p>
          <a:p>
            <a:pPr lvl="1"/>
            <a:r>
              <a:rPr lang="en-US" sz="2600" b="1" i="1" u="sng" dirty="0">
                <a:solidFill>
                  <a:srgbClr val="C00000"/>
                </a:solidFill>
              </a:rPr>
              <a:t>What are the sampling and recruitment procedures in your program or site?</a:t>
            </a:r>
          </a:p>
          <a:p>
            <a:pPr lvl="1"/>
            <a:endParaRPr lang="en-US" sz="1000" b="1" i="1" u="sng" dirty="0">
              <a:solidFill>
                <a:srgbClr val="C00000"/>
              </a:solidFill>
            </a:endParaRPr>
          </a:p>
          <a:p>
            <a:pPr lvl="1"/>
            <a:r>
              <a:rPr lang="en-US" sz="2600" b="1" i="1" u="sng" dirty="0">
                <a:solidFill>
                  <a:srgbClr val="C00000"/>
                </a:solidFill>
              </a:rPr>
              <a:t>What methods will you employ to alleviate or address potential concerns for your observers?</a:t>
            </a:r>
          </a:p>
          <a:p>
            <a:endParaRPr lang="en-US" dirty="0"/>
          </a:p>
        </p:txBody>
      </p:sp>
    </p:spTree>
    <p:extLst>
      <p:ext uri="{BB962C8B-B14F-4D97-AF65-F5344CB8AC3E}">
        <p14:creationId xmlns:p14="http://schemas.microsoft.com/office/powerpoint/2010/main" val="3271062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4. </a:t>
            </a:r>
            <a:br>
              <a:rPr lang="en-US" dirty="0">
                <a:solidFill>
                  <a:srgbClr val="575F6D"/>
                </a:solidFill>
              </a:rPr>
            </a:br>
            <a:r>
              <a:rPr lang="en-US" dirty="0">
                <a:solidFill>
                  <a:schemeClr val="accent6">
                    <a:lumMod val="75000"/>
                  </a:schemeClr>
                </a:solidFill>
              </a:rPr>
              <a:t>Conducting Observations</a:t>
            </a:r>
          </a:p>
        </p:txBody>
      </p:sp>
      <p:sp>
        <p:nvSpPr>
          <p:cNvPr id="3" name="Content Placeholder 2"/>
          <p:cNvSpPr>
            <a:spLocks noGrp="1"/>
          </p:cNvSpPr>
          <p:nvPr>
            <p:ph idx="1"/>
          </p:nvPr>
        </p:nvSpPr>
        <p:spPr/>
        <p:txBody>
          <a:bodyPr>
            <a:normAutofit fontScale="85000" lnSpcReduction="10000"/>
          </a:bodyPr>
          <a:lstStyle/>
          <a:p>
            <a:pPr marL="114300" indent="0">
              <a:buNone/>
            </a:pPr>
            <a:r>
              <a:rPr lang="en-US" dirty="0"/>
              <a:t>Prior to attending a meeting and utilizing the TOM 2.0, there are some basic instructions on how to prepare.</a:t>
            </a:r>
          </a:p>
          <a:p>
            <a:endParaRPr lang="en-US" sz="800" dirty="0"/>
          </a:p>
          <a:p>
            <a:r>
              <a:rPr lang="en-US" b="1" dirty="0"/>
              <a:t>Learning Objectives:</a:t>
            </a:r>
          </a:p>
          <a:p>
            <a:pPr lvl="1"/>
            <a:r>
              <a:rPr lang="en-US" dirty="0"/>
              <a:t>Discuss and understand the ID structure at your site</a:t>
            </a:r>
          </a:p>
          <a:p>
            <a:pPr lvl="1"/>
            <a:r>
              <a:rPr lang="en-US" dirty="0"/>
              <a:t>Learn how to prepare for a meeting observation</a:t>
            </a:r>
          </a:p>
          <a:p>
            <a:pPr lvl="1"/>
            <a:r>
              <a:rPr lang="en-US" dirty="0"/>
              <a:t>Become familiar with the TOM 2.0 form</a:t>
            </a:r>
          </a:p>
          <a:p>
            <a:pPr lvl="1"/>
            <a:r>
              <a:rPr lang="en-US" dirty="0"/>
              <a:t>Understand the different meeting types</a:t>
            </a:r>
          </a:p>
          <a:p>
            <a:pPr lvl="1"/>
            <a:r>
              <a:rPr lang="en-US" dirty="0"/>
              <a:t>Understand what types of notes and comments to record</a:t>
            </a:r>
          </a:p>
          <a:p>
            <a:pPr lvl="1"/>
            <a:r>
              <a:rPr lang="en-US" dirty="0"/>
              <a:t>Understand what indicators may require follow up with the facilitator</a:t>
            </a:r>
          </a:p>
          <a:p>
            <a:pPr lvl="1"/>
            <a:endParaRPr lang="en-US" dirty="0"/>
          </a:p>
        </p:txBody>
      </p:sp>
    </p:spTree>
    <p:extLst>
      <p:ext uri="{BB962C8B-B14F-4D97-AF65-F5344CB8AC3E}">
        <p14:creationId xmlns:p14="http://schemas.microsoft.com/office/powerpoint/2010/main" val="308782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rPr>
              <a:t>Goals of Training</a:t>
            </a:r>
          </a:p>
        </p:txBody>
      </p:sp>
      <p:sp>
        <p:nvSpPr>
          <p:cNvPr id="3" name="Content Placeholder 2"/>
          <p:cNvSpPr>
            <a:spLocks noGrp="1"/>
          </p:cNvSpPr>
          <p:nvPr>
            <p:ph idx="1"/>
          </p:nvPr>
        </p:nvSpPr>
        <p:spPr/>
        <p:txBody>
          <a:bodyPr>
            <a:normAutofit fontScale="85000" lnSpcReduction="20000"/>
          </a:bodyPr>
          <a:lstStyle/>
          <a:p>
            <a:r>
              <a:rPr lang="en-US" dirty="0"/>
              <a:t>This presentation is intended to be used along with the TOM 2.0 User Manual to provide observers in collaborating communities with sufficient information to utilize the tool.</a:t>
            </a:r>
          </a:p>
          <a:p>
            <a:endParaRPr lang="en-US" dirty="0"/>
          </a:p>
          <a:p>
            <a:r>
              <a:rPr lang="en-US" b="1" dirty="0"/>
              <a:t>At the end of this training, you should:</a:t>
            </a:r>
          </a:p>
          <a:p>
            <a:pPr lvl="1"/>
            <a:r>
              <a:rPr lang="en-US" dirty="0"/>
              <a:t>Have received an ample review of the Wraparound process</a:t>
            </a:r>
          </a:p>
          <a:p>
            <a:pPr lvl="1"/>
            <a:r>
              <a:rPr lang="en-US" dirty="0"/>
              <a:t>Understand the purpose and structure of the TOM 2.0</a:t>
            </a:r>
          </a:p>
          <a:p>
            <a:pPr lvl="1"/>
            <a:r>
              <a:rPr lang="en-US" dirty="0"/>
              <a:t>Understand the general TOM 2.0 administration procedures</a:t>
            </a:r>
          </a:p>
          <a:p>
            <a:pPr lvl="1"/>
            <a:r>
              <a:rPr lang="en-US" dirty="0"/>
              <a:t>Become acquainted with the TOM 2.0 subscales and indicators</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0217383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4. </a:t>
            </a:r>
            <a:br>
              <a:rPr lang="en-US" dirty="0">
                <a:solidFill>
                  <a:srgbClr val="575F6D"/>
                </a:solidFill>
              </a:rPr>
            </a:br>
            <a:r>
              <a:rPr lang="en-US" dirty="0">
                <a:solidFill>
                  <a:schemeClr val="accent6">
                    <a:lumMod val="75000"/>
                  </a:schemeClr>
                </a:solidFill>
              </a:rPr>
              <a:t>ID Numbers</a:t>
            </a:r>
          </a:p>
        </p:txBody>
      </p:sp>
      <p:sp>
        <p:nvSpPr>
          <p:cNvPr id="3" name="Content Placeholder 2"/>
          <p:cNvSpPr>
            <a:spLocks noGrp="1"/>
          </p:cNvSpPr>
          <p:nvPr>
            <p:ph idx="1"/>
          </p:nvPr>
        </p:nvSpPr>
        <p:spPr>
          <a:xfrm>
            <a:off x="457200" y="1600200"/>
            <a:ext cx="7620000" cy="5029200"/>
          </a:xfrm>
        </p:spPr>
        <p:txBody>
          <a:bodyPr>
            <a:normAutofit fontScale="70000" lnSpcReduction="20000"/>
          </a:bodyPr>
          <a:lstStyle/>
          <a:p>
            <a:r>
              <a:rPr lang="en-US" dirty="0"/>
              <a:t>Someone at your site must be responsible for coordinating and monitoring the completion of TOM 2.0 observations.</a:t>
            </a:r>
          </a:p>
          <a:p>
            <a:r>
              <a:rPr lang="en-US" dirty="0"/>
              <a:t>This individual must also keep track of families for whom Wraparound fidelity is being assessed via the TOM 2.0.</a:t>
            </a:r>
          </a:p>
          <a:p>
            <a:r>
              <a:rPr lang="en-US" dirty="0"/>
              <a:t>For consistency, our research team developed a tracking system that may be used, and contains:</a:t>
            </a:r>
          </a:p>
          <a:p>
            <a:pPr lvl="1"/>
            <a:r>
              <a:rPr lang="en-US" dirty="0"/>
              <a:t>Project ID</a:t>
            </a:r>
          </a:p>
          <a:p>
            <a:pPr lvl="1"/>
            <a:r>
              <a:rPr lang="en-US" dirty="0"/>
              <a:t>Youth/Family ID</a:t>
            </a:r>
          </a:p>
          <a:p>
            <a:pPr lvl="1"/>
            <a:r>
              <a:rPr lang="en-US" dirty="0"/>
              <a:t>Facilitator ID</a:t>
            </a:r>
          </a:p>
          <a:p>
            <a:pPr lvl="1"/>
            <a:r>
              <a:rPr lang="en-US" dirty="0"/>
              <a:t>Observer ID</a:t>
            </a:r>
          </a:p>
          <a:p>
            <a:pPr lvl="1"/>
            <a:r>
              <a:rPr lang="en-US" dirty="0"/>
              <a:t>Time Frame</a:t>
            </a:r>
          </a:p>
          <a:p>
            <a:pPr lvl="1"/>
            <a:endParaRPr lang="en-US" dirty="0"/>
          </a:p>
          <a:p>
            <a:r>
              <a:rPr lang="en-US" b="1" dirty="0"/>
              <a:t>Discussion:</a:t>
            </a:r>
          </a:p>
          <a:p>
            <a:pPr lvl="1"/>
            <a:r>
              <a:rPr lang="en-US" b="1" i="1" u="sng" dirty="0">
                <a:solidFill>
                  <a:srgbClr val="C00000"/>
                </a:solidFill>
              </a:rPr>
              <a:t>How will your site implement a standardized ID structure?</a:t>
            </a:r>
          </a:p>
        </p:txBody>
      </p:sp>
    </p:spTree>
    <p:extLst>
      <p:ext uri="{BB962C8B-B14F-4D97-AF65-F5344CB8AC3E}">
        <p14:creationId xmlns:p14="http://schemas.microsoft.com/office/powerpoint/2010/main" val="245247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fade">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a:solidFill>
                  <a:schemeClr val="accent3"/>
                </a:solidFill>
              </a:rPr>
              <a:t>Chapter 4. </a:t>
            </a:r>
            <a:br>
              <a:rPr lang="en-US" dirty="0">
                <a:solidFill>
                  <a:srgbClr val="575F6D"/>
                </a:solidFill>
              </a:rPr>
            </a:br>
            <a:r>
              <a:rPr lang="en-US" sz="3600" dirty="0">
                <a:solidFill>
                  <a:schemeClr val="accent6">
                    <a:lumMod val="75000"/>
                  </a:schemeClr>
                </a:solidFill>
              </a:rPr>
              <a:t>Before you go to the team meeting, ensure you have the necessary materials:</a:t>
            </a:r>
            <a:endParaRPr lang="en-US" sz="4900" dirty="0">
              <a:solidFill>
                <a:schemeClr val="accent6">
                  <a:lumMod val="75000"/>
                </a:schemeClr>
              </a:solidFill>
            </a:endParaRPr>
          </a:p>
        </p:txBody>
      </p:sp>
      <p:sp>
        <p:nvSpPr>
          <p:cNvPr id="3" name="Content Placeholder 2"/>
          <p:cNvSpPr>
            <a:spLocks noGrp="1"/>
          </p:cNvSpPr>
          <p:nvPr>
            <p:ph idx="1"/>
          </p:nvPr>
        </p:nvSpPr>
        <p:spPr/>
        <p:txBody>
          <a:bodyPr>
            <a:normAutofit/>
          </a:bodyPr>
          <a:lstStyle/>
          <a:p>
            <a:pPr lvl="1"/>
            <a:r>
              <a:rPr lang="en-US" dirty="0"/>
              <a:t>Information on meeting location and time</a:t>
            </a:r>
          </a:p>
          <a:p>
            <a:pPr lvl="1"/>
            <a:r>
              <a:rPr lang="en-US" dirty="0"/>
              <a:t>TOM 2.0 form and User Manual</a:t>
            </a:r>
          </a:p>
          <a:p>
            <a:pPr lvl="1"/>
            <a:r>
              <a:rPr lang="en-US" dirty="0"/>
              <a:t>An information sheet to explain the TOM 2.0 administration and evaluation to team members</a:t>
            </a:r>
          </a:p>
          <a:p>
            <a:pPr lvl="1"/>
            <a:r>
              <a:rPr lang="en-US" dirty="0"/>
              <a:t>Consent form(s), if required</a:t>
            </a:r>
          </a:p>
          <a:p>
            <a:pPr lvl="1"/>
            <a:r>
              <a:rPr lang="en-US" dirty="0"/>
              <a:t>Gift cards or other honoraria for participants, if being provided</a:t>
            </a:r>
          </a:p>
          <a:p>
            <a:pPr lvl="1"/>
            <a:r>
              <a:rPr lang="en-US" dirty="0"/>
              <a:t>Gift card receipts, if applicable</a:t>
            </a:r>
          </a:p>
        </p:txBody>
      </p:sp>
    </p:spTree>
    <p:extLst>
      <p:ext uri="{BB962C8B-B14F-4D97-AF65-F5344CB8AC3E}">
        <p14:creationId xmlns:p14="http://schemas.microsoft.com/office/powerpoint/2010/main" val="48037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4. </a:t>
            </a:r>
            <a:br>
              <a:rPr lang="en-US" dirty="0">
                <a:solidFill>
                  <a:srgbClr val="575F6D"/>
                </a:solidFill>
              </a:rPr>
            </a:br>
            <a:r>
              <a:rPr lang="en-US" sz="3600" dirty="0">
                <a:solidFill>
                  <a:schemeClr val="accent6">
                    <a:lumMod val="75000"/>
                  </a:schemeClr>
                </a:solidFill>
              </a:rPr>
              <a:t>Upon arriving to the team meeting, you should:</a:t>
            </a:r>
            <a:endParaRPr lang="en-US" sz="3600" b="1" dirty="0">
              <a:solidFill>
                <a:schemeClr val="accent6">
                  <a:lumMod val="75000"/>
                </a:schemeClr>
              </a:solidFill>
            </a:endParaRPr>
          </a:p>
        </p:txBody>
      </p:sp>
      <p:sp>
        <p:nvSpPr>
          <p:cNvPr id="3" name="Content Placeholder 2"/>
          <p:cNvSpPr>
            <a:spLocks noGrp="1"/>
          </p:cNvSpPr>
          <p:nvPr>
            <p:ph idx="1"/>
          </p:nvPr>
        </p:nvSpPr>
        <p:spPr/>
        <p:txBody>
          <a:bodyPr>
            <a:normAutofit fontScale="70000" lnSpcReduction="20000"/>
          </a:bodyPr>
          <a:lstStyle/>
          <a:p>
            <a:pPr lvl="1"/>
            <a:r>
              <a:rPr lang="en-US" sz="4200" dirty="0"/>
              <a:t>Introduce yourself</a:t>
            </a:r>
          </a:p>
          <a:p>
            <a:pPr lvl="1"/>
            <a:r>
              <a:rPr lang="en-US" sz="4200" dirty="0"/>
              <a:t>Remind or explain to team members of the evaluation purpose</a:t>
            </a:r>
          </a:p>
          <a:p>
            <a:pPr lvl="1"/>
            <a:r>
              <a:rPr lang="en-US" sz="4200" dirty="0"/>
              <a:t>Have the family sign the Informed Consent form, if necessary</a:t>
            </a:r>
          </a:p>
          <a:p>
            <a:pPr lvl="1"/>
            <a:r>
              <a:rPr lang="en-US" sz="4200" dirty="0"/>
              <a:t>Sit in a corner or away from the table, if possible</a:t>
            </a:r>
          </a:p>
          <a:p>
            <a:pPr lvl="1"/>
            <a:r>
              <a:rPr lang="en-US" sz="4200" dirty="0"/>
              <a:t>Begin filling out cover sheet information</a:t>
            </a:r>
          </a:p>
          <a:p>
            <a:pPr lvl="1"/>
            <a:r>
              <a:rPr lang="en-US" sz="4200" dirty="0"/>
              <a:t>Ensure you have the correct ID number for the youth and family</a:t>
            </a:r>
          </a:p>
          <a:p>
            <a:pPr lvl="1"/>
            <a:endParaRPr lang="en-US" dirty="0"/>
          </a:p>
        </p:txBody>
      </p:sp>
    </p:spTree>
    <p:extLst>
      <p:ext uri="{BB962C8B-B14F-4D97-AF65-F5344CB8AC3E}">
        <p14:creationId xmlns:p14="http://schemas.microsoft.com/office/powerpoint/2010/main" val="3978367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4. </a:t>
            </a:r>
            <a:br>
              <a:rPr lang="en-US" dirty="0">
                <a:solidFill>
                  <a:srgbClr val="575F6D"/>
                </a:solidFill>
              </a:rPr>
            </a:br>
            <a:r>
              <a:rPr lang="en-US" sz="3600" dirty="0">
                <a:solidFill>
                  <a:schemeClr val="accent6">
                    <a:lumMod val="75000"/>
                  </a:schemeClr>
                </a:solidFill>
              </a:rPr>
              <a:t>Complete the following information on the TOM 2.0 cover sheet:</a:t>
            </a:r>
          </a:p>
        </p:txBody>
      </p:sp>
      <p:sp>
        <p:nvSpPr>
          <p:cNvPr id="3" name="Content Placeholder 2"/>
          <p:cNvSpPr>
            <a:spLocks noGrp="1"/>
          </p:cNvSpPr>
          <p:nvPr>
            <p:ph idx="1"/>
          </p:nvPr>
        </p:nvSpPr>
        <p:spPr>
          <a:xfrm>
            <a:off x="457200" y="1600200"/>
            <a:ext cx="7620000" cy="4724400"/>
          </a:xfrm>
        </p:spPr>
        <p:txBody>
          <a:bodyPr>
            <a:normAutofit/>
          </a:bodyPr>
          <a:lstStyle/>
          <a:p>
            <a:pPr lvl="1"/>
            <a:r>
              <a:rPr lang="en-US" dirty="0"/>
              <a:t>Youth’s Gender</a:t>
            </a:r>
          </a:p>
          <a:p>
            <a:pPr lvl="1"/>
            <a:r>
              <a:rPr lang="en-US" dirty="0"/>
              <a:t>Youth’s DOB and/or age</a:t>
            </a:r>
          </a:p>
          <a:p>
            <a:pPr lvl="1"/>
            <a:r>
              <a:rPr lang="en-US" dirty="0"/>
              <a:t>Youth’s Race</a:t>
            </a:r>
          </a:p>
          <a:p>
            <a:pPr lvl="1"/>
            <a:r>
              <a:rPr lang="en-US" dirty="0"/>
              <a:t>Appropriate ID numbers</a:t>
            </a:r>
          </a:p>
          <a:p>
            <a:pPr lvl="1"/>
            <a:r>
              <a:rPr lang="en-US" dirty="0"/>
              <a:t>Meeting date</a:t>
            </a:r>
          </a:p>
          <a:p>
            <a:pPr lvl="1"/>
            <a:r>
              <a:rPr lang="en-US" dirty="0"/>
              <a:t>Meeting place</a:t>
            </a:r>
          </a:p>
          <a:p>
            <a:pPr lvl="1"/>
            <a:r>
              <a:rPr lang="en-US" dirty="0"/>
              <a:t>Meeting length </a:t>
            </a:r>
          </a:p>
          <a:p>
            <a:pPr lvl="1"/>
            <a:r>
              <a:rPr lang="en-US" dirty="0"/>
              <a:t>Type of Meeting</a:t>
            </a:r>
          </a:p>
        </p:txBody>
      </p:sp>
    </p:spTree>
    <p:extLst>
      <p:ext uri="{BB962C8B-B14F-4D97-AF65-F5344CB8AC3E}">
        <p14:creationId xmlns:p14="http://schemas.microsoft.com/office/powerpoint/2010/main" val="7611156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4. </a:t>
            </a:r>
            <a:br>
              <a:rPr lang="en-US" dirty="0">
                <a:solidFill>
                  <a:srgbClr val="575F6D"/>
                </a:solidFill>
              </a:rPr>
            </a:br>
            <a:r>
              <a:rPr lang="en-US" dirty="0">
                <a:solidFill>
                  <a:schemeClr val="accent6">
                    <a:lumMod val="75000"/>
                  </a:schemeClr>
                </a:solidFill>
              </a:rPr>
              <a:t>Meeting Types</a:t>
            </a:r>
          </a:p>
        </p:txBody>
      </p:sp>
      <p:sp>
        <p:nvSpPr>
          <p:cNvPr id="3" name="Content Placeholder 2"/>
          <p:cNvSpPr>
            <a:spLocks noGrp="1"/>
          </p:cNvSpPr>
          <p:nvPr>
            <p:ph idx="1"/>
          </p:nvPr>
        </p:nvSpPr>
        <p:spPr>
          <a:xfrm>
            <a:off x="457200" y="1600200"/>
            <a:ext cx="7696200" cy="4800600"/>
          </a:xfrm>
        </p:spPr>
        <p:txBody>
          <a:bodyPr>
            <a:normAutofit/>
          </a:bodyPr>
          <a:lstStyle/>
          <a:p>
            <a:r>
              <a:rPr lang="en-US" sz="2800" dirty="0"/>
              <a:t>Initial team/planning</a:t>
            </a:r>
          </a:p>
          <a:p>
            <a:r>
              <a:rPr lang="en-US" sz="2800" dirty="0"/>
              <a:t>Follow-up meeting</a:t>
            </a:r>
          </a:p>
          <a:p>
            <a:r>
              <a:rPr lang="en-US" sz="2800" dirty="0"/>
              <a:t>Transition/discharge meeting</a:t>
            </a:r>
          </a:p>
          <a:p>
            <a:r>
              <a:rPr lang="en-US" sz="2800" dirty="0"/>
              <a:t>Other</a:t>
            </a:r>
          </a:p>
          <a:p>
            <a:endParaRPr lang="en-US" sz="1100" dirty="0"/>
          </a:p>
          <a:p>
            <a:r>
              <a:rPr lang="en-US" sz="2800" b="1" dirty="0"/>
              <a:t>Discussion:</a:t>
            </a:r>
          </a:p>
          <a:p>
            <a:pPr lvl="1"/>
            <a:r>
              <a:rPr lang="en-US" b="1" i="1" u="sng" dirty="0">
                <a:solidFill>
                  <a:srgbClr val="C00000"/>
                </a:solidFill>
              </a:rPr>
              <a:t>Are there different or more specific terms for meeting types in your program or site?</a:t>
            </a:r>
          </a:p>
        </p:txBody>
      </p:sp>
    </p:spTree>
    <p:extLst>
      <p:ext uri="{BB962C8B-B14F-4D97-AF65-F5344CB8AC3E}">
        <p14:creationId xmlns:p14="http://schemas.microsoft.com/office/powerpoint/2010/main" val="2386680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fontScale="90000"/>
          </a:bodyPr>
          <a:lstStyle/>
          <a:p>
            <a:r>
              <a:rPr lang="en-US" sz="3000" dirty="0">
                <a:solidFill>
                  <a:schemeClr val="accent3"/>
                </a:solidFill>
              </a:rPr>
              <a:t>Chapter 4. </a:t>
            </a:r>
            <a:br>
              <a:rPr lang="en-US" sz="4400" dirty="0">
                <a:solidFill>
                  <a:srgbClr val="575F6D"/>
                </a:solidFill>
              </a:rPr>
            </a:br>
            <a:r>
              <a:rPr lang="en-US" dirty="0">
                <a:solidFill>
                  <a:schemeClr val="accent6">
                    <a:lumMod val="75000"/>
                  </a:schemeClr>
                </a:solidFill>
              </a:rPr>
              <a:t>Team Members and Attendance</a:t>
            </a:r>
          </a:p>
        </p:txBody>
      </p:sp>
      <p:sp>
        <p:nvSpPr>
          <p:cNvPr id="3" name="Content Placeholder 2"/>
          <p:cNvSpPr>
            <a:spLocks noGrp="1"/>
          </p:cNvSpPr>
          <p:nvPr>
            <p:ph idx="1"/>
          </p:nvPr>
        </p:nvSpPr>
        <p:spPr/>
        <p:txBody>
          <a:bodyPr>
            <a:normAutofit/>
          </a:bodyPr>
          <a:lstStyle/>
          <a:p>
            <a:r>
              <a:rPr lang="en-US" sz="2400" dirty="0"/>
              <a:t>The observer should record the number of team members present at the meeting in the “Team Membership and Meeting Attendance” section of the cover page.</a:t>
            </a:r>
          </a:p>
          <a:p>
            <a:r>
              <a:rPr lang="en-US" sz="2400" dirty="0"/>
              <a:t>Ideally, the observer will have spoken with the facilitator prior to the meeting to collect information about team membership.</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805" y="3942131"/>
            <a:ext cx="8677275" cy="2695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564667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4. </a:t>
            </a:r>
            <a:br>
              <a:rPr lang="en-US" dirty="0">
                <a:solidFill>
                  <a:srgbClr val="575F6D"/>
                </a:solidFill>
              </a:rPr>
            </a:br>
            <a:r>
              <a:rPr lang="en-US" sz="3100" dirty="0">
                <a:solidFill>
                  <a:schemeClr val="accent6">
                    <a:lumMod val="75000"/>
                  </a:schemeClr>
                </a:solidFill>
              </a:rPr>
              <a:t>As a trained observer, you should be prepared to listen to information relevant to the 36 indicators</a:t>
            </a:r>
          </a:p>
        </p:txBody>
      </p:sp>
      <p:sp>
        <p:nvSpPr>
          <p:cNvPr id="3" name="Content Placeholder 2"/>
          <p:cNvSpPr>
            <a:spLocks noGrp="1"/>
          </p:cNvSpPr>
          <p:nvPr>
            <p:ph idx="1"/>
          </p:nvPr>
        </p:nvSpPr>
        <p:spPr/>
        <p:txBody>
          <a:bodyPr>
            <a:normAutofit/>
          </a:bodyPr>
          <a:lstStyle/>
          <a:p>
            <a:r>
              <a:rPr lang="en-US" sz="2600" dirty="0"/>
              <a:t>As the meeting progresses, you may record your scores for relevant indicators. You may also record your observations in the notes area to the right of each subscale, or on the comments section of page 5.</a:t>
            </a:r>
          </a:p>
          <a:p>
            <a:r>
              <a:rPr lang="en-US" sz="2600" dirty="0"/>
              <a:t>Writing down your observations is a very important component of the TOM 2.0. These notes may be useful as you assign scores, and this information provides rich details that may be useful in constructing evaluation reports and guiding quality improvement efforts. </a:t>
            </a:r>
          </a:p>
          <a:p>
            <a:endParaRPr lang="en-US" dirty="0"/>
          </a:p>
        </p:txBody>
      </p:sp>
    </p:spTree>
    <p:extLst>
      <p:ext uri="{BB962C8B-B14F-4D97-AF65-F5344CB8AC3E}">
        <p14:creationId xmlns:p14="http://schemas.microsoft.com/office/powerpoint/2010/main" val="7563870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4. </a:t>
            </a:r>
            <a:br>
              <a:rPr lang="en-US" dirty="0">
                <a:solidFill>
                  <a:srgbClr val="575F6D"/>
                </a:solidFill>
              </a:rPr>
            </a:br>
            <a:r>
              <a:rPr lang="en-US" dirty="0">
                <a:solidFill>
                  <a:schemeClr val="accent6">
                    <a:lumMod val="75000"/>
                  </a:schemeClr>
                </a:solidFill>
              </a:rPr>
              <a:t>Recording Observer Notes</a:t>
            </a:r>
          </a:p>
        </p:txBody>
      </p:sp>
      <p:sp>
        <p:nvSpPr>
          <p:cNvPr id="3" name="Content Placeholder 2"/>
          <p:cNvSpPr>
            <a:spLocks noGrp="1"/>
          </p:cNvSpPr>
          <p:nvPr>
            <p:ph idx="1"/>
          </p:nvPr>
        </p:nvSpPr>
        <p:spPr>
          <a:xfrm>
            <a:off x="457200" y="1600200"/>
            <a:ext cx="7620000" cy="5029200"/>
          </a:xfrm>
        </p:spPr>
        <p:txBody>
          <a:bodyPr>
            <a:normAutofit fontScale="70000" lnSpcReduction="20000"/>
          </a:bodyPr>
          <a:lstStyle/>
          <a:p>
            <a:r>
              <a:rPr lang="en-US" b="1" dirty="0"/>
              <a:t>Example of notes and comments to include:</a:t>
            </a:r>
          </a:p>
          <a:p>
            <a:pPr lvl="1"/>
            <a:r>
              <a:rPr lang="en-US" dirty="0"/>
              <a:t>Example of why you scored “yes” or “no” for certain indicators</a:t>
            </a:r>
          </a:p>
          <a:p>
            <a:pPr lvl="1"/>
            <a:r>
              <a:rPr lang="en-US" dirty="0"/>
              <a:t>Non-verbal communication that clarifies scoring</a:t>
            </a:r>
          </a:p>
          <a:p>
            <a:pPr lvl="1"/>
            <a:r>
              <a:rPr lang="en-US" dirty="0"/>
              <a:t>Non-verbal communication that adds details to scoring</a:t>
            </a:r>
          </a:p>
          <a:p>
            <a:pPr lvl="1"/>
            <a:r>
              <a:rPr lang="en-US" dirty="0"/>
              <a:t>General background comments to help understand the meeting</a:t>
            </a:r>
          </a:p>
          <a:p>
            <a:pPr lvl="1"/>
            <a:r>
              <a:rPr lang="en-US" dirty="0"/>
              <a:t>Summary comments that will help provide additional information for the evaluation</a:t>
            </a:r>
          </a:p>
          <a:p>
            <a:r>
              <a:rPr lang="en-US" b="1" dirty="0"/>
              <a:t>Example of notes and comments </a:t>
            </a:r>
            <a:r>
              <a:rPr lang="en-US" b="1" u="sng" dirty="0">
                <a:solidFill>
                  <a:srgbClr val="FF0000"/>
                </a:solidFill>
              </a:rPr>
              <a:t>NOT</a:t>
            </a:r>
            <a:r>
              <a:rPr lang="en-US" b="1" dirty="0">
                <a:solidFill>
                  <a:srgbClr val="FF0000"/>
                </a:solidFill>
              </a:rPr>
              <a:t> </a:t>
            </a:r>
            <a:r>
              <a:rPr lang="en-US" b="1" dirty="0"/>
              <a:t>to include:</a:t>
            </a:r>
          </a:p>
          <a:p>
            <a:pPr lvl="1"/>
            <a:r>
              <a:rPr lang="en-US" dirty="0"/>
              <a:t>Do NOT use names. Instead, use roles, job titles, or initials</a:t>
            </a:r>
          </a:p>
          <a:p>
            <a:pPr lvl="1"/>
            <a:r>
              <a:rPr lang="en-US" dirty="0"/>
              <a:t>Do NOT give only your opinions, present specific evidence in the comments</a:t>
            </a:r>
          </a:p>
          <a:p>
            <a:pPr lvl="2"/>
            <a:r>
              <a:rPr lang="en-US" b="1" dirty="0"/>
              <a:t>Example</a:t>
            </a:r>
            <a:r>
              <a:rPr lang="en-US" dirty="0"/>
              <a:t>: rather than writing “The youth seemed angry,” say instead, “The youth sat the entire meeting with a scowl on their face and their arms folded across their chest. When they spoke their voice volume was loud and their voice tone was harsh.”</a:t>
            </a:r>
          </a:p>
          <a:p>
            <a:pPr lvl="1"/>
            <a:endParaRPr lang="en-US" dirty="0"/>
          </a:p>
        </p:txBody>
      </p:sp>
    </p:spTree>
    <p:extLst>
      <p:ext uri="{BB962C8B-B14F-4D97-AF65-F5344CB8AC3E}">
        <p14:creationId xmlns:p14="http://schemas.microsoft.com/office/powerpoint/2010/main" val="355072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fade">
                                      <p:cBhvr>
                                        <p:cTn id="4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4. </a:t>
            </a:r>
            <a:br>
              <a:rPr lang="en-US" dirty="0">
                <a:solidFill>
                  <a:srgbClr val="575F6D"/>
                </a:solidFill>
              </a:rPr>
            </a:br>
            <a:r>
              <a:rPr lang="en-US" dirty="0">
                <a:solidFill>
                  <a:schemeClr val="accent6">
                    <a:lumMod val="75000"/>
                  </a:schemeClr>
                </a:solidFill>
              </a:rPr>
              <a:t>When to Score the TOM 2.0</a:t>
            </a:r>
          </a:p>
        </p:txBody>
      </p:sp>
      <p:sp>
        <p:nvSpPr>
          <p:cNvPr id="3" name="Content Placeholder 2"/>
          <p:cNvSpPr>
            <a:spLocks noGrp="1"/>
          </p:cNvSpPr>
          <p:nvPr>
            <p:ph idx="1"/>
          </p:nvPr>
        </p:nvSpPr>
        <p:spPr/>
        <p:txBody>
          <a:bodyPr>
            <a:normAutofit/>
          </a:bodyPr>
          <a:lstStyle/>
          <a:p>
            <a:r>
              <a:rPr lang="en-US" sz="2800" dirty="0"/>
              <a:t>After the meeting, plan on taking 30-60 minutes to sit down with your manual and TOM 2.0 form to review notes and complete your scoring while the meeting is still fresh in your mind. </a:t>
            </a:r>
          </a:p>
          <a:p>
            <a:r>
              <a:rPr lang="en-US" sz="2800" dirty="0"/>
              <a:t>For some indicators, you may feel the need to review your score against criteria in the manual. </a:t>
            </a:r>
          </a:p>
          <a:p>
            <a:r>
              <a:rPr lang="en-US" sz="2800" dirty="0"/>
              <a:t>Revising a score after reviewing the manual is acceptable as long as you are </a:t>
            </a:r>
            <a:r>
              <a:rPr lang="en-US" sz="2800" b="1" i="1" dirty="0"/>
              <a:t>sure</a:t>
            </a:r>
            <a:r>
              <a:rPr lang="en-US" sz="2800" dirty="0"/>
              <a:t> the new score is the most appropriate one for the meeting. </a:t>
            </a:r>
          </a:p>
        </p:txBody>
      </p:sp>
    </p:spTree>
    <p:extLst>
      <p:ext uri="{BB962C8B-B14F-4D97-AF65-F5344CB8AC3E}">
        <p14:creationId xmlns:p14="http://schemas.microsoft.com/office/powerpoint/2010/main" val="227345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4. </a:t>
            </a:r>
            <a:br>
              <a:rPr lang="en-US" dirty="0">
                <a:solidFill>
                  <a:srgbClr val="575F6D"/>
                </a:solidFill>
              </a:rPr>
            </a:br>
            <a:r>
              <a:rPr lang="en-US" dirty="0">
                <a:solidFill>
                  <a:schemeClr val="accent6">
                    <a:lumMod val="75000"/>
                  </a:schemeClr>
                </a:solidFill>
              </a:rPr>
              <a:t>Follow Up</a:t>
            </a:r>
          </a:p>
        </p:txBody>
      </p:sp>
      <p:sp>
        <p:nvSpPr>
          <p:cNvPr id="3" name="Content Placeholder 2"/>
          <p:cNvSpPr>
            <a:spLocks noGrp="1"/>
          </p:cNvSpPr>
          <p:nvPr>
            <p:ph idx="1"/>
          </p:nvPr>
        </p:nvSpPr>
        <p:spPr>
          <a:xfrm>
            <a:off x="457200" y="1600200"/>
            <a:ext cx="7620000" cy="5105400"/>
          </a:xfrm>
        </p:spPr>
        <p:txBody>
          <a:bodyPr>
            <a:normAutofit fontScale="77500" lnSpcReduction="20000"/>
          </a:bodyPr>
          <a:lstStyle/>
          <a:p>
            <a:r>
              <a:rPr lang="en-US" dirty="0"/>
              <a:t>Before or after the meeting, the observer should ask the facilitator about who is formally on the team and who was missing for the meeting being observed.</a:t>
            </a:r>
          </a:p>
          <a:p>
            <a:r>
              <a:rPr lang="en-US" dirty="0"/>
              <a:t>For some indicators, it may be difficult to assign scores without additional information. For these indicators, following up or debriefing with the facilitator may be necessary.</a:t>
            </a:r>
          </a:p>
          <a:p>
            <a:r>
              <a:rPr lang="en-US" dirty="0"/>
              <a:t>The following indicators may require follow up:</a:t>
            </a:r>
          </a:p>
          <a:p>
            <a:pPr lvl="1"/>
            <a:r>
              <a:rPr lang="en-US" dirty="0"/>
              <a:t>Cover sheet</a:t>
            </a:r>
          </a:p>
          <a:p>
            <a:pPr lvl="1"/>
            <a:r>
              <a:rPr lang="en-US" dirty="0"/>
              <a:t>1c.</a:t>
            </a:r>
          </a:p>
          <a:p>
            <a:pPr lvl="1"/>
            <a:r>
              <a:rPr lang="en-US" dirty="0"/>
              <a:t>1d.</a:t>
            </a:r>
          </a:p>
          <a:p>
            <a:pPr lvl="1"/>
            <a:r>
              <a:rPr lang="en-US" dirty="0"/>
              <a:t>1e.</a:t>
            </a:r>
          </a:p>
          <a:p>
            <a:r>
              <a:rPr lang="en-US" b="1" dirty="0"/>
              <a:t>Discussion:</a:t>
            </a:r>
          </a:p>
          <a:p>
            <a:pPr lvl="1"/>
            <a:r>
              <a:rPr lang="en-US" b="1" i="1" u="sng" dirty="0">
                <a:solidFill>
                  <a:srgbClr val="C00000"/>
                </a:solidFill>
              </a:rPr>
              <a:t>Do you foresee any issues in following up with the facilitator?</a:t>
            </a:r>
            <a:endParaRPr lang="en-US" dirty="0">
              <a:solidFill>
                <a:srgbClr val="C00000"/>
              </a:solidFill>
            </a:endParaRPr>
          </a:p>
          <a:p>
            <a:pPr marL="411480" lvl="1" indent="0">
              <a:buNone/>
            </a:pPr>
            <a:endParaRPr lang="en-US" dirty="0"/>
          </a:p>
        </p:txBody>
      </p:sp>
    </p:spTree>
    <p:extLst>
      <p:ext uri="{BB962C8B-B14F-4D97-AF65-F5344CB8AC3E}">
        <p14:creationId xmlns:p14="http://schemas.microsoft.com/office/powerpoint/2010/main" val="2477811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500"/>
                                        <p:tgtEl>
                                          <p:spTgt spid="3">
                                            <p:txEl>
                                              <p:pRg st="3" end="3"/>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rPr>
              <a:t>Purpose of the TOM Revision</a:t>
            </a:r>
          </a:p>
        </p:txBody>
      </p:sp>
      <p:sp>
        <p:nvSpPr>
          <p:cNvPr id="3" name="Content Placeholder 2"/>
          <p:cNvSpPr>
            <a:spLocks noGrp="1"/>
          </p:cNvSpPr>
          <p:nvPr>
            <p:ph idx="1"/>
          </p:nvPr>
        </p:nvSpPr>
        <p:spPr/>
        <p:txBody>
          <a:bodyPr>
            <a:normAutofit/>
          </a:bodyPr>
          <a:lstStyle/>
          <a:p>
            <a:r>
              <a:rPr lang="en-US" sz="2000" dirty="0"/>
              <a:t>Create a more practice-oriented tool that aligns with the NWI model</a:t>
            </a:r>
          </a:p>
          <a:p>
            <a:r>
              <a:rPr lang="en-US" sz="2000" dirty="0"/>
              <a:t>Streamline the tool to make it easier to administer</a:t>
            </a:r>
          </a:p>
          <a:p>
            <a:r>
              <a:rPr lang="en-US" sz="2000" dirty="0"/>
              <a:t>Remove redundant items</a:t>
            </a:r>
          </a:p>
          <a:p>
            <a:r>
              <a:rPr lang="en-US" sz="2000" dirty="0"/>
              <a:t>Make the language and terminology clearer and more consistent</a:t>
            </a:r>
          </a:p>
          <a:p>
            <a:r>
              <a:rPr lang="en-US" sz="2000" dirty="0"/>
              <a:t>Remove items that require follow-up and/or cannot be readily observed within most team meetings</a:t>
            </a:r>
          </a:p>
          <a:p>
            <a:r>
              <a:rPr lang="en-US" sz="2000" dirty="0"/>
              <a:t>Remove non-essential items that show little variability on the original TOM</a:t>
            </a:r>
          </a:p>
          <a:p>
            <a:r>
              <a:rPr lang="en-US" sz="2000" dirty="0"/>
              <a:t>Separate assessment of facilitation skills from fidelity to the Wraparound model</a:t>
            </a:r>
          </a:p>
          <a:p>
            <a:r>
              <a:rPr lang="en-US" sz="2000" dirty="0"/>
              <a:t>Strengthen conceptual clarity between subscales</a:t>
            </a:r>
          </a:p>
        </p:txBody>
      </p:sp>
    </p:spTree>
    <p:extLst>
      <p:ext uri="{BB962C8B-B14F-4D97-AF65-F5344CB8AC3E}">
        <p14:creationId xmlns:p14="http://schemas.microsoft.com/office/powerpoint/2010/main" val="23126726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4. </a:t>
            </a:r>
            <a:br>
              <a:rPr lang="en-US" dirty="0">
                <a:solidFill>
                  <a:srgbClr val="575F6D"/>
                </a:solidFill>
              </a:rPr>
            </a:br>
            <a:r>
              <a:rPr lang="en-US" dirty="0">
                <a:solidFill>
                  <a:schemeClr val="accent6">
                    <a:lumMod val="75000"/>
                  </a:schemeClr>
                </a:solidFill>
              </a:rPr>
              <a:t>Review</a:t>
            </a:r>
          </a:p>
        </p:txBody>
      </p:sp>
      <p:sp>
        <p:nvSpPr>
          <p:cNvPr id="3" name="Content Placeholder 2"/>
          <p:cNvSpPr>
            <a:spLocks noGrp="1"/>
          </p:cNvSpPr>
          <p:nvPr>
            <p:ph idx="1"/>
          </p:nvPr>
        </p:nvSpPr>
        <p:spPr/>
        <p:txBody>
          <a:bodyPr/>
          <a:lstStyle/>
          <a:p>
            <a:r>
              <a:rPr lang="en-US" b="1" dirty="0"/>
              <a:t>Learning Objectives:</a:t>
            </a:r>
          </a:p>
          <a:p>
            <a:pPr lvl="1"/>
            <a:r>
              <a:rPr lang="en-US" dirty="0"/>
              <a:t>Learn how to prepare for a meeting observation</a:t>
            </a:r>
          </a:p>
          <a:p>
            <a:pPr lvl="1"/>
            <a:r>
              <a:rPr lang="en-US" dirty="0"/>
              <a:t>Become familiar with the TOM 2.0 form</a:t>
            </a:r>
          </a:p>
          <a:p>
            <a:pPr lvl="1"/>
            <a:r>
              <a:rPr lang="en-US" dirty="0"/>
              <a:t>Understand the different meeting types</a:t>
            </a:r>
          </a:p>
          <a:p>
            <a:pPr lvl="1"/>
            <a:r>
              <a:rPr lang="en-US" dirty="0"/>
              <a:t>Understand what types of notes and comments to record</a:t>
            </a:r>
          </a:p>
          <a:p>
            <a:pPr lvl="1"/>
            <a:r>
              <a:rPr lang="en-US" dirty="0"/>
              <a:t>Understand what indicators may require follow up with the facilitator</a:t>
            </a:r>
          </a:p>
          <a:p>
            <a:endParaRPr lang="en-US" dirty="0"/>
          </a:p>
        </p:txBody>
      </p:sp>
    </p:spTree>
    <p:extLst>
      <p:ext uri="{BB962C8B-B14F-4D97-AF65-F5344CB8AC3E}">
        <p14:creationId xmlns:p14="http://schemas.microsoft.com/office/powerpoint/2010/main" val="157632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5. </a:t>
            </a:r>
            <a:br>
              <a:rPr lang="en-US" dirty="0">
                <a:solidFill>
                  <a:srgbClr val="575F6D"/>
                </a:solidFill>
              </a:rPr>
            </a:br>
            <a:r>
              <a:rPr lang="en-US" dirty="0">
                <a:solidFill>
                  <a:schemeClr val="accent6">
                    <a:lumMod val="75000"/>
                  </a:schemeClr>
                </a:solidFill>
              </a:rPr>
              <a:t>Scoring</a:t>
            </a:r>
          </a:p>
        </p:txBody>
      </p:sp>
      <p:sp>
        <p:nvSpPr>
          <p:cNvPr id="3" name="Content Placeholder 2"/>
          <p:cNvSpPr>
            <a:spLocks noGrp="1"/>
          </p:cNvSpPr>
          <p:nvPr>
            <p:ph idx="1"/>
          </p:nvPr>
        </p:nvSpPr>
        <p:spPr/>
        <p:txBody>
          <a:bodyPr>
            <a:normAutofit fontScale="77500" lnSpcReduction="20000"/>
          </a:bodyPr>
          <a:lstStyle/>
          <a:p>
            <a:pPr marL="114300" indent="0">
              <a:buNone/>
            </a:pPr>
            <a:r>
              <a:rPr lang="en-US" dirty="0"/>
              <a:t>An observer should be very familiar with the scoring rules for each indicator prior to conducting an observation.</a:t>
            </a:r>
          </a:p>
          <a:p>
            <a:endParaRPr lang="en-US" dirty="0"/>
          </a:p>
          <a:p>
            <a:r>
              <a:rPr lang="en-US" b="1" dirty="0"/>
              <a:t>Learning Objectives:</a:t>
            </a:r>
          </a:p>
          <a:p>
            <a:pPr lvl="1"/>
            <a:r>
              <a:rPr lang="en-US" dirty="0"/>
              <a:t>Understand the different types of issues to consider during the meeting and scoring process</a:t>
            </a:r>
          </a:p>
          <a:p>
            <a:pPr lvl="1"/>
            <a:r>
              <a:rPr lang="en-US" dirty="0"/>
              <a:t>Become acquainted with the structure of the scoring rules</a:t>
            </a:r>
          </a:p>
          <a:p>
            <a:pPr marL="411480" lvl="1" indent="0">
              <a:buNone/>
            </a:pPr>
            <a:endParaRPr lang="en-US" dirty="0"/>
          </a:p>
          <a:p>
            <a:pPr marL="411480" lvl="1" indent="0">
              <a:buNone/>
            </a:pPr>
            <a:endParaRPr lang="en-US" dirty="0"/>
          </a:p>
          <a:p>
            <a:pPr marL="114300" indent="0">
              <a:buNone/>
            </a:pPr>
            <a:r>
              <a:rPr lang="en-US" b="1" dirty="0"/>
              <a:t>Subsequent to the training, it is expected that each observer read the scoring rules for </a:t>
            </a:r>
            <a:r>
              <a:rPr lang="en-US" b="1" u="sng" dirty="0"/>
              <a:t>each</a:t>
            </a:r>
            <a:r>
              <a:rPr lang="en-US" b="1" dirty="0"/>
              <a:t> indicator on pages 18-43 of the User Manual.</a:t>
            </a:r>
          </a:p>
        </p:txBody>
      </p:sp>
    </p:spTree>
    <p:extLst>
      <p:ext uri="{BB962C8B-B14F-4D97-AF65-F5344CB8AC3E}">
        <p14:creationId xmlns:p14="http://schemas.microsoft.com/office/powerpoint/2010/main" val="2544991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1000"/>
                                        <p:tgtEl>
                                          <p:spTgt spid="3">
                                            <p:txEl>
                                              <p:pRg st="7" end="7"/>
                                            </p:txEl>
                                          </p:spTgt>
                                        </p:tgtEl>
                                      </p:cBhvr>
                                    </p:animEffect>
                                    <p:anim calcmode="lin" valueType="num">
                                      <p:cBhvr>
                                        <p:cTn id="1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5. </a:t>
            </a:r>
            <a:br>
              <a:rPr lang="en-US" dirty="0">
                <a:solidFill>
                  <a:srgbClr val="575F6D"/>
                </a:solidFill>
              </a:rPr>
            </a:br>
            <a:r>
              <a:rPr lang="en-US" sz="3100" dirty="0">
                <a:solidFill>
                  <a:schemeClr val="accent6">
                    <a:lumMod val="75000"/>
                  </a:schemeClr>
                </a:solidFill>
              </a:rPr>
              <a:t>The following should be considered in scoring all TOM 2.0 indicators:</a:t>
            </a:r>
            <a:endParaRPr lang="en-US" dirty="0">
              <a:solidFill>
                <a:schemeClr val="accent6">
                  <a:lumMod val="75000"/>
                </a:schemeClr>
              </a:solidFill>
            </a:endParaRPr>
          </a:p>
        </p:txBody>
      </p:sp>
      <p:sp>
        <p:nvSpPr>
          <p:cNvPr id="3" name="Content Placeholder 2"/>
          <p:cNvSpPr>
            <a:spLocks noGrp="1"/>
          </p:cNvSpPr>
          <p:nvPr>
            <p:ph idx="1"/>
          </p:nvPr>
        </p:nvSpPr>
        <p:spPr>
          <a:xfrm>
            <a:off x="457200" y="1600200"/>
            <a:ext cx="7620000" cy="4876800"/>
          </a:xfrm>
        </p:spPr>
        <p:txBody>
          <a:bodyPr>
            <a:normAutofit/>
          </a:bodyPr>
          <a:lstStyle/>
          <a:p>
            <a:pPr lvl="1"/>
            <a:r>
              <a:rPr lang="en-US" sz="2000" dirty="0"/>
              <a:t>Unless otherwise indicated, references to the “team” also include the youth, parent/caregiver, and family members.</a:t>
            </a:r>
          </a:p>
          <a:p>
            <a:pPr lvl="1"/>
            <a:r>
              <a:rPr lang="en-US" sz="2000" dirty="0"/>
              <a:t>Attendance and full involvement of the youth as a member of the team is expected wherever possible. However, if the youth is 11 or younger or experiences developmental delays, his or her active involvement and attendance may not be expected.</a:t>
            </a:r>
          </a:p>
          <a:p>
            <a:pPr lvl="1"/>
            <a:r>
              <a:rPr lang="en-US" sz="2000" dirty="0"/>
              <a:t>There are many references to the “Wraparound plan” or “plan of care”, however, this terminology may be different depending on the team, site, or community. Establish what term this team uses for the plan, and then refer to that throughout the scoring process.</a:t>
            </a:r>
          </a:p>
          <a:p>
            <a:pPr lvl="1"/>
            <a:r>
              <a:rPr lang="en-US" sz="2000" dirty="0"/>
              <a:t>Observers must recognize that different types of meetings consist of different types of content. That said, remember that objective information must be the basis for all scores assigned.</a:t>
            </a:r>
          </a:p>
        </p:txBody>
      </p:sp>
    </p:spTree>
    <p:extLst>
      <p:ext uri="{BB962C8B-B14F-4D97-AF65-F5344CB8AC3E}">
        <p14:creationId xmlns:p14="http://schemas.microsoft.com/office/powerpoint/2010/main" val="7190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5. </a:t>
            </a:r>
            <a:br>
              <a:rPr lang="en-US" dirty="0">
                <a:solidFill>
                  <a:srgbClr val="575F6D"/>
                </a:solidFill>
              </a:rPr>
            </a:br>
            <a:r>
              <a:rPr lang="en-US" dirty="0">
                <a:solidFill>
                  <a:schemeClr val="accent6">
                    <a:lumMod val="75000"/>
                  </a:schemeClr>
                </a:solidFill>
              </a:rPr>
              <a:t>Scoring Rules</a:t>
            </a:r>
          </a:p>
        </p:txBody>
      </p:sp>
      <p:sp>
        <p:nvSpPr>
          <p:cNvPr id="3" name="Content Placeholder 2"/>
          <p:cNvSpPr>
            <a:spLocks noGrp="1"/>
          </p:cNvSpPr>
          <p:nvPr>
            <p:ph idx="1"/>
          </p:nvPr>
        </p:nvSpPr>
        <p:spPr/>
        <p:txBody>
          <a:bodyPr/>
          <a:lstStyle/>
          <a:p>
            <a:r>
              <a:rPr lang="en-US" dirty="0"/>
              <a:t>These rules should be reviewed </a:t>
            </a:r>
            <a:r>
              <a:rPr lang="en-US" b="1" i="1" dirty="0"/>
              <a:t>very thoroughly</a:t>
            </a:r>
            <a:r>
              <a:rPr lang="en-US" dirty="0"/>
              <a:t>. Observers should feel acquainted with the guidelines for each item before scoring a team meeting.</a:t>
            </a:r>
          </a:p>
          <a:p>
            <a:endParaRPr lang="en-US" dirty="0"/>
          </a:p>
          <a:p>
            <a:r>
              <a:rPr lang="en-US" dirty="0"/>
              <a:t>Refer to pages 18-43 in the User Manual for complete scoring rules.</a:t>
            </a:r>
          </a:p>
          <a:p>
            <a:endParaRPr lang="en-US" dirty="0"/>
          </a:p>
          <a:p>
            <a:endParaRPr lang="en-US" dirty="0"/>
          </a:p>
          <a:p>
            <a:pPr marL="114300" indent="0">
              <a:buNone/>
            </a:pPr>
            <a:endParaRPr lang="en-US" sz="1400" i="1" dirty="0"/>
          </a:p>
          <a:p>
            <a:pPr marL="114300" indent="0">
              <a:buNone/>
            </a:pPr>
            <a:endParaRPr lang="en-US" sz="1400" i="1" dirty="0"/>
          </a:p>
          <a:p>
            <a:pPr marL="114300" indent="0">
              <a:buNone/>
            </a:pPr>
            <a:endParaRPr lang="en-US" sz="1400" i="1" dirty="0"/>
          </a:p>
          <a:p>
            <a:pPr marL="114300" indent="0">
              <a:buNone/>
            </a:pPr>
            <a:endParaRPr lang="en-US" sz="1400" i="1" dirty="0"/>
          </a:p>
        </p:txBody>
      </p:sp>
    </p:spTree>
    <p:extLst>
      <p:ext uri="{BB962C8B-B14F-4D97-AF65-F5344CB8AC3E}">
        <p14:creationId xmlns:p14="http://schemas.microsoft.com/office/powerpoint/2010/main" val="25993159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5. </a:t>
            </a:r>
            <a:br>
              <a:rPr lang="en-US" dirty="0">
                <a:solidFill>
                  <a:srgbClr val="575F6D"/>
                </a:solidFill>
              </a:rPr>
            </a:br>
            <a:r>
              <a:rPr lang="en-US" dirty="0">
                <a:solidFill>
                  <a:schemeClr val="accent6">
                    <a:lumMod val="75000"/>
                  </a:schemeClr>
                </a:solidFill>
              </a:rPr>
              <a:t>Scoring Rules: Example</a:t>
            </a:r>
          </a:p>
        </p:txBody>
      </p:sp>
      <p:sp>
        <p:nvSpPr>
          <p:cNvPr id="3" name="Content Placeholder 2"/>
          <p:cNvSpPr>
            <a:spLocks noGrp="1"/>
          </p:cNvSpPr>
          <p:nvPr>
            <p:ph idx="1"/>
          </p:nvPr>
        </p:nvSpPr>
        <p:spPr/>
        <p:txBody>
          <a:bodyPr>
            <a:normAutofit fontScale="92500" lnSpcReduction="10000"/>
          </a:bodyPr>
          <a:lstStyle/>
          <a:p>
            <a:pPr marL="114300" indent="0">
              <a:buNone/>
            </a:pPr>
            <a:r>
              <a:rPr lang="en-US" b="1" dirty="0"/>
              <a:t>SUBSCALE 2: Effective Teamwork</a:t>
            </a:r>
          </a:p>
          <a:p>
            <a:r>
              <a:rPr lang="en-US" b="1" dirty="0"/>
              <a:t>2e. </a:t>
            </a:r>
            <a:r>
              <a:rPr lang="en-US" dirty="0"/>
              <a:t>Team members demonstrated a consistent willingness to compromise or explore further options when there was disagreement.</a:t>
            </a:r>
          </a:p>
          <a:p>
            <a:pPr lvl="1"/>
            <a:r>
              <a:rPr lang="en-US" sz="1400" u="sng" dirty="0"/>
              <a:t>NOTES</a:t>
            </a:r>
            <a:r>
              <a:rPr lang="en-US" sz="1400" dirty="0"/>
              <a:t>: With help from the facilitator, a Wraparound team should show the willingness to brainstorm different options or compromise when there is disagreement. This should be especially true when the youth or family disagrees with an opinion or proposed strategy. Sometimes, there will be evidence of implicit disagreement on the part of a team member, such as negative body language or other signs of disapproval. A skilled facilitator should take note and help the team problem solve around such “covert” disagreement or disapproval. </a:t>
            </a:r>
          </a:p>
          <a:p>
            <a:pPr lvl="1"/>
            <a:r>
              <a:rPr lang="en-US" sz="1400" u="sng" dirty="0"/>
              <a:t>SCORING</a:t>
            </a:r>
            <a:r>
              <a:rPr lang="en-US" sz="1400" dirty="0"/>
              <a:t>:</a:t>
            </a:r>
          </a:p>
          <a:p>
            <a:pPr lvl="2"/>
            <a:r>
              <a:rPr lang="en-US" sz="1400" b="1" dirty="0"/>
              <a:t>YES</a:t>
            </a:r>
            <a:r>
              <a:rPr lang="en-US" sz="1400" dirty="0"/>
              <a:t> if team members were open to exploring different options when the youth or family disagreed with an opinion or proposed strategy.</a:t>
            </a:r>
          </a:p>
          <a:p>
            <a:pPr lvl="2"/>
            <a:r>
              <a:rPr lang="en-US" sz="1400" b="1" dirty="0"/>
              <a:t>NO</a:t>
            </a:r>
            <a:r>
              <a:rPr lang="en-US" sz="1400" dirty="0"/>
              <a:t> if team members were not open or willing to explore different options or compromise when there was disagreement.</a:t>
            </a:r>
          </a:p>
          <a:p>
            <a:pPr lvl="2"/>
            <a:r>
              <a:rPr lang="en-US" sz="1400" b="1" dirty="0"/>
              <a:t>N/A </a:t>
            </a:r>
            <a:r>
              <a:rPr lang="en-US" sz="1400" dirty="0"/>
              <a:t>is an acceptable score if there is no disagreement apparent throughout the course of the meeting.</a:t>
            </a:r>
          </a:p>
        </p:txBody>
      </p:sp>
    </p:spTree>
    <p:extLst>
      <p:ext uri="{BB962C8B-B14F-4D97-AF65-F5344CB8AC3E}">
        <p14:creationId xmlns:p14="http://schemas.microsoft.com/office/powerpoint/2010/main" val="13150193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5. </a:t>
            </a:r>
            <a:br>
              <a:rPr lang="en-US" dirty="0">
                <a:solidFill>
                  <a:srgbClr val="575F6D"/>
                </a:solidFill>
              </a:rPr>
            </a:br>
            <a:r>
              <a:rPr lang="en-US" dirty="0">
                <a:solidFill>
                  <a:schemeClr val="accent6">
                    <a:lumMod val="75000"/>
                  </a:schemeClr>
                </a:solidFill>
              </a:rPr>
              <a:t>Scoring Rules: Example</a:t>
            </a:r>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marL="114300" indent="0">
              <a:buNone/>
            </a:pPr>
            <a:r>
              <a:rPr lang="en-US" b="1" dirty="0"/>
              <a:t>SUBSCALE 4: Based on Priority Needs</a:t>
            </a:r>
          </a:p>
          <a:p>
            <a:r>
              <a:rPr lang="en-US" b="1" dirty="0"/>
              <a:t>4a</a:t>
            </a:r>
            <a:r>
              <a:rPr lang="en-US" dirty="0"/>
              <a:t>. Before beginning to brainstorm strategies, the team </a:t>
            </a:r>
            <a:r>
              <a:rPr lang="en-US" i="1" dirty="0"/>
              <a:t>explicitly </a:t>
            </a:r>
            <a:r>
              <a:rPr lang="en-US" dirty="0"/>
              <a:t>articulated, prioritized, and/or reviewed and confirmed the youth’s and family’s needs to plan for/address during the meeting.</a:t>
            </a:r>
          </a:p>
          <a:p>
            <a:pPr lvl="1"/>
            <a:r>
              <a:rPr lang="en-US" sz="1400" u="sng" dirty="0"/>
              <a:t>NOTES</a:t>
            </a:r>
            <a:r>
              <a:rPr lang="en-US" sz="1400" dirty="0"/>
              <a:t>: Initial planning meetings and crisis or safety planning meetings are most likely to include a full review of family and youth needs, as well as prioritization of these needs to focus planning. If you are observing a planning meeting, identification and prioritization of needs should be a focal point of the meeting. In addition, follow-up Wraparound meetings should always include a review and confirmation of the youth’s and family’s needs to ensure that everyone agrees that the focal need is still the most important thing to work on during the meeting. This should take place before identifying outcomes/goals, brainstorming and selecting strategies, or assigning tasks/action steps.</a:t>
            </a:r>
          </a:p>
          <a:p>
            <a:pPr lvl="1"/>
            <a:r>
              <a:rPr lang="en-US" sz="1400" u="sng" dirty="0"/>
              <a:t>SCORING</a:t>
            </a:r>
            <a:r>
              <a:rPr lang="en-US" sz="1400" dirty="0"/>
              <a:t>: </a:t>
            </a:r>
          </a:p>
          <a:p>
            <a:pPr lvl="2"/>
            <a:r>
              <a:rPr lang="en-US" sz="1400" b="1" dirty="0"/>
              <a:t>YES</a:t>
            </a:r>
            <a:r>
              <a:rPr lang="en-US" sz="1400" dirty="0"/>
              <a:t> if the youth’s and family’s needs are identified, prioritized, and/or reviewed and confirmed before the team moved on to brainstorming and selecting strategies.</a:t>
            </a:r>
          </a:p>
          <a:p>
            <a:pPr lvl="2"/>
            <a:r>
              <a:rPr lang="en-US" sz="1400" b="1" dirty="0"/>
              <a:t>NO</a:t>
            </a:r>
            <a:r>
              <a:rPr lang="en-US" sz="1400" dirty="0"/>
              <a:t> if needs are not reviewed and confirmed before brainstorming strategies began OR                            if multiple needs are reviewed, but prioritization for tasks/action steps does not take place.  </a:t>
            </a:r>
          </a:p>
        </p:txBody>
      </p:sp>
    </p:spTree>
    <p:extLst>
      <p:ext uri="{BB962C8B-B14F-4D97-AF65-F5344CB8AC3E}">
        <p14:creationId xmlns:p14="http://schemas.microsoft.com/office/powerpoint/2010/main" val="32465328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solidFill>
                  <a:schemeClr val="accent3"/>
                </a:solidFill>
              </a:rPr>
              <a:t>Chapter 5. </a:t>
            </a:r>
            <a:br>
              <a:rPr lang="en-US" dirty="0">
                <a:solidFill>
                  <a:srgbClr val="575F6D"/>
                </a:solidFill>
              </a:rPr>
            </a:br>
            <a:r>
              <a:rPr lang="en-US" dirty="0">
                <a:solidFill>
                  <a:schemeClr val="accent6">
                    <a:lumMod val="75000"/>
                  </a:schemeClr>
                </a:solidFill>
              </a:rPr>
              <a:t>Review</a:t>
            </a:r>
          </a:p>
        </p:txBody>
      </p:sp>
      <p:sp>
        <p:nvSpPr>
          <p:cNvPr id="3" name="Content Placeholder 2"/>
          <p:cNvSpPr>
            <a:spLocks noGrp="1"/>
          </p:cNvSpPr>
          <p:nvPr>
            <p:ph idx="1"/>
          </p:nvPr>
        </p:nvSpPr>
        <p:spPr/>
        <p:txBody>
          <a:bodyPr>
            <a:normAutofit/>
          </a:bodyPr>
          <a:lstStyle/>
          <a:p>
            <a:r>
              <a:rPr lang="en-US" sz="2400" b="1" dirty="0"/>
              <a:t>Learning Objectives:</a:t>
            </a:r>
          </a:p>
          <a:p>
            <a:pPr lvl="1"/>
            <a:r>
              <a:rPr lang="en-US" sz="2200" dirty="0"/>
              <a:t>Understand the different types of issues to consider during the meeting and scoring process</a:t>
            </a:r>
          </a:p>
          <a:p>
            <a:pPr lvl="1"/>
            <a:r>
              <a:rPr lang="en-US" sz="2200" dirty="0"/>
              <a:t>Become acquainted with the structure of the scoring rules</a:t>
            </a:r>
          </a:p>
          <a:p>
            <a:pPr lvl="1"/>
            <a:endParaRPr lang="en-US" sz="1100" dirty="0"/>
          </a:p>
          <a:p>
            <a:r>
              <a:rPr lang="en-US" sz="2400" b="1" dirty="0"/>
              <a:t>Discussion:</a:t>
            </a:r>
          </a:p>
          <a:p>
            <a:pPr lvl="1"/>
            <a:r>
              <a:rPr lang="en-US" sz="2200" b="1" i="1" u="sng" dirty="0">
                <a:solidFill>
                  <a:srgbClr val="C00000"/>
                </a:solidFill>
              </a:rPr>
              <a:t>How will we measure an observer’s understanding of the scoring rules?</a:t>
            </a:r>
          </a:p>
          <a:p>
            <a:pPr lvl="1"/>
            <a:endParaRPr lang="en-US" sz="1200" b="1" i="1" u="sng" dirty="0">
              <a:solidFill>
                <a:srgbClr val="C00000"/>
              </a:solidFill>
            </a:endParaRPr>
          </a:p>
          <a:p>
            <a:pPr lvl="1"/>
            <a:r>
              <a:rPr lang="en-US" sz="2200" b="1" i="1" u="sng" dirty="0">
                <a:solidFill>
                  <a:srgbClr val="C00000"/>
                </a:solidFill>
              </a:rPr>
              <a:t>Should there be an assessment or quiz that individuals must “pass” in order to be considered a trained observer?</a:t>
            </a:r>
          </a:p>
        </p:txBody>
      </p:sp>
    </p:spTree>
    <p:extLst>
      <p:ext uri="{BB962C8B-B14F-4D97-AF65-F5344CB8AC3E}">
        <p14:creationId xmlns:p14="http://schemas.microsoft.com/office/powerpoint/2010/main" val="1778130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rPr>
              <a:t>Discussion</a:t>
            </a:r>
          </a:p>
        </p:txBody>
      </p:sp>
      <p:sp>
        <p:nvSpPr>
          <p:cNvPr id="3" name="Content Placeholder 2"/>
          <p:cNvSpPr>
            <a:spLocks noGrp="1"/>
          </p:cNvSpPr>
          <p:nvPr>
            <p:ph idx="1"/>
          </p:nvPr>
        </p:nvSpPr>
        <p:spPr/>
        <p:txBody>
          <a:bodyPr>
            <a:noAutofit/>
          </a:bodyPr>
          <a:lstStyle/>
          <a:p>
            <a:r>
              <a:rPr lang="en-US" sz="2200" b="1" i="1" u="sng" dirty="0">
                <a:solidFill>
                  <a:srgbClr val="C00000"/>
                </a:solidFill>
              </a:rPr>
              <a:t>Who will oversee the sampling and recruitment of teams to be observed?</a:t>
            </a:r>
          </a:p>
          <a:p>
            <a:endParaRPr lang="en-US" sz="1600" b="1" i="1" u="sng" dirty="0">
              <a:solidFill>
                <a:srgbClr val="C00000"/>
              </a:solidFill>
            </a:endParaRPr>
          </a:p>
          <a:p>
            <a:r>
              <a:rPr lang="en-US" sz="2200" b="1" i="1" u="sng" dirty="0">
                <a:solidFill>
                  <a:srgbClr val="C00000"/>
                </a:solidFill>
              </a:rPr>
              <a:t>What will we do with completed observations?</a:t>
            </a:r>
          </a:p>
          <a:p>
            <a:endParaRPr lang="en-US" sz="1600" b="1" i="1" u="sng" dirty="0">
              <a:solidFill>
                <a:srgbClr val="C00000"/>
              </a:solidFill>
            </a:endParaRPr>
          </a:p>
          <a:p>
            <a:r>
              <a:rPr lang="en-US" sz="2200" b="1" i="1" u="sng" dirty="0">
                <a:solidFill>
                  <a:srgbClr val="C00000"/>
                </a:solidFill>
              </a:rPr>
              <a:t>Who will enter TOM 2.0 data for our program or site?</a:t>
            </a:r>
          </a:p>
          <a:p>
            <a:endParaRPr lang="en-US" sz="1600" b="1" i="1" u="sng" dirty="0">
              <a:solidFill>
                <a:srgbClr val="C00000"/>
              </a:solidFill>
            </a:endParaRPr>
          </a:p>
          <a:p>
            <a:r>
              <a:rPr lang="en-US" sz="2200" b="1" i="1" u="sng" dirty="0">
                <a:solidFill>
                  <a:srgbClr val="C00000"/>
                </a:solidFill>
              </a:rPr>
              <a:t>How will our data be analyzed and reported, and how often?</a:t>
            </a:r>
          </a:p>
          <a:p>
            <a:endParaRPr lang="en-US" sz="1600" b="1" i="1" u="sng" dirty="0">
              <a:solidFill>
                <a:srgbClr val="C00000"/>
              </a:solidFill>
            </a:endParaRPr>
          </a:p>
          <a:p>
            <a:r>
              <a:rPr lang="en-US" sz="2200" b="1" i="1" u="sng" dirty="0">
                <a:solidFill>
                  <a:srgbClr val="C00000"/>
                </a:solidFill>
              </a:rPr>
              <a:t>Who will the data be shared with and what will they expected to do with the information?</a:t>
            </a:r>
          </a:p>
        </p:txBody>
      </p:sp>
    </p:spTree>
    <p:extLst>
      <p:ext uri="{BB962C8B-B14F-4D97-AF65-F5344CB8AC3E}">
        <p14:creationId xmlns:p14="http://schemas.microsoft.com/office/powerpoint/2010/main" val="16445097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Next Steps</a:t>
            </a:r>
            <a:endParaRPr lang="en-US" dirty="0"/>
          </a:p>
        </p:txBody>
      </p:sp>
      <p:sp>
        <p:nvSpPr>
          <p:cNvPr id="3" name="Content Placeholder 2"/>
          <p:cNvSpPr>
            <a:spLocks noGrp="1"/>
          </p:cNvSpPr>
          <p:nvPr>
            <p:ph idx="1"/>
          </p:nvPr>
        </p:nvSpPr>
        <p:spPr>
          <a:xfrm>
            <a:off x="457200" y="1600200"/>
            <a:ext cx="8534400" cy="4876800"/>
          </a:xfrm>
        </p:spPr>
        <p:txBody>
          <a:bodyPr>
            <a:normAutofit lnSpcReduction="10000"/>
          </a:bodyPr>
          <a:lstStyle/>
          <a:p>
            <a:pPr>
              <a:buFont typeface="Wingdings" panose="05000000000000000000" pitchFamily="2" charset="2"/>
              <a:buChar char="ü"/>
            </a:pPr>
            <a:r>
              <a:rPr lang="en-US" sz="3000" dirty="0"/>
              <a:t> Review the TOM 2.0 tool</a:t>
            </a:r>
          </a:p>
          <a:p>
            <a:pPr>
              <a:buFont typeface="Wingdings" panose="05000000000000000000" pitchFamily="2" charset="2"/>
              <a:buChar char="ü"/>
            </a:pPr>
            <a:r>
              <a:rPr lang="en-US" sz="3000" dirty="0"/>
              <a:t> Review the TOM 2.0 User Manual</a:t>
            </a:r>
          </a:p>
          <a:p>
            <a:pPr>
              <a:buFont typeface="Wingdings" panose="05000000000000000000" pitchFamily="2" charset="2"/>
              <a:buChar char="ü"/>
            </a:pPr>
            <a:r>
              <a:rPr lang="en-US" sz="3000" dirty="0"/>
              <a:t> Review the TOM 2.0 Training PowerPoint</a:t>
            </a:r>
          </a:p>
          <a:p>
            <a:pPr>
              <a:buFont typeface="Wingdings" panose="05000000000000000000" pitchFamily="2" charset="2"/>
              <a:buChar char="ü"/>
            </a:pPr>
            <a:r>
              <a:rPr lang="en-US" sz="3000" dirty="0"/>
              <a:t>Set up a </a:t>
            </a:r>
            <a:r>
              <a:rPr lang="en-US" sz="3000" dirty="0" err="1"/>
              <a:t>WrapTrack</a:t>
            </a:r>
            <a:r>
              <a:rPr lang="en-US" sz="3000" dirty="0"/>
              <a:t> training by emailing wrapeval@uw.edu</a:t>
            </a:r>
          </a:p>
          <a:p>
            <a:pPr>
              <a:buFont typeface="Calibri" panose="020F0502020204030204" pitchFamily="34" charset="0"/>
              <a:buChar char="□"/>
            </a:pPr>
            <a:r>
              <a:rPr lang="en-US" sz="3000" dirty="0"/>
              <a:t> </a:t>
            </a:r>
            <a:r>
              <a:rPr lang="en-US" sz="3000" dirty="0">
                <a:hlinkClick r:id="rId2"/>
              </a:rPr>
              <a:t>View</a:t>
            </a:r>
            <a:r>
              <a:rPr lang="en-US" sz="3000" dirty="0"/>
              <a:t> the Training Video “Brandon’s Team Meeting” and score with the TOM 2.0</a:t>
            </a:r>
          </a:p>
          <a:p>
            <a:pPr>
              <a:buFont typeface="Calibri" panose="020F0502020204030204" pitchFamily="34" charset="0"/>
              <a:buChar char="□"/>
            </a:pPr>
            <a:r>
              <a:rPr lang="en-US" sz="3000" dirty="0">
                <a:hlinkClick r:id="rId3"/>
              </a:rPr>
              <a:t> Complete and pass</a:t>
            </a:r>
            <a:r>
              <a:rPr lang="en-US" sz="3000" dirty="0"/>
              <a:t> the TOM 2.0 Observer Certification Quiz with your </a:t>
            </a:r>
            <a:r>
              <a:rPr lang="en-US" sz="3000"/>
              <a:t>completed </a:t>
            </a:r>
            <a:br>
              <a:rPr lang="en-US" sz="3000"/>
            </a:br>
            <a:r>
              <a:rPr lang="en-US" sz="3000"/>
              <a:t>TOM </a:t>
            </a:r>
            <a:r>
              <a:rPr lang="en-US" sz="3000" dirty="0"/>
              <a:t>2.0 form from Brandon’s Team Meeting</a:t>
            </a:r>
          </a:p>
        </p:txBody>
      </p:sp>
    </p:spTree>
    <p:extLst>
      <p:ext uri="{BB962C8B-B14F-4D97-AF65-F5344CB8AC3E}">
        <p14:creationId xmlns:p14="http://schemas.microsoft.com/office/powerpoint/2010/main" val="4489681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Video A: Brandon’s Team Meeting</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a:t>Below is key information for understanding the context of Brandon’s Team Meeting:</a:t>
            </a:r>
          </a:p>
          <a:p>
            <a:pPr lvl="1"/>
            <a:r>
              <a:rPr lang="en-US" b="1" dirty="0"/>
              <a:t>Phase: </a:t>
            </a:r>
            <a:r>
              <a:rPr lang="en-US" dirty="0"/>
              <a:t>Initial </a:t>
            </a:r>
            <a:r>
              <a:rPr lang="en-US"/>
              <a:t>Plan Development</a:t>
            </a:r>
            <a:endParaRPr lang="en-US" dirty="0"/>
          </a:p>
          <a:p>
            <a:pPr lvl="1"/>
            <a:r>
              <a:rPr lang="en-US" b="1" dirty="0"/>
              <a:t>Team Members &amp; Roles: </a:t>
            </a:r>
          </a:p>
          <a:p>
            <a:pPr lvl="2"/>
            <a:r>
              <a:rPr lang="en-US" sz="2800" dirty="0"/>
              <a:t>Facilitator: Greg</a:t>
            </a:r>
          </a:p>
          <a:p>
            <a:pPr lvl="2"/>
            <a:r>
              <a:rPr lang="en-US" sz="2800" dirty="0"/>
              <a:t>Youth: Brandon</a:t>
            </a:r>
          </a:p>
          <a:p>
            <a:pPr lvl="2"/>
            <a:r>
              <a:rPr lang="en-US" sz="2800" dirty="0"/>
              <a:t>Caregiver: Ora (Grandmother)</a:t>
            </a:r>
          </a:p>
          <a:p>
            <a:pPr lvl="2"/>
            <a:r>
              <a:rPr lang="en-US" sz="2800" dirty="0"/>
              <a:t>School Representative: Teacher</a:t>
            </a:r>
          </a:p>
          <a:p>
            <a:pPr lvl="2"/>
            <a:r>
              <a:rPr lang="en-US" sz="2800" dirty="0"/>
              <a:t>Juvenile Justice Representative: Probation Officer</a:t>
            </a:r>
          </a:p>
          <a:p>
            <a:pPr lvl="2"/>
            <a:r>
              <a:rPr lang="en-US" sz="2800" dirty="0"/>
              <a:t>Social Services Representative: CPS</a:t>
            </a:r>
          </a:p>
          <a:p>
            <a:pPr lvl="2"/>
            <a:r>
              <a:rPr lang="en-US" sz="2800" dirty="0"/>
              <a:t>Extended Family Member: Aunt (and nephew)</a:t>
            </a:r>
          </a:p>
          <a:p>
            <a:pPr lvl="2"/>
            <a:r>
              <a:rPr lang="en-US" sz="2800" dirty="0"/>
              <a:t>Friend of Parent/Caregiver: Sydney’s dad</a:t>
            </a:r>
          </a:p>
          <a:p>
            <a:pPr lvl="2"/>
            <a:r>
              <a:rPr lang="en-US" sz="2800" dirty="0"/>
              <a:t>Friend of Youth: Sydney</a:t>
            </a:r>
          </a:p>
          <a:p>
            <a:pPr lvl="2"/>
            <a:r>
              <a:rPr lang="en-US" sz="2800" dirty="0"/>
              <a:t>Other Natural/Community Support: Pastor</a:t>
            </a:r>
          </a:p>
        </p:txBody>
      </p:sp>
    </p:spTree>
    <p:extLst>
      <p:ext uri="{BB962C8B-B14F-4D97-AF65-F5344CB8AC3E}">
        <p14:creationId xmlns:p14="http://schemas.microsoft.com/office/powerpoint/2010/main" val="1348490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620000" cy="5029200"/>
          </a:xfrm>
        </p:spPr>
        <p:txBody>
          <a:bodyPr>
            <a:normAutofit/>
          </a:bodyPr>
          <a:lstStyle/>
          <a:p>
            <a:pPr marL="114300" indent="0">
              <a:buNone/>
            </a:pPr>
            <a:r>
              <a:rPr lang="en-US" b="1" dirty="0"/>
              <a:t>Ten principles of the Wraparound process:</a:t>
            </a:r>
          </a:p>
          <a:p>
            <a:pPr marL="868680" lvl="1" indent="-457200">
              <a:buClr>
                <a:schemeClr val="accent3"/>
              </a:buClr>
              <a:buFont typeface="+mj-lt"/>
              <a:buAutoNum type="arabicPeriod"/>
            </a:pPr>
            <a:r>
              <a:rPr lang="en-US" sz="2200" dirty="0"/>
              <a:t>Family voice and choice</a:t>
            </a:r>
          </a:p>
          <a:p>
            <a:pPr marL="868680" lvl="1" indent="-457200">
              <a:buClr>
                <a:schemeClr val="accent3"/>
              </a:buClr>
              <a:buFont typeface="+mj-lt"/>
              <a:buAutoNum type="arabicPeriod"/>
            </a:pPr>
            <a:r>
              <a:rPr lang="en-US" sz="2200" dirty="0"/>
              <a:t>Team-based</a:t>
            </a:r>
          </a:p>
          <a:p>
            <a:pPr marL="868680" lvl="1" indent="-457200">
              <a:buClr>
                <a:schemeClr val="accent3"/>
              </a:buClr>
              <a:buFont typeface="+mj-lt"/>
              <a:buAutoNum type="arabicPeriod"/>
            </a:pPr>
            <a:r>
              <a:rPr lang="en-US" sz="2200" dirty="0"/>
              <a:t>Natural supports</a:t>
            </a:r>
          </a:p>
          <a:p>
            <a:pPr marL="868680" lvl="1" indent="-457200">
              <a:buClr>
                <a:schemeClr val="accent3"/>
              </a:buClr>
              <a:buFont typeface="+mj-lt"/>
              <a:buAutoNum type="arabicPeriod"/>
            </a:pPr>
            <a:r>
              <a:rPr lang="en-US" sz="2200" dirty="0"/>
              <a:t>Collaboration</a:t>
            </a:r>
          </a:p>
          <a:p>
            <a:pPr marL="868680" lvl="1" indent="-457200">
              <a:buClr>
                <a:schemeClr val="accent3"/>
              </a:buClr>
              <a:buFont typeface="+mj-lt"/>
              <a:buAutoNum type="arabicPeriod"/>
            </a:pPr>
            <a:r>
              <a:rPr lang="en-US" sz="2200" dirty="0"/>
              <a:t>Community-based</a:t>
            </a:r>
          </a:p>
          <a:p>
            <a:pPr marL="868680" lvl="1" indent="-457200">
              <a:buClr>
                <a:schemeClr val="accent3"/>
              </a:buClr>
              <a:buFont typeface="+mj-lt"/>
              <a:buAutoNum type="arabicPeriod"/>
            </a:pPr>
            <a:r>
              <a:rPr lang="en-US" sz="2200" dirty="0"/>
              <a:t>Culturally competent</a:t>
            </a:r>
          </a:p>
          <a:p>
            <a:pPr marL="868680" lvl="1" indent="-457200">
              <a:buClr>
                <a:schemeClr val="accent3"/>
              </a:buClr>
              <a:buFont typeface="+mj-lt"/>
              <a:buAutoNum type="arabicPeriod"/>
            </a:pPr>
            <a:r>
              <a:rPr lang="en-US" sz="2200" dirty="0"/>
              <a:t>Individualized</a:t>
            </a:r>
          </a:p>
          <a:p>
            <a:pPr marL="868680" lvl="1" indent="-457200">
              <a:buClr>
                <a:schemeClr val="accent3"/>
              </a:buClr>
              <a:buFont typeface="+mj-lt"/>
              <a:buAutoNum type="arabicPeriod"/>
            </a:pPr>
            <a:r>
              <a:rPr lang="en-US" sz="2200" dirty="0"/>
              <a:t>Strengths-based</a:t>
            </a:r>
          </a:p>
          <a:p>
            <a:pPr marL="868680" lvl="1" indent="-457200">
              <a:buClr>
                <a:schemeClr val="accent3"/>
              </a:buClr>
              <a:buFont typeface="+mj-lt"/>
              <a:buAutoNum type="arabicPeriod"/>
            </a:pPr>
            <a:r>
              <a:rPr lang="en-US" sz="2200" dirty="0"/>
              <a:t>Unconditional commitment and persistence</a:t>
            </a:r>
          </a:p>
          <a:p>
            <a:pPr marL="868680" lvl="1" indent="-457200">
              <a:buClr>
                <a:schemeClr val="accent3"/>
              </a:buClr>
              <a:buFont typeface="+mj-lt"/>
              <a:buAutoNum type="arabicPeriod"/>
            </a:pPr>
            <a:r>
              <a:rPr lang="en-US" sz="2200" dirty="0"/>
              <a:t>Outcome based</a:t>
            </a:r>
          </a:p>
          <a:p>
            <a:pPr marL="114300" indent="0">
              <a:buNone/>
            </a:pPr>
            <a:endParaRPr lang="en-US" dirty="0"/>
          </a:p>
        </p:txBody>
      </p:sp>
      <p:sp>
        <p:nvSpPr>
          <p:cNvPr id="4" name="Title 3"/>
          <p:cNvSpPr>
            <a:spLocks noGrp="1"/>
          </p:cNvSpPr>
          <p:nvPr>
            <p:ph type="title"/>
          </p:nvPr>
        </p:nvSpPr>
        <p:spPr/>
        <p:txBody>
          <a:bodyPr>
            <a:normAutofit fontScale="90000"/>
          </a:bodyPr>
          <a:lstStyle/>
          <a:p>
            <a:r>
              <a:rPr lang="en-US" sz="4000" dirty="0">
                <a:solidFill>
                  <a:schemeClr val="accent3"/>
                </a:solidFill>
              </a:rPr>
              <a:t>Wraparound Review: </a:t>
            </a:r>
            <a:br>
              <a:rPr lang="en-US" dirty="0"/>
            </a:br>
            <a:r>
              <a:rPr lang="en-US" dirty="0"/>
              <a:t>Ten Principles of Wraparound</a:t>
            </a:r>
            <a:endParaRPr lang="en-US" dirty="0">
              <a:solidFill>
                <a:schemeClr val="accent6">
                  <a:lumMod val="75000"/>
                </a:schemeClr>
              </a:solidFill>
            </a:endParaRPr>
          </a:p>
        </p:txBody>
      </p:sp>
    </p:spTree>
    <p:extLst>
      <p:ext uri="{BB962C8B-B14F-4D97-AF65-F5344CB8AC3E}">
        <p14:creationId xmlns:p14="http://schemas.microsoft.com/office/powerpoint/2010/main" val="24706137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Video A: Brandon’s Team Meeting</a:t>
            </a:r>
            <a:endParaRPr lang="en-US" dirty="0"/>
          </a:p>
        </p:txBody>
      </p:sp>
      <p:sp>
        <p:nvSpPr>
          <p:cNvPr id="3" name="Content Placeholder 2"/>
          <p:cNvSpPr>
            <a:spLocks noGrp="1"/>
          </p:cNvSpPr>
          <p:nvPr>
            <p:ph idx="1"/>
          </p:nvPr>
        </p:nvSpPr>
        <p:spPr/>
        <p:txBody>
          <a:bodyPr/>
          <a:lstStyle/>
          <a:p>
            <a:r>
              <a:rPr lang="en-US" dirty="0"/>
              <a:t>Please click </a:t>
            </a:r>
            <a:r>
              <a:rPr lang="en-US" dirty="0">
                <a:hlinkClick r:id="rId2"/>
              </a:rPr>
              <a:t>here</a:t>
            </a:r>
            <a:r>
              <a:rPr lang="en-US" dirty="0"/>
              <a:t> to watch Brandon’s Team Meeting, and score the meeting with your TOM 2.0 form:</a:t>
            </a:r>
          </a:p>
          <a:p>
            <a:r>
              <a:rPr lang="en-US" dirty="0"/>
              <a:t>Upon completing your TOM 2.0 form, please click </a:t>
            </a:r>
            <a:r>
              <a:rPr lang="en-US" dirty="0">
                <a:hlinkClick r:id="rId3"/>
              </a:rPr>
              <a:t>here</a:t>
            </a:r>
            <a:r>
              <a:rPr lang="en-US" dirty="0"/>
              <a:t> to take the TOM 2.0 Observer Certification Quiz prior to conducting any observations in the field</a:t>
            </a:r>
          </a:p>
          <a:p>
            <a:pPr lvl="1"/>
            <a:endParaRPr lang="en-US" dirty="0"/>
          </a:p>
        </p:txBody>
      </p:sp>
    </p:spTree>
    <p:extLst>
      <p:ext uri="{BB962C8B-B14F-4D97-AF65-F5344CB8AC3E}">
        <p14:creationId xmlns:p14="http://schemas.microsoft.com/office/powerpoint/2010/main" val="3626803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Video B: Justin’s Team Meeting</a:t>
            </a:r>
            <a:endParaRPr lang="en-US" dirty="0"/>
          </a:p>
        </p:txBody>
      </p:sp>
      <p:sp>
        <p:nvSpPr>
          <p:cNvPr id="3" name="Content Placeholder 2"/>
          <p:cNvSpPr>
            <a:spLocks noGrp="1"/>
          </p:cNvSpPr>
          <p:nvPr>
            <p:ph idx="1"/>
          </p:nvPr>
        </p:nvSpPr>
        <p:spPr/>
        <p:txBody>
          <a:bodyPr/>
          <a:lstStyle/>
          <a:p>
            <a:r>
              <a:rPr lang="en-US" dirty="0"/>
              <a:t>If you do not pass the quiz on the first try, you will be asked to spend time reviewing the manual, and then watch and complete a second video “Justin’s Team Meeting”</a:t>
            </a:r>
          </a:p>
          <a:p>
            <a:r>
              <a:rPr lang="en-US" dirty="0"/>
              <a:t>You will receive information on how to watch Justin’s team meeting in a follow-up email if you do not pass the quiz for Brandon’s Team Meeting</a:t>
            </a:r>
          </a:p>
        </p:txBody>
      </p:sp>
    </p:spTree>
    <p:extLst>
      <p:ext uri="{BB962C8B-B14F-4D97-AF65-F5344CB8AC3E}">
        <p14:creationId xmlns:p14="http://schemas.microsoft.com/office/powerpoint/2010/main" val="14479813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239000" y="5410200"/>
            <a:ext cx="1752600" cy="1066800"/>
          </a:xfrm>
          <a:prstGeom prst="rect">
            <a:avLst/>
          </a:prstGeom>
          <a:solidFill>
            <a:schemeClr val="bg1"/>
          </a:solidFill>
        </p:spPr>
        <p:txBody>
          <a:bodyPr wrap="square" rtlCol="0">
            <a:spAutoFit/>
          </a:bodyPr>
          <a:lstStyle/>
          <a:p>
            <a:endParaRPr lang="en-US" dirty="0"/>
          </a:p>
        </p:txBody>
      </p:sp>
      <p:sp>
        <p:nvSpPr>
          <p:cNvPr id="2" name="Title 1"/>
          <p:cNvSpPr>
            <a:spLocks noGrp="1"/>
          </p:cNvSpPr>
          <p:nvPr>
            <p:ph type="title"/>
          </p:nvPr>
        </p:nvSpPr>
        <p:spPr/>
        <p:txBody>
          <a:bodyPr/>
          <a:lstStyle/>
          <a:p>
            <a:r>
              <a:rPr lang="en-US" dirty="0">
                <a:solidFill>
                  <a:schemeClr val="accent5">
                    <a:lumMod val="60000"/>
                    <a:lumOff val="40000"/>
                  </a:schemeClr>
                </a:solidFill>
              </a:rPr>
              <a:t>Video B: Justin’s Team Meeting</a:t>
            </a:r>
            <a:endParaRPr lang="en-US" dirty="0"/>
          </a:p>
        </p:txBody>
      </p:sp>
      <p:sp>
        <p:nvSpPr>
          <p:cNvPr id="3" name="Content Placeholder 2"/>
          <p:cNvSpPr>
            <a:spLocks noGrp="1"/>
          </p:cNvSpPr>
          <p:nvPr>
            <p:ph idx="1"/>
          </p:nvPr>
        </p:nvSpPr>
        <p:spPr>
          <a:xfrm>
            <a:off x="457200" y="1600200"/>
            <a:ext cx="8382000" cy="4800600"/>
          </a:xfrm>
        </p:spPr>
        <p:txBody>
          <a:bodyPr>
            <a:normAutofit fontScale="92500" lnSpcReduction="10000"/>
          </a:bodyPr>
          <a:lstStyle/>
          <a:p>
            <a:r>
              <a:rPr lang="en-US" dirty="0"/>
              <a:t>Below is key information for understanding the context of Justin’s Team Meeting:</a:t>
            </a:r>
          </a:p>
          <a:p>
            <a:pPr lvl="1"/>
            <a:r>
              <a:rPr lang="en-US" b="1" dirty="0"/>
              <a:t>Phase: </a:t>
            </a:r>
            <a:r>
              <a:rPr lang="en-US" dirty="0"/>
              <a:t>Engagement (first team meeting)</a:t>
            </a:r>
          </a:p>
          <a:p>
            <a:pPr lvl="1"/>
            <a:r>
              <a:rPr lang="en-US" b="1" dirty="0"/>
              <a:t>Team Members &amp; Roles: </a:t>
            </a:r>
          </a:p>
          <a:p>
            <a:pPr lvl="2"/>
            <a:r>
              <a:rPr lang="en-US" sz="2800" dirty="0"/>
              <a:t>Facilitator: Andrea</a:t>
            </a:r>
          </a:p>
          <a:p>
            <a:pPr lvl="2"/>
            <a:r>
              <a:rPr lang="en-US" sz="2800" dirty="0"/>
              <a:t>Youth: Justin</a:t>
            </a:r>
          </a:p>
          <a:p>
            <a:pPr lvl="2"/>
            <a:r>
              <a:rPr lang="en-US" sz="2800" dirty="0"/>
              <a:t>Caregiver: Barb (Mamaw; grandmother)</a:t>
            </a:r>
          </a:p>
          <a:p>
            <a:pPr lvl="2"/>
            <a:r>
              <a:rPr lang="en-US" sz="2800" dirty="0"/>
              <a:t>School Representatives: Mr. Hertweck, Ms. Tena</a:t>
            </a:r>
          </a:p>
          <a:p>
            <a:pPr lvl="2"/>
            <a:r>
              <a:rPr lang="en-US" sz="2800" dirty="0"/>
              <a:t>Mental Health Provider: Dawn (therapist)</a:t>
            </a:r>
          </a:p>
          <a:p>
            <a:pPr lvl="2"/>
            <a:r>
              <a:rPr lang="en-US" sz="2800" dirty="0"/>
              <a:t>Natural/Community Support: Coach Rigsby (Justin’s football coach)</a:t>
            </a:r>
          </a:p>
        </p:txBody>
      </p:sp>
    </p:spTree>
    <p:extLst>
      <p:ext uri="{BB962C8B-B14F-4D97-AF65-F5344CB8AC3E}">
        <p14:creationId xmlns:p14="http://schemas.microsoft.com/office/powerpoint/2010/main" val="3694075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chemeClr val="accent3"/>
                </a:solidFill>
              </a:rPr>
              <a:t>Wraparound Review: </a:t>
            </a:r>
            <a:br>
              <a:rPr lang="en-US" dirty="0"/>
            </a:br>
            <a:r>
              <a:rPr lang="en-US" dirty="0"/>
              <a:t>Four Phases of Wraparound</a:t>
            </a:r>
            <a:endParaRPr lang="en-US" dirty="0">
              <a:solidFill>
                <a:schemeClr val="accent6">
                  <a:lumMod val="75000"/>
                </a:schemeClr>
              </a:solidFill>
            </a:endParaRPr>
          </a:p>
        </p:txBody>
      </p:sp>
      <p:sp>
        <p:nvSpPr>
          <p:cNvPr id="3" name="Content Placeholder 2"/>
          <p:cNvSpPr>
            <a:spLocks noGrp="1"/>
          </p:cNvSpPr>
          <p:nvPr>
            <p:ph idx="1"/>
          </p:nvPr>
        </p:nvSpPr>
        <p:spPr>
          <a:xfrm>
            <a:off x="457200" y="1600200"/>
            <a:ext cx="8001000" cy="5105400"/>
          </a:xfrm>
        </p:spPr>
        <p:txBody>
          <a:bodyPr>
            <a:normAutofit fontScale="85000" lnSpcReduction="20000"/>
          </a:bodyPr>
          <a:lstStyle/>
          <a:p>
            <a:pPr marL="114300" indent="0">
              <a:buNone/>
            </a:pPr>
            <a:r>
              <a:rPr lang="en-US" b="1" dirty="0"/>
              <a:t>Four phases of the Wraparound process:</a:t>
            </a:r>
          </a:p>
          <a:p>
            <a:pPr marL="868680" lvl="1" indent="-457200">
              <a:buClr>
                <a:schemeClr val="accent3"/>
              </a:buClr>
              <a:buFont typeface="+mj-lt"/>
              <a:buAutoNum type="arabicPeriod"/>
            </a:pPr>
            <a:r>
              <a:rPr lang="en-US" b="1" dirty="0">
                <a:solidFill>
                  <a:schemeClr val="accent5"/>
                </a:solidFill>
              </a:rPr>
              <a:t>Engagement and team preparation</a:t>
            </a:r>
          </a:p>
          <a:p>
            <a:pPr lvl="2"/>
            <a:r>
              <a:rPr lang="en-US" dirty="0"/>
              <a:t>Orient the family and youth to Wraparound, stabilize crises, facilitate conversations with family and youth/child, engage other team members, and make necessary meeting arrangements</a:t>
            </a:r>
          </a:p>
          <a:p>
            <a:pPr marL="868680" lvl="1" indent="-457200">
              <a:buClr>
                <a:schemeClr val="accent3"/>
              </a:buClr>
              <a:buFont typeface="+mj-lt"/>
              <a:buAutoNum type="arabicPeriod"/>
            </a:pPr>
            <a:r>
              <a:rPr lang="en-US" b="1" dirty="0">
                <a:solidFill>
                  <a:schemeClr val="accent5"/>
                </a:solidFill>
              </a:rPr>
              <a:t>Initial plan development</a:t>
            </a:r>
          </a:p>
          <a:p>
            <a:pPr lvl="2"/>
            <a:r>
              <a:rPr lang="en-US" dirty="0"/>
              <a:t>Develop an initial plan of care, develop a crisis/safety plan, complete and necessary documentation and logistics</a:t>
            </a:r>
          </a:p>
          <a:p>
            <a:pPr marL="868680" lvl="1" indent="-457200">
              <a:buClr>
                <a:schemeClr val="accent3"/>
              </a:buClr>
              <a:buFont typeface="+mj-lt"/>
              <a:buAutoNum type="arabicPeriod"/>
            </a:pPr>
            <a:r>
              <a:rPr lang="en-US" b="1" dirty="0">
                <a:solidFill>
                  <a:schemeClr val="accent5"/>
                </a:solidFill>
              </a:rPr>
              <a:t>Implementation</a:t>
            </a:r>
          </a:p>
          <a:p>
            <a:pPr lvl="2"/>
            <a:r>
              <a:rPr lang="en-US" dirty="0"/>
              <a:t>Implement the Wraparound plan, revisit and update the plan, maintain/build team cohesiveness and trust, and complete necessary documentation and logistics</a:t>
            </a:r>
          </a:p>
          <a:p>
            <a:pPr marL="868680" lvl="1" indent="-457200">
              <a:buClr>
                <a:schemeClr val="accent3"/>
              </a:buClr>
              <a:buFont typeface="+mj-lt"/>
              <a:buAutoNum type="arabicPeriod"/>
            </a:pPr>
            <a:r>
              <a:rPr lang="en-US" b="1" dirty="0">
                <a:solidFill>
                  <a:schemeClr val="accent5"/>
                </a:solidFill>
              </a:rPr>
              <a:t>Transition</a:t>
            </a:r>
          </a:p>
          <a:p>
            <a:pPr lvl="2"/>
            <a:r>
              <a:rPr lang="en-US" dirty="0"/>
              <a:t>Plan for cessation of formal Wraparound, create a “commencement”, and check-in and follow-up with family regularly</a:t>
            </a:r>
          </a:p>
        </p:txBody>
      </p:sp>
    </p:spTree>
    <p:extLst>
      <p:ext uri="{BB962C8B-B14F-4D97-AF65-F5344CB8AC3E}">
        <p14:creationId xmlns:p14="http://schemas.microsoft.com/office/powerpoint/2010/main" val="3829929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533858"/>
            <a:ext cx="9144000" cy="3241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Elbow Connector 36"/>
          <p:cNvCxnSpPr>
            <a:stCxn id="81" idx="3"/>
            <a:endCxn id="74" idx="0"/>
          </p:cNvCxnSpPr>
          <p:nvPr/>
        </p:nvCxnSpPr>
        <p:spPr>
          <a:xfrm>
            <a:off x="2624029" y="2163045"/>
            <a:ext cx="114301" cy="2248254"/>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50" idx="2"/>
            <a:endCxn id="82" idx="0"/>
          </p:cNvCxnSpPr>
          <p:nvPr/>
        </p:nvCxnSpPr>
        <p:spPr>
          <a:xfrm>
            <a:off x="1866900" y="1600200"/>
            <a:ext cx="1" cy="105272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9" name="Elbow Connector 38"/>
          <p:cNvCxnSpPr>
            <a:stCxn id="81" idx="1"/>
            <a:endCxn id="76" idx="0"/>
          </p:cNvCxnSpPr>
          <p:nvPr/>
        </p:nvCxnSpPr>
        <p:spPr>
          <a:xfrm rot="10800000" flipV="1">
            <a:off x="995472" y="2163045"/>
            <a:ext cx="114299" cy="2231154"/>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40" name="Straight Connector 39"/>
          <p:cNvCxnSpPr>
            <a:endCxn id="53" idx="2"/>
          </p:cNvCxnSpPr>
          <p:nvPr/>
        </p:nvCxnSpPr>
        <p:spPr>
          <a:xfrm flipV="1">
            <a:off x="5366674" y="1096944"/>
            <a:ext cx="0" cy="4944122"/>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63" idx="2"/>
          </p:cNvCxnSpPr>
          <p:nvPr/>
        </p:nvCxnSpPr>
        <p:spPr>
          <a:xfrm flipH="1" flipV="1">
            <a:off x="7806431" y="707066"/>
            <a:ext cx="4070" cy="5334002"/>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990600" y="457200"/>
            <a:ext cx="1752600" cy="1143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Underlying Need</a:t>
            </a:r>
          </a:p>
          <a:p>
            <a:pPr algn="ctr"/>
            <a:r>
              <a:rPr lang="en-US" sz="1100" dirty="0"/>
              <a:t>Matthew needs to know people can be permanent parts of his life</a:t>
            </a:r>
          </a:p>
        </p:txBody>
      </p:sp>
      <p:sp>
        <p:nvSpPr>
          <p:cNvPr id="51" name="Rectangle 50"/>
          <p:cNvSpPr/>
          <p:nvPr/>
        </p:nvSpPr>
        <p:spPr>
          <a:xfrm>
            <a:off x="4490374" y="2642509"/>
            <a:ext cx="1752600" cy="1082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US" dirty="0"/>
              <a:t>Strategy</a:t>
            </a:r>
            <a:br>
              <a:rPr lang="en-US" dirty="0"/>
            </a:br>
            <a:r>
              <a:rPr lang="en-US" sz="1050" dirty="0"/>
              <a:t>Matthew will be Coach Smith’s assistant and help out with other sports between football activities</a:t>
            </a:r>
          </a:p>
        </p:txBody>
      </p:sp>
      <p:sp>
        <p:nvSpPr>
          <p:cNvPr id="52" name="Rectangle 51"/>
          <p:cNvSpPr/>
          <p:nvPr/>
        </p:nvSpPr>
        <p:spPr>
          <a:xfrm>
            <a:off x="4490374" y="3886199"/>
            <a:ext cx="1752600" cy="129540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US" dirty="0"/>
              <a:t>Strategy</a:t>
            </a:r>
            <a:br>
              <a:rPr lang="en-US" dirty="0"/>
            </a:br>
            <a:r>
              <a:rPr lang="en-US" sz="1050" dirty="0"/>
              <a:t>The family will create an “I liked it when…” box that all family members will put notes in daily about something they liked that another family member did</a:t>
            </a:r>
          </a:p>
        </p:txBody>
      </p:sp>
      <p:sp>
        <p:nvSpPr>
          <p:cNvPr id="53" name="Rectangle 52"/>
          <p:cNvSpPr/>
          <p:nvPr/>
        </p:nvSpPr>
        <p:spPr>
          <a:xfrm>
            <a:off x="4490374" y="97466"/>
            <a:ext cx="1752600" cy="99947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Strategy</a:t>
            </a:r>
          </a:p>
          <a:p>
            <a:pPr lvl="0" algn="ctr"/>
            <a:r>
              <a:rPr lang="en-US" sz="1100" dirty="0"/>
              <a:t>John will take Matthew back to his old neighborhood and share stories of how he grew up</a:t>
            </a:r>
          </a:p>
        </p:txBody>
      </p:sp>
      <p:sp>
        <p:nvSpPr>
          <p:cNvPr id="54" name="Rectangle 53"/>
          <p:cNvSpPr/>
          <p:nvPr/>
        </p:nvSpPr>
        <p:spPr>
          <a:xfrm>
            <a:off x="4490374" y="1414137"/>
            <a:ext cx="1752600" cy="110046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US" dirty="0"/>
              <a:t>Strategy</a:t>
            </a:r>
            <a:br>
              <a:rPr lang="en-US" dirty="0"/>
            </a:br>
            <a:r>
              <a:rPr lang="en-US" sz="1050" dirty="0"/>
              <a:t>Adam (therapist) will work with family to explain depression and trauma and how these are related to the aggressive behaviors</a:t>
            </a:r>
          </a:p>
        </p:txBody>
      </p:sp>
      <p:sp>
        <p:nvSpPr>
          <p:cNvPr id="55" name="Rectangle 54"/>
          <p:cNvSpPr/>
          <p:nvPr/>
        </p:nvSpPr>
        <p:spPr>
          <a:xfrm>
            <a:off x="4490374" y="5275556"/>
            <a:ext cx="4425026" cy="762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solidFill>
                  <a:schemeClr val="tx1">
                    <a:lumMod val="65000"/>
                    <a:lumOff val="35000"/>
                  </a:schemeClr>
                </a:solidFill>
              </a:rPr>
              <a:t>Strengths</a:t>
            </a:r>
          </a:p>
          <a:p>
            <a:pPr algn="ctr"/>
            <a:r>
              <a:rPr lang="en-US" sz="1100" dirty="0">
                <a:solidFill>
                  <a:schemeClr val="tx1">
                    <a:lumMod val="65000"/>
                    <a:lumOff val="35000"/>
                  </a:schemeClr>
                </a:solidFill>
              </a:rPr>
              <a:t>Matthew is a leader on the football field, is able to build relationships with adults he trusts, etc. Mona asks for help when needed, etc., John believes doing things as a family keeps the family strong…</a:t>
            </a:r>
          </a:p>
        </p:txBody>
      </p:sp>
      <p:sp>
        <p:nvSpPr>
          <p:cNvPr id="56" name="Rectangle 55"/>
          <p:cNvSpPr/>
          <p:nvPr/>
        </p:nvSpPr>
        <p:spPr>
          <a:xfrm>
            <a:off x="6697462" y="2565399"/>
            <a:ext cx="2209800" cy="635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US" sz="1050" b="1" dirty="0"/>
              <a:t>Task</a:t>
            </a:r>
            <a:br>
              <a:rPr lang="en-US" sz="1050" dirty="0"/>
            </a:br>
            <a:r>
              <a:rPr lang="en-US" sz="1050" dirty="0"/>
              <a:t>Coach Smith will provide the team with a schedule of coaching events including games, practices, etc.</a:t>
            </a:r>
          </a:p>
        </p:txBody>
      </p:sp>
      <p:sp>
        <p:nvSpPr>
          <p:cNvPr id="57" name="Rectangle 56"/>
          <p:cNvSpPr/>
          <p:nvPr/>
        </p:nvSpPr>
        <p:spPr>
          <a:xfrm>
            <a:off x="6697462" y="3886199"/>
            <a:ext cx="2209800" cy="50906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US" sz="1050" b="1" dirty="0"/>
              <a:t>Task</a:t>
            </a:r>
          </a:p>
          <a:p>
            <a:pPr lvl="0" algn="ctr"/>
            <a:r>
              <a:rPr lang="en-US" sz="1050" dirty="0"/>
              <a:t>Michelle (Mona’s friend) will give a raffle box to Mona to use</a:t>
            </a:r>
          </a:p>
        </p:txBody>
      </p:sp>
      <p:sp>
        <p:nvSpPr>
          <p:cNvPr id="58" name="Rectangle 57"/>
          <p:cNvSpPr/>
          <p:nvPr/>
        </p:nvSpPr>
        <p:spPr>
          <a:xfrm>
            <a:off x="6697462" y="4487498"/>
            <a:ext cx="2209800" cy="69410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050" b="1" dirty="0"/>
              <a:t>Task</a:t>
            </a:r>
          </a:p>
          <a:p>
            <a:pPr algn="ctr"/>
            <a:r>
              <a:rPr lang="en-US" sz="1050" dirty="0"/>
              <a:t>Matthew will find a place for the box and will cut paper strips for family members to write on</a:t>
            </a:r>
          </a:p>
        </p:txBody>
      </p:sp>
      <p:sp>
        <p:nvSpPr>
          <p:cNvPr id="59" name="Rectangle 58"/>
          <p:cNvSpPr/>
          <p:nvPr/>
        </p:nvSpPr>
        <p:spPr>
          <a:xfrm>
            <a:off x="6697462" y="792143"/>
            <a:ext cx="2217938" cy="56705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050" b="1" dirty="0"/>
              <a:t>Task</a:t>
            </a:r>
            <a:br>
              <a:rPr lang="en-US" sz="1050" dirty="0"/>
            </a:br>
            <a:r>
              <a:rPr lang="en-US" sz="1050" dirty="0"/>
              <a:t>Mona will check in when they get back to see how it went</a:t>
            </a:r>
          </a:p>
        </p:txBody>
      </p:sp>
      <p:sp>
        <p:nvSpPr>
          <p:cNvPr id="61" name="Rectangle 60"/>
          <p:cNvSpPr/>
          <p:nvPr/>
        </p:nvSpPr>
        <p:spPr>
          <a:xfrm>
            <a:off x="6697462" y="1452457"/>
            <a:ext cx="2217938" cy="102382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050" b="1" dirty="0"/>
              <a:t>Task</a:t>
            </a:r>
            <a:br>
              <a:rPr lang="en-US" sz="1050" dirty="0"/>
            </a:br>
            <a:r>
              <a:rPr lang="en-US" sz="1050" dirty="0"/>
              <a:t>Adam to provide psychoeducation around depression, trauma, and disruptive behaviors and how these could be related to the behaviors the family is experiencing</a:t>
            </a:r>
          </a:p>
        </p:txBody>
      </p:sp>
      <p:sp>
        <p:nvSpPr>
          <p:cNvPr id="63" name="Rectangle 62"/>
          <p:cNvSpPr/>
          <p:nvPr/>
        </p:nvSpPr>
        <p:spPr>
          <a:xfrm>
            <a:off x="6697462" y="21266"/>
            <a:ext cx="2217938" cy="6858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050" b="1" dirty="0"/>
              <a:t>Task</a:t>
            </a:r>
            <a:br>
              <a:rPr lang="en-US" sz="1050" dirty="0"/>
            </a:br>
            <a:r>
              <a:rPr lang="en-US" sz="1050" dirty="0"/>
              <a:t>John will check his work schedule and find a Saturday within the next 3 weeks for the trip</a:t>
            </a:r>
          </a:p>
        </p:txBody>
      </p:sp>
      <p:sp>
        <p:nvSpPr>
          <p:cNvPr id="65" name="TextBox 64"/>
          <p:cNvSpPr txBox="1"/>
          <p:nvPr/>
        </p:nvSpPr>
        <p:spPr>
          <a:xfrm>
            <a:off x="6764044" y="6088559"/>
            <a:ext cx="2133600" cy="769441"/>
          </a:xfrm>
          <a:prstGeom prst="rect">
            <a:avLst/>
          </a:prstGeom>
          <a:noFill/>
        </p:spPr>
        <p:txBody>
          <a:bodyPr wrap="square" rtlCol="0">
            <a:spAutoFit/>
          </a:bodyPr>
          <a:lstStyle/>
          <a:p>
            <a:pPr algn="ctr"/>
            <a:r>
              <a:rPr lang="en-US" sz="1100" i="1" dirty="0"/>
              <a:t>Were the tasks completed fully and in a timely manner (i.e., are the strategies being implemented as planned)?</a:t>
            </a:r>
          </a:p>
        </p:txBody>
      </p:sp>
      <p:sp>
        <p:nvSpPr>
          <p:cNvPr id="67" name="TextBox 66"/>
          <p:cNvSpPr txBox="1"/>
          <p:nvPr/>
        </p:nvSpPr>
        <p:spPr>
          <a:xfrm>
            <a:off x="4534764" y="6088559"/>
            <a:ext cx="1752600" cy="769441"/>
          </a:xfrm>
          <a:prstGeom prst="rect">
            <a:avLst/>
          </a:prstGeom>
          <a:noFill/>
        </p:spPr>
        <p:txBody>
          <a:bodyPr wrap="square" rtlCol="0">
            <a:spAutoFit/>
          </a:bodyPr>
          <a:lstStyle/>
          <a:p>
            <a:pPr algn="ctr"/>
            <a:r>
              <a:rPr lang="en-US" sz="1100" i="1" dirty="0"/>
              <a:t>Is strategy implementation getting us closer to meeting the desired outcomes?</a:t>
            </a:r>
          </a:p>
        </p:txBody>
      </p:sp>
      <p:sp>
        <p:nvSpPr>
          <p:cNvPr id="69" name="TextBox 68"/>
          <p:cNvSpPr txBox="1"/>
          <p:nvPr/>
        </p:nvSpPr>
        <p:spPr>
          <a:xfrm>
            <a:off x="2305482" y="6174819"/>
            <a:ext cx="1752600" cy="600164"/>
          </a:xfrm>
          <a:prstGeom prst="rect">
            <a:avLst/>
          </a:prstGeom>
          <a:noFill/>
        </p:spPr>
        <p:txBody>
          <a:bodyPr wrap="square" rtlCol="0">
            <a:spAutoFit/>
          </a:bodyPr>
          <a:lstStyle/>
          <a:p>
            <a:pPr algn="ctr"/>
            <a:r>
              <a:rPr lang="en-US" sz="1100" i="1" dirty="0"/>
              <a:t>Is achieving the desired outcomes getting us closer to meeting the need?</a:t>
            </a:r>
          </a:p>
        </p:txBody>
      </p:sp>
      <p:sp>
        <p:nvSpPr>
          <p:cNvPr id="71" name="TextBox 70"/>
          <p:cNvSpPr txBox="1"/>
          <p:nvPr/>
        </p:nvSpPr>
        <p:spPr>
          <a:xfrm>
            <a:off x="76200" y="6173197"/>
            <a:ext cx="1752600" cy="600164"/>
          </a:xfrm>
          <a:prstGeom prst="rect">
            <a:avLst/>
          </a:prstGeom>
          <a:noFill/>
        </p:spPr>
        <p:txBody>
          <a:bodyPr wrap="square" rtlCol="0">
            <a:spAutoFit/>
          </a:bodyPr>
          <a:lstStyle/>
          <a:p>
            <a:pPr algn="ctr"/>
            <a:r>
              <a:rPr lang="en-US" sz="1100" i="1" dirty="0"/>
              <a:t>Is meeting the need getting us closer to the family’s vision for the future?</a:t>
            </a:r>
          </a:p>
        </p:txBody>
      </p:sp>
      <p:sp>
        <p:nvSpPr>
          <p:cNvPr id="72" name="TextBox 71"/>
          <p:cNvSpPr txBox="1"/>
          <p:nvPr/>
        </p:nvSpPr>
        <p:spPr>
          <a:xfrm>
            <a:off x="0" y="5801836"/>
            <a:ext cx="2333716" cy="338554"/>
          </a:xfrm>
          <a:prstGeom prst="rect">
            <a:avLst/>
          </a:prstGeom>
          <a:noFill/>
        </p:spPr>
        <p:txBody>
          <a:bodyPr wrap="none" rtlCol="0">
            <a:spAutoFit/>
          </a:bodyPr>
          <a:lstStyle/>
          <a:p>
            <a:r>
              <a:rPr lang="en-US" sz="1600" dirty="0"/>
              <a:t>Questions for monitoring:</a:t>
            </a:r>
          </a:p>
        </p:txBody>
      </p:sp>
      <p:sp>
        <p:nvSpPr>
          <p:cNvPr id="73" name="Rectangle 72"/>
          <p:cNvSpPr/>
          <p:nvPr/>
        </p:nvSpPr>
        <p:spPr>
          <a:xfrm>
            <a:off x="1981200" y="3581400"/>
            <a:ext cx="1514259" cy="660399"/>
          </a:xfrm>
          <a:prstGeom prst="rect">
            <a:avLst/>
          </a:prstGeom>
          <a:solidFill>
            <a:schemeClr val="accent1"/>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b="1" dirty="0"/>
              <a:t>Outcome</a:t>
            </a:r>
            <a:br>
              <a:rPr lang="en-US" sz="1050" dirty="0"/>
            </a:br>
            <a:r>
              <a:rPr lang="en-US" sz="1050" dirty="0"/>
              <a:t>Decrease in office referrals at school</a:t>
            </a:r>
          </a:p>
        </p:txBody>
      </p:sp>
      <p:sp>
        <p:nvSpPr>
          <p:cNvPr id="74" name="Rectangle 73"/>
          <p:cNvSpPr/>
          <p:nvPr/>
        </p:nvSpPr>
        <p:spPr>
          <a:xfrm>
            <a:off x="1981200" y="4411299"/>
            <a:ext cx="1514259" cy="651870"/>
          </a:xfrm>
          <a:prstGeom prst="rect">
            <a:avLst/>
          </a:prstGeom>
          <a:solidFill>
            <a:schemeClr val="accent4">
              <a:lumMod val="60000"/>
              <a:lumOff val="4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050" b="1" dirty="0"/>
              <a:t>Baseline: </a:t>
            </a:r>
            <a:r>
              <a:rPr lang="en-US" sz="1050" dirty="0"/>
              <a:t>3 per week</a:t>
            </a:r>
          </a:p>
          <a:p>
            <a:pPr algn="ctr"/>
            <a:r>
              <a:rPr lang="en-US" sz="1050" b="1" dirty="0"/>
              <a:t>Tracking:</a:t>
            </a:r>
            <a:r>
              <a:rPr lang="en-US" sz="1050" dirty="0"/>
              <a:t> Facilitator will check in with school weekly</a:t>
            </a:r>
            <a:endParaRPr lang="en-US" sz="1050" b="1" dirty="0"/>
          </a:p>
        </p:txBody>
      </p:sp>
      <p:sp>
        <p:nvSpPr>
          <p:cNvPr id="75" name="Rectangle 74"/>
          <p:cNvSpPr/>
          <p:nvPr/>
        </p:nvSpPr>
        <p:spPr>
          <a:xfrm>
            <a:off x="238341" y="3581400"/>
            <a:ext cx="1514259" cy="660399"/>
          </a:xfrm>
          <a:prstGeom prst="rect">
            <a:avLst/>
          </a:prstGeom>
          <a:solidFill>
            <a:schemeClr val="accent1"/>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b="1" dirty="0"/>
              <a:t>Outcome</a:t>
            </a:r>
            <a:br>
              <a:rPr lang="en-US" sz="1050" dirty="0"/>
            </a:br>
            <a:r>
              <a:rPr lang="en-US" sz="1050" dirty="0"/>
              <a:t>Increase in positive days at home</a:t>
            </a:r>
          </a:p>
        </p:txBody>
      </p:sp>
      <p:sp>
        <p:nvSpPr>
          <p:cNvPr id="76" name="Rectangle 75"/>
          <p:cNvSpPr/>
          <p:nvPr/>
        </p:nvSpPr>
        <p:spPr>
          <a:xfrm>
            <a:off x="238341" y="4394199"/>
            <a:ext cx="1514259" cy="998099"/>
          </a:xfrm>
          <a:prstGeom prst="rect">
            <a:avLst/>
          </a:prstGeom>
          <a:solidFill>
            <a:schemeClr val="accent4">
              <a:lumMod val="60000"/>
              <a:lumOff val="4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050" b="1" dirty="0"/>
              <a:t>Baseline: </a:t>
            </a:r>
            <a:r>
              <a:rPr lang="en-US" sz="1050" dirty="0"/>
              <a:t>2 per week</a:t>
            </a:r>
          </a:p>
          <a:p>
            <a:pPr algn="ctr"/>
            <a:r>
              <a:rPr lang="en-US" sz="1050" b="1" dirty="0"/>
              <a:t>Tracking:</a:t>
            </a:r>
            <a:r>
              <a:rPr lang="en-US" sz="1050" dirty="0"/>
              <a:t> Each family member will note perceived number in a notebook each Sunday morning </a:t>
            </a:r>
            <a:endParaRPr lang="en-US" sz="1050" b="1" dirty="0"/>
          </a:p>
        </p:txBody>
      </p:sp>
      <p:sp>
        <p:nvSpPr>
          <p:cNvPr id="77" name="Left Arrow 76"/>
          <p:cNvSpPr/>
          <p:nvPr/>
        </p:nvSpPr>
        <p:spPr>
          <a:xfrm>
            <a:off x="6335205" y="6412700"/>
            <a:ext cx="381000" cy="121158"/>
          </a:xfrm>
          <a:prstGeom prst="lef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Left Arrow 77"/>
          <p:cNvSpPr/>
          <p:nvPr/>
        </p:nvSpPr>
        <p:spPr>
          <a:xfrm>
            <a:off x="4105923" y="6412700"/>
            <a:ext cx="381000" cy="121158"/>
          </a:xfrm>
          <a:prstGeom prst="lef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Left Arrow 78"/>
          <p:cNvSpPr/>
          <p:nvPr/>
        </p:nvSpPr>
        <p:spPr>
          <a:xfrm>
            <a:off x="1876641" y="6412700"/>
            <a:ext cx="381000" cy="121158"/>
          </a:xfrm>
          <a:prstGeom prst="lef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6697462" y="3276600"/>
            <a:ext cx="2209800" cy="499534"/>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US" sz="1050" b="1" dirty="0"/>
              <a:t>Task</a:t>
            </a:r>
            <a:br>
              <a:rPr lang="en-US" sz="1050" dirty="0"/>
            </a:br>
            <a:r>
              <a:rPr lang="en-US" sz="1050" dirty="0"/>
              <a:t>Mona and John will work out a transportation schedule</a:t>
            </a:r>
          </a:p>
        </p:txBody>
      </p:sp>
      <p:sp>
        <p:nvSpPr>
          <p:cNvPr id="81" name="Rectangle 80"/>
          <p:cNvSpPr/>
          <p:nvPr/>
        </p:nvSpPr>
        <p:spPr>
          <a:xfrm>
            <a:off x="1109770" y="1752600"/>
            <a:ext cx="1514259" cy="820890"/>
          </a:xfrm>
          <a:prstGeom prst="rect">
            <a:avLst/>
          </a:prstGeom>
          <a:solidFill>
            <a:schemeClr val="accent1"/>
          </a:solidFill>
          <a:ln>
            <a:solidFill>
              <a:schemeClr val="accent4">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b="1" dirty="0">
                <a:solidFill>
                  <a:schemeClr val="bg1"/>
                </a:solidFill>
              </a:rPr>
              <a:t>Global Rating of Progress toward Meeting need</a:t>
            </a:r>
            <a:endParaRPr lang="en-US" sz="1100" b="1" dirty="0">
              <a:solidFill>
                <a:schemeClr val="bg1"/>
              </a:solidFill>
            </a:endParaRPr>
          </a:p>
          <a:p>
            <a:pPr algn="ctr"/>
            <a:r>
              <a:rPr lang="en-US" sz="1050" dirty="0">
                <a:solidFill>
                  <a:schemeClr val="bg1"/>
                </a:solidFill>
              </a:rPr>
              <a:t>0-4</a:t>
            </a:r>
          </a:p>
        </p:txBody>
      </p:sp>
      <p:sp>
        <p:nvSpPr>
          <p:cNvPr id="82" name="Rectangle 81"/>
          <p:cNvSpPr/>
          <p:nvPr/>
        </p:nvSpPr>
        <p:spPr>
          <a:xfrm>
            <a:off x="1109771" y="2652928"/>
            <a:ext cx="1514259" cy="699872"/>
          </a:xfrm>
          <a:prstGeom prst="rect">
            <a:avLst/>
          </a:prstGeom>
          <a:solidFill>
            <a:schemeClr val="accent4">
              <a:lumMod val="60000"/>
              <a:lumOff val="4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050" b="1" dirty="0"/>
              <a:t>Baseline: </a:t>
            </a:r>
            <a:r>
              <a:rPr lang="en-US" sz="1050" dirty="0"/>
              <a:t>1</a:t>
            </a:r>
          </a:p>
          <a:p>
            <a:pPr algn="ctr"/>
            <a:r>
              <a:rPr lang="en-US" sz="1050" b="1" dirty="0"/>
              <a:t>Tracking:</a:t>
            </a:r>
            <a:r>
              <a:rPr lang="en-US" sz="1050" dirty="0"/>
              <a:t> Rated by each family member at beginning of each CFTM</a:t>
            </a:r>
          </a:p>
        </p:txBody>
      </p:sp>
      <p:cxnSp>
        <p:nvCxnSpPr>
          <p:cNvPr id="83" name="Elbow Connector 82"/>
          <p:cNvCxnSpPr>
            <a:stCxn id="63" idx="1"/>
            <a:endCxn id="53" idx="3"/>
          </p:cNvCxnSpPr>
          <p:nvPr/>
        </p:nvCxnSpPr>
        <p:spPr>
          <a:xfrm rot="10800000" flipV="1">
            <a:off x="6242974" y="364165"/>
            <a:ext cx="454488" cy="233039"/>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4" name="Elbow Connector 83"/>
          <p:cNvCxnSpPr>
            <a:stCxn id="59" idx="1"/>
            <a:endCxn id="53" idx="3"/>
          </p:cNvCxnSpPr>
          <p:nvPr/>
        </p:nvCxnSpPr>
        <p:spPr>
          <a:xfrm rot="10800000">
            <a:off x="6242974" y="597205"/>
            <a:ext cx="454488" cy="478468"/>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5" name="Elbow Connector 84"/>
          <p:cNvCxnSpPr>
            <a:stCxn id="56" idx="1"/>
            <a:endCxn id="51" idx="3"/>
          </p:cNvCxnSpPr>
          <p:nvPr/>
        </p:nvCxnSpPr>
        <p:spPr>
          <a:xfrm rot="10800000" flipV="1">
            <a:off x="6242974" y="2882898"/>
            <a:ext cx="454488" cy="300943"/>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6" name="Elbow Connector 85"/>
          <p:cNvCxnSpPr>
            <a:stCxn id="80" idx="1"/>
            <a:endCxn id="51" idx="3"/>
          </p:cNvCxnSpPr>
          <p:nvPr/>
        </p:nvCxnSpPr>
        <p:spPr>
          <a:xfrm rot="10800000">
            <a:off x="6242974" y="3183843"/>
            <a:ext cx="454488" cy="342525"/>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7" name="Elbow Connector 86"/>
          <p:cNvCxnSpPr>
            <a:stCxn id="57" idx="1"/>
            <a:endCxn id="52" idx="3"/>
          </p:cNvCxnSpPr>
          <p:nvPr/>
        </p:nvCxnSpPr>
        <p:spPr>
          <a:xfrm rot="10800000" flipV="1">
            <a:off x="6242974" y="4140732"/>
            <a:ext cx="454488" cy="393167"/>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8" name="Elbow Connector 87"/>
          <p:cNvCxnSpPr>
            <a:stCxn id="58" idx="1"/>
            <a:endCxn id="52" idx="3"/>
          </p:cNvCxnSpPr>
          <p:nvPr/>
        </p:nvCxnSpPr>
        <p:spPr>
          <a:xfrm rot="10800000">
            <a:off x="6242974" y="4533901"/>
            <a:ext cx="454488" cy="300649"/>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stCxn id="61" idx="1"/>
            <a:endCxn id="54" idx="3"/>
          </p:cNvCxnSpPr>
          <p:nvPr/>
        </p:nvCxnSpPr>
        <p:spPr>
          <a:xfrm flipH="1">
            <a:off x="6242974" y="1964369"/>
            <a:ext cx="454488"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0" name="Elbow Connector 89"/>
          <p:cNvCxnSpPr>
            <a:stCxn id="53" idx="1"/>
            <a:endCxn id="50" idx="3"/>
          </p:cNvCxnSpPr>
          <p:nvPr/>
        </p:nvCxnSpPr>
        <p:spPr>
          <a:xfrm rot="10800000" flipV="1">
            <a:off x="2743200" y="597204"/>
            <a:ext cx="1747174" cy="431495"/>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1" name="Elbow Connector 90"/>
          <p:cNvCxnSpPr>
            <a:stCxn id="54" idx="1"/>
            <a:endCxn id="50" idx="3"/>
          </p:cNvCxnSpPr>
          <p:nvPr/>
        </p:nvCxnSpPr>
        <p:spPr>
          <a:xfrm rot="10800000">
            <a:off x="2743200" y="1028701"/>
            <a:ext cx="1747174" cy="935669"/>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2" name="Elbow Connector 91"/>
          <p:cNvCxnSpPr>
            <a:stCxn id="51" idx="1"/>
            <a:endCxn id="50" idx="3"/>
          </p:cNvCxnSpPr>
          <p:nvPr/>
        </p:nvCxnSpPr>
        <p:spPr>
          <a:xfrm rot="10800000">
            <a:off x="2743200" y="1028700"/>
            <a:ext cx="1747174" cy="2155142"/>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3" name="Elbow Connector 92"/>
          <p:cNvCxnSpPr>
            <a:stCxn id="52" idx="1"/>
            <a:endCxn id="50" idx="3"/>
          </p:cNvCxnSpPr>
          <p:nvPr/>
        </p:nvCxnSpPr>
        <p:spPr>
          <a:xfrm rot="10800000">
            <a:off x="2743200" y="1028700"/>
            <a:ext cx="1747174" cy="3505200"/>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2474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High-quality Wraparound has the following </a:t>
            </a:r>
            <a:r>
              <a:rPr lang="en-US" b="1" dirty="0"/>
              <a:t>Key Elements:</a:t>
            </a:r>
          </a:p>
        </p:txBody>
      </p:sp>
      <p:sp>
        <p:nvSpPr>
          <p:cNvPr id="3" name="Content Placeholder 2"/>
          <p:cNvSpPr>
            <a:spLocks noGrp="1"/>
          </p:cNvSpPr>
          <p:nvPr>
            <p:ph idx="1"/>
          </p:nvPr>
        </p:nvSpPr>
        <p:spPr/>
        <p:txBody>
          <a:bodyPr>
            <a:normAutofit lnSpcReduction="10000"/>
          </a:bodyPr>
          <a:lstStyle/>
          <a:p>
            <a:pPr marL="514350" indent="-514350">
              <a:buClr>
                <a:schemeClr val="accent3"/>
              </a:buClr>
              <a:buSzPct val="100000"/>
              <a:buAutoNum type="arabicPeriod"/>
            </a:pPr>
            <a:r>
              <a:rPr lang="en-US" dirty="0"/>
              <a:t>Effective Teamwork</a:t>
            </a:r>
          </a:p>
          <a:p>
            <a:pPr marL="514350" indent="-514350">
              <a:buClr>
                <a:schemeClr val="accent3"/>
              </a:buClr>
              <a:buSzPct val="100000"/>
              <a:buAutoNum type="arabicPeriod"/>
            </a:pPr>
            <a:r>
              <a:rPr lang="en-US" dirty="0"/>
              <a:t>Driven by Strengths and Families</a:t>
            </a:r>
          </a:p>
          <a:p>
            <a:pPr marL="514350" indent="-514350">
              <a:buClr>
                <a:schemeClr val="accent3"/>
              </a:buClr>
              <a:buSzPct val="100000"/>
              <a:buAutoNum type="arabicPeriod"/>
            </a:pPr>
            <a:r>
              <a:rPr lang="en-US" dirty="0"/>
              <a:t>Based on Priority Needs</a:t>
            </a:r>
          </a:p>
          <a:p>
            <a:pPr marL="514350" indent="-514350">
              <a:buClr>
                <a:schemeClr val="accent3"/>
              </a:buClr>
              <a:buSzPct val="100000"/>
              <a:buAutoNum type="arabicPeriod"/>
            </a:pPr>
            <a:r>
              <a:rPr lang="en-US" dirty="0"/>
              <a:t>Use of Natural and Community Supports</a:t>
            </a:r>
          </a:p>
          <a:p>
            <a:pPr marL="514350" indent="-514350">
              <a:buClr>
                <a:schemeClr val="accent3"/>
              </a:buClr>
              <a:buSzPct val="100000"/>
              <a:buAutoNum type="arabicPeriod"/>
            </a:pPr>
            <a:r>
              <a:rPr lang="en-US" dirty="0"/>
              <a:t>Outcome-Based Process</a:t>
            </a:r>
          </a:p>
          <a:p>
            <a:pPr marL="0" indent="0">
              <a:buClr>
                <a:schemeClr val="accent3"/>
              </a:buClr>
              <a:buSzPct val="100000"/>
              <a:buNone/>
            </a:pPr>
            <a:endParaRPr lang="en-US" dirty="0"/>
          </a:p>
          <a:p>
            <a:pPr marL="0" indent="0" algn="ctr">
              <a:buClr>
                <a:schemeClr val="accent3"/>
              </a:buClr>
              <a:buSzPct val="100000"/>
              <a:buNone/>
            </a:pPr>
            <a:r>
              <a:rPr lang="en-US" i="1" dirty="0"/>
              <a:t>These are the key practice elements the WFAS tools are designed to measure.</a:t>
            </a:r>
          </a:p>
          <a:p>
            <a:pPr marL="514350" indent="-514350">
              <a:buAutoNum type="arabicPeriod"/>
            </a:pPr>
            <a:endParaRPr lang="en-US" dirty="0"/>
          </a:p>
        </p:txBody>
      </p:sp>
    </p:spTree>
    <p:extLst>
      <p:ext uri="{BB962C8B-B14F-4D97-AF65-F5344CB8AC3E}">
        <p14:creationId xmlns:p14="http://schemas.microsoft.com/office/powerpoint/2010/main" val="3875605949"/>
      </p:ext>
    </p:extLst>
  </p:cSld>
  <p:clrMapOvr>
    <a:masterClrMapping/>
  </p:clrMapOvr>
</p:sld>
</file>

<file path=ppt/theme/theme1.xml><?xml version="1.0" encoding="utf-8"?>
<a:theme xmlns:a="http://schemas.openxmlformats.org/drawingml/2006/main" name="WERT PPT Template">
  <a:themeElements>
    <a:clrScheme name="WERT">
      <a:dk1>
        <a:srgbClr val="000000"/>
      </a:dk1>
      <a:lt1>
        <a:srgbClr val="FFFFFF"/>
      </a:lt1>
      <a:dk2>
        <a:srgbClr val="33006F"/>
      </a:dk2>
      <a:lt2>
        <a:srgbClr val="EEECE1"/>
      </a:lt2>
      <a:accent1>
        <a:srgbClr val="33006F"/>
      </a:accent1>
      <a:accent2>
        <a:srgbClr val="917B4C"/>
      </a:accent2>
      <a:accent3>
        <a:srgbClr val="AF9865"/>
      </a:accent3>
      <a:accent4>
        <a:srgbClr val="8064A2"/>
      </a:accent4>
      <a:accent5>
        <a:srgbClr val="515151"/>
      </a:accent5>
      <a:accent6>
        <a:srgbClr val="D8D9DA"/>
      </a:accent6>
      <a:hlink>
        <a:srgbClr val="59595B"/>
      </a:hlink>
      <a:folHlink>
        <a:srgbClr val="5959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WERT PPT Template</Template>
  <TotalTime>347</TotalTime>
  <Words>7922</Words>
  <Application>Microsoft Office PowerPoint</Application>
  <PresentationFormat>On-screen Show (4:3)</PresentationFormat>
  <Paragraphs>606</Paragraphs>
  <Slides>62</Slides>
  <Notes>34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62</vt:i4>
      </vt:variant>
    </vt:vector>
  </HeadingPairs>
  <TitlesOfParts>
    <vt:vector size="66" baseType="lpstr">
      <vt:lpstr>Arial</vt:lpstr>
      <vt:lpstr>Calibri</vt:lpstr>
      <vt:lpstr>Wingdings</vt:lpstr>
      <vt:lpstr>WERT PPT Template</vt:lpstr>
      <vt:lpstr>WRAPAROUND FIDELITY ASSESSMENT SYSTEM TEAM OBSERVATION MEASURE, VERSION 2  (TOM 2.0)</vt:lpstr>
      <vt:lpstr>Restrictions of Use</vt:lpstr>
      <vt:lpstr>TOM 2.0 Observer Training</vt:lpstr>
      <vt:lpstr>Goals of Training</vt:lpstr>
      <vt:lpstr>Purpose of the TOM Revision</vt:lpstr>
      <vt:lpstr>Wraparound Review:  Ten Principles of Wraparound</vt:lpstr>
      <vt:lpstr>Wraparound Review:  Four Phases of Wraparound</vt:lpstr>
      <vt:lpstr>PowerPoint Presentation</vt:lpstr>
      <vt:lpstr>High-quality Wraparound has the following Key Elements:</vt:lpstr>
      <vt:lpstr>Wraparound Review:  Functional Strengths</vt:lpstr>
      <vt:lpstr>Wraparound Review:  Example: Functional Strengths</vt:lpstr>
      <vt:lpstr>Wraparound Review:  Example: Functional Strengths</vt:lpstr>
      <vt:lpstr>Wraparound Review:  Underlying Needs</vt:lpstr>
      <vt:lpstr>Wraparound Review:  Example: Underlying Needs</vt:lpstr>
      <vt:lpstr>Wraparound Review:  Outcomes-Based Process</vt:lpstr>
      <vt:lpstr>Wraparound Review:  Outcomes-Based Process</vt:lpstr>
      <vt:lpstr>Wraparound Review:  Example: Outcomes-Based Process</vt:lpstr>
      <vt:lpstr>Wraparound Review:  Example: Outcomes-Based Process</vt:lpstr>
      <vt:lpstr>Wraparound Review:  Example: Outcomes-Based Process</vt:lpstr>
      <vt:lpstr>Chapter 1.  Introduction to the TOM 2.0</vt:lpstr>
      <vt:lpstr>Chapter 1.  Fidelity Measurement</vt:lpstr>
      <vt:lpstr>Chapter 1.  Organization of the TOM 2.0</vt:lpstr>
      <vt:lpstr>Chapter 1.  Organization of the TOM 2.0</vt:lpstr>
      <vt:lpstr>Chapter 1.  Layout of the TOM 2.0</vt:lpstr>
      <vt:lpstr>Chapter 1.  Each of the 36 TOM 2.0 indicators must be scored as “Yes” or “No”. For certain indicators, “N/A” is an appropriate score</vt:lpstr>
      <vt:lpstr>Chapter 1.  Score Calculation</vt:lpstr>
      <vt:lpstr>Chapter 1.  Role of the Observer</vt:lpstr>
      <vt:lpstr>Chapter 1.  Review</vt:lpstr>
      <vt:lpstr>Chapter 2.  Qualifications for Use</vt:lpstr>
      <vt:lpstr>Chapter 2.  Expectations of Collaborators</vt:lpstr>
      <vt:lpstr>Chapter 2.  Observer Training Components</vt:lpstr>
      <vt:lpstr>Chapter 2.  Review</vt:lpstr>
      <vt:lpstr>Chapter 3.  Preparing to Collect TOM 2.0 Data</vt:lpstr>
      <vt:lpstr>Chapter 3.  Project Approval</vt:lpstr>
      <vt:lpstr>Chapter 3.  Criteria for selecting &amp; preparing observers</vt:lpstr>
      <vt:lpstr>Chapter 3.  Approaching Teams</vt:lpstr>
      <vt:lpstr>Chapter 3.  Engaging Facilitators</vt:lpstr>
      <vt:lpstr>Chapter 3.  Review</vt:lpstr>
      <vt:lpstr>Chapter 4.  Conducting Observations</vt:lpstr>
      <vt:lpstr>Chapter 4.  ID Numbers</vt:lpstr>
      <vt:lpstr>Chapter 4.  Before you go to the team meeting, ensure you have the necessary materials:</vt:lpstr>
      <vt:lpstr>Chapter 4.  Upon arriving to the team meeting, you should:</vt:lpstr>
      <vt:lpstr>Chapter 4.  Complete the following information on the TOM 2.0 cover sheet:</vt:lpstr>
      <vt:lpstr>Chapter 4.  Meeting Types</vt:lpstr>
      <vt:lpstr>Chapter 4.  Team Members and Attendance</vt:lpstr>
      <vt:lpstr>Chapter 4.  As a trained observer, you should be prepared to listen to information relevant to the 36 indicators</vt:lpstr>
      <vt:lpstr>Chapter 4.  Recording Observer Notes</vt:lpstr>
      <vt:lpstr>Chapter 4.  When to Score the TOM 2.0</vt:lpstr>
      <vt:lpstr>Chapter 4.  Follow Up</vt:lpstr>
      <vt:lpstr>Chapter 4.  Review</vt:lpstr>
      <vt:lpstr>Chapter 5.  Scoring</vt:lpstr>
      <vt:lpstr>Chapter 5.  The following should be considered in scoring all TOM 2.0 indicators:</vt:lpstr>
      <vt:lpstr>Chapter 5.  Scoring Rules</vt:lpstr>
      <vt:lpstr>Chapter 5.  Scoring Rules: Example</vt:lpstr>
      <vt:lpstr>Chapter 5.  Scoring Rules: Example</vt:lpstr>
      <vt:lpstr>Chapter 5.  Review</vt:lpstr>
      <vt:lpstr>Discussion</vt:lpstr>
      <vt:lpstr>Next Steps</vt:lpstr>
      <vt:lpstr>Video A: Brandon’s Team Meeting</vt:lpstr>
      <vt:lpstr>Video A: Brandon’s Team Meeting</vt:lpstr>
      <vt:lpstr>Video B: Justin’s Team Meeting</vt:lpstr>
      <vt:lpstr>Video B: Justin’s Team Meeting</vt:lpstr>
    </vt:vector>
  </TitlesOfParts>
  <Company>UW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WRAPAROUND FIDELITY ASSESSMENT SYSTEM TEAM OBSERVATION MEASURE, VERSION 2  (TOM 2.0)</dc:title>
  <dc:creator>Alyssa Hook</dc:creator>
  <cp:lastModifiedBy>Marianne Kellogg</cp:lastModifiedBy>
  <cp:revision>53</cp:revision>
  <dcterms:created xsi:type="dcterms:W3CDTF">2016-03-31T22:07:07Z</dcterms:created>
  <dcterms:modified xsi:type="dcterms:W3CDTF">2020-01-13T22:26:47Z</dcterms:modified>
</cp:coreProperties>
</file>